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notesMasterIdLst>
    <p:notesMasterId r:id="rId29"/>
  </p:notesMasterIdLst>
  <p:sldIdLst>
    <p:sldId id="266" r:id="rId3"/>
    <p:sldId id="269" r:id="rId4"/>
    <p:sldId id="274" r:id="rId5"/>
    <p:sldId id="278" r:id="rId6"/>
    <p:sldId id="276" r:id="rId7"/>
    <p:sldId id="279" r:id="rId8"/>
    <p:sldId id="280" r:id="rId9"/>
    <p:sldId id="282" r:id="rId10"/>
    <p:sldId id="305" r:id="rId11"/>
    <p:sldId id="307" r:id="rId12"/>
    <p:sldId id="309" r:id="rId13"/>
    <p:sldId id="314" r:id="rId14"/>
    <p:sldId id="312" r:id="rId15"/>
    <p:sldId id="313" r:id="rId16"/>
    <p:sldId id="284" r:id="rId17"/>
    <p:sldId id="288" r:id="rId18"/>
    <p:sldId id="289" r:id="rId19"/>
    <p:sldId id="290" r:id="rId20"/>
    <p:sldId id="296" r:id="rId21"/>
    <p:sldId id="297" r:id="rId22"/>
    <p:sldId id="299" r:id="rId23"/>
    <p:sldId id="298" r:id="rId24"/>
    <p:sldId id="300" r:id="rId25"/>
    <p:sldId id="302" r:id="rId26"/>
    <p:sldId id="303" r:id="rId27"/>
    <p:sldId id="304" r:id="rId28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2592" y="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FF0838-A014-44DD-A60E-41AE16F19E88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309A23-2CA0-4D2F-BE32-8CDEC54EED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5853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309A23-2CA0-4D2F-BE32-8CDEC54EED7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1487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309A23-2CA0-4D2F-BE32-8CDEC54EED7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6260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221B2-94BF-4309-9AD9-F8906C5CF2D0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9ACE4-0840-4C20-B0A4-EC249DE94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183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221B2-94BF-4309-9AD9-F8906C5CF2D0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9ACE4-0840-4C20-B0A4-EC249DE94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320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3729037" y="488952"/>
            <a:ext cx="1157288" cy="104013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257176" y="488952"/>
            <a:ext cx="3357563" cy="104013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221B2-94BF-4309-9AD9-F8906C5CF2D0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9ACE4-0840-4C20-B0A4-EC249DE94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257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39916"/>
            <a:ext cx="5829300" cy="196068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7289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3211DA-C0D1-4375-9C6E-8E410FDECAE5}" type="slidenum">
              <a:rPr 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7431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9FCB97-EB90-4EEA-9A52-0288787BD395}" type="slidenum">
              <a:rPr 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8549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5876193"/>
            <a:ext cx="5829300" cy="181561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3875943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00E35D-4901-40CB-841C-E9676428D910}" type="slidenum">
              <a:rPr 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89934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45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45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0DBF5-9A86-45BD-A48E-761CCC6851C6}" type="slidenum">
              <a:rPr 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76475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7143"/>
            <a:ext cx="3030538" cy="85285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997"/>
            <a:ext cx="3030538" cy="526805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4" y="2047143"/>
            <a:ext cx="3030537" cy="85285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4" y="2899997"/>
            <a:ext cx="3030537" cy="526805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1A9D86-5304-4339-9C4B-6A72885E1428}" type="slidenum">
              <a:rPr 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86268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907C15-5E1F-4309-9113-B255141DABC6}" type="slidenum">
              <a:rPr 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1011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0F4983-18EB-4816-8B2B-55146A584C0B}" type="slidenum">
              <a:rPr 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59479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3416"/>
            <a:ext cx="2255838" cy="155037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3416"/>
            <a:ext cx="3833812" cy="78046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792"/>
            <a:ext cx="2255838" cy="62542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AB1F4B-6378-493D-B689-93C4D93A9736}" type="slidenum">
              <a:rPr 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8381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221B2-94BF-4309-9AD9-F8906C5CF2D0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9ACE4-0840-4C20-B0A4-EC249DE94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680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61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17685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156938"/>
            <a:ext cx="4114800" cy="1072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128D0D-8270-49A6-8450-0E55907560B4}" type="slidenum">
              <a:rPr 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99561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A9B0B8-FE97-41D5-BCF8-3F81C43FB2D0}" type="slidenum">
              <a:rPr 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92719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346"/>
            <a:ext cx="1543050" cy="780170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346"/>
            <a:ext cx="4476750" cy="780170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5557F2-410C-4F92-995C-C407D7DA7DB7}" type="slidenum">
              <a:rPr 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6894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541735" y="3875619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221B2-94BF-4309-9AD9-F8906C5CF2D0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9ACE4-0840-4C20-B0A4-EC249DE94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450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257177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2628902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221B2-94BF-4309-9AD9-F8906C5CF2D0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9ACE4-0840-4C20-B0A4-EC249DE94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201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42900" y="2046818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3483771" y="2046818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3483771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221B2-94BF-4309-9AD9-F8906C5CF2D0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9ACE4-0840-4C20-B0A4-EC249DE94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856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221B2-94BF-4309-9AD9-F8906C5CF2D0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9ACE4-0840-4C20-B0A4-EC249DE94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167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221B2-94BF-4309-9AD9-F8906C5CF2D0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9ACE4-0840-4C20-B0A4-EC249DE94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262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42902" y="364068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681289" y="364068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342902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221B2-94BF-4309-9AD9-F8906C5CF2D0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9ACE4-0840-4C20-B0A4-EC249DE94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437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221B2-94BF-4309-9AD9-F8906C5CF2D0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9ACE4-0840-4C20-B0A4-EC249DE94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291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342900" y="8475135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2221B2-94BF-4309-9AD9-F8906C5CF2D0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2343150" y="8475135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4914900" y="8475135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79ACE4-0840-4C20-B0A4-EC249DE94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667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346"/>
            <a:ext cx="6172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316"/>
            <a:ext cx="1600200" cy="635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316"/>
            <a:ext cx="2171700" cy="635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316"/>
            <a:ext cx="1600200" cy="635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4B6FD98-88CD-4A1E-B142-80A64AC7530E}" type="slidenum">
              <a:rPr lang="tr-TR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6966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UT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452" y="463785"/>
            <a:ext cx="6096000" cy="2762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ikdörtgen 3"/>
          <p:cNvSpPr/>
          <p:nvPr/>
        </p:nvSpPr>
        <p:spPr>
          <a:xfrm>
            <a:off x="289042" y="482200"/>
            <a:ext cx="6440820" cy="5509200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FF00"/>
                </a:solidFill>
              </a:rPr>
              <a:t>A </a:t>
            </a:r>
            <a:r>
              <a:rPr lang="en-US" sz="3200" dirty="0" smtClean="0">
                <a:solidFill>
                  <a:srgbClr val="FFFF00"/>
                </a:solidFill>
              </a:rPr>
              <a:t>23-</a:t>
            </a:r>
            <a:r>
              <a:rPr lang="tr-TR" sz="3200" dirty="0" smtClean="0">
                <a:solidFill>
                  <a:srgbClr val="FFFF00"/>
                </a:solidFill>
              </a:rPr>
              <a:t>yaşında kadın hasta</a:t>
            </a:r>
          </a:p>
          <a:p>
            <a:endParaRPr lang="tr-TR" sz="3200" dirty="0" smtClean="0">
              <a:solidFill>
                <a:srgbClr val="FFFF00"/>
              </a:solidFill>
            </a:endParaRPr>
          </a:p>
          <a:p>
            <a:r>
              <a:rPr lang="tr-TR" sz="3200" dirty="0" smtClean="0">
                <a:solidFill>
                  <a:srgbClr val="FFFF00"/>
                </a:solidFill>
              </a:rPr>
              <a:t>Son 3 gündür idrar yaparken yanma; sık ve acil idrar yapma ihtiyacı </a:t>
            </a:r>
          </a:p>
          <a:p>
            <a:endParaRPr lang="tr-TR" sz="3200" dirty="0" smtClean="0">
              <a:solidFill>
                <a:srgbClr val="FFFF00"/>
              </a:solidFill>
            </a:endParaRPr>
          </a:p>
          <a:p>
            <a:r>
              <a:rPr lang="tr-TR" sz="3200" dirty="0" smtClean="0">
                <a:solidFill>
                  <a:srgbClr val="FFFF00"/>
                </a:solidFill>
              </a:rPr>
              <a:t>Ateş, bulantı, soğuk terleme, vajinal akıntı, ağrı yok</a:t>
            </a:r>
          </a:p>
          <a:p>
            <a:r>
              <a:rPr lang="en-US" sz="3200" dirty="0" smtClean="0">
                <a:solidFill>
                  <a:srgbClr val="FFFF00"/>
                </a:solidFill>
              </a:rPr>
              <a:t> </a:t>
            </a:r>
            <a:endParaRPr lang="tr-TR" sz="3200" dirty="0" smtClean="0">
              <a:solidFill>
                <a:srgbClr val="FFFF00"/>
              </a:solidFill>
            </a:endParaRPr>
          </a:p>
          <a:p>
            <a:r>
              <a:rPr lang="tr-TR" sz="3200" dirty="0" smtClean="0">
                <a:solidFill>
                  <a:srgbClr val="FFFF00"/>
                </a:solidFill>
              </a:rPr>
              <a:t>AB ihtiyacı olduğunu düşünüyor</a:t>
            </a:r>
          </a:p>
          <a:p>
            <a:endParaRPr lang="tr-TR" sz="3200" dirty="0" smtClean="0">
              <a:solidFill>
                <a:srgbClr val="FFFF00"/>
              </a:solidFill>
            </a:endParaRPr>
          </a:p>
          <a:p>
            <a:endParaRPr lang="en-US" sz="3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324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mage result for thinking emoj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8800" y="1619672"/>
            <a:ext cx="1943100" cy="1943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Metin kutusu 4"/>
          <p:cNvSpPr txBox="1"/>
          <p:nvPr/>
        </p:nvSpPr>
        <p:spPr>
          <a:xfrm rot="18754931">
            <a:off x="-1537851" y="3875188"/>
            <a:ext cx="1028884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5800" dirty="0" smtClean="0"/>
              <a:t>TEDAVİ İÇİN NE KULLANACAĞIZ?</a:t>
            </a:r>
            <a:endParaRPr lang="en-US" sz="5800" dirty="0"/>
          </a:p>
        </p:txBody>
      </p:sp>
    </p:spTree>
    <p:extLst>
      <p:ext uri="{BB962C8B-B14F-4D97-AF65-F5344CB8AC3E}">
        <p14:creationId xmlns:p14="http://schemas.microsoft.com/office/powerpoint/2010/main" val="3353986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mage result for thinking emoj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8800" y="1619672"/>
            <a:ext cx="1943100" cy="1943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Metin kutusu 4"/>
          <p:cNvSpPr txBox="1"/>
          <p:nvPr/>
        </p:nvSpPr>
        <p:spPr>
          <a:xfrm rot="18754931">
            <a:off x="-1579285" y="4183128"/>
            <a:ext cx="1030237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5400" dirty="0" smtClean="0"/>
              <a:t>İDRAR PH’SININ ETKİSİ NASIL OLUR?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471519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0" y="0"/>
            <a:ext cx="7200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tr-TR" sz="2800" b="1" dirty="0" smtClean="0">
                <a:solidFill>
                  <a:srgbClr val="FF0000"/>
                </a:solidFill>
              </a:rPr>
              <a:t>Alt İdrar Yolları </a:t>
            </a:r>
            <a:r>
              <a:rPr lang="tr-TR" sz="2800" b="1" dirty="0" err="1" smtClean="0">
                <a:solidFill>
                  <a:srgbClr val="FF0000"/>
                </a:solidFill>
              </a:rPr>
              <a:t>İnfeksiyonları</a:t>
            </a:r>
            <a:r>
              <a:rPr lang="tr-TR" sz="2800" b="1" dirty="0" smtClean="0">
                <a:solidFill>
                  <a:srgbClr val="FF0000"/>
                </a:solidFill>
              </a:rPr>
              <a:t>- Poliklinik –Yet.</a:t>
            </a:r>
            <a:endParaRPr lang="en-US" sz="2800" b="1" dirty="0">
              <a:solidFill>
                <a:srgbClr val="FF0000"/>
              </a:solidFill>
            </a:endParaRPr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0786083"/>
              </p:ext>
            </p:extLst>
          </p:nvPr>
        </p:nvGraphicFramePr>
        <p:xfrm>
          <a:off x="188640" y="395536"/>
          <a:ext cx="6541865" cy="89976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>
                  <a:extLst>
                    <a:ext uri="{9D8B030D-6E8A-4147-A177-3AD203B41FA5}">
                      <a16:colId xmlns:a16="http://schemas.microsoft.com/office/drawing/2014/main" val="3300416557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131457176"/>
                    </a:ext>
                  </a:extLst>
                </a:gridCol>
                <a:gridCol w="1719941">
                  <a:extLst>
                    <a:ext uri="{9D8B030D-6E8A-4147-A177-3AD203B41FA5}">
                      <a16:colId xmlns:a16="http://schemas.microsoft.com/office/drawing/2014/main" val="3310412071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344027637"/>
                    </a:ext>
                  </a:extLst>
                </a:gridCol>
                <a:gridCol w="1005500">
                  <a:extLst>
                    <a:ext uri="{9D8B030D-6E8A-4147-A177-3AD203B41FA5}">
                      <a16:colId xmlns:a16="http://schemas.microsoft.com/office/drawing/2014/main" val="2670888058"/>
                    </a:ext>
                  </a:extLst>
                </a:gridCol>
              </a:tblGrid>
              <a:tr h="41854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Doz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Sıklık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Süre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734618"/>
                  </a:ext>
                </a:extLst>
              </a:tr>
              <a:tr h="289560">
                <a:tc rowSpan="6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Komplike olmayan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Ko-trimoksazol</a:t>
                      </a:r>
                      <a:endParaRPr lang="tr-T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 fort </a:t>
                      </a:r>
                      <a:r>
                        <a:rPr lang="tr-TR" dirty="0" err="1" smtClean="0"/>
                        <a:t>tb</a:t>
                      </a:r>
                      <a:endParaRPr lang="tr-TR" dirty="0" smtClean="0"/>
                    </a:p>
                    <a:p>
                      <a:r>
                        <a:rPr lang="tr-TR" dirty="0" smtClean="0"/>
                        <a:t>(800/160)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 gün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269145"/>
                  </a:ext>
                </a:extLst>
              </a:tr>
              <a:tr h="3815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err="1" smtClean="0"/>
                        <a:t>Nitrofurantoin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100 mg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5 gün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6670256"/>
                  </a:ext>
                </a:extLst>
              </a:tr>
              <a:tr h="50198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err="1" smtClean="0"/>
                        <a:t>Fosfomisin</a:t>
                      </a:r>
                      <a:endParaRPr lang="tr-TR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 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Tek doz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 gün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708404"/>
                  </a:ext>
                </a:extLst>
              </a:tr>
              <a:tr h="39530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err="1" smtClean="0"/>
                        <a:t>Siprofloksasin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250 mg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 gün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5576721"/>
                  </a:ext>
                </a:extLst>
              </a:tr>
              <a:tr h="40329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Levofloksasin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250 mg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 gün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2510389"/>
                  </a:ext>
                </a:extLst>
              </a:tr>
              <a:tr h="2895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Amoksisilin-klavulanat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500 mg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5-7 gün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3569860"/>
                  </a:ext>
                </a:extLst>
              </a:tr>
              <a:tr h="160020">
                <a:tc rowSpan="4">
                  <a:txBody>
                    <a:bodyPr/>
                    <a:lstStyle/>
                    <a:p>
                      <a:r>
                        <a:rPr lang="tr-TR" dirty="0" smtClean="0"/>
                        <a:t>Komplike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Ko-trimoksazol</a:t>
                      </a:r>
                      <a:endParaRPr lang="tr-T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 fort </a:t>
                      </a:r>
                      <a:r>
                        <a:rPr lang="tr-TR" dirty="0" err="1" smtClean="0"/>
                        <a:t>tb</a:t>
                      </a:r>
                      <a:r>
                        <a:rPr lang="tr-TR" dirty="0" smtClean="0"/>
                        <a:t> (800/160)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7-10 gün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4467513"/>
                  </a:ext>
                </a:extLst>
              </a:tr>
              <a:tr h="4800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err="1" smtClean="0"/>
                        <a:t>Siprofloksasin</a:t>
                      </a:r>
                      <a:endParaRPr lang="tr-T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250-500 mg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7-10 gün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788022"/>
                  </a:ext>
                </a:extLst>
              </a:tr>
              <a:tr h="3200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Levofloksasin</a:t>
                      </a:r>
                      <a:endParaRPr lang="tr-T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250 mg</a:t>
                      </a:r>
                    </a:p>
                    <a:p>
                      <a:r>
                        <a:rPr lang="tr-TR" dirty="0" smtClean="0"/>
                        <a:t>750 mg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10 gün</a:t>
                      </a:r>
                    </a:p>
                    <a:p>
                      <a:r>
                        <a:rPr lang="tr-TR" dirty="0" smtClean="0"/>
                        <a:t>5 gün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1324877"/>
                  </a:ext>
                </a:extLst>
              </a:tr>
              <a:tr h="1600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Amoksisilin-klavulanat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500 mg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7-10 gün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1946324"/>
                  </a:ext>
                </a:extLst>
              </a:tr>
              <a:tr h="266751">
                <a:tc rowSpan="2">
                  <a:txBody>
                    <a:bodyPr/>
                    <a:lstStyle/>
                    <a:p>
                      <a:r>
                        <a:rPr lang="tr-TR" dirty="0" smtClean="0"/>
                        <a:t>Tekrarlayan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err="1" smtClean="0"/>
                        <a:t>Nitrofurantoin</a:t>
                      </a:r>
                      <a:endParaRPr lang="tr-T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50 mg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6 ay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0195035"/>
                  </a:ext>
                </a:extLst>
              </a:tr>
              <a:tr h="26675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Ko-trimoksazol</a:t>
                      </a:r>
                      <a:endParaRPr lang="tr-T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1/2 </a:t>
                      </a:r>
                      <a:r>
                        <a:rPr lang="tr-TR" dirty="0" err="1" smtClean="0"/>
                        <a:t>tb</a:t>
                      </a:r>
                      <a:r>
                        <a:rPr lang="tr-TR" dirty="0" smtClean="0"/>
                        <a:t> (400/80)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6 ay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6959962"/>
                  </a:ext>
                </a:extLst>
              </a:tr>
              <a:tr h="213360">
                <a:tc rowSpan="4">
                  <a:txBody>
                    <a:bodyPr/>
                    <a:lstStyle/>
                    <a:p>
                      <a:r>
                        <a:rPr lang="tr-TR" dirty="0" smtClean="0"/>
                        <a:t>Akut </a:t>
                      </a:r>
                      <a:r>
                        <a:rPr lang="tr-TR" dirty="0" err="1" smtClean="0"/>
                        <a:t>piyelonefrit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Ko-trimoksazol</a:t>
                      </a:r>
                      <a:endParaRPr lang="tr-T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 fort </a:t>
                      </a:r>
                      <a:r>
                        <a:rPr lang="tr-TR" dirty="0" err="1" smtClean="0"/>
                        <a:t>tb</a:t>
                      </a:r>
                      <a:r>
                        <a:rPr lang="tr-TR" dirty="0" smtClean="0"/>
                        <a:t> (800/160)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14 gün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736522"/>
                  </a:ext>
                </a:extLst>
              </a:tr>
              <a:tr h="4267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Siprofloksasin</a:t>
                      </a:r>
                      <a:r>
                        <a:rPr lang="tr-TR" dirty="0" smtClean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500 mg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14 gün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7672141"/>
                  </a:ext>
                </a:extLst>
              </a:tr>
              <a:tr h="3200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Levofloksasin</a:t>
                      </a:r>
                      <a:endParaRPr lang="tr-T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250 mg</a:t>
                      </a:r>
                    </a:p>
                    <a:p>
                      <a:r>
                        <a:rPr lang="tr-TR" dirty="0" smtClean="0"/>
                        <a:t>750 mg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10 gün</a:t>
                      </a:r>
                    </a:p>
                    <a:p>
                      <a:r>
                        <a:rPr lang="tr-TR" dirty="0" smtClean="0"/>
                        <a:t>5 gün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023659"/>
                  </a:ext>
                </a:extLst>
              </a:tr>
              <a:tr h="3200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Amoksisilin-klavulanat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500 mg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14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dirty="0" smtClean="0"/>
                        <a:t>gün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69733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0796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783392" y="467544"/>
            <a:ext cx="546072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2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Akut Komplike Olmayan Sistitin </a:t>
            </a:r>
          </a:p>
          <a:p>
            <a:r>
              <a:rPr lang="tr-TR" sz="32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Kanıta Dayalı Ampirik Tedavisi </a:t>
            </a:r>
            <a:endParaRPr lang="en-US" sz="32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260648" y="1691680"/>
            <a:ext cx="6479723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00B0F0"/>
              </a:buClr>
              <a:buAutoNum type="arabicPeriod"/>
            </a:pPr>
            <a:r>
              <a:rPr lang="tr-TR" sz="3200" dirty="0" err="1" smtClean="0"/>
              <a:t>Nitrofurantoin</a:t>
            </a:r>
            <a:r>
              <a:rPr lang="tr-TR" sz="3200" dirty="0" smtClean="0"/>
              <a:t> x 5 gün (A,I)</a:t>
            </a:r>
          </a:p>
          <a:p>
            <a:pPr marL="342900" indent="-342900">
              <a:lnSpc>
                <a:spcPct val="150000"/>
              </a:lnSpc>
              <a:buClr>
                <a:srgbClr val="00B0F0"/>
              </a:buClr>
              <a:buAutoNum type="arabicPeriod"/>
            </a:pPr>
            <a:r>
              <a:rPr lang="tr-TR" sz="3200" dirty="0" err="1" smtClean="0"/>
              <a:t>Ko-Trimoksazol</a:t>
            </a:r>
            <a:r>
              <a:rPr lang="tr-TR" sz="3200" dirty="0"/>
              <a:t> </a:t>
            </a:r>
            <a:r>
              <a:rPr lang="tr-TR" sz="3200" dirty="0" smtClean="0"/>
              <a:t>x 3 gün (A, I)</a:t>
            </a:r>
          </a:p>
          <a:p>
            <a:pPr marL="342900" indent="-342900">
              <a:lnSpc>
                <a:spcPct val="150000"/>
              </a:lnSpc>
              <a:buClr>
                <a:srgbClr val="00B0F0"/>
              </a:buClr>
              <a:buAutoNum type="arabicPeriod"/>
            </a:pPr>
            <a:r>
              <a:rPr lang="tr-TR" sz="3200" dirty="0" err="1" smtClean="0"/>
              <a:t>Fosfomisin</a:t>
            </a:r>
            <a:r>
              <a:rPr lang="tr-TR" sz="3200" dirty="0" smtClean="0"/>
              <a:t> </a:t>
            </a:r>
            <a:r>
              <a:rPr lang="tr-TR" sz="3200" dirty="0" err="1" smtClean="0"/>
              <a:t>trometamol</a:t>
            </a:r>
            <a:r>
              <a:rPr lang="tr-TR" sz="3200" dirty="0" smtClean="0"/>
              <a:t> x 1 gün (A,I)</a:t>
            </a:r>
          </a:p>
          <a:p>
            <a:pPr marL="342900" indent="-342900">
              <a:lnSpc>
                <a:spcPct val="150000"/>
              </a:lnSpc>
              <a:buClr>
                <a:srgbClr val="00B0F0"/>
              </a:buClr>
              <a:buAutoNum type="arabicPeriod"/>
            </a:pPr>
            <a:r>
              <a:rPr lang="tr-TR" sz="3200" dirty="0" err="1" smtClean="0"/>
              <a:t>Florokinolon</a:t>
            </a:r>
            <a:r>
              <a:rPr lang="tr-TR" sz="3200" dirty="0" smtClean="0"/>
              <a:t> x 3 gün (A,I)</a:t>
            </a:r>
          </a:p>
          <a:p>
            <a:pPr marL="342900" indent="-342900">
              <a:lnSpc>
                <a:spcPct val="150000"/>
              </a:lnSpc>
              <a:buClr>
                <a:srgbClr val="00B0F0"/>
              </a:buClr>
              <a:buAutoNum type="arabicPeriod"/>
            </a:pPr>
            <a:r>
              <a:rPr lang="tr-TR" sz="3200" dirty="0"/>
              <a:t> </a:t>
            </a:r>
            <a:r>
              <a:rPr lang="tr-TR" sz="3200" dirty="0" smtClean="0"/>
              <a:t>ß-</a:t>
            </a:r>
            <a:r>
              <a:rPr lang="tr-TR" sz="3200" dirty="0" err="1" smtClean="0"/>
              <a:t>Laktamlar</a:t>
            </a:r>
            <a:r>
              <a:rPr lang="tr-TR" sz="3200" dirty="0" smtClean="0"/>
              <a:t> x 3-7 gün (B, I)</a:t>
            </a:r>
          </a:p>
          <a:p>
            <a:pPr marL="342900" indent="-342900">
              <a:lnSpc>
                <a:spcPct val="150000"/>
              </a:lnSpc>
              <a:buClr>
                <a:srgbClr val="00B0F0"/>
              </a:buClr>
              <a:buAutoNum type="arabicPeriod"/>
            </a:pPr>
            <a:r>
              <a:rPr lang="tr-TR" sz="3200" dirty="0"/>
              <a:t> </a:t>
            </a:r>
            <a:r>
              <a:rPr lang="tr-TR" sz="3200" i="1" dirty="0" err="1" smtClean="0">
                <a:solidFill>
                  <a:schemeClr val="bg1">
                    <a:lumMod val="50000"/>
                  </a:schemeClr>
                </a:solidFill>
              </a:rPr>
              <a:t>Pivmecillinam</a:t>
            </a:r>
            <a:r>
              <a:rPr lang="tr-TR" sz="3200" i="1" dirty="0" smtClean="0">
                <a:solidFill>
                  <a:schemeClr val="bg1">
                    <a:lumMod val="50000"/>
                  </a:schemeClr>
                </a:solidFill>
              </a:rPr>
              <a:t> x 3-7 gün (A, I)</a:t>
            </a:r>
            <a:endParaRPr lang="en-US" sz="3200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764704" y="6876256"/>
            <a:ext cx="429380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lphaUcPeriod"/>
            </a:pPr>
            <a:r>
              <a:rPr lang="tr-TR" sz="2000" i="1" dirty="0" err="1" smtClean="0"/>
              <a:t>Good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evidence</a:t>
            </a:r>
            <a:endParaRPr lang="tr-TR" sz="2000" i="1" dirty="0" smtClean="0"/>
          </a:p>
          <a:p>
            <a:pPr marL="342900" indent="-342900">
              <a:buAutoNum type="alphaUcPeriod"/>
            </a:pPr>
            <a:r>
              <a:rPr lang="tr-TR" sz="2000" i="1" dirty="0" err="1" smtClean="0"/>
              <a:t>Moderate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evidence</a:t>
            </a:r>
            <a:endParaRPr lang="tr-TR" sz="2000" i="1" dirty="0" smtClean="0"/>
          </a:p>
          <a:p>
            <a:r>
              <a:rPr lang="tr-TR" sz="2000" i="1" dirty="0" smtClean="0"/>
              <a:t>I.    At </a:t>
            </a:r>
            <a:r>
              <a:rPr lang="tr-TR" sz="2000" i="1" dirty="0" err="1" smtClean="0"/>
              <a:t>least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one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proper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controlled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study</a:t>
            </a:r>
            <a:endParaRPr lang="tr-TR" sz="2000" i="1" dirty="0" smtClean="0"/>
          </a:p>
          <a:p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545148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B0F0"/>
                </a:solidFill>
              </a:rPr>
              <a:t>Hamilelikte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282352" y="2555776"/>
            <a:ext cx="5633337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00B0F0"/>
              </a:buClr>
              <a:buAutoNum type="arabicPeriod"/>
            </a:pPr>
            <a:r>
              <a:rPr lang="tr-TR" sz="3200" dirty="0" err="1" smtClean="0"/>
              <a:t>Amoksisilin-klavulanat</a:t>
            </a:r>
            <a:r>
              <a:rPr lang="tr-TR" sz="3200" dirty="0" smtClean="0"/>
              <a:t> x 7 gün </a:t>
            </a:r>
          </a:p>
          <a:p>
            <a:pPr marL="342900" indent="-342900">
              <a:lnSpc>
                <a:spcPct val="150000"/>
              </a:lnSpc>
              <a:buClr>
                <a:srgbClr val="00B0F0"/>
              </a:buClr>
              <a:buAutoNum type="arabicPeriod"/>
            </a:pPr>
            <a:r>
              <a:rPr lang="tr-TR" sz="3200" dirty="0" err="1" smtClean="0"/>
              <a:t>Sefalosporin</a:t>
            </a:r>
            <a:r>
              <a:rPr lang="tr-TR" sz="3200" dirty="0" smtClean="0"/>
              <a:t> x 7 gün </a:t>
            </a:r>
          </a:p>
          <a:p>
            <a:pPr marL="342900" indent="-342900">
              <a:lnSpc>
                <a:spcPct val="150000"/>
              </a:lnSpc>
              <a:buClr>
                <a:srgbClr val="00B0F0"/>
              </a:buClr>
              <a:buAutoNum type="arabicPeriod"/>
            </a:pPr>
            <a:r>
              <a:rPr lang="tr-TR" sz="3200" dirty="0" err="1"/>
              <a:t>Ko-Trimoksazol</a:t>
            </a:r>
            <a:r>
              <a:rPr lang="tr-TR" sz="3200" dirty="0"/>
              <a:t> x </a:t>
            </a:r>
            <a:r>
              <a:rPr lang="tr-TR" sz="3200" dirty="0" smtClean="0"/>
              <a:t>7 gün*</a:t>
            </a:r>
          </a:p>
          <a:p>
            <a:pPr>
              <a:lnSpc>
                <a:spcPct val="150000"/>
              </a:lnSpc>
              <a:buClr>
                <a:srgbClr val="00B0F0"/>
              </a:buClr>
            </a:pPr>
            <a:endParaRPr lang="tr-TR" sz="3200" dirty="0" smtClean="0"/>
          </a:p>
          <a:p>
            <a:pPr>
              <a:lnSpc>
                <a:spcPct val="150000"/>
              </a:lnSpc>
              <a:buClr>
                <a:srgbClr val="00B0F0"/>
              </a:buClr>
            </a:pPr>
            <a:r>
              <a:rPr lang="tr-TR" sz="3200" dirty="0" smtClean="0"/>
              <a:t>* </a:t>
            </a:r>
            <a:r>
              <a:rPr lang="tr-TR" sz="3200" i="1" dirty="0" smtClean="0"/>
              <a:t>3. </a:t>
            </a:r>
            <a:r>
              <a:rPr lang="tr-TR" sz="3200" i="1" dirty="0" err="1" smtClean="0"/>
              <a:t>trimesterde</a:t>
            </a:r>
            <a:r>
              <a:rPr lang="tr-TR" sz="3200" i="1" dirty="0" smtClean="0"/>
              <a:t> kullanılmaz</a:t>
            </a:r>
          </a:p>
          <a:p>
            <a:pPr>
              <a:lnSpc>
                <a:spcPct val="150000"/>
              </a:lnSpc>
              <a:buClr>
                <a:srgbClr val="00B0F0"/>
              </a:buClr>
            </a:pPr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val="1066885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Image result for metoprim fo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4797" y="392590"/>
            <a:ext cx="4243194" cy="3177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mage result for bactrim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63" b="20567"/>
          <a:stretch/>
        </p:blipFill>
        <p:spPr bwMode="auto">
          <a:xfrm>
            <a:off x="139081" y="0"/>
            <a:ext cx="3200077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mage result for monurol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489" y="3561820"/>
            <a:ext cx="2250401" cy="2213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Image result for piyeloseptyl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065" y="1921447"/>
            <a:ext cx="2471430" cy="1647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Image result for maksipor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7" y="6372200"/>
            <a:ext cx="3152781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6" descr="NEVOTEK 500 MG 7 FİLM TABLET 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87" t="25773" r="13220" b="27729"/>
          <a:stretch/>
        </p:blipFill>
        <p:spPr bwMode="auto">
          <a:xfrm>
            <a:off x="3160423" y="4549844"/>
            <a:ext cx="3459480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16" descr="Image result for zithromax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18" descr="Image result for zithromax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Metin kutusu 1"/>
          <p:cNvSpPr txBox="1"/>
          <p:nvPr/>
        </p:nvSpPr>
        <p:spPr>
          <a:xfrm>
            <a:off x="764704" y="8604448"/>
            <a:ext cx="45940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Görseller </a:t>
            </a:r>
            <a:r>
              <a:rPr lang="tr-TR" dirty="0" err="1" smtClean="0"/>
              <a:t>RxMediaPharma</a:t>
            </a:r>
            <a:r>
              <a:rPr lang="tr-TR" dirty="0" smtClean="0"/>
              <a:t> 2020’den alınmıştır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3498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4"/>
          <p:cNvSpPr txBox="1">
            <a:spLocks noChangeArrowheads="1"/>
          </p:cNvSpPr>
          <p:nvPr/>
        </p:nvSpPr>
        <p:spPr bwMode="auto">
          <a:xfrm>
            <a:off x="908053" y="317990"/>
            <a:ext cx="4975849" cy="58477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3200" spc="3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URINER ANTISEPTİKLER </a:t>
            </a:r>
            <a:endParaRPr lang="tr-TR" sz="3200" spc="3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59840" y="1259632"/>
            <a:ext cx="6635984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accent2"/>
                </a:solidFill>
                <a:latin typeface="Calibri" pitchFamily="34" charset="0"/>
              </a:defRPr>
            </a:lvl1pPr>
            <a:lvl2pPr marL="742950" indent="-285750" eaLnBrk="0" hangingPunct="0">
              <a:defRPr sz="2400">
                <a:solidFill>
                  <a:schemeClr val="accent2"/>
                </a:solidFill>
                <a:latin typeface="Calibri" pitchFamily="34" charset="0"/>
              </a:defRPr>
            </a:lvl2pPr>
            <a:lvl3pPr marL="1143000" indent="-228600" eaLnBrk="0" hangingPunct="0">
              <a:defRPr sz="2400">
                <a:solidFill>
                  <a:schemeClr val="accent2"/>
                </a:solidFill>
                <a:latin typeface="Calibri" pitchFamily="34" charset="0"/>
              </a:defRPr>
            </a:lvl3pPr>
            <a:lvl4pPr marL="1600200" indent="-228600" eaLnBrk="0" hangingPunct="0">
              <a:defRPr sz="2400">
                <a:solidFill>
                  <a:schemeClr val="accent2"/>
                </a:solidFill>
                <a:latin typeface="Calibri" pitchFamily="34" charset="0"/>
              </a:defRPr>
            </a:lvl4pPr>
            <a:lvl5pPr marL="2057400" indent="-228600" eaLnBrk="0" hangingPunct="0">
              <a:defRPr sz="2400">
                <a:solidFill>
                  <a:schemeClr val="accent2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tr-TR" sz="3200" dirty="0" smtClean="0">
                <a:solidFill>
                  <a:srgbClr val="FFFFFF"/>
                </a:solidFill>
              </a:rPr>
              <a:t> </a:t>
            </a:r>
            <a:r>
              <a:rPr lang="tr-TR" sz="3200" dirty="0" smtClean="0">
                <a:solidFill>
                  <a:srgbClr val="FFFFFF"/>
                </a:solidFill>
              </a:rPr>
              <a:t>Sadece idrar yolları enfeksiyonlarında</a:t>
            </a:r>
            <a:endParaRPr lang="tr-TR" sz="3200" dirty="0" smtClean="0">
              <a:solidFill>
                <a:srgbClr val="FFFFFF"/>
              </a:solidFill>
            </a:endParaRP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tr-TR" sz="3200" dirty="0" smtClean="0">
                <a:solidFill>
                  <a:srgbClr val="FFFFFF"/>
                </a:solidFill>
              </a:rPr>
              <a:t> </a:t>
            </a:r>
            <a:r>
              <a:rPr lang="tr-TR" sz="3200" dirty="0" smtClean="0">
                <a:solidFill>
                  <a:srgbClr val="FFFFFF"/>
                </a:solidFill>
              </a:rPr>
              <a:t>İdrarda konsantre olur, dokularda 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3200" dirty="0" err="1" smtClean="0">
                <a:solidFill>
                  <a:srgbClr val="FFFFFF"/>
                </a:solidFill>
              </a:rPr>
              <a:t>antibakteriyel</a:t>
            </a:r>
            <a:r>
              <a:rPr lang="tr-TR" sz="3200" dirty="0" smtClean="0">
                <a:solidFill>
                  <a:srgbClr val="FFFFFF"/>
                </a:solidFill>
              </a:rPr>
              <a:t> konsantrasyonlara 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3200" dirty="0" smtClean="0">
                <a:solidFill>
                  <a:srgbClr val="FFFFFF"/>
                </a:solidFill>
              </a:rPr>
              <a:t>ulaşmaz</a:t>
            </a:r>
            <a:endParaRPr lang="tr-TR" sz="3200" dirty="0" smtClean="0">
              <a:solidFill>
                <a:srgbClr val="FFFFFF"/>
              </a:solidFill>
            </a:endParaRPr>
          </a:p>
        </p:txBody>
      </p:sp>
      <p:pic>
        <p:nvPicPr>
          <p:cNvPr id="3074" name="Picture 2" descr="Image result for purino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254" y="5171648"/>
            <a:ext cx="3141450" cy="3463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0" descr="Image result for piyelosepty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2676" y="5868144"/>
            <a:ext cx="3487318" cy="2518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0509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8640" y="35496"/>
            <a:ext cx="6552727" cy="8494633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tr-TR" sz="2800" b="1" spc="300" dirty="0">
                <a:solidFill>
                  <a:srgbClr val="00B050"/>
                </a:solidFill>
              </a:rPr>
              <a:t>Nitrofurantoin</a:t>
            </a:r>
          </a:p>
          <a:p>
            <a:pPr>
              <a:lnSpc>
                <a:spcPct val="150000"/>
              </a:lnSpc>
              <a:defRPr/>
            </a:pPr>
            <a:r>
              <a:rPr lang="tr-TR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Sadece komplike olmayan sistit</a:t>
            </a:r>
            <a:endParaRPr lang="tr-TR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  <a:buFont typeface="Arial" charset="0"/>
              <a:buChar char="•"/>
              <a:defRPr/>
            </a:pPr>
            <a:r>
              <a:rPr lang="tr-TR" sz="2800" dirty="0" smtClean="0"/>
              <a:t> </a:t>
            </a:r>
            <a:r>
              <a:rPr lang="tr-TR" sz="2800" dirty="0" smtClean="0"/>
              <a:t>Etkinlik için bakteriler tarafından aktive edilmeli</a:t>
            </a:r>
            <a:endParaRPr lang="tr-TR" sz="2800" dirty="0"/>
          </a:p>
          <a:p>
            <a:pPr>
              <a:lnSpc>
                <a:spcPct val="150000"/>
              </a:lnSpc>
              <a:buFont typeface="Arial" charset="0"/>
              <a:buChar char="•"/>
              <a:defRPr/>
            </a:pPr>
            <a:r>
              <a:rPr lang="tr-TR" sz="2800" dirty="0"/>
              <a:t> </a:t>
            </a:r>
            <a:r>
              <a:rPr lang="tr-TR" sz="2800" dirty="0" smtClean="0"/>
              <a:t>Aktivite pH5,5 ya da altında</a:t>
            </a:r>
            <a:endParaRPr lang="tr-TR" sz="2800" dirty="0"/>
          </a:p>
          <a:p>
            <a:pPr>
              <a:lnSpc>
                <a:spcPct val="150000"/>
              </a:lnSpc>
              <a:buFont typeface="Arial" charset="0"/>
              <a:buChar char="•"/>
              <a:defRPr/>
            </a:pPr>
            <a:r>
              <a:rPr lang="tr-TR" sz="2800" dirty="0"/>
              <a:t> </a:t>
            </a:r>
            <a:r>
              <a:rPr lang="tr-TR" sz="2800" dirty="0" smtClean="0"/>
              <a:t>geniş spektrum, </a:t>
            </a:r>
            <a:r>
              <a:rPr lang="tr-TR" sz="2800" u="sng" dirty="0" smtClean="0"/>
              <a:t>etki mekanizması kesin bilinmiyor</a:t>
            </a:r>
            <a:endParaRPr lang="tr-TR" sz="2800" u="sng" dirty="0"/>
          </a:p>
          <a:p>
            <a:pPr>
              <a:lnSpc>
                <a:spcPct val="150000"/>
              </a:lnSpc>
              <a:buFont typeface="Arial" charset="0"/>
              <a:buChar char="•"/>
              <a:defRPr/>
            </a:pPr>
            <a:r>
              <a:rPr lang="tr-TR" sz="2800" dirty="0"/>
              <a:t> </a:t>
            </a:r>
            <a:r>
              <a:rPr lang="tr-TR" sz="2800" dirty="0" smtClean="0"/>
              <a:t>Hızla </a:t>
            </a:r>
            <a:r>
              <a:rPr lang="tr-TR" sz="2800" dirty="0" err="1" smtClean="0"/>
              <a:t>absorbe</a:t>
            </a:r>
            <a:r>
              <a:rPr lang="tr-TR" sz="2800" dirty="0" smtClean="0"/>
              <a:t> olur, hızla atılır</a:t>
            </a:r>
          </a:p>
          <a:p>
            <a:pPr>
              <a:lnSpc>
                <a:spcPct val="150000"/>
              </a:lnSpc>
              <a:buFont typeface="Arial" charset="0"/>
              <a:buChar char="•"/>
              <a:defRPr/>
            </a:pPr>
            <a:r>
              <a:rPr lang="tr-TR" sz="2800" dirty="0"/>
              <a:t> </a:t>
            </a:r>
            <a:r>
              <a:rPr lang="tr-TR" sz="2800" dirty="0" smtClean="0"/>
              <a:t>Böbrek yetmezliğinde </a:t>
            </a:r>
            <a:r>
              <a:rPr lang="tr-TR" sz="2800" dirty="0" err="1" smtClean="0"/>
              <a:t>toksik</a:t>
            </a:r>
            <a:r>
              <a:rPr lang="tr-TR" sz="2800" dirty="0" smtClean="0"/>
              <a:t> düzeylere ulaşma riski var</a:t>
            </a:r>
            <a:r>
              <a:rPr lang="tr-TR" sz="2800" dirty="0" smtClean="0"/>
              <a:t> </a:t>
            </a:r>
            <a:endParaRPr lang="tr-TR" sz="2800" dirty="0"/>
          </a:p>
          <a:p>
            <a:pPr>
              <a:lnSpc>
                <a:spcPct val="150000"/>
              </a:lnSpc>
              <a:buFont typeface="Arial" charset="0"/>
              <a:buChar char="•"/>
              <a:defRPr/>
            </a:pPr>
            <a:r>
              <a:rPr lang="tr-TR" sz="2800" dirty="0"/>
              <a:t> </a:t>
            </a:r>
            <a:r>
              <a:rPr lang="tr-TR" sz="2800" dirty="0" smtClean="0"/>
              <a:t>Günde 4 kez </a:t>
            </a:r>
            <a:r>
              <a:rPr lang="tr-TR" sz="2800" dirty="0"/>
              <a:t>(100mg), 7 </a:t>
            </a:r>
            <a:r>
              <a:rPr lang="tr-TR" sz="2800" dirty="0" smtClean="0"/>
              <a:t>gün</a:t>
            </a:r>
            <a:endParaRPr lang="tr-TR" sz="2800" dirty="0"/>
          </a:p>
          <a:p>
            <a:pPr>
              <a:lnSpc>
                <a:spcPct val="150000"/>
              </a:lnSpc>
              <a:buFont typeface="Arial" charset="0"/>
              <a:buChar char="•"/>
              <a:defRPr/>
            </a:pPr>
            <a:r>
              <a:rPr lang="tr-TR" sz="2800" dirty="0"/>
              <a:t> </a:t>
            </a:r>
            <a:r>
              <a:rPr lang="tr-TR" sz="2800" dirty="0" err="1" smtClean="0"/>
              <a:t>Advers</a:t>
            </a:r>
            <a:r>
              <a:rPr lang="tr-TR" sz="2800" dirty="0" smtClean="0"/>
              <a:t> etkiler bulantı, kusma, aşırı duyarlık, </a:t>
            </a:r>
            <a:r>
              <a:rPr lang="tr-TR" sz="2800" dirty="0" err="1" smtClean="0"/>
              <a:t>pulmoner</a:t>
            </a:r>
            <a:r>
              <a:rPr lang="tr-TR" sz="2800" dirty="0" smtClean="0"/>
              <a:t> </a:t>
            </a:r>
            <a:r>
              <a:rPr lang="tr-TR" sz="2800" dirty="0" err="1" smtClean="0"/>
              <a:t>toksisite</a:t>
            </a:r>
            <a:r>
              <a:rPr lang="tr-TR" sz="2800" dirty="0" smtClean="0"/>
              <a:t>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788882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ChangeArrowheads="1"/>
          </p:cNvSpPr>
          <p:nvPr/>
        </p:nvSpPr>
        <p:spPr bwMode="auto">
          <a:xfrm>
            <a:off x="86301" y="1055797"/>
            <a:ext cx="6786562" cy="30469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tr-TR" sz="3200" b="1" dirty="0" err="1">
                <a:solidFill>
                  <a:srgbClr val="00B050"/>
                </a:solidFill>
              </a:rPr>
              <a:t>Methenamine</a:t>
            </a:r>
            <a:r>
              <a:rPr lang="tr-TR" sz="3200" b="1" dirty="0">
                <a:solidFill>
                  <a:srgbClr val="00B050"/>
                </a:solidFill>
              </a:rPr>
              <a:t> </a:t>
            </a:r>
            <a:r>
              <a:rPr lang="tr-TR" sz="3200" b="1" dirty="0" err="1">
                <a:solidFill>
                  <a:srgbClr val="00B050"/>
                </a:solidFill>
              </a:rPr>
              <a:t>mandelate</a:t>
            </a:r>
            <a:endParaRPr lang="tr-TR" sz="3200" b="1" dirty="0">
              <a:solidFill>
                <a:srgbClr val="00B050"/>
              </a:solidFill>
            </a:endParaRPr>
          </a:p>
          <a:p>
            <a:pPr>
              <a:lnSpc>
                <a:spcPct val="150000"/>
              </a:lnSpc>
            </a:pPr>
            <a:r>
              <a:rPr lang="tr-TR" sz="3200" b="1" dirty="0" err="1">
                <a:solidFill>
                  <a:srgbClr val="00B050"/>
                </a:solidFill>
              </a:rPr>
              <a:t>Methenamine</a:t>
            </a:r>
            <a:r>
              <a:rPr lang="tr-TR" sz="3200" b="1" dirty="0">
                <a:solidFill>
                  <a:srgbClr val="00B050"/>
                </a:solidFill>
              </a:rPr>
              <a:t> </a:t>
            </a:r>
            <a:r>
              <a:rPr lang="tr-TR" sz="3200" b="1" dirty="0" err="1">
                <a:solidFill>
                  <a:srgbClr val="00B050"/>
                </a:solidFill>
              </a:rPr>
              <a:t>hippurate</a:t>
            </a:r>
            <a:endParaRPr lang="tr-TR" sz="3200" b="1" dirty="0">
              <a:solidFill>
                <a:srgbClr val="00B050"/>
              </a:solidFill>
            </a:endParaRPr>
          </a:p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tr-TR" sz="3200" dirty="0">
                <a:solidFill>
                  <a:srgbClr val="0070C0"/>
                </a:solidFill>
              </a:rPr>
              <a:t> </a:t>
            </a:r>
            <a:r>
              <a:rPr lang="tr-TR" sz="3200" dirty="0" err="1" smtClean="0">
                <a:solidFill>
                  <a:srgbClr val="0070C0"/>
                </a:solidFill>
              </a:rPr>
              <a:t>Üriner</a:t>
            </a:r>
            <a:r>
              <a:rPr lang="tr-TR" sz="3200" dirty="0" smtClean="0">
                <a:solidFill>
                  <a:srgbClr val="0070C0"/>
                </a:solidFill>
              </a:rPr>
              <a:t> antiseptik </a:t>
            </a:r>
            <a:endParaRPr lang="tr-TR" sz="3200" dirty="0">
              <a:solidFill>
                <a:srgbClr val="0070C0"/>
              </a:solidFill>
            </a:endParaRPr>
          </a:p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tr-TR" sz="3200" dirty="0">
                <a:solidFill>
                  <a:srgbClr val="0070C0"/>
                </a:solidFill>
              </a:rPr>
              <a:t> </a:t>
            </a:r>
            <a:r>
              <a:rPr lang="tr-TR" sz="3200" dirty="0" smtClean="0">
                <a:solidFill>
                  <a:srgbClr val="0070C0"/>
                </a:solidFill>
              </a:rPr>
              <a:t>Günde 4 kez 1; sonra 2 </a:t>
            </a:r>
            <a:r>
              <a:rPr lang="tr-TR" sz="3200" dirty="0" smtClean="0">
                <a:solidFill>
                  <a:srgbClr val="0070C0"/>
                </a:solidFill>
              </a:rPr>
              <a:t>kez 1 g</a:t>
            </a:r>
            <a:endParaRPr lang="tr-TR" sz="3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7727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692696" y="323528"/>
            <a:ext cx="5579925" cy="49494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Ko-Trimoksazol</a:t>
            </a:r>
            <a:r>
              <a:rPr lang="tr-TR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tr-TR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temel </a:t>
            </a:r>
          </a:p>
          <a:p>
            <a:pPr algn="ctr">
              <a:lnSpc>
                <a:spcPct val="150000"/>
              </a:lnSpc>
            </a:pPr>
            <a:r>
              <a:rPr lang="tr-TR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farmakolojisini </a:t>
            </a:r>
          </a:p>
          <a:p>
            <a:pPr algn="ctr">
              <a:lnSpc>
                <a:spcPct val="150000"/>
              </a:lnSpc>
            </a:pPr>
            <a:r>
              <a:rPr lang="tr-TR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hatırlayalım</a:t>
            </a:r>
            <a:endParaRPr lang="tr-TR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5" name="Picture 2" descr="Image result for bactrim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63" b="20567"/>
          <a:stretch/>
        </p:blipFill>
        <p:spPr bwMode="auto">
          <a:xfrm rot="19902381">
            <a:off x="2051195" y="6250761"/>
            <a:ext cx="3200077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68783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6"/>
          <p:cNvSpPr txBox="1">
            <a:spLocks noChangeArrowheads="1"/>
          </p:cNvSpPr>
          <p:nvPr/>
        </p:nvSpPr>
        <p:spPr bwMode="auto">
          <a:xfrm>
            <a:off x="260648" y="827584"/>
            <a:ext cx="6525344" cy="2369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accent2"/>
                </a:solidFill>
                <a:latin typeface="Calibri" pitchFamily="34" charset="0"/>
              </a:defRPr>
            </a:lvl1pPr>
            <a:lvl2pPr marL="742950" indent="-285750" eaLnBrk="0" hangingPunct="0">
              <a:defRPr sz="2400">
                <a:solidFill>
                  <a:schemeClr val="accent2"/>
                </a:solidFill>
                <a:latin typeface="Calibri" pitchFamily="34" charset="0"/>
              </a:defRPr>
            </a:lvl2pPr>
            <a:lvl3pPr marL="1143000" indent="-228600" eaLnBrk="0" hangingPunct="0">
              <a:defRPr sz="2400">
                <a:solidFill>
                  <a:schemeClr val="accent2"/>
                </a:solidFill>
                <a:latin typeface="Calibri" pitchFamily="34" charset="0"/>
              </a:defRPr>
            </a:lvl3pPr>
            <a:lvl4pPr marL="1600200" indent="-228600" eaLnBrk="0" hangingPunct="0">
              <a:defRPr sz="2400">
                <a:solidFill>
                  <a:schemeClr val="accent2"/>
                </a:solidFill>
                <a:latin typeface="Calibri" pitchFamily="34" charset="0"/>
              </a:defRPr>
            </a:lvl4pPr>
            <a:lvl5pPr marL="2057400" indent="-228600" eaLnBrk="0" hangingPunct="0">
              <a:defRPr sz="2400">
                <a:solidFill>
                  <a:schemeClr val="accent2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Calibri" pitchFamily="34" charset="0"/>
              </a:defRPr>
            </a:lvl9pPr>
          </a:lstStyle>
          <a:p>
            <a:pPr eaLnBrk="1" hangingPunct="1">
              <a:buFont typeface="Arial" charset="0"/>
              <a:buChar char="•"/>
            </a:pPr>
            <a:r>
              <a:rPr lang="tr-TR" dirty="0">
                <a:solidFill>
                  <a:srgbClr val="002060"/>
                </a:solidFill>
              </a:rPr>
              <a:t> </a:t>
            </a:r>
            <a:r>
              <a:rPr lang="tr-TR" sz="2800" u="sng" dirty="0" smtClean="0">
                <a:solidFill>
                  <a:srgbClr val="002060"/>
                </a:solidFill>
              </a:rPr>
              <a:t>En sık </a:t>
            </a:r>
            <a:r>
              <a:rPr lang="tr-TR" sz="2800" u="sng" dirty="0" err="1" smtClean="0">
                <a:solidFill>
                  <a:srgbClr val="002060"/>
                </a:solidFill>
              </a:rPr>
              <a:t>infeksiyon</a:t>
            </a:r>
            <a:r>
              <a:rPr lang="tr-TR" sz="2800" u="sng" dirty="0" smtClean="0">
                <a:solidFill>
                  <a:srgbClr val="002060"/>
                </a:solidFill>
              </a:rPr>
              <a:t> hastalıklarından biri</a:t>
            </a:r>
          </a:p>
          <a:p>
            <a:pPr eaLnBrk="1" hangingPunct="1"/>
            <a:endParaRPr lang="tr-TR" dirty="0">
              <a:solidFill>
                <a:srgbClr val="002060"/>
              </a:solidFill>
            </a:endParaRPr>
          </a:p>
          <a:p>
            <a:pPr eaLnBrk="1" hangingPunct="1">
              <a:buFont typeface="Arial" charset="0"/>
              <a:buChar char="•"/>
            </a:pPr>
            <a:r>
              <a:rPr lang="tr-TR" dirty="0">
                <a:solidFill>
                  <a:srgbClr val="002060"/>
                </a:solidFill>
              </a:rPr>
              <a:t> </a:t>
            </a:r>
            <a:r>
              <a:rPr lang="tr-TR" dirty="0" smtClean="0">
                <a:solidFill>
                  <a:srgbClr val="002060"/>
                </a:solidFill>
              </a:rPr>
              <a:t>Daha sıklıkla </a:t>
            </a:r>
            <a:r>
              <a:rPr lang="tr-TR" sz="3200" dirty="0" smtClean="0">
                <a:solidFill>
                  <a:srgbClr val="FF0000"/>
                </a:solidFill>
              </a:rPr>
              <a:t>kadınlarda</a:t>
            </a:r>
            <a:r>
              <a:rPr lang="tr-TR" dirty="0" smtClean="0">
                <a:solidFill>
                  <a:srgbClr val="002060"/>
                </a:solidFill>
              </a:rPr>
              <a:t>??</a:t>
            </a:r>
            <a:endParaRPr lang="tr-TR" dirty="0">
              <a:solidFill>
                <a:srgbClr val="002060"/>
              </a:solidFill>
            </a:endParaRPr>
          </a:p>
          <a:p>
            <a:pPr eaLnBrk="1" hangingPunct="1">
              <a:buFont typeface="Arial" charset="0"/>
              <a:buChar char="•"/>
            </a:pPr>
            <a:r>
              <a:rPr lang="tr-TR" dirty="0" smtClean="0">
                <a:solidFill>
                  <a:srgbClr val="002060"/>
                </a:solidFill>
              </a:rPr>
              <a:t> Bakteri </a:t>
            </a:r>
            <a:r>
              <a:rPr lang="tr-TR" dirty="0" err="1" smtClean="0">
                <a:solidFill>
                  <a:srgbClr val="002060"/>
                </a:solidFill>
              </a:rPr>
              <a:t>kolonizasyonu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  <a:r>
              <a:rPr lang="tr-TR" sz="3200" dirty="0" smtClean="0">
                <a:solidFill>
                  <a:srgbClr val="002060"/>
                </a:solidFill>
              </a:rPr>
              <a:t>idrarla sınırlı</a:t>
            </a:r>
            <a:r>
              <a:rPr lang="tr-TR" dirty="0" smtClean="0">
                <a:solidFill>
                  <a:srgbClr val="002060"/>
                </a:solidFill>
              </a:rPr>
              <a:t> olabilir</a:t>
            </a:r>
          </a:p>
          <a:p>
            <a:pPr eaLnBrk="1" hangingPunct="1">
              <a:buFont typeface="Arial" charset="0"/>
              <a:buChar char="•"/>
            </a:pPr>
            <a:r>
              <a:rPr lang="tr-TR" dirty="0">
                <a:solidFill>
                  <a:srgbClr val="002060"/>
                </a:solidFill>
              </a:rPr>
              <a:t> Ama bakteri </a:t>
            </a:r>
            <a:r>
              <a:rPr lang="tr-TR" sz="3200" dirty="0">
                <a:solidFill>
                  <a:srgbClr val="002060"/>
                </a:solidFill>
              </a:rPr>
              <a:t>dokularda</a:t>
            </a:r>
            <a:r>
              <a:rPr lang="tr-TR" dirty="0">
                <a:solidFill>
                  <a:srgbClr val="002060"/>
                </a:solidFill>
              </a:rPr>
              <a:t> da olabilir</a:t>
            </a:r>
          </a:p>
        </p:txBody>
      </p:sp>
    </p:spTree>
    <p:extLst>
      <p:ext uri="{BB962C8B-B14F-4D97-AF65-F5344CB8AC3E}">
        <p14:creationId xmlns:p14="http://schemas.microsoft.com/office/powerpoint/2010/main" val="1517335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692696" y="488950"/>
            <a:ext cx="5256931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tr-TR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SULFONAMİDLER ve TRİMETOPRİM</a:t>
            </a:r>
          </a:p>
        </p:txBody>
      </p:sp>
      <p:sp>
        <p:nvSpPr>
          <p:cNvPr id="5" name="Dikdörtgen 4"/>
          <p:cNvSpPr/>
          <p:nvPr/>
        </p:nvSpPr>
        <p:spPr>
          <a:xfrm>
            <a:off x="312872" y="1475656"/>
            <a:ext cx="4741792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sz="3600" dirty="0">
                <a:solidFill>
                  <a:srgbClr val="FF0000"/>
                </a:solidFill>
                <a:latin typeface="Calibri" pitchFamily="34" charset="0"/>
              </a:rPr>
              <a:t>Kısa Etkili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tr-TR" sz="3600" dirty="0">
              <a:solidFill>
                <a:srgbClr val="FF0000"/>
              </a:solidFill>
              <a:latin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tr-TR" sz="3600" dirty="0" smtClean="0">
              <a:solidFill>
                <a:srgbClr val="FF0000"/>
              </a:solidFill>
              <a:latin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tr-TR" sz="3600" dirty="0" smtClean="0">
              <a:solidFill>
                <a:srgbClr val="FF0000"/>
              </a:solidFill>
              <a:latin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sz="3600" dirty="0" smtClean="0">
                <a:solidFill>
                  <a:srgbClr val="FF0000"/>
                </a:solidFill>
                <a:latin typeface="Calibri" pitchFamily="34" charset="0"/>
              </a:rPr>
              <a:t>Orta </a:t>
            </a:r>
            <a:r>
              <a:rPr lang="tr-TR" sz="3600" dirty="0">
                <a:solidFill>
                  <a:srgbClr val="FF0000"/>
                </a:solidFill>
                <a:latin typeface="Calibri" pitchFamily="34" charset="0"/>
              </a:rPr>
              <a:t>Etkili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tr-TR" sz="3600" dirty="0">
              <a:solidFill>
                <a:srgbClr val="FF0000"/>
              </a:solidFill>
              <a:latin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tr-TR" sz="3600" dirty="0" smtClean="0">
              <a:solidFill>
                <a:srgbClr val="FF0000"/>
              </a:solidFill>
              <a:latin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tr-TR" sz="3600" dirty="0" smtClean="0">
              <a:solidFill>
                <a:srgbClr val="FF0000"/>
              </a:solidFill>
              <a:latin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sz="3600" dirty="0" smtClean="0">
                <a:solidFill>
                  <a:srgbClr val="FF0000"/>
                </a:solidFill>
                <a:latin typeface="Calibri" pitchFamily="34" charset="0"/>
              </a:rPr>
              <a:t>Uzun </a:t>
            </a:r>
            <a:r>
              <a:rPr lang="tr-TR" sz="3600" dirty="0">
                <a:solidFill>
                  <a:srgbClr val="FF0000"/>
                </a:solidFill>
                <a:latin typeface="Calibri" pitchFamily="34" charset="0"/>
              </a:rPr>
              <a:t>Etkili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tr-TR" sz="3600" dirty="0">
              <a:solidFill>
                <a:srgbClr val="FF0000"/>
              </a:solidFill>
              <a:latin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tr-TR" sz="3600" dirty="0" smtClean="0">
              <a:solidFill>
                <a:srgbClr val="FF0000"/>
              </a:solidFill>
              <a:latin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tr-TR" sz="3600" dirty="0" smtClean="0">
              <a:solidFill>
                <a:srgbClr val="FF0000"/>
              </a:solidFill>
              <a:latin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sz="3600" dirty="0" smtClean="0">
                <a:solidFill>
                  <a:srgbClr val="FF0000"/>
                </a:solidFill>
                <a:latin typeface="Calibri" pitchFamily="34" charset="0"/>
              </a:rPr>
              <a:t>Kombinasyon</a:t>
            </a:r>
            <a:endParaRPr lang="tr-TR" sz="36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692696" y="2123728"/>
            <a:ext cx="630932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sz="2400" dirty="0" err="1" smtClean="0">
                <a:solidFill>
                  <a:srgbClr val="333399"/>
                </a:solidFill>
                <a:latin typeface="Calibri" pitchFamily="34" charset="0"/>
              </a:rPr>
              <a:t>Sulfizoksazol</a:t>
            </a:r>
            <a:endParaRPr lang="tr-TR" sz="2400" dirty="0">
              <a:solidFill>
                <a:srgbClr val="333399"/>
              </a:solidFill>
              <a:latin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tr-TR" sz="2400" dirty="0" smtClean="0">
              <a:solidFill>
                <a:srgbClr val="009999"/>
              </a:solidFill>
              <a:latin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tr-TR" sz="2400" dirty="0">
              <a:solidFill>
                <a:srgbClr val="009999"/>
              </a:solidFill>
              <a:latin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tr-TR" sz="2400" dirty="0">
              <a:solidFill>
                <a:srgbClr val="009999"/>
              </a:solidFill>
              <a:latin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tr-TR" sz="2400" dirty="0" smtClean="0">
              <a:solidFill>
                <a:srgbClr val="333399"/>
              </a:solidFill>
              <a:latin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tr-TR" sz="2400" dirty="0">
              <a:solidFill>
                <a:srgbClr val="333399"/>
              </a:solidFill>
              <a:latin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sz="2400" dirty="0" err="1" smtClean="0">
                <a:solidFill>
                  <a:srgbClr val="333399"/>
                </a:solidFill>
                <a:latin typeface="Calibri" pitchFamily="34" charset="0"/>
              </a:rPr>
              <a:t>Sulfametoksazol</a:t>
            </a:r>
            <a:r>
              <a:rPr lang="tr-TR" sz="2400" dirty="0" smtClean="0">
                <a:solidFill>
                  <a:srgbClr val="333399"/>
                </a:solidFill>
                <a:latin typeface="Calibri" pitchFamily="34" charset="0"/>
              </a:rPr>
              <a:t> </a:t>
            </a:r>
            <a:r>
              <a:rPr lang="tr-TR" sz="2400" dirty="0">
                <a:solidFill>
                  <a:srgbClr val="333399"/>
                </a:solidFill>
                <a:latin typeface="Calibri" pitchFamily="34" charset="0"/>
              </a:rPr>
              <a:t>(sadece kombinasyonda)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sz="2400" dirty="0" err="1">
                <a:solidFill>
                  <a:srgbClr val="333399"/>
                </a:solidFill>
                <a:latin typeface="Calibri" pitchFamily="34" charset="0"/>
              </a:rPr>
              <a:t>Sulfadiazin</a:t>
            </a:r>
            <a:endParaRPr lang="tr-TR" sz="2400" dirty="0">
              <a:solidFill>
                <a:srgbClr val="333399"/>
              </a:solidFill>
              <a:latin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tr-TR" sz="2400" dirty="0">
              <a:solidFill>
                <a:srgbClr val="333399"/>
              </a:solidFill>
              <a:latin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tr-TR" sz="2000" dirty="0" smtClean="0">
              <a:solidFill>
                <a:srgbClr val="009999"/>
              </a:solidFill>
              <a:latin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tr-TR" sz="2000" dirty="0" smtClean="0">
              <a:solidFill>
                <a:srgbClr val="009999"/>
              </a:solidFill>
              <a:latin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tr-TR" sz="2000" dirty="0">
              <a:solidFill>
                <a:srgbClr val="009999"/>
              </a:solidFill>
              <a:latin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sz="2000" dirty="0" smtClean="0">
                <a:solidFill>
                  <a:srgbClr val="009999"/>
                </a:solidFill>
                <a:latin typeface="Calibri" pitchFamily="34" charset="0"/>
              </a:rPr>
              <a:t>(</a:t>
            </a:r>
            <a:r>
              <a:rPr lang="tr-TR" sz="2000" dirty="0">
                <a:solidFill>
                  <a:srgbClr val="009999"/>
                </a:solidFill>
                <a:latin typeface="Calibri" pitchFamily="34" charset="0"/>
              </a:rPr>
              <a:t>artık kullanılmıyor, Stevens Johnson sendromu riski!)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sz="2400" dirty="0" err="1">
                <a:solidFill>
                  <a:srgbClr val="808080"/>
                </a:solidFill>
                <a:latin typeface="Calibri" pitchFamily="34" charset="0"/>
              </a:rPr>
              <a:t>Sulfadimetoksin</a:t>
            </a:r>
            <a:endParaRPr lang="tr-TR" sz="2400" dirty="0">
              <a:solidFill>
                <a:srgbClr val="808080"/>
              </a:solidFill>
              <a:latin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sz="2400" dirty="0" err="1">
                <a:solidFill>
                  <a:srgbClr val="808080"/>
                </a:solidFill>
                <a:latin typeface="Calibri" pitchFamily="34" charset="0"/>
              </a:rPr>
              <a:t>Sulfametoksipiridazin</a:t>
            </a:r>
            <a:endParaRPr lang="tr-TR" sz="2400" dirty="0">
              <a:solidFill>
                <a:srgbClr val="808080"/>
              </a:solidFill>
              <a:latin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tr-TR" sz="2400" dirty="0">
              <a:solidFill>
                <a:srgbClr val="808080"/>
              </a:solidFill>
              <a:latin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tr-TR" sz="2400" dirty="0" smtClean="0">
              <a:solidFill>
                <a:srgbClr val="009999"/>
              </a:solidFill>
              <a:latin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tr-TR" sz="2400" dirty="0">
              <a:solidFill>
                <a:srgbClr val="009999"/>
              </a:solidFill>
              <a:latin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sz="2400" dirty="0" err="1">
                <a:solidFill>
                  <a:srgbClr val="333399"/>
                </a:solidFill>
                <a:latin typeface="Calibri" pitchFamily="34" charset="0"/>
              </a:rPr>
              <a:t>Sulfametoksazol</a:t>
            </a:r>
            <a:r>
              <a:rPr lang="tr-TR" sz="2400" dirty="0">
                <a:solidFill>
                  <a:srgbClr val="333399"/>
                </a:solidFill>
                <a:latin typeface="Calibri" pitchFamily="34" charset="0"/>
              </a:rPr>
              <a:t> + </a:t>
            </a:r>
            <a:r>
              <a:rPr lang="tr-TR" sz="2400" dirty="0" err="1">
                <a:solidFill>
                  <a:srgbClr val="333399"/>
                </a:solidFill>
                <a:latin typeface="Calibri" pitchFamily="34" charset="0"/>
              </a:rPr>
              <a:t>Trimetoprim</a:t>
            </a:r>
            <a:r>
              <a:rPr lang="tr-TR" sz="2400" dirty="0">
                <a:solidFill>
                  <a:srgbClr val="333399"/>
                </a:solidFill>
                <a:latin typeface="Calibri" pitchFamily="34" charset="0"/>
              </a:rPr>
              <a:t> (SMZ/TMP)</a:t>
            </a:r>
          </a:p>
        </p:txBody>
      </p:sp>
    </p:spTree>
    <p:extLst>
      <p:ext uri="{BB962C8B-B14F-4D97-AF65-F5344CB8AC3E}">
        <p14:creationId xmlns:p14="http://schemas.microsoft.com/office/powerpoint/2010/main" val="1268252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692696" y="488950"/>
            <a:ext cx="5256931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tr-TR" sz="3200" spc="6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SULFONAMİDLER ve TRİMETOPRİM</a:t>
            </a:r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3681569"/>
              </p:ext>
            </p:extLst>
          </p:nvPr>
        </p:nvGraphicFramePr>
        <p:xfrm>
          <a:off x="476672" y="2915816"/>
          <a:ext cx="5976663" cy="40843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9922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22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922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80075">
                <a:tc>
                  <a:txBody>
                    <a:bodyPr/>
                    <a:lstStyle/>
                    <a:p>
                      <a:r>
                        <a:rPr lang="tr-TR" sz="3200" dirty="0" err="1" smtClean="0"/>
                        <a:t>Adults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3200" dirty="0" smtClean="0"/>
                        <a:t>160mg  TMP+</a:t>
                      </a:r>
                    </a:p>
                    <a:p>
                      <a:r>
                        <a:rPr lang="tr-TR" sz="3200" dirty="0" smtClean="0"/>
                        <a:t>800mg</a:t>
                      </a:r>
                    </a:p>
                    <a:p>
                      <a:r>
                        <a:rPr lang="tr-TR" sz="3200" dirty="0" smtClean="0"/>
                        <a:t>SMZ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3200" dirty="0" err="1" smtClean="0"/>
                        <a:t>Every</a:t>
                      </a:r>
                      <a:r>
                        <a:rPr lang="tr-TR" sz="3200" baseline="0" dirty="0" smtClean="0"/>
                        <a:t> 12 </a:t>
                      </a:r>
                      <a:r>
                        <a:rPr lang="tr-TR" sz="3200" baseline="0" dirty="0" err="1" smtClean="0"/>
                        <a:t>hours</a:t>
                      </a:r>
                      <a:r>
                        <a:rPr lang="tr-TR" sz="3200" baseline="0" dirty="0" smtClean="0"/>
                        <a:t> / 14 </a:t>
                      </a:r>
                      <a:r>
                        <a:rPr lang="tr-TR" sz="3200" baseline="0" dirty="0" err="1" smtClean="0"/>
                        <a:t>days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0075">
                <a:tc>
                  <a:txBody>
                    <a:bodyPr/>
                    <a:lstStyle/>
                    <a:p>
                      <a:r>
                        <a:rPr lang="tr-TR" sz="3200" dirty="0" err="1" smtClean="0"/>
                        <a:t>Children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3200" dirty="0" smtClean="0"/>
                        <a:t>4mg/kg TMP+</a:t>
                      </a:r>
                    </a:p>
                    <a:p>
                      <a:r>
                        <a:rPr lang="tr-TR" sz="3200" dirty="0" smtClean="0"/>
                        <a:t>20mg/kg SMZ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3200" dirty="0" err="1" smtClean="0"/>
                        <a:t>Every</a:t>
                      </a:r>
                      <a:r>
                        <a:rPr lang="tr-TR" sz="3200" baseline="0" dirty="0" smtClean="0"/>
                        <a:t> 12 </a:t>
                      </a:r>
                      <a:r>
                        <a:rPr lang="tr-TR" sz="3200" baseline="0" dirty="0" err="1" smtClean="0"/>
                        <a:t>hours</a:t>
                      </a:r>
                      <a:r>
                        <a:rPr lang="tr-TR" sz="3200" baseline="0" dirty="0" smtClean="0"/>
                        <a:t> / 10 </a:t>
                      </a:r>
                      <a:r>
                        <a:rPr lang="tr-TR" sz="3200" baseline="0" dirty="0" err="1" smtClean="0"/>
                        <a:t>days</a:t>
                      </a:r>
                      <a:endParaRPr lang="en-US" sz="3200" dirty="0" smtClean="0"/>
                    </a:p>
                    <a:p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011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692696" y="488950"/>
            <a:ext cx="5256931" cy="22320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tr-TR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SULFONAMİDLER ve </a:t>
            </a:r>
            <a:r>
              <a:rPr lang="tr-TR" sz="32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TRİMETOPRİM – </a:t>
            </a:r>
          </a:p>
          <a:p>
            <a:pPr algn="ctr">
              <a:lnSpc>
                <a:spcPct val="150000"/>
              </a:lnSpc>
              <a:defRPr/>
            </a:pPr>
            <a:r>
              <a:rPr lang="tr-TR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İstenmeyen Etkiler</a:t>
            </a:r>
            <a:endParaRPr lang="tr-TR" sz="3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219552" y="2915816"/>
            <a:ext cx="590465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tr-TR" sz="3200" dirty="0" smtClean="0">
                <a:solidFill>
                  <a:srgbClr val="00B0F0"/>
                </a:solidFill>
                <a:latin typeface="Calibri" pitchFamily="34" charset="0"/>
              </a:rPr>
              <a:t> Aşırı duyarlık reaksiyonları</a:t>
            </a:r>
            <a:endParaRPr lang="tr-TR" sz="3200" dirty="0">
              <a:solidFill>
                <a:srgbClr val="00B0F0"/>
              </a:solidFill>
              <a:latin typeface="Calibri" pitchFamily="34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669072" y="3851920"/>
            <a:ext cx="590465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sz="3200" dirty="0" smtClean="0">
                <a:solidFill>
                  <a:srgbClr val="FF0000"/>
                </a:solidFill>
                <a:latin typeface="Calibri" pitchFamily="34" charset="0"/>
              </a:rPr>
              <a:t>2. </a:t>
            </a:r>
            <a:r>
              <a:rPr lang="tr-TR" sz="3200" dirty="0" err="1" smtClean="0">
                <a:solidFill>
                  <a:srgbClr val="FF0000"/>
                </a:solidFill>
                <a:latin typeface="Calibri" pitchFamily="34" charset="0"/>
              </a:rPr>
              <a:t>Kernikterus</a:t>
            </a:r>
            <a:endParaRPr lang="tr-TR" sz="32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" name="Dikdörtgen 9"/>
          <p:cNvSpPr/>
          <p:nvPr/>
        </p:nvSpPr>
        <p:spPr>
          <a:xfrm>
            <a:off x="368833" y="5652120"/>
            <a:ext cx="590465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sz="3200" dirty="0" smtClean="0">
                <a:solidFill>
                  <a:srgbClr val="7030A0"/>
                </a:solidFill>
                <a:latin typeface="Calibri" pitchFamily="34" charset="0"/>
              </a:rPr>
              <a:t>3. </a:t>
            </a:r>
            <a:r>
              <a:rPr lang="tr-TR" sz="3200" dirty="0" err="1" smtClean="0">
                <a:solidFill>
                  <a:srgbClr val="7030A0"/>
                </a:solidFill>
                <a:latin typeface="Calibri" pitchFamily="34" charset="0"/>
              </a:rPr>
              <a:t>Kristalüri</a:t>
            </a:r>
            <a:r>
              <a:rPr lang="tr-TR" sz="3200" dirty="0" smtClean="0">
                <a:solidFill>
                  <a:srgbClr val="7030A0"/>
                </a:solidFill>
                <a:latin typeface="Calibri" pitchFamily="34" charset="0"/>
              </a:rPr>
              <a:t> </a:t>
            </a:r>
            <a:endParaRPr lang="tr-TR" sz="3200" dirty="0">
              <a:solidFill>
                <a:srgbClr val="7030A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8569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18218" y="1907704"/>
            <a:ext cx="6219331" cy="12100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FLOROKİNOLONLAR?</a:t>
            </a:r>
            <a:endParaRPr lang="tr-TR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5" name="Picture 12" descr="Image result for piyelosepty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0968" y="5796136"/>
            <a:ext cx="2471430" cy="1647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3021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9553731"/>
              </p:ext>
            </p:extLst>
          </p:nvPr>
        </p:nvGraphicFramePr>
        <p:xfrm>
          <a:off x="476672" y="2915816"/>
          <a:ext cx="5976663" cy="273455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9922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22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922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80075">
                <a:tc>
                  <a:txBody>
                    <a:bodyPr/>
                    <a:lstStyle/>
                    <a:p>
                      <a:r>
                        <a:rPr lang="tr-TR" sz="3200" dirty="0" err="1" smtClean="0"/>
                        <a:t>Adults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3200" dirty="0" smtClean="0"/>
                        <a:t>250-500mg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3200" dirty="0" err="1" smtClean="0"/>
                        <a:t>Every</a:t>
                      </a:r>
                      <a:r>
                        <a:rPr lang="tr-TR" sz="3200" baseline="0" dirty="0" smtClean="0"/>
                        <a:t> 12 </a:t>
                      </a:r>
                      <a:r>
                        <a:rPr lang="tr-TR" sz="3200" baseline="0" dirty="0" err="1" smtClean="0"/>
                        <a:t>hours</a:t>
                      </a:r>
                      <a:r>
                        <a:rPr lang="tr-TR" sz="3200" baseline="0" dirty="0" smtClean="0"/>
                        <a:t> / 7-14 </a:t>
                      </a:r>
                      <a:r>
                        <a:rPr lang="tr-TR" sz="3200" baseline="0" dirty="0" err="1" smtClean="0"/>
                        <a:t>days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0075">
                <a:tc>
                  <a:txBody>
                    <a:bodyPr/>
                    <a:lstStyle/>
                    <a:p>
                      <a:r>
                        <a:rPr lang="tr-TR" sz="3200" dirty="0" err="1" smtClean="0"/>
                        <a:t>Children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5122" name="Picture 2" descr="Image result for N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4904" y="4572000"/>
            <a:ext cx="3720413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6770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692696" y="488950"/>
            <a:ext cx="5256931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tr-TR" sz="32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FLUROKİNOLONLAR</a:t>
            </a:r>
          </a:p>
          <a:p>
            <a:pPr algn="ctr">
              <a:lnSpc>
                <a:spcPct val="150000"/>
              </a:lnSpc>
              <a:defRPr/>
            </a:pPr>
            <a:r>
              <a:rPr lang="tr-TR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İstenmeyen Etkiler</a:t>
            </a:r>
            <a:endParaRPr lang="tr-TR" sz="3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170" name="Picture 2" descr="Image result for TENDON RUPTURE CİPR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816" y="2148903"/>
            <a:ext cx="4968552" cy="2407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Image result for CİPRO SİDE EFFECT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648" y="5076056"/>
            <a:ext cx="2736304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Metin kutusu 5"/>
          <p:cNvSpPr txBox="1"/>
          <p:nvPr/>
        </p:nvSpPr>
        <p:spPr>
          <a:xfrm rot="18231346">
            <a:off x="1453443" y="5695836"/>
            <a:ext cx="6021200" cy="707886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tr-TR" sz="4000" dirty="0" smtClean="0">
                <a:solidFill>
                  <a:schemeClr val="bg1"/>
                </a:solidFill>
              </a:rPr>
              <a:t>18 yaş altında KONTRİNDİKE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1369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Image result for monuro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488" y="179512"/>
            <a:ext cx="2250401" cy="2213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Metin kutusu 4"/>
          <p:cNvSpPr txBox="1"/>
          <p:nvPr/>
        </p:nvSpPr>
        <p:spPr>
          <a:xfrm>
            <a:off x="1052736" y="2915816"/>
            <a:ext cx="74090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 smtClean="0"/>
              <a:t>3 g</a:t>
            </a:r>
          </a:p>
          <a:p>
            <a:r>
              <a:rPr lang="tr-TR" sz="3600" dirty="0"/>
              <a:t> </a:t>
            </a:r>
            <a:endParaRPr lang="en-US" sz="3600" dirty="0"/>
          </a:p>
        </p:txBody>
      </p:sp>
      <p:sp>
        <p:nvSpPr>
          <p:cNvPr id="6" name="Metin kutusu 5"/>
          <p:cNvSpPr txBox="1"/>
          <p:nvPr/>
        </p:nvSpPr>
        <p:spPr>
          <a:xfrm>
            <a:off x="3645024" y="3275856"/>
            <a:ext cx="15738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 smtClean="0">
                <a:solidFill>
                  <a:srgbClr val="FF0000"/>
                </a:solidFill>
              </a:rPr>
              <a:t>Tek doz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1916832" y="4788024"/>
            <a:ext cx="6591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b="1" dirty="0" smtClean="0"/>
              <a:t>Aç</a:t>
            </a:r>
            <a:endParaRPr lang="en-US" sz="3600" b="1" dirty="0"/>
          </a:p>
        </p:txBody>
      </p:sp>
      <p:sp>
        <p:nvSpPr>
          <p:cNvPr id="8" name="Metin kutusu 7"/>
          <p:cNvSpPr txBox="1"/>
          <p:nvPr/>
        </p:nvSpPr>
        <p:spPr>
          <a:xfrm>
            <a:off x="834789" y="6777494"/>
            <a:ext cx="51092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b="1" dirty="0" smtClean="0">
                <a:solidFill>
                  <a:srgbClr val="FF0000"/>
                </a:solidFill>
              </a:rPr>
              <a:t>12 yaş altında kullanılmaz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9598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523188" y="467544"/>
            <a:ext cx="63791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 smtClean="0">
                <a:solidFill>
                  <a:srgbClr val="FF0000"/>
                </a:solidFill>
              </a:rPr>
              <a:t>Komplike-Komplike Olmayan  UTI</a:t>
            </a:r>
            <a:endParaRPr lang="en-US" sz="3600" dirty="0">
              <a:solidFill>
                <a:srgbClr val="FF0000"/>
              </a:solidFill>
            </a:endParaRPr>
          </a:p>
        </p:txBody>
      </p:sp>
      <p:pic>
        <p:nvPicPr>
          <p:cNvPr id="20482" name="Picture 2" descr="Image result for complicated UT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270" y="1907704"/>
            <a:ext cx="6713730" cy="5040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2817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404664" y="1115616"/>
            <a:ext cx="6237312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4000" dirty="0" smtClean="0"/>
              <a:t>Yapısal ve fonksiyonel bir </a:t>
            </a:r>
            <a:r>
              <a:rPr lang="tr-TR" sz="4000" dirty="0" err="1" smtClean="0"/>
              <a:t>üriner</a:t>
            </a:r>
            <a:r>
              <a:rPr lang="tr-TR" sz="4000" dirty="0" smtClean="0"/>
              <a:t> sistem bozukluğu </a:t>
            </a:r>
          </a:p>
          <a:p>
            <a:r>
              <a:rPr lang="tr-TR" sz="4000" dirty="0" smtClean="0"/>
              <a:t>olan </a:t>
            </a:r>
            <a:r>
              <a:rPr lang="tr-TR" sz="4000" b="1" dirty="0" smtClean="0"/>
              <a:t>kadınlarda ve erkeklerde</a:t>
            </a:r>
          </a:p>
          <a:p>
            <a:endParaRPr lang="tr-TR" sz="4000" dirty="0"/>
          </a:p>
          <a:p>
            <a:r>
              <a:rPr lang="tr-TR" sz="4000" dirty="0" smtClean="0"/>
              <a:t>Semptomlar hafif ya da ağır </a:t>
            </a:r>
          </a:p>
          <a:p>
            <a:endParaRPr lang="tr-TR" sz="4000" dirty="0"/>
          </a:p>
          <a:p>
            <a:r>
              <a:rPr lang="tr-TR" sz="4000" dirty="0" smtClean="0"/>
              <a:t>Bazı bireylerde sistemik hastalıklar ortaya çıkabilir:</a:t>
            </a:r>
          </a:p>
          <a:p>
            <a:r>
              <a:rPr lang="tr-TR" sz="4000" b="1" dirty="0" smtClean="0"/>
              <a:t>Ateş, </a:t>
            </a:r>
            <a:r>
              <a:rPr lang="tr-TR" sz="4000" b="1" dirty="0" err="1" smtClean="0"/>
              <a:t>bakteremi</a:t>
            </a:r>
            <a:r>
              <a:rPr lang="tr-TR" sz="4000" b="1" dirty="0" smtClean="0"/>
              <a:t>, septik şok </a:t>
            </a:r>
            <a:endParaRPr lang="tr-TR" sz="4000" b="1" dirty="0"/>
          </a:p>
        </p:txBody>
      </p:sp>
    </p:spTree>
    <p:extLst>
      <p:ext uri="{BB962C8B-B14F-4D97-AF65-F5344CB8AC3E}">
        <p14:creationId xmlns:p14="http://schemas.microsoft.com/office/powerpoint/2010/main" val="3190839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Image result for klebsiella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Metin kutusu 8"/>
          <p:cNvSpPr txBox="1"/>
          <p:nvPr/>
        </p:nvSpPr>
        <p:spPr>
          <a:xfrm>
            <a:off x="2276872" y="2915816"/>
            <a:ext cx="3168352" cy="181588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sz="2800" dirty="0" smtClean="0">
                <a:solidFill>
                  <a:srgbClr val="FFFF00"/>
                </a:solidFill>
              </a:rPr>
              <a:t>Toplumda edinilen komplike olmayan çoğu (90%) vakanın nedeni: E. </a:t>
            </a:r>
            <a:r>
              <a:rPr lang="tr-TR" sz="2800" dirty="0" err="1" smtClean="0">
                <a:solidFill>
                  <a:srgbClr val="FFFF00"/>
                </a:solidFill>
              </a:rPr>
              <a:t>Coli</a:t>
            </a:r>
            <a:r>
              <a:rPr lang="tr-TR" sz="2800" dirty="0" smtClean="0">
                <a:solidFill>
                  <a:srgbClr val="FFFF00"/>
                </a:solidFill>
              </a:rPr>
              <a:t> </a:t>
            </a:r>
            <a:endParaRPr lang="en-US" sz="2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9362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476672" y="2267745"/>
            <a:ext cx="5256584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50000"/>
              </a:lnSpc>
              <a:buFont typeface="Arial" pitchFamily="34" charset="0"/>
              <a:buChar char="•"/>
            </a:pPr>
            <a:r>
              <a:rPr lang="tr-TR" sz="4000" dirty="0" smtClean="0"/>
              <a:t>tekrarlama (%</a:t>
            </a:r>
            <a:r>
              <a:rPr lang="tr-TR" sz="4000" dirty="0"/>
              <a:t>20) </a:t>
            </a:r>
            <a:r>
              <a:rPr lang="tr-TR" sz="4000" dirty="0" smtClean="0"/>
              <a:t>ya da yeniden </a:t>
            </a:r>
            <a:r>
              <a:rPr lang="tr-TR" sz="4000" dirty="0" err="1" smtClean="0"/>
              <a:t>enfekte</a:t>
            </a:r>
            <a:r>
              <a:rPr lang="tr-TR" sz="4000" dirty="0" smtClean="0"/>
              <a:t> olma </a:t>
            </a:r>
            <a:r>
              <a:rPr lang="tr-TR" sz="4000" b="1" spc="300" dirty="0" smtClean="0"/>
              <a:t>(&gt;80%) </a:t>
            </a:r>
          </a:p>
          <a:p>
            <a:pPr marL="571500" indent="-571500">
              <a:lnSpc>
                <a:spcPct val="150000"/>
              </a:lnSpc>
              <a:buFont typeface="Arial" pitchFamily="34" charset="0"/>
              <a:buChar char="•"/>
            </a:pPr>
            <a:r>
              <a:rPr lang="tr-TR" sz="4000" dirty="0"/>
              <a:t>Yeniden </a:t>
            </a:r>
            <a:r>
              <a:rPr lang="tr-TR" sz="4000" dirty="0" smtClean="0"/>
              <a:t>enfeksiyon 6 ayda ≥ 2 ya da yılda </a:t>
            </a:r>
            <a:r>
              <a:rPr lang="tr-TR" sz="4000" dirty="0"/>
              <a:t>≥ </a:t>
            </a:r>
            <a:r>
              <a:rPr lang="tr-TR" sz="4000" dirty="0" smtClean="0"/>
              <a:t>3 ise PROFLAKSİ</a:t>
            </a:r>
          </a:p>
          <a:p>
            <a:pPr>
              <a:lnSpc>
                <a:spcPct val="150000"/>
              </a:lnSpc>
            </a:pPr>
            <a:r>
              <a:rPr lang="tr-TR" sz="4000" dirty="0"/>
              <a:t>	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978639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04664" y="1835697"/>
            <a:ext cx="6048672" cy="5328592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tr-TR" dirty="0" smtClean="0"/>
              <a:t>Tedavi bitiminden 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hemen sonra</a:t>
            </a:r>
            <a:r>
              <a:rPr lang="tr-TR" dirty="0" smtClean="0"/>
              <a:t> semptomların tekrarlaması 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yapısal anormalliğe</a:t>
            </a:r>
            <a:r>
              <a:rPr lang="tr-TR" dirty="0" smtClean="0"/>
              <a:t> işaret edebilir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1457635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32656" y="3059832"/>
            <a:ext cx="6182444" cy="3053688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Akut bakteriyel </a:t>
            </a:r>
            <a:r>
              <a:rPr lang="tr-TR" dirty="0" err="1" smtClean="0"/>
              <a:t>prostatit</a:t>
            </a:r>
            <a:r>
              <a:rPr lang="tr-TR" dirty="0"/>
              <a:t> </a:t>
            </a:r>
            <a:r>
              <a:rPr lang="tr-TR" dirty="0" err="1" smtClean="0"/>
              <a:t>antimikrobiyal</a:t>
            </a:r>
            <a:r>
              <a:rPr lang="tr-TR" dirty="0" smtClean="0"/>
              <a:t> tedaviye nasıl yanıt verir?</a:t>
            </a:r>
            <a:endParaRPr lang="en-US" dirty="0"/>
          </a:p>
        </p:txBody>
      </p:sp>
      <p:pic>
        <p:nvPicPr>
          <p:cNvPr id="23554" name="Picture 2" descr="Image result for thinking emoj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176" y="395537"/>
            <a:ext cx="1943100" cy="1943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507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260648" y="323528"/>
            <a:ext cx="6400855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400" dirty="0" smtClean="0">
                <a:solidFill>
                  <a:srgbClr val="FF0000"/>
                </a:solidFill>
              </a:rPr>
              <a:t>Tedavide en önemli faktör :</a:t>
            </a:r>
          </a:p>
          <a:p>
            <a:r>
              <a:rPr lang="tr-TR" sz="4400" dirty="0" smtClean="0"/>
              <a:t>ilacın idrarda yeterli </a:t>
            </a:r>
          </a:p>
          <a:p>
            <a:r>
              <a:rPr lang="tr-TR" sz="4400" dirty="0" smtClean="0"/>
              <a:t>konsantrasyona ulaşması</a:t>
            </a:r>
            <a:endParaRPr lang="en-US" sz="4400" dirty="0"/>
          </a:p>
        </p:txBody>
      </p:sp>
      <p:sp>
        <p:nvSpPr>
          <p:cNvPr id="5" name="Metin kutusu 4"/>
          <p:cNvSpPr txBox="1"/>
          <p:nvPr/>
        </p:nvSpPr>
        <p:spPr>
          <a:xfrm>
            <a:off x="409030" y="2828379"/>
            <a:ext cx="6095002" cy="707886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tr-TR" sz="4000" b="1" dirty="0" smtClean="0">
                <a:solidFill>
                  <a:srgbClr val="FF0000"/>
                </a:solidFill>
              </a:rPr>
              <a:t>Soru: </a:t>
            </a:r>
            <a:r>
              <a:rPr lang="tr-TR" sz="4000" dirty="0" smtClean="0">
                <a:solidFill>
                  <a:srgbClr val="FF0000"/>
                </a:solidFill>
              </a:rPr>
              <a:t>Bunu belirleyen nedir?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260648" y="4355976"/>
            <a:ext cx="58028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dirty="0" smtClean="0"/>
              <a:t>1. Kandaki konsantrasyon ?</a:t>
            </a:r>
            <a:endParaRPr lang="en-US" sz="4000" dirty="0"/>
          </a:p>
        </p:txBody>
      </p:sp>
      <p:sp>
        <p:nvSpPr>
          <p:cNvPr id="7" name="Metin kutusu 6"/>
          <p:cNvSpPr txBox="1"/>
          <p:nvPr/>
        </p:nvSpPr>
        <p:spPr>
          <a:xfrm>
            <a:off x="683104" y="5292080"/>
            <a:ext cx="617489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dirty="0" smtClean="0"/>
              <a:t>2. </a:t>
            </a:r>
            <a:r>
              <a:rPr lang="tr-TR" sz="4000" dirty="0" err="1" smtClean="0"/>
              <a:t>Glomerüler</a:t>
            </a:r>
            <a:r>
              <a:rPr lang="tr-TR" sz="4000" dirty="0" smtClean="0"/>
              <a:t> </a:t>
            </a:r>
            <a:r>
              <a:rPr lang="tr-TR" sz="4000" dirty="0" err="1" smtClean="0"/>
              <a:t>filtrasyon</a:t>
            </a:r>
            <a:r>
              <a:rPr lang="tr-TR" sz="4000" dirty="0" smtClean="0"/>
              <a:t> hızı?</a:t>
            </a:r>
            <a:endParaRPr lang="en-US" sz="4000" dirty="0"/>
          </a:p>
        </p:txBody>
      </p:sp>
      <p:sp>
        <p:nvSpPr>
          <p:cNvPr id="8" name="Metin kutusu 7"/>
          <p:cNvSpPr txBox="1"/>
          <p:nvPr/>
        </p:nvSpPr>
        <p:spPr>
          <a:xfrm>
            <a:off x="831994" y="6115526"/>
            <a:ext cx="36672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dirty="0" smtClean="0"/>
              <a:t>3. Aktif taşınma?</a:t>
            </a:r>
            <a:endParaRPr lang="en-US" sz="4000" dirty="0"/>
          </a:p>
        </p:txBody>
      </p:sp>
      <p:sp>
        <p:nvSpPr>
          <p:cNvPr id="9" name="Metin kutusu 8"/>
          <p:cNvSpPr txBox="1"/>
          <p:nvPr/>
        </p:nvSpPr>
        <p:spPr>
          <a:xfrm>
            <a:off x="1060352" y="6975812"/>
            <a:ext cx="539955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dirty="0" smtClean="0"/>
              <a:t>4. Proteinlere bağlanma?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782723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Varsayılan Tasarım">
  <a:themeElements>
    <a:clrScheme name="Varsayılan Tasarı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arsayılan Tasarı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2400" b="0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2400" b="0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Varsayılan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1062</TotalTime>
  <Words>636</Words>
  <Application>Microsoft Office PowerPoint</Application>
  <PresentationFormat>Ekran Gösterisi (4:3)</PresentationFormat>
  <Paragraphs>217</Paragraphs>
  <Slides>26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26</vt:i4>
      </vt:variant>
    </vt:vector>
  </HeadingPairs>
  <TitlesOfParts>
    <vt:vector size="30" baseType="lpstr">
      <vt:lpstr>Arial</vt:lpstr>
      <vt:lpstr>Calibri</vt:lpstr>
      <vt:lpstr>Ofis Teması</vt:lpstr>
      <vt:lpstr>1_Varsayılan Tasarım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Tedavi bitiminden hemen sonra semptomların tekrarlaması yapısal anormalliğe işaret edebilir </vt:lpstr>
      <vt:lpstr>Akut bakteriyel prostatit antimikrobiyal tedaviye nasıl yanıt verir?</vt:lpstr>
      <vt:lpstr>PowerPoint Sunusu</vt:lpstr>
      <vt:lpstr>PowerPoint Sunusu</vt:lpstr>
      <vt:lpstr>PowerPoint Sunusu</vt:lpstr>
      <vt:lpstr>PowerPoint Sunusu</vt:lpstr>
      <vt:lpstr>PowerPoint Sunusu</vt:lpstr>
      <vt:lpstr>Hamilelikte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ecz</dc:creator>
  <cp:lastModifiedBy>Windows Kullanıcısı</cp:lastModifiedBy>
  <cp:revision>105</cp:revision>
  <dcterms:created xsi:type="dcterms:W3CDTF">2017-02-13T09:18:21Z</dcterms:created>
  <dcterms:modified xsi:type="dcterms:W3CDTF">2020-05-12T05:57:40Z</dcterms:modified>
</cp:coreProperties>
</file>