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3" r:id="rId6"/>
    <p:sldId id="264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2" r:id="rId23"/>
    <p:sldId id="293" r:id="rId24"/>
    <p:sldId id="295" r:id="rId25"/>
    <p:sldId id="297" r:id="rId26"/>
    <p:sldId id="299" r:id="rId27"/>
    <p:sldId id="300" r:id="rId28"/>
    <p:sldId id="301" r:id="rId29"/>
    <p:sldId id="302" r:id="rId30"/>
    <p:sldId id="304" r:id="rId31"/>
    <p:sldId id="307" r:id="rId32"/>
    <p:sldId id="308" r:id="rId33"/>
    <p:sldId id="310" r:id="rId34"/>
    <p:sldId id="311" r:id="rId35"/>
    <p:sldId id="313" r:id="rId36"/>
    <p:sldId id="316" r:id="rId37"/>
    <p:sldId id="318" r:id="rId38"/>
    <p:sldId id="321" r:id="rId39"/>
    <p:sldId id="332" r:id="rId40"/>
    <p:sldId id="333" r:id="rId41"/>
    <p:sldId id="334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6" d="100"/>
          <a:sy n="36" d="100"/>
        </p:scale>
        <p:origin x="-94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64564-AF84-4EBA-956A-DB2555733B67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74D7227-0EA2-40F4-8C42-1A441815CB86}">
      <dgm:prSet phldrT="[Metin]" custT="1"/>
      <dgm:spPr/>
      <dgm:t>
        <a:bodyPr/>
        <a:lstStyle/>
        <a:p>
          <a:r>
            <a:rPr lang="tr-TR" sz="2600" dirty="0" smtClean="0">
              <a:solidFill>
                <a:schemeClr val="tx1"/>
              </a:solidFill>
            </a:rPr>
            <a:t>Tüple EN</a:t>
          </a:r>
          <a:endParaRPr lang="tr-TR" sz="2600" dirty="0">
            <a:solidFill>
              <a:schemeClr val="tx1"/>
            </a:solidFill>
          </a:endParaRPr>
        </a:p>
      </dgm:t>
    </dgm:pt>
    <dgm:pt modelId="{F2AAD8E0-24B4-4D71-A6CC-0CED1A8FF387}" type="parTrans" cxnId="{50D74CD0-6197-41B9-A8D9-AA902455B21F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8F25B2E1-70CD-4BA4-997E-0D732FFFD4A4}" type="sibTrans" cxnId="{50D74CD0-6197-41B9-A8D9-AA902455B21F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4DADE600-A412-40F7-A5E6-CCB394474E4A}">
      <dgm:prSet phldrT="[Metin]" custT="1"/>
      <dgm:spPr/>
      <dgm:t>
        <a:bodyPr/>
        <a:lstStyle/>
        <a:p>
          <a:r>
            <a:rPr lang="tr-TR" sz="2600" dirty="0" smtClean="0">
              <a:solidFill>
                <a:schemeClr val="tx1"/>
              </a:solidFill>
            </a:rPr>
            <a:t>Kısa Süreli EN</a:t>
          </a:r>
        </a:p>
        <a:p>
          <a:r>
            <a:rPr lang="tr-TR" sz="2600" b="1" dirty="0" smtClean="0">
              <a:solidFill>
                <a:schemeClr val="tx1"/>
              </a:solidFill>
            </a:rPr>
            <a:t>(&lt;4 HAFTA)</a:t>
          </a:r>
          <a:endParaRPr lang="tr-TR" sz="2600" dirty="0">
            <a:solidFill>
              <a:schemeClr val="tx1"/>
            </a:solidFill>
          </a:endParaRPr>
        </a:p>
      </dgm:t>
    </dgm:pt>
    <dgm:pt modelId="{F108D197-5DA2-4BED-A661-FF0B330262B2}" type="parTrans" cxnId="{844EB43A-42A0-4B69-9131-FAE02C5A8E40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14A1EC92-F3FF-422F-A181-B769FC1579BD}" type="sibTrans" cxnId="{844EB43A-42A0-4B69-9131-FAE02C5A8E40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4B4190E3-C67C-4B00-94A6-4D6452AD2785}">
      <dgm:prSet phldrT="[Metin]" custT="1"/>
      <dgm:spPr/>
      <dgm:t>
        <a:bodyPr/>
        <a:lstStyle/>
        <a:p>
          <a:r>
            <a:rPr lang="tr-TR" sz="2600" dirty="0" smtClean="0">
              <a:solidFill>
                <a:schemeClr val="tx1"/>
              </a:solidFill>
            </a:rPr>
            <a:t>Uzun süreli EN</a:t>
          </a:r>
        </a:p>
        <a:p>
          <a:r>
            <a:rPr lang="tr-TR" sz="2600" b="1" dirty="0" smtClean="0">
              <a:solidFill>
                <a:schemeClr val="tx1"/>
              </a:solidFill>
            </a:rPr>
            <a:t>(&gt;4 HAFTA)</a:t>
          </a:r>
          <a:endParaRPr lang="tr-TR" sz="2600" dirty="0">
            <a:solidFill>
              <a:schemeClr val="tx1"/>
            </a:solidFill>
          </a:endParaRPr>
        </a:p>
      </dgm:t>
    </dgm:pt>
    <dgm:pt modelId="{2BE80A52-0B66-43E5-BC6E-E1A6E076B15C}" type="parTrans" cxnId="{52895E32-48B2-421D-8547-2A81AE95A4E5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6FBA80CA-4B25-49D0-832C-E830EEE79294}" type="sibTrans" cxnId="{52895E32-48B2-421D-8547-2A81AE95A4E5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7F1A675E-F318-44A1-A90C-F3C80B418FDA}">
      <dgm:prSet phldrT="[Metin]" custT="1"/>
      <dgm:spPr/>
      <dgm:t>
        <a:bodyPr/>
        <a:lstStyle/>
        <a:p>
          <a:r>
            <a:rPr lang="tr-TR" sz="2600" dirty="0" smtClean="0">
              <a:solidFill>
                <a:schemeClr val="tx1"/>
              </a:solidFill>
            </a:rPr>
            <a:t>Oral EN</a:t>
          </a:r>
          <a:endParaRPr lang="tr-TR" sz="2600" dirty="0">
            <a:solidFill>
              <a:schemeClr val="tx1"/>
            </a:solidFill>
          </a:endParaRPr>
        </a:p>
      </dgm:t>
    </dgm:pt>
    <dgm:pt modelId="{467E7431-449A-4445-967E-5128F006C6E0}" type="parTrans" cxnId="{35BF2F7C-99E2-44BA-81DB-CD8DA586609C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413DC0C0-BF04-452B-AE9A-2C99840CDAC2}" type="sibTrans" cxnId="{35BF2F7C-99E2-44BA-81DB-CD8DA586609C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1BB5C131-56A0-4BEF-BDD3-BC764EA03B61}">
      <dgm:prSet custT="1"/>
      <dgm:spPr/>
      <dgm:t>
        <a:bodyPr/>
        <a:lstStyle/>
        <a:p>
          <a:r>
            <a:rPr lang="tr-TR" sz="2600" dirty="0" err="1" smtClean="0">
              <a:solidFill>
                <a:schemeClr val="tx1"/>
              </a:solidFill>
            </a:rPr>
            <a:t>Nazoduodenal</a:t>
          </a:r>
          <a:endParaRPr lang="tr-TR" sz="2600" dirty="0" smtClean="0">
            <a:solidFill>
              <a:schemeClr val="tx1"/>
            </a:solidFill>
          </a:endParaRPr>
        </a:p>
      </dgm:t>
    </dgm:pt>
    <dgm:pt modelId="{E9F9E3DF-CE25-4537-93A2-55296717587D}" type="parTrans" cxnId="{334E4BEF-488A-4AF8-AB85-3B7D50834F4B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7A7FE6AA-12CC-4D60-831C-9B5134EB9DC4}" type="sibTrans" cxnId="{334E4BEF-488A-4AF8-AB85-3B7D50834F4B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3FF31670-9CC8-4C3B-8FF7-642298AD5F33}">
      <dgm:prSet custT="1"/>
      <dgm:spPr/>
      <dgm:t>
        <a:bodyPr/>
        <a:lstStyle/>
        <a:p>
          <a:r>
            <a:rPr lang="tr-TR" sz="2600" dirty="0" err="1" smtClean="0">
              <a:solidFill>
                <a:schemeClr val="tx1"/>
              </a:solidFill>
            </a:rPr>
            <a:t>Nazogastrik</a:t>
          </a:r>
          <a:endParaRPr lang="tr-TR" sz="2600" dirty="0" smtClean="0">
            <a:solidFill>
              <a:schemeClr val="tx1"/>
            </a:solidFill>
          </a:endParaRPr>
        </a:p>
      </dgm:t>
    </dgm:pt>
    <dgm:pt modelId="{34C20A80-BA7B-43E0-9077-AF7ED10591C5}" type="parTrans" cxnId="{DAAC8FC3-2A76-490F-AB6F-EDCB0A808210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84845119-663A-49B3-93B7-5B581F6F5574}" type="sibTrans" cxnId="{DAAC8FC3-2A76-490F-AB6F-EDCB0A808210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65B8DB21-553D-45E8-9FC4-0E6667AB5251}">
      <dgm:prSet custT="1"/>
      <dgm:spPr/>
      <dgm:t>
        <a:bodyPr/>
        <a:lstStyle/>
        <a:p>
          <a:r>
            <a:rPr lang="tr-TR" sz="2600" smtClean="0">
              <a:solidFill>
                <a:schemeClr val="tx1"/>
              </a:solidFill>
            </a:rPr>
            <a:t>Nazojejunal</a:t>
          </a:r>
          <a:endParaRPr lang="tr-TR" sz="2600" dirty="0" smtClean="0">
            <a:solidFill>
              <a:schemeClr val="tx1"/>
            </a:solidFill>
          </a:endParaRPr>
        </a:p>
      </dgm:t>
    </dgm:pt>
    <dgm:pt modelId="{6B166A13-1BFE-4736-9B01-11C0C88307D7}" type="parTrans" cxnId="{600D2E2D-23A7-42E6-BC96-4C9583E3DF21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873592FA-53B3-4DDF-B556-F6CA6F385F64}" type="sibTrans" cxnId="{600D2E2D-23A7-42E6-BC96-4C9583E3DF21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CA52B749-477F-47E9-BF48-5CDAFF66AECC}">
      <dgm:prSet custT="1"/>
      <dgm:spPr/>
      <dgm:t>
        <a:bodyPr/>
        <a:lstStyle/>
        <a:p>
          <a:r>
            <a:rPr lang="tr-TR" sz="2600" smtClean="0">
              <a:solidFill>
                <a:schemeClr val="tx1"/>
              </a:solidFill>
            </a:rPr>
            <a:t>Orogastrik</a:t>
          </a:r>
          <a:endParaRPr lang="tr-TR" sz="2600" dirty="0" smtClean="0">
            <a:solidFill>
              <a:schemeClr val="tx1"/>
            </a:solidFill>
          </a:endParaRPr>
        </a:p>
      </dgm:t>
    </dgm:pt>
    <dgm:pt modelId="{C1C5CF25-C5DF-43AD-8E67-C453F43AD6BD}" type="parTrans" cxnId="{F4A80F65-2F2B-4741-9FF9-3308F685596F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59913CD0-CB02-4FC5-A2D1-2FDCBED06F87}" type="sibTrans" cxnId="{F4A80F65-2F2B-4741-9FF9-3308F685596F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7B94A724-7CD9-435C-A580-99EEE687B6EE}">
      <dgm:prSet phldrT="[Metin]" custT="1"/>
      <dgm:spPr/>
      <dgm:t>
        <a:bodyPr/>
        <a:lstStyle/>
        <a:p>
          <a:r>
            <a:rPr lang="tr-TR" sz="2600" dirty="0" smtClean="0">
              <a:solidFill>
                <a:schemeClr val="tx1"/>
              </a:solidFill>
            </a:rPr>
            <a:t>EN</a:t>
          </a:r>
          <a:endParaRPr lang="tr-TR" sz="2600" dirty="0">
            <a:solidFill>
              <a:schemeClr val="tx1"/>
            </a:solidFill>
          </a:endParaRPr>
        </a:p>
      </dgm:t>
    </dgm:pt>
    <dgm:pt modelId="{A4242B77-26E8-4641-8568-C6EB5F0090E1}" type="sibTrans" cxnId="{EA1DFD38-87E4-485C-AE5C-ADDEBB509987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690D75FD-03CE-4596-BB5C-0CD17869430A}" type="parTrans" cxnId="{EA1DFD38-87E4-485C-AE5C-ADDEBB509987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58874F79-CA11-4FA3-9564-BD190618F36E}">
      <dgm:prSet custT="1"/>
      <dgm:spPr/>
      <dgm:t>
        <a:bodyPr/>
        <a:lstStyle/>
        <a:p>
          <a:r>
            <a:rPr lang="tr-TR" sz="2600" smtClean="0">
              <a:solidFill>
                <a:schemeClr val="tx1"/>
              </a:solidFill>
            </a:rPr>
            <a:t>PEG</a:t>
          </a:r>
          <a:endParaRPr lang="tr-TR" sz="2600" dirty="0" smtClean="0">
            <a:solidFill>
              <a:schemeClr val="tx1"/>
            </a:solidFill>
          </a:endParaRPr>
        </a:p>
      </dgm:t>
    </dgm:pt>
    <dgm:pt modelId="{9D35DADF-78C5-4278-9B4E-61D18C43C7F7}" type="parTrans" cxnId="{0361BB47-F800-41AD-A2B5-FB0C018716F9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030EFC43-F913-4D58-917D-382E207D52AC}" type="sibTrans" cxnId="{0361BB47-F800-41AD-A2B5-FB0C018716F9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65E7242B-2C5D-4A99-A272-8AD4D70B0902}">
      <dgm:prSet custT="1"/>
      <dgm:spPr/>
      <dgm:t>
        <a:bodyPr/>
        <a:lstStyle/>
        <a:p>
          <a:r>
            <a:rPr lang="tr-TR" sz="2600" smtClean="0">
              <a:solidFill>
                <a:schemeClr val="tx1"/>
              </a:solidFill>
            </a:rPr>
            <a:t>PEG-J</a:t>
          </a:r>
          <a:endParaRPr lang="tr-TR" sz="2600" dirty="0" smtClean="0">
            <a:solidFill>
              <a:schemeClr val="tx1"/>
            </a:solidFill>
          </a:endParaRPr>
        </a:p>
      </dgm:t>
    </dgm:pt>
    <dgm:pt modelId="{00B6EA4D-00EE-4FF1-9189-8EFEED8BA88C}" type="parTrans" cxnId="{042A83C1-429B-42BB-9307-3E71B8D1B94F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DD882DDD-9779-430D-B172-D9556EF24FAD}" type="sibTrans" cxnId="{042A83C1-429B-42BB-9307-3E71B8D1B94F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83288942-E787-4BEE-A47F-4B681383B208}">
      <dgm:prSet custT="1"/>
      <dgm:spPr/>
      <dgm:t>
        <a:bodyPr/>
        <a:lstStyle/>
        <a:p>
          <a:r>
            <a:rPr lang="tr-TR" sz="2600" smtClean="0">
              <a:solidFill>
                <a:schemeClr val="tx1"/>
              </a:solidFill>
            </a:rPr>
            <a:t>PEJ</a:t>
          </a:r>
          <a:endParaRPr lang="tr-TR" sz="2600" dirty="0" smtClean="0">
            <a:solidFill>
              <a:schemeClr val="tx1"/>
            </a:solidFill>
          </a:endParaRPr>
        </a:p>
      </dgm:t>
    </dgm:pt>
    <dgm:pt modelId="{BEA6131F-31D8-486A-BDFD-3E3B827CF46C}" type="parTrans" cxnId="{60044C39-68FB-4114-9840-076B5D362F14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88D96216-4CD0-4E6F-A847-00D365E7125C}" type="sibTrans" cxnId="{60044C39-68FB-4114-9840-076B5D362F14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0D2A96C7-E218-4D67-89A4-7F74F18135F0}">
      <dgm:prSet custT="1"/>
      <dgm:spPr/>
      <dgm:t>
        <a:bodyPr/>
        <a:lstStyle/>
        <a:p>
          <a:r>
            <a:rPr lang="tr-TR" sz="2600" dirty="0" smtClean="0">
              <a:solidFill>
                <a:schemeClr val="tx1"/>
              </a:solidFill>
            </a:rPr>
            <a:t>Cerrahi </a:t>
          </a:r>
          <a:r>
            <a:rPr lang="tr-TR" sz="2600" dirty="0" err="1" smtClean="0">
              <a:solidFill>
                <a:schemeClr val="tx1"/>
              </a:solidFill>
            </a:rPr>
            <a:t>Gastrostomi</a:t>
          </a:r>
          <a:endParaRPr lang="tr-TR" sz="2600" dirty="0" smtClean="0">
            <a:solidFill>
              <a:schemeClr val="tx1"/>
            </a:solidFill>
          </a:endParaRPr>
        </a:p>
      </dgm:t>
    </dgm:pt>
    <dgm:pt modelId="{6A30CFBB-D820-4694-B7F7-132610EC82C8}" type="parTrans" cxnId="{B4F4E4A8-C572-4C3B-BD83-D32C4FEC3855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901D202F-3A74-4432-8E06-B1A04C275743}" type="sibTrans" cxnId="{B4F4E4A8-C572-4C3B-BD83-D32C4FEC3855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693470D9-0D4D-4F89-A867-96D700CFB429}">
      <dgm:prSet custT="1"/>
      <dgm:spPr/>
      <dgm:t>
        <a:bodyPr/>
        <a:lstStyle/>
        <a:p>
          <a:r>
            <a:rPr lang="tr-TR" sz="2600" dirty="0" smtClean="0">
              <a:solidFill>
                <a:schemeClr val="tx1"/>
              </a:solidFill>
            </a:rPr>
            <a:t>Cerrahi </a:t>
          </a:r>
          <a:r>
            <a:rPr lang="tr-TR" sz="2600" dirty="0" err="1" smtClean="0">
              <a:solidFill>
                <a:schemeClr val="tx1"/>
              </a:solidFill>
            </a:rPr>
            <a:t>Jejunostomi</a:t>
          </a:r>
          <a:endParaRPr lang="tr-TR" sz="2600" dirty="0" smtClean="0">
            <a:solidFill>
              <a:schemeClr val="tx1"/>
            </a:solidFill>
          </a:endParaRPr>
        </a:p>
      </dgm:t>
    </dgm:pt>
    <dgm:pt modelId="{879B148D-F55A-4732-898E-519F62C6C8FB}" type="parTrans" cxnId="{84D6A864-425B-45DE-87BC-96BE5F93DBFB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535B2C17-A8D0-4D64-8214-FD657963653C}" type="sibTrans" cxnId="{84D6A864-425B-45DE-87BC-96BE5F93DBFB}">
      <dgm:prSet/>
      <dgm:spPr/>
      <dgm:t>
        <a:bodyPr/>
        <a:lstStyle/>
        <a:p>
          <a:endParaRPr lang="tr-TR" sz="2600">
            <a:solidFill>
              <a:schemeClr val="tx1"/>
            </a:solidFill>
          </a:endParaRPr>
        </a:p>
      </dgm:t>
    </dgm:pt>
    <dgm:pt modelId="{2D7CBBFC-BD62-4EF9-8B2B-F9343E4ECBC6}" type="pres">
      <dgm:prSet presAssocID="{14B64564-AF84-4EBA-956A-DB2555733B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41D7E7-96E6-4D98-918D-B8BFAF53A7A8}" type="pres">
      <dgm:prSet presAssocID="{7B94A724-7CD9-435C-A580-99EEE687B6EE}" presName="root1" presStyleCnt="0"/>
      <dgm:spPr/>
    </dgm:pt>
    <dgm:pt modelId="{11A0DCD7-7E6E-47F7-8803-461CC0E7A09B}" type="pres">
      <dgm:prSet presAssocID="{7B94A724-7CD9-435C-A580-99EEE687B6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7DA3E7-AB95-4B5E-88F7-94020BAF2B11}" type="pres">
      <dgm:prSet presAssocID="{7B94A724-7CD9-435C-A580-99EEE687B6EE}" presName="level2hierChild" presStyleCnt="0"/>
      <dgm:spPr/>
    </dgm:pt>
    <dgm:pt modelId="{F287BC98-18A1-4BE5-B8D7-9664F4301816}" type="pres">
      <dgm:prSet presAssocID="{F2AAD8E0-24B4-4D71-A6CC-0CED1A8FF38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4F76B070-5BB4-4348-A6CE-05451DA7B43D}" type="pres">
      <dgm:prSet presAssocID="{F2AAD8E0-24B4-4D71-A6CC-0CED1A8FF38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80E7F347-67CA-4B2B-824A-76C2F6D22A53}" type="pres">
      <dgm:prSet presAssocID="{A74D7227-0EA2-40F4-8C42-1A441815CB86}" presName="root2" presStyleCnt="0"/>
      <dgm:spPr/>
    </dgm:pt>
    <dgm:pt modelId="{00B17C5F-F35E-4CEC-BE4E-B49C7CF8673D}" type="pres">
      <dgm:prSet presAssocID="{A74D7227-0EA2-40F4-8C42-1A441815CB86}" presName="LevelTwoTextNode" presStyleLbl="node2" presStyleIdx="0" presStyleCnt="2" custLinFactY="-11202" custLinFactNeighborX="-2651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326692-CBD8-4658-BACA-D9B4BF61D762}" type="pres">
      <dgm:prSet presAssocID="{A74D7227-0EA2-40F4-8C42-1A441815CB86}" presName="level3hierChild" presStyleCnt="0"/>
      <dgm:spPr/>
    </dgm:pt>
    <dgm:pt modelId="{3AC79624-C0C3-4EB8-AECE-688FA9B20064}" type="pres">
      <dgm:prSet presAssocID="{F108D197-5DA2-4BED-A661-FF0B330262B2}" presName="conn2-1" presStyleLbl="parChTrans1D3" presStyleIdx="0" presStyleCnt="2"/>
      <dgm:spPr/>
      <dgm:t>
        <a:bodyPr/>
        <a:lstStyle/>
        <a:p>
          <a:endParaRPr lang="tr-TR"/>
        </a:p>
      </dgm:t>
    </dgm:pt>
    <dgm:pt modelId="{3D083D95-5578-439E-9AFA-A1CCD1FACFF4}" type="pres">
      <dgm:prSet presAssocID="{F108D197-5DA2-4BED-A661-FF0B330262B2}" presName="connTx" presStyleLbl="parChTrans1D3" presStyleIdx="0" presStyleCnt="2"/>
      <dgm:spPr/>
      <dgm:t>
        <a:bodyPr/>
        <a:lstStyle/>
        <a:p>
          <a:endParaRPr lang="tr-TR"/>
        </a:p>
      </dgm:t>
    </dgm:pt>
    <dgm:pt modelId="{C8E39908-D04C-4793-8B9F-E968B58F722A}" type="pres">
      <dgm:prSet presAssocID="{4DADE600-A412-40F7-A5E6-CCB394474E4A}" presName="root2" presStyleCnt="0"/>
      <dgm:spPr/>
    </dgm:pt>
    <dgm:pt modelId="{D9943E07-A435-44C8-852B-B75662AEA5F1}" type="pres">
      <dgm:prSet presAssocID="{4DADE600-A412-40F7-A5E6-CCB394474E4A}" presName="LevelTwoTextNode" presStyleLbl="node3" presStyleIdx="0" presStyleCnt="2" custScaleY="200255" custLinFactNeighborX="64884" custLinFactNeighborY="-50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2D9EFC-1C17-4B59-BBA9-27EBA990E8CF}" type="pres">
      <dgm:prSet presAssocID="{4DADE600-A412-40F7-A5E6-CCB394474E4A}" presName="level3hierChild" presStyleCnt="0"/>
      <dgm:spPr/>
    </dgm:pt>
    <dgm:pt modelId="{7673CD90-E51A-47C1-9BFF-5B304AA0457D}" type="pres">
      <dgm:prSet presAssocID="{34C20A80-BA7B-43E0-9077-AF7ED10591C5}" presName="conn2-1" presStyleLbl="parChTrans1D4" presStyleIdx="0" presStyleCnt="9"/>
      <dgm:spPr/>
      <dgm:t>
        <a:bodyPr/>
        <a:lstStyle/>
        <a:p>
          <a:endParaRPr lang="tr-TR"/>
        </a:p>
      </dgm:t>
    </dgm:pt>
    <dgm:pt modelId="{1C4CA0BB-A4D8-4AE3-BBCB-E25B9011A2D0}" type="pres">
      <dgm:prSet presAssocID="{34C20A80-BA7B-43E0-9077-AF7ED10591C5}" presName="connTx" presStyleLbl="parChTrans1D4" presStyleIdx="0" presStyleCnt="9"/>
      <dgm:spPr/>
      <dgm:t>
        <a:bodyPr/>
        <a:lstStyle/>
        <a:p>
          <a:endParaRPr lang="tr-TR"/>
        </a:p>
      </dgm:t>
    </dgm:pt>
    <dgm:pt modelId="{1A2CEC6A-C7AD-4B5C-AB7A-D10B378C77C9}" type="pres">
      <dgm:prSet presAssocID="{3FF31670-9CC8-4C3B-8FF7-642298AD5F33}" presName="root2" presStyleCnt="0"/>
      <dgm:spPr/>
    </dgm:pt>
    <dgm:pt modelId="{239F46AE-E205-4B9C-8484-DBADF7D29A28}" type="pres">
      <dgm:prSet presAssocID="{3FF31670-9CC8-4C3B-8FF7-642298AD5F33}" presName="LevelTwoTextNode" presStyleLbl="node4" presStyleIdx="0" presStyleCnt="9" custLinFactNeighborX="98098" custLinFactNeighborY="96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0928D0D-CA73-456B-89E0-A796797DC09B}" type="pres">
      <dgm:prSet presAssocID="{3FF31670-9CC8-4C3B-8FF7-642298AD5F33}" presName="level3hierChild" presStyleCnt="0"/>
      <dgm:spPr/>
    </dgm:pt>
    <dgm:pt modelId="{756B7802-CDC3-4D70-B6AF-8BF3EFAA8A71}" type="pres">
      <dgm:prSet presAssocID="{E9F9E3DF-CE25-4537-93A2-55296717587D}" presName="conn2-1" presStyleLbl="parChTrans1D4" presStyleIdx="1" presStyleCnt="9"/>
      <dgm:spPr/>
      <dgm:t>
        <a:bodyPr/>
        <a:lstStyle/>
        <a:p>
          <a:endParaRPr lang="tr-TR"/>
        </a:p>
      </dgm:t>
    </dgm:pt>
    <dgm:pt modelId="{D461ECBA-0232-428B-B150-740ABC62C322}" type="pres">
      <dgm:prSet presAssocID="{E9F9E3DF-CE25-4537-93A2-55296717587D}" presName="connTx" presStyleLbl="parChTrans1D4" presStyleIdx="1" presStyleCnt="9"/>
      <dgm:spPr/>
      <dgm:t>
        <a:bodyPr/>
        <a:lstStyle/>
        <a:p>
          <a:endParaRPr lang="tr-TR"/>
        </a:p>
      </dgm:t>
    </dgm:pt>
    <dgm:pt modelId="{7853CE48-DE36-4445-B61C-71D1CA619979}" type="pres">
      <dgm:prSet presAssocID="{1BB5C131-56A0-4BEF-BDD3-BC764EA03B61}" presName="root2" presStyleCnt="0"/>
      <dgm:spPr/>
    </dgm:pt>
    <dgm:pt modelId="{DA44D632-F428-4CBE-BB95-59CD1E85F8A8}" type="pres">
      <dgm:prSet presAssocID="{1BB5C131-56A0-4BEF-BDD3-BC764EA03B61}" presName="LevelTwoTextNode" presStyleLbl="node4" presStyleIdx="1" presStyleCnt="9" custLinFactNeighborX="9886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1671932-5207-4A05-815A-0ED5F6E9D20B}" type="pres">
      <dgm:prSet presAssocID="{1BB5C131-56A0-4BEF-BDD3-BC764EA03B61}" presName="level3hierChild" presStyleCnt="0"/>
      <dgm:spPr/>
    </dgm:pt>
    <dgm:pt modelId="{BD1F0980-6351-4206-9343-82B9C656A2CD}" type="pres">
      <dgm:prSet presAssocID="{6B166A13-1BFE-4736-9B01-11C0C88307D7}" presName="conn2-1" presStyleLbl="parChTrans1D4" presStyleIdx="2" presStyleCnt="9"/>
      <dgm:spPr/>
      <dgm:t>
        <a:bodyPr/>
        <a:lstStyle/>
        <a:p>
          <a:endParaRPr lang="tr-TR"/>
        </a:p>
      </dgm:t>
    </dgm:pt>
    <dgm:pt modelId="{3AD4959D-CD66-4F0F-9877-80D139C29E46}" type="pres">
      <dgm:prSet presAssocID="{6B166A13-1BFE-4736-9B01-11C0C88307D7}" presName="connTx" presStyleLbl="parChTrans1D4" presStyleIdx="2" presStyleCnt="9"/>
      <dgm:spPr/>
      <dgm:t>
        <a:bodyPr/>
        <a:lstStyle/>
        <a:p>
          <a:endParaRPr lang="tr-TR"/>
        </a:p>
      </dgm:t>
    </dgm:pt>
    <dgm:pt modelId="{868E036C-28C0-41E2-B045-7CB1F1F50C40}" type="pres">
      <dgm:prSet presAssocID="{65B8DB21-553D-45E8-9FC4-0E6667AB5251}" presName="root2" presStyleCnt="0"/>
      <dgm:spPr/>
    </dgm:pt>
    <dgm:pt modelId="{13189067-4488-4A62-95F8-48D120619559}" type="pres">
      <dgm:prSet presAssocID="{65B8DB21-553D-45E8-9FC4-0E6667AB5251}" presName="LevelTwoTextNode" presStyleLbl="node4" presStyleIdx="2" presStyleCnt="9" custLinFactNeighborX="98098" custLinFactNeighborY="-1266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3FCB20-6A56-4B76-82F4-A0918EBA6CA6}" type="pres">
      <dgm:prSet presAssocID="{65B8DB21-553D-45E8-9FC4-0E6667AB5251}" presName="level3hierChild" presStyleCnt="0"/>
      <dgm:spPr/>
    </dgm:pt>
    <dgm:pt modelId="{2D8D0A9D-31C9-4431-A1A0-4E2F4D1DD42B}" type="pres">
      <dgm:prSet presAssocID="{C1C5CF25-C5DF-43AD-8E67-C453F43AD6BD}" presName="conn2-1" presStyleLbl="parChTrans1D4" presStyleIdx="3" presStyleCnt="9"/>
      <dgm:spPr/>
      <dgm:t>
        <a:bodyPr/>
        <a:lstStyle/>
        <a:p>
          <a:endParaRPr lang="tr-TR"/>
        </a:p>
      </dgm:t>
    </dgm:pt>
    <dgm:pt modelId="{3F7F13B5-082D-490A-8DE0-C40A5959F90C}" type="pres">
      <dgm:prSet presAssocID="{C1C5CF25-C5DF-43AD-8E67-C453F43AD6BD}" presName="connTx" presStyleLbl="parChTrans1D4" presStyleIdx="3" presStyleCnt="9"/>
      <dgm:spPr/>
      <dgm:t>
        <a:bodyPr/>
        <a:lstStyle/>
        <a:p>
          <a:endParaRPr lang="tr-TR"/>
        </a:p>
      </dgm:t>
    </dgm:pt>
    <dgm:pt modelId="{5E8F65E7-0D34-45F8-8EC6-6ED9C81929DD}" type="pres">
      <dgm:prSet presAssocID="{CA52B749-477F-47E9-BF48-5CDAFF66AECC}" presName="root2" presStyleCnt="0"/>
      <dgm:spPr/>
    </dgm:pt>
    <dgm:pt modelId="{4DD9C931-631E-4440-BFAD-5258AF047C99}" type="pres">
      <dgm:prSet presAssocID="{CA52B749-477F-47E9-BF48-5CDAFF66AECC}" presName="LevelTwoTextNode" presStyleLbl="node4" presStyleIdx="3" presStyleCnt="9" custLinFactNeighborX="99642" custLinFactNeighborY="-304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096474-2442-4989-B97B-5B7A2DE2527F}" type="pres">
      <dgm:prSet presAssocID="{CA52B749-477F-47E9-BF48-5CDAFF66AECC}" presName="level3hierChild" presStyleCnt="0"/>
      <dgm:spPr/>
    </dgm:pt>
    <dgm:pt modelId="{1250755E-26B8-44B5-A9DA-F8195FAF0FD8}" type="pres">
      <dgm:prSet presAssocID="{2BE80A52-0B66-43E5-BC6E-E1A6E076B15C}" presName="conn2-1" presStyleLbl="parChTrans1D3" presStyleIdx="1" presStyleCnt="2"/>
      <dgm:spPr/>
      <dgm:t>
        <a:bodyPr/>
        <a:lstStyle/>
        <a:p>
          <a:endParaRPr lang="tr-TR"/>
        </a:p>
      </dgm:t>
    </dgm:pt>
    <dgm:pt modelId="{9C31798B-A9DE-4021-9684-796AAB4EFAF1}" type="pres">
      <dgm:prSet presAssocID="{2BE80A52-0B66-43E5-BC6E-E1A6E076B15C}" presName="connTx" presStyleLbl="parChTrans1D3" presStyleIdx="1" presStyleCnt="2"/>
      <dgm:spPr/>
      <dgm:t>
        <a:bodyPr/>
        <a:lstStyle/>
        <a:p>
          <a:endParaRPr lang="tr-TR"/>
        </a:p>
      </dgm:t>
    </dgm:pt>
    <dgm:pt modelId="{D97CEF78-234E-4998-8120-0A8A7761EF4A}" type="pres">
      <dgm:prSet presAssocID="{4B4190E3-C67C-4B00-94A6-4D6452AD2785}" presName="root2" presStyleCnt="0"/>
      <dgm:spPr/>
    </dgm:pt>
    <dgm:pt modelId="{E64A0F26-2694-475B-963D-59D3CB5FE731}" type="pres">
      <dgm:prSet presAssocID="{4B4190E3-C67C-4B00-94A6-4D6452AD2785}" presName="LevelTwoTextNode" presStyleLbl="node3" presStyleIdx="1" presStyleCnt="2" custScaleY="16125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86C6B9-1CFE-4239-AD78-1DE7471FB132}" type="pres">
      <dgm:prSet presAssocID="{4B4190E3-C67C-4B00-94A6-4D6452AD2785}" presName="level3hierChild" presStyleCnt="0"/>
      <dgm:spPr/>
    </dgm:pt>
    <dgm:pt modelId="{B8173F0B-FF86-4AA4-B916-B29AB5DFEC22}" type="pres">
      <dgm:prSet presAssocID="{9D35DADF-78C5-4278-9B4E-61D18C43C7F7}" presName="conn2-1" presStyleLbl="parChTrans1D4" presStyleIdx="4" presStyleCnt="9"/>
      <dgm:spPr/>
      <dgm:t>
        <a:bodyPr/>
        <a:lstStyle/>
        <a:p>
          <a:endParaRPr lang="tr-TR"/>
        </a:p>
      </dgm:t>
    </dgm:pt>
    <dgm:pt modelId="{38FF16F0-2805-4AA1-AD99-2ED6B05FDD90}" type="pres">
      <dgm:prSet presAssocID="{9D35DADF-78C5-4278-9B4E-61D18C43C7F7}" presName="connTx" presStyleLbl="parChTrans1D4" presStyleIdx="4" presStyleCnt="9"/>
      <dgm:spPr/>
      <dgm:t>
        <a:bodyPr/>
        <a:lstStyle/>
        <a:p>
          <a:endParaRPr lang="tr-TR"/>
        </a:p>
      </dgm:t>
    </dgm:pt>
    <dgm:pt modelId="{BB896302-0557-4B64-B3CB-786A41D503F8}" type="pres">
      <dgm:prSet presAssocID="{58874F79-CA11-4FA3-9564-BD190618F36E}" presName="root2" presStyleCnt="0"/>
      <dgm:spPr/>
    </dgm:pt>
    <dgm:pt modelId="{2196D067-B988-4EAA-A55C-D25A4AD98D70}" type="pres">
      <dgm:prSet presAssocID="{58874F79-CA11-4FA3-9564-BD190618F36E}" presName="LevelTwoTextNode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69F266-535D-4AE9-B997-BD331485BBD8}" type="pres">
      <dgm:prSet presAssocID="{58874F79-CA11-4FA3-9564-BD190618F36E}" presName="level3hierChild" presStyleCnt="0"/>
      <dgm:spPr/>
    </dgm:pt>
    <dgm:pt modelId="{D2BEA529-090D-45DD-BBA3-AD184231E89E}" type="pres">
      <dgm:prSet presAssocID="{00B6EA4D-00EE-4FF1-9189-8EFEED8BA88C}" presName="conn2-1" presStyleLbl="parChTrans1D4" presStyleIdx="5" presStyleCnt="9"/>
      <dgm:spPr/>
      <dgm:t>
        <a:bodyPr/>
        <a:lstStyle/>
        <a:p>
          <a:endParaRPr lang="tr-TR"/>
        </a:p>
      </dgm:t>
    </dgm:pt>
    <dgm:pt modelId="{5E1AC69E-8F7F-4307-9BAB-AA381499885A}" type="pres">
      <dgm:prSet presAssocID="{00B6EA4D-00EE-4FF1-9189-8EFEED8BA88C}" presName="connTx" presStyleLbl="parChTrans1D4" presStyleIdx="5" presStyleCnt="9"/>
      <dgm:spPr/>
      <dgm:t>
        <a:bodyPr/>
        <a:lstStyle/>
        <a:p>
          <a:endParaRPr lang="tr-TR"/>
        </a:p>
      </dgm:t>
    </dgm:pt>
    <dgm:pt modelId="{1188245E-9903-4DDA-8C23-CFE740F2A486}" type="pres">
      <dgm:prSet presAssocID="{65E7242B-2C5D-4A99-A272-8AD4D70B0902}" presName="root2" presStyleCnt="0"/>
      <dgm:spPr/>
    </dgm:pt>
    <dgm:pt modelId="{6A98B605-3A20-44B2-8A47-D3B524692E43}" type="pres">
      <dgm:prSet presAssocID="{65E7242B-2C5D-4A99-A272-8AD4D70B0902}" presName="LevelTwoTextNode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7FD2C9-85FD-43C4-AE29-430876AB4FAC}" type="pres">
      <dgm:prSet presAssocID="{65E7242B-2C5D-4A99-A272-8AD4D70B0902}" presName="level3hierChild" presStyleCnt="0"/>
      <dgm:spPr/>
    </dgm:pt>
    <dgm:pt modelId="{C137A8E6-EA72-4D29-89DA-7171CE5EE212}" type="pres">
      <dgm:prSet presAssocID="{BEA6131F-31D8-486A-BDFD-3E3B827CF46C}" presName="conn2-1" presStyleLbl="parChTrans1D4" presStyleIdx="6" presStyleCnt="9"/>
      <dgm:spPr/>
      <dgm:t>
        <a:bodyPr/>
        <a:lstStyle/>
        <a:p>
          <a:endParaRPr lang="tr-TR"/>
        </a:p>
      </dgm:t>
    </dgm:pt>
    <dgm:pt modelId="{1213E8AA-199B-4E4C-BBEF-B2BF4B1D89FB}" type="pres">
      <dgm:prSet presAssocID="{BEA6131F-31D8-486A-BDFD-3E3B827CF46C}" presName="connTx" presStyleLbl="parChTrans1D4" presStyleIdx="6" presStyleCnt="9"/>
      <dgm:spPr/>
      <dgm:t>
        <a:bodyPr/>
        <a:lstStyle/>
        <a:p>
          <a:endParaRPr lang="tr-TR"/>
        </a:p>
      </dgm:t>
    </dgm:pt>
    <dgm:pt modelId="{69A8969A-50FE-48C7-9669-2E15B65AB22D}" type="pres">
      <dgm:prSet presAssocID="{83288942-E787-4BEE-A47F-4B681383B208}" presName="root2" presStyleCnt="0"/>
      <dgm:spPr/>
    </dgm:pt>
    <dgm:pt modelId="{BF73EE3C-AED1-4158-8779-18293202739C}" type="pres">
      <dgm:prSet presAssocID="{83288942-E787-4BEE-A47F-4B681383B208}" presName="LevelTwoTextNode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5C13E97-B49C-43C7-BAB8-DDEDB90994B5}" type="pres">
      <dgm:prSet presAssocID="{83288942-E787-4BEE-A47F-4B681383B208}" presName="level3hierChild" presStyleCnt="0"/>
      <dgm:spPr/>
    </dgm:pt>
    <dgm:pt modelId="{E5621B12-56CC-4849-A548-9C394A257AC3}" type="pres">
      <dgm:prSet presAssocID="{6A30CFBB-D820-4694-B7F7-132610EC82C8}" presName="conn2-1" presStyleLbl="parChTrans1D4" presStyleIdx="7" presStyleCnt="9"/>
      <dgm:spPr/>
      <dgm:t>
        <a:bodyPr/>
        <a:lstStyle/>
        <a:p>
          <a:endParaRPr lang="tr-TR"/>
        </a:p>
      </dgm:t>
    </dgm:pt>
    <dgm:pt modelId="{9F8783C8-0E4C-4717-8DAF-FC58728A7EE8}" type="pres">
      <dgm:prSet presAssocID="{6A30CFBB-D820-4694-B7F7-132610EC82C8}" presName="connTx" presStyleLbl="parChTrans1D4" presStyleIdx="7" presStyleCnt="9"/>
      <dgm:spPr/>
      <dgm:t>
        <a:bodyPr/>
        <a:lstStyle/>
        <a:p>
          <a:endParaRPr lang="tr-TR"/>
        </a:p>
      </dgm:t>
    </dgm:pt>
    <dgm:pt modelId="{1F8AC699-D061-4819-8FA7-662DDA12A305}" type="pres">
      <dgm:prSet presAssocID="{0D2A96C7-E218-4D67-89A4-7F74F18135F0}" presName="root2" presStyleCnt="0"/>
      <dgm:spPr/>
    </dgm:pt>
    <dgm:pt modelId="{344FFF00-FD0C-4663-BE4E-DDDBB00EDC0C}" type="pres">
      <dgm:prSet presAssocID="{0D2A96C7-E218-4D67-89A4-7F74F18135F0}" presName="LevelTwoTextNode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79811E-A1CB-4D72-9D48-FF18675305BA}" type="pres">
      <dgm:prSet presAssocID="{0D2A96C7-E218-4D67-89A4-7F74F18135F0}" presName="level3hierChild" presStyleCnt="0"/>
      <dgm:spPr/>
    </dgm:pt>
    <dgm:pt modelId="{3F1FA17C-BA4C-4609-9A34-BDDB2CAF6FF9}" type="pres">
      <dgm:prSet presAssocID="{879B148D-F55A-4732-898E-519F62C6C8FB}" presName="conn2-1" presStyleLbl="parChTrans1D4" presStyleIdx="8" presStyleCnt="9"/>
      <dgm:spPr/>
      <dgm:t>
        <a:bodyPr/>
        <a:lstStyle/>
        <a:p>
          <a:endParaRPr lang="tr-TR"/>
        </a:p>
      </dgm:t>
    </dgm:pt>
    <dgm:pt modelId="{B7A69BC7-220B-47D4-93CD-0713C6E4DFFE}" type="pres">
      <dgm:prSet presAssocID="{879B148D-F55A-4732-898E-519F62C6C8FB}" presName="connTx" presStyleLbl="parChTrans1D4" presStyleIdx="8" presStyleCnt="9"/>
      <dgm:spPr/>
      <dgm:t>
        <a:bodyPr/>
        <a:lstStyle/>
        <a:p>
          <a:endParaRPr lang="tr-TR"/>
        </a:p>
      </dgm:t>
    </dgm:pt>
    <dgm:pt modelId="{1EF66643-596B-4554-AEE4-3B5C877F1395}" type="pres">
      <dgm:prSet presAssocID="{693470D9-0D4D-4F89-A867-96D700CFB429}" presName="root2" presStyleCnt="0"/>
      <dgm:spPr/>
    </dgm:pt>
    <dgm:pt modelId="{338A88D6-3A03-4C03-84AE-D263D05719FF}" type="pres">
      <dgm:prSet presAssocID="{693470D9-0D4D-4F89-A867-96D700CFB429}" presName="LevelTwoTextNode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050E81-AE9F-47EF-BC64-6FAB1ED84726}" type="pres">
      <dgm:prSet presAssocID="{693470D9-0D4D-4F89-A867-96D700CFB429}" presName="level3hierChild" presStyleCnt="0"/>
      <dgm:spPr/>
    </dgm:pt>
    <dgm:pt modelId="{2F05C22A-B0E7-46BB-B9CA-9C9DB846AD0B}" type="pres">
      <dgm:prSet presAssocID="{467E7431-449A-4445-967E-5128F006C6E0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321576CE-695D-4E9E-9E88-D2BB5EF8667E}" type="pres">
      <dgm:prSet presAssocID="{467E7431-449A-4445-967E-5128F006C6E0}" presName="connTx" presStyleLbl="parChTrans1D2" presStyleIdx="1" presStyleCnt="2"/>
      <dgm:spPr/>
      <dgm:t>
        <a:bodyPr/>
        <a:lstStyle/>
        <a:p>
          <a:endParaRPr lang="tr-TR"/>
        </a:p>
      </dgm:t>
    </dgm:pt>
    <dgm:pt modelId="{3975C5A4-56E2-4295-82D6-96F632EE6685}" type="pres">
      <dgm:prSet presAssocID="{7F1A675E-F318-44A1-A90C-F3C80B418FDA}" presName="root2" presStyleCnt="0"/>
      <dgm:spPr/>
    </dgm:pt>
    <dgm:pt modelId="{F7D3AD17-1167-4A64-ABAF-39F6E4B9025B}" type="pres">
      <dgm:prSet presAssocID="{7F1A675E-F318-44A1-A90C-F3C80B418FDA}" presName="LevelTwoTextNode" presStyleLbl="node2" presStyleIdx="1" presStyleCnt="2" custLinFactNeighborX="-2317" custLinFactNeighborY="836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B1CBD1-AC30-42AA-8952-CC1744C2DDD6}" type="pres">
      <dgm:prSet presAssocID="{7F1A675E-F318-44A1-A90C-F3C80B418FDA}" presName="level3hierChild" presStyleCnt="0"/>
      <dgm:spPr/>
    </dgm:pt>
  </dgm:ptLst>
  <dgm:cxnLst>
    <dgm:cxn modelId="{0086827D-29F1-4F4F-8572-EB93198C0DC9}" type="presOf" srcId="{34C20A80-BA7B-43E0-9077-AF7ED10591C5}" destId="{7673CD90-E51A-47C1-9BFF-5B304AA0457D}" srcOrd="0" destOrd="0" presId="urn:microsoft.com/office/officeart/2008/layout/HorizontalMultiLevelHierarchy"/>
    <dgm:cxn modelId="{DE0959C1-578A-48FD-8861-9B397205A781}" type="presOf" srcId="{2BE80A52-0B66-43E5-BC6E-E1A6E076B15C}" destId="{9C31798B-A9DE-4021-9684-796AAB4EFAF1}" srcOrd="1" destOrd="0" presId="urn:microsoft.com/office/officeart/2008/layout/HorizontalMultiLevelHierarchy"/>
    <dgm:cxn modelId="{5D72DAF3-F71E-42BA-905D-53A2DF21764E}" type="presOf" srcId="{6A30CFBB-D820-4694-B7F7-132610EC82C8}" destId="{E5621B12-56CC-4849-A548-9C394A257AC3}" srcOrd="0" destOrd="0" presId="urn:microsoft.com/office/officeart/2008/layout/HorizontalMultiLevelHierarchy"/>
    <dgm:cxn modelId="{903C5589-B326-4439-9414-C25A284ED829}" type="presOf" srcId="{00B6EA4D-00EE-4FF1-9189-8EFEED8BA88C}" destId="{D2BEA529-090D-45DD-BBA3-AD184231E89E}" srcOrd="0" destOrd="0" presId="urn:microsoft.com/office/officeart/2008/layout/HorizontalMultiLevelHierarchy"/>
    <dgm:cxn modelId="{3E667B94-7C64-4917-8253-382E11279401}" type="presOf" srcId="{9D35DADF-78C5-4278-9B4E-61D18C43C7F7}" destId="{B8173F0B-FF86-4AA4-B916-B29AB5DFEC22}" srcOrd="0" destOrd="0" presId="urn:microsoft.com/office/officeart/2008/layout/HorizontalMultiLevelHierarchy"/>
    <dgm:cxn modelId="{E5A55826-2897-4343-860B-542EB51A1EF6}" type="presOf" srcId="{E9F9E3DF-CE25-4537-93A2-55296717587D}" destId="{756B7802-CDC3-4D70-B6AF-8BF3EFAA8A71}" srcOrd="0" destOrd="0" presId="urn:microsoft.com/office/officeart/2008/layout/HorizontalMultiLevelHierarchy"/>
    <dgm:cxn modelId="{EA1DFD38-87E4-485C-AE5C-ADDEBB509987}" srcId="{14B64564-AF84-4EBA-956A-DB2555733B67}" destId="{7B94A724-7CD9-435C-A580-99EEE687B6EE}" srcOrd="0" destOrd="0" parTransId="{690D75FD-03CE-4596-BB5C-0CD17869430A}" sibTransId="{A4242B77-26E8-4641-8568-C6EB5F0090E1}"/>
    <dgm:cxn modelId="{2CF50A6F-D94A-43D4-8825-91C29DDB5FCF}" type="presOf" srcId="{BEA6131F-31D8-486A-BDFD-3E3B827CF46C}" destId="{C137A8E6-EA72-4D29-89DA-7171CE5EE212}" srcOrd="0" destOrd="0" presId="urn:microsoft.com/office/officeart/2008/layout/HorizontalMultiLevelHierarchy"/>
    <dgm:cxn modelId="{844EB43A-42A0-4B69-9131-FAE02C5A8E40}" srcId="{A74D7227-0EA2-40F4-8C42-1A441815CB86}" destId="{4DADE600-A412-40F7-A5E6-CCB394474E4A}" srcOrd="0" destOrd="0" parTransId="{F108D197-5DA2-4BED-A661-FF0B330262B2}" sibTransId="{14A1EC92-F3FF-422F-A181-B769FC1579BD}"/>
    <dgm:cxn modelId="{53AF58BB-659D-4950-B18B-8123F7BAFB6E}" type="presOf" srcId="{9D35DADF-78C5-4278-9B4E-61D18C43C7F7}" destId="{38FF16F0-2805-4AA1-AD99-2ED6B05FDD90}" srcOrd="1" destOrd="0" presId="urn:microsoft.com/office/officeart/2008/layout/HorizontalMultiLevelHierarchy"/>
    <dgm:cxn modelId="{DAAC8FC3-2A76-490F-AB6F-EDCB0A808210}" srcId="{4DADE600-A412-40F7-A5E6-CCB394474E4A}" destId="{3FF31670-9CC8-4C3B-8FF7-642298AD5F33}" srcOrd="0" destOrd="0" parTransId="{34C20A80-BA7B-43E0-9077-AF7ED10591C5}" sibTransId="{84845119-663A-49B3-93B7-5B581F6F5574}"/>
    <dgm:cxn modelId="{B4F4E4A8-C572-4C3B-BD83-D32C4FEC3855}" srcId="{4B4190E3-C67C-4B00-94A6-4D6452AD2785}" destId="{0D2A96C7-E218-4D67-89A4-7F74F18135F0}" srcOrd="3" destOrd="0" parTransId="{6A30CFBB-D820-4694-B7F7-132610EC82C8}" sibTransId="{901D202F-3A74-4432-8E06-B1A04C275743}"/>
    <dgm:cxn modelId="{230D62BB-B973-43A0-BA12-2D4421096437}" type="presOf" srcId="{CA52B749-477F-47E9-BF48-5CDAFF66AECC}" destId="{4DD9C931-631E-4440-BFAD-5258AF047C99}" srcOrd="0" destOrd="0" presId="urn:microsoft.com/office/officeart/2008/layout/HorizontalMultiLevelHierarchy"/>
    <dgm:cxn modelId="{B019BA80-A57A-4949-B411-ECEFD8F060ED}" type="presOf" srcId="{4DADE600-A412-40F7-A5E6-CCB394474E4A}" destId="{D9943E07-A435-44C8-852B-B75662AEA5F1}" srcOrd="0" destOrd="0" presId="urn:microsoft.com/office/officeart/2008/layout/HorizontalMultiLevelHierarchy"/>
    <dgm:cxn modelId="{8EC424B4-6C30-4A54-991A-BAEC4B31AE56}" type="presOf" srcId="{0D2A96C7-E218-4D67-89A4-7F74F18135F0}" destId="{344FFF00-FD0C-4663-BE4E-DDDBB00EDC0C}" srcOrd="0" destOrd="0" presId="urn:microsoft.com/office/officeart/2008/layout/HorizontalMultiLevelHierarchy"/>
    <dgm:cxn modelId="{1E053B4C-0A25-494E-A79F-E38E37F7C8BF}" type="presOf" srcId="{58874F79-CA11-4FA3-9564-BD190618F36E}" destId="{2196D067-B988-4EAA-A55C-D25A4AD98D70}" srcOrd="0" destOrd="0" presId="urn:microsoft.com/office/officeart/2008/layout/HorizontalMultiLevelHierarchy"/>
    <dgm:cxn modelId="{50D74CD0-6197-41B9-A8D9-AA902455B21F}" srcId="{7B94A724-7CD9-435C-A580-99EEE687B6EE}" destId="{A74D7227-0EA2-40F4-8C42-1A441815CB86}" srcOrd="0" destOrd="0" parTransId="{F2AAD8E0-24B4-4D71-A6CC-0CED1A8FF387}" sibTransId="{8F25B2E1-70CD-4BA4-997E-0D732FFFD4A4}"/>
    <dgm:cxn modelId="{DDF0964F-2B5E-4247-B745-D39DA6756101}" type="presOf" srcId="{879B148D-F55A-4732-898E-519F62C6C8FB}" destId="{B7A69BC7-220B-47D4-93CD-0713C6E4DFFE}" srcOrd="1" destOrd="0" presId="urn:microsoft.com/office/officeart/2008/layout/HorizontalMultiLevelHierarchy"/>
    <dgm:cxn modelId="{005B5A59-F25F-4953-8D2A-DE7424A52379}" type="presOf" srcId="{467E7431-449A-4445-967E-5128F006C6E0}" destId="{2F05C22A-B0E7-46BB-B9CA-9C9DB846AD0B}" srcOrd="0" destOrd="0" presId="urn:microsoft.com/office/officeart/2008/layout/HorizontalMultiLevelHierarchy"/>
    <dgm:cxn modelId="{0511A4B3-3866-4F23-88FB-A9374C043EE7}" type="presOf" srcId="{F2AAD8E0-24B4-4D71-A6CC-0CED1A8FF387}" destId="{4F76B070-5BB4-4348-A6CE-05451DA7B43D}" srcOrd="1" destOrd="0" presId="urn:microsoft.com/office/officeart/2008/layout/HorizontalMultiLevelHierarchy"/>
    <dgm:cxn modelId="{22029257-5A4A-410F-B978-E45767EDE9EE}" type="presOf" srcId="{3FF31670-9CC8-4C3B-8FF7-642298AD5F33}" destId="{239F46AE-E205-4B9C-8484-DBADF7D29A28}" srcOrd="0" destOrd="0" presId="urn:microsoft.com/office/officeart/2008/layout/HorizontalMultiLevelHierarchy"/>
    <dgm:cxn modelId="{146D2707-776C-4FBD-9DB3-3A1EB98AF53C}" type="presOf" srcId="{65E7242B-2C5D-4A99-A272-8AD4D70B0902}" destId="{6A98B605-3A20-44B2-8A47-D3B524692E43}" srcOrd="0" destOrd="0" presId="urn:microsoft.com/office/officeart/2008/layout/HorizontalMultiLevelHierarchy"/>
    <dgm:cxn modelId="{6DD5A5C3-D974-4D07-8B88-9AE37245B0AA}" type="presOf" srcId="{879B148D-F55A-4732-898E-519F62C6C8FB}" destId="{3F1FA17C-BA4C-4609-9A34-BDDB2CAF6FF9}" srcOrd="0" destOrd="0" presId="urn:microsoft.com/office/officeart/2008/layout/HorizontalMultiLevelHierarchy"/>
    <dgm:cxn modelId="{042A83C1-429B-42BB-9307-3E71B8D1B94F}" srcId="{4B4190E3-C67C-4B00-94A6-4D6452AD2785}" destId="{65E7242B-2C5D-4A99-A272-8AD4D70B0902}" srcOrd="1" destOrd="0" parTransId="{00B6EA4D-00EE-4FF1-9189-8EFEED8BA88C}" sibTransId="{DD882DDD-9779-430D-B172-D9556EF24FAD}"/>
    <dgm:cxn modelId="{FBE66D5B-D26F-4AAE-BC71-6EA066A84CB2}" type="presOf" srcId="{6A30CFBB-D820-4694-B7F7-132610EC82C8}" destId="{9F8783C8-0E4C-4717-8DAF-FC58728A7EE8}" srcOrd="1" destOrd="0" presId="urn:microsoft.com/office/officeart/2008/layout/HorizontalMultiLevelHierarchy"/>
    <dgm:cxn modelId="{9C80F096-6246-495A-A26C-5293C99BDA46}" type="presOf" srcId="{F108D197-5DA2-4BED-A661-FF0B330262B2}" destId="{3AC79624-C0C3-4EB8-AECE-688FA9B20064}" srcOrd="0" destOrd="0" presId="urn:microsoft.com/office/officeart/2008/layout/HorizontalMultiLevelHierarchy"/>
    <dgm:cxn modelId="{B7283B49-01A1-46BD-8204-E09E624FCFC8}" type="presOf" srcId="{E9F9E3DF-CE25-4537-93A2-55296717587D}" destId="{D461ECBA-0232-428B-B150-740ABC62C322}" srcOrd="1" destOrd="0" presId="urn:microsoft.com/office/officeart/2008/layout/HorizontalMultiLevelHierarchy"/>
    <dgm:cxn modelId="{52895E32-48B2-421D-8547-2A81AE95A4E5}" srcId="{A74D7227-0EA2-40F4-8C42-1A441815CB86}" destId="{4B4190E3-C67C-4B00-94A6-4D6452AD2785}" srcOrd="1" destOrd="0" parTransId="{2BE80A52-0B66-43E5-BC6E-E1A6E076B15C}" sibTransId="{6FBA80CA-4B25-49D0-832C-E830EEE79294}"/>
    <dgm:cxn modelId="{FD04EF47-6A72-46EE-B403-D6789256DA4F}" type="presOf" srcId="{7F1A675E-F318-44A1-A90C-F3C80B418FDA}" destId="{F7D3AD17-1167-4A64-ABAF-39F6E4B9025B}" srcOrd="0" destOrd="0" presId="urn:microsoft.com/office/officeart/2008/layout/HorizontalMultiLevelHierarchy"/>
    <dgm:cxn modelId="{5AD7DC5B-DDB1-4649-AEFB-950D2CC7B75E}" type="presOf" srcId="{693470D9-0D4D-4F89-A867-96D700CFB429}" destId="{338A88D6-3A03-4C03-84AE-D263D05719FF}" srcOrd="0" destOrd="0" presId="urn:microsoft.com/office/officeart/2008/layout/HorizontalMultiLevelHierarchy"/>
    <dgm:cxn modelId="{3B1A435F-37C5-4B64-A7C9-3A97038267FB}" type="presOf" srcId="{F2AAD8E0-24B4-4D71-A6CC-0CED1A8FF387}" destId="{F287BC98-18A1-4BE5-B8D7-9664F4301816}" srcOrd="0" destOrd="0" presId="urn:microsoft.com/office/officeart/2008/layout/HorizontalMultiLevelHierarchy"/>
    <dgm:cxn modelId="{0FD7CADA-B562-4A31-A885-FC1CD45033C8}" type="presOf" srcId="{A74D7227-0EA2-40F4-8C42-1A441815CB86}" destId="{00B17C5F-F35E-4CEC-BE4E-B49C7CF8673D}" srcOrd="0" destOrd="0" presId="urn:microsoft.com/office/officeart/2008/layout/HorizontalMultiLevelHierarchy"/>
    <dgm:cxn modelId="{AA3F49F2-63E2-4BF8-8D5A-A3516D2EC68C}" type="presOf" srcId="{00B6EA4D-00EE-4FF1-9189-8EFEED8BA88C}" destId="{5E1AC69E-8F7F-4307-9BAB-AA381499885A}" srcOrd="1" destOrd="0" presId="urn:microsoft.com/office/officeart/2008/layout/HorizontalMultiLevelHierarchy"/>
    <dgm:cxn modelId="{F4A80F65-2F2B-4741-9FF9-3308F685596F}" srcId="{4DADE600-A412-40F7-A5E6-CCB394474E4A}" destId="{CA52B749-477F-47E9-BF48-5CDAFF66AECC}" srcOrd="3" destOrd="0" parTransId="{C1C5CF25-C5DF-43AD-8E67-C453F43AD6BD}" sibTransId="{59913CD0-CB02-4FC5-A2D1-2FDCBED06F87}"/>
    <dgm:cxn modelId="{FE6DBFB1-73FF-44D2-AA57-09724F01A34A}" type="presOf" srcId="{467E7431-449A-4445-967E-5128F006C6E0}" destId="{321576CE-695D-4E9E-9E88-D2BB5EF8667E}" srcOrd="1" destOrd="0" presId="urn:microsoft.com/office/officeart/2008/layout/HorizontalMultiLevelHierarchy"/>
    <dgm:cxn modelId="{334E4BEF-488A-4AF8-AB85-3B7D50834F4B}" srcId="{4DADE600-A412-40F7-A5E6-CCB394474E4A}" destId="{1BB5C131-56A0-4BEF-BDD3-BC764EA03B61}" srcOrd="1" destOrd="0" parTransId="{E9F9E3DF-CE25-4537-93A2-55296717587D}" sibTransId="{7A7FE6AA-12CC-4D60-831C-9B5134EB9DC4}"/>
    <dgm:cxn modelId="{B7BA819E-B444-4083-8204-CBE2F299C148}" type="presOf" srcId="{7B94A724-7CD9-435C-A580-99EEE687B6EE}" destId="{11A0DCD7-7E6E-47F7-8803-461CC0E7A09B}" srcOrd="0" destOrd="0" presId="urn:microsoft.com/office/officeart/2008/layout/HorizontalMultiLevelHierarchy"/>
    <dgm:cxn modelId="{35BF2F7C-99E2-44BA-81DB-CD8DA586609C}" srcId="{7B94A724-7CD9-435C-A580-99EEE687B6EE}" destId="{7F1A675E-F318-44A1-A90C-F3C80B418FDA}" srcOrd="1" destOrd="0" parTransId="{467E7431-449A-4445-967E-5128F006C6E0}" sibTransId="{413DC0C0-BF04-452B-AE9A-2C99840CDAC2}"/>
    <dgm:cxn modelId="{958DE9F7-BE29-484A-90D4-45DED9613BB9}" type="presOf" srcId="{BEA6131F-31D8-486A-BDFD-3E3B827CF46C}" destId="{1213E8AA-199B-4E4C-BBEF-B2BF4B1D89FB}" srcOrd="1" destOrd="0" presId="urn:microsoft.com/office/officeart/2008/layout/HorizontalMultiLevelHierarchy"/>
    <dgm:cxn modelId="{2348B070-9BAE-4102-A896-F54643D5C707}" type="presOf" srcId="{4B4190E3-C67C-4B00-94A6-4D6452AD2785}" destId="{E64A0F26-2694-475B-963D-59D3CB5FE731}" srcOrd="0" destOrd="0" presId="urn:microsoft.com/office/officeart/2008/layout/HorizontalMultiLevelHierarchy"/>
    <dgm:cxn modelId="{91EA32BB-D3E4-4753-A3F5-5E92CA025235}" type="presOf" srcId="{83288942-E787-4BEE-A47F-4B681383B208}" destId="{BF73EE3C-AED1-4158-8779-18293202739C}" srcOrd="0" destOrd="0" presId="urn:microsoft.com/office/officeart/2008/layout/HorizontalMultiLevelHierarchy"/>
    <dgm:cxn modelId="{4D85E696-6123-4682-8969-DDDBBB4C048A}" type="presOf" srcId="{6B166A13-1BFE-4736-9B01-11C0C88307D7}" destId="{BD1F0980-6351-4206-9343-82B9C656A2CD}" srcOrd="0" destOrd="0" presId="urn:microsoft.com/office/officeart/2008/layout/HorizontalMultiLevelHierarchy"/>
    <dgm:cxn modelId="{60044C39-68FB-4114-9840-076B5D362F14}" srcId="{4B4190E3-C67C-4B00-94A6-4D6452AD2785}" destId="{83288942-E787-4BEE-A47F-4B681383B208}" srcOrd="2" destOrd="0" parTransId="{BEA6131F-31D8-486A-BDFD-3E3B827CF46C}" sibTransId="{88D96216-4CD0-4E6F-A847-00D365E7125C}"/>
    <dgm:cxn modelId="{4E500A2E-46EB-4F62-80BB-1EFBE03562AA}" type="presOf" srcId="{34C20A80-BA7B-43E0-9077-AF7ED10591C5}" destId="{1C4CA0BB-A4D8-4AE3-BBCB-E25B9011A2D0}" srcOrd="1" destOrd="0" presId="urn:microsoft.com/office/officeart/2008/layout/HorizontalMultiLevelHierarchy"/>
    <dgm:cxn modelId="{474BE6AC-1C16-431E-BB12-CEB74BD92877}" type="presOf" srcId="{65B8DB21-553D-45E8-9FC4-0E6667AB5251}" destId="{13189067-4488-4A62-95F8-48D120619559}" srcOrd="0" destOrd="0" presId="urn:microsoft.com/office/officeart/2008/layout/HorizontalMultiLevelHierarchy"/>
    <dgm:cxn modelId="{D6BC78C2-9A14-41CD-80C1-84838ECB4DDB}" type="presOf" srcId="{14B64564-AF84-4EBA-956A-DB2555733B67}" destId="{2D7CBBFC-BD62-4EF9-8B2B-F9343E4ECBC6}" srcOrd="0" destOrd="0" presId="urn:microsoft.com/office/officeart/2008/layout/HorizontalMultiLevelHierarchy"/>
    <dgm:cxn modelId="{95CD429B-444A-4E4D-A93B-8D828F09A01E}" type="presOf" srcId="{F108D197-5DA2-4BED-A661-FF0B330262B2}" destId="{3D083D95-5578-439E-9AFA-A1CCD1FACFF4}" srcOrd="1" destOrd="0" presId="urn:microsoft.com/office/officeart/2008/layout/HorizontalMultiLevelHierarchy"/>
    <dgm:cxn modelId="{84D6A864-425B-45DE-87BC-96BE5F93DBFB}" srcId="{4B4190E3-C67C-4B00-94A6-4D6452AD2785}" destId="{693470D9-0D4D-4F89-A867-96D700CFB429}" srcOrd="4" destOrd="0" parTransId="{879B148D-F55A-4732-898E-519F62C6C8FB}" sibTransId="{535B2C17-A8D0-4D64-8214-FD657963653C}"/>
    <dgm:cxn modelId="{D264C4BD-1B7E-4872-BA05-E0AE5DC6E54E}" type="presOf" srcId="{C1C5CF25-C5DF-43AD-8E67-C453F43AD6BD}" destId="{2D8D0A9D-31C9-4431-A1A0-4E2F4D1DD42B}" srcOrd="0" destOrd="0" presId="urn:microsoft.com/office/officeart/2008/layout/HorizontalMultiLevelHierarchy"/>
    <dgm:cxn modelId="{1B61F01E-7E1B-4977-B0C8-91CADD0A75D4}" type="presOf" srcId="{2BE80A52-0B66-43E5-BC6E-E1A6E076B15C}" destId="{1250755E-26B8-44B5-A9DA-F8195FAF0FD8}" srcOrd="0" destOrd="0" presId="urn:microsoft.com/office/officeart/2008/layout/HorizontalMultiLevelHierarchy"/>
    <dgm:cxn modelId="{AF28D3C8-3998-4302-86BB-3CB1B82C541B}" type="presOf" srcId="{C1C5CF25-C5DF-43AD-8E67-C453F43AD6BD}" destId="{3F7F13B5-082D-490A-8DE0-C40A5959F90C}" srcOrd="1" destOrd="0" presId="urn:microsoft.com/office/officeart/2008/layout/HorizontalMultiLevelHierarchy"/>
    <dgm:cxn modelId="{0361BB47-F800-41AD-A2B5-FB0C018716F9}" srcId="{4B4190E3-C67C-4B00-94A6-4D6452AD2785}" destId="{58874F79-CA11-4FA3-9564-BD190618F36E}" srcOrd="0" destOrd="0" parTransId="{9D35DADF-78C5-4278-9B4E-61D18C43C7F7}" sibTransId="{030EFC43-F913-4D58-917D-382E207D52AC}"/>
    <dgm:cxn modelId="{600D2E2D-23A7-42E6-BC96-4C9583E3DF21}" srcId="{4DADE600-A412-40F7-A5E6-CCB394474E4A}" destId="{65B8DB21-553D-45E8-9FC4-0E6667AB5251}" srcOrd="2" destOrd="0" parTransId="{6B166A13-1BFE-4736-9B01-11C0C88307D7}" sibTransId="{873592FA-53B3-4DDF-B556-F6CA6F385F64}"/>
    <dgm:cxn modelId="{CBFE5DF5-C7E9-4140-A57C-238B2B17E10E}" type="presOf" srcId="{1BB5C131-56A0-4BEF-BDD3-BC764EA03B61}" destId="{DA44D632-F428-4CBE-BB95-59CD1E85F8A8}" srcOrd="0" destOrd="0" presId="urn:microsoft.com/office/officeart/2008/layout/HorizontalMultiLevelHierarchy"/>
    <dgm:cxn modelId="{DF4EBD3D-EA20-4F85-B30B-C9455211F48C}" type="presOf" srcId="{6B166A13-1BFE-4736-9B01-11C0C88307D7}" destId="{3AD4959D-CD66-4F0F-9877-80D139C29E46}" srcOrd="1" destOrd="0" presId="urn:microsoft.com/office/officeart/2008/layout/HorizontalMultiLevelHierarchy"/>
    <dgm:cxn modelId="{EE26B949-EE47-44FF-B1C8-DB2571683363}" type="presParOf" srcId="{2D7CBBFC-BD62-4EF9-8B2B-F9343E4ECBC6}" destId="{9341D7E7-96E6-4D98-918D-B8BFAF53A7A8}" srcOrd="0" destOrd="0" presId="urn:microsoft.com/office/officeart/2008/layout/HorizontalMultiLevelHierarchy"/>
    <dgm:cxn modelId="{0A0B6C45-5FCF-4BA8-B6C5-E2C897580856}" type="presParOf" srcId="{9341D7E7-96E6-4D98-918D-B8BFAF53A7A8}" destId="{11A0DCD7-7E6E-47F7-8803-461CC0E7A09B}" srcOrd="0" destOrd="0" presId="urn:microsoft.com/office/officeart/2008/layout/HorizontalMultiLevelHierarchy"/>
    <dgm:cxn modelId="{16BF597B-2C65-48C8-BF41-95739950B5C7}" type="presParOf" srcId="{9341D7E7-96E6-4D98-918D-B8BFAF53A7A8}" destId="{227DA3E7-AB95-4B5E-88F7-94020BAF2B11}" srcOrd="1" destOrd="0" presId="urn:microsoft.com/office/officeart/2008/layout/HorizontalMultiLevelHierarchy"/>
    <dgm:cxn modelId="{2BF1AA09-B632-431E-BD98-AF9BF2233CF9}" type="presParOf" srcId="{227DA3E7-AB95-4B5E-88F7-94020BAF2B11}" destId="{F287BC98-18A1-4BE5-B8D7-9664F4301816}" srcOrd="0" destOrd="0" presId="urn:microsoft.com/office/officeart/2008/layout/HorizontalMultiLevelHierarchy"/>
    <dgm:cxn modelId="{C1562C39-D868-4293-93DA-AF199CEEC3E2}" type="presParOf" srcId="{F287BC98-18A1-4BE5-B8D7-9664F4301816}" destId="{4F76B070-5BB4-4348-A6CE-05451DA7B43D}" srcOrd="0" destOrd="0" presId="urn:microsoft.com/office/officeart/2008/layout/HorizontalMultiLevelHierarchy"/>
    <dgm:cxn modelId="{F51EBA8A-98C9-413A-89D5-CBF35AB84CC5}" type="presParOf" srcId="{227DA3E7-AB95-4B5E-88F7-94020BAF2B11}" destId="{80E7F347-67CA-4B2B-824A-76C2F6D22A53}" srcOrd="1" destOrd="0" presId="urn:microsoft.com/office/officeart/2008/layout/HorizontalMultiLevelHierarchy"/>
    <dgm:cxn modelId="{0A71D1E4-7DC6-4DBC-BF82-49150E10773F}" type="presParOf" srcId="{80E7F347-67CA-4B2B-824A-76C2F6D22A53}" destId="{00B17C5F-F35E-4CEC-BE4E-B49C7CF8673D}" srcOrd="0" destOrd="0" presId="urn:microsoft.com/office/officeart/2008/layout/HorizontalMultiLevelHierarchy"/>
    <dgm:cxn modelId="{FCBE5B9A-5907-4D3A-A88D-E97C3717813F}" type="presParOf" srcId="{80E7F347-67CA-4B2B-824A-76C2F6D22A53}" destId="{05326692-CBD8-4658-BACA-D9B4BF61D762}" srcOrd="1" destOrd="0" presId="urn:microsoft.com/office/officeart/2008/layout/HorizontalMultiLevelHierarchy"/>
    <dgm:cxn modelId="{6F0BE88B-60F3-4B26-AA81-19B5A39F2D69}" type="presParOf" srcId="{05326692-CBD8-4658-BACA-D9B4BF61D762}" destId="{3AC79624-C0C3-4EB8-AECE-688FA9B20064}" srcOrd="0" destOrd="0" presId="urn:microsoft.com/office/officeart/2008/layout/HorizontalMultiLevelHierarchy"/>
    <dgm:cxn modelId="{D5DC0130-9EE6-4BB1-9E3E-0D73FB2B52B1}" type="presParOf" srcId="{3AC79624-C0C3-4EB8-AECE-688FA9B20064}" destId="{3D083D95-5578-439E-9AFA-A1CCD1FACFF4}" srcOrd="0" destOrd="0" presId="urn:microsoft.com/office/officeart/2008/layout/HorizontalMultiLevelHierarchy"/>
    <dgm:cxn modelId="{287090B1-B996-4AAE-A143-F64E184F7B04}" type="presParOf" srcId="{05326692-CBD8-4658-BACA-D9B4BF61D762}" destId="{C8E39908-D04C-4793-8B9F-E968B58F722A}" srcOrd="1" destOrd="0" presId="urn:microsoft.com/office/officeart/2008/layout/HorizontalMultiLevelHierarchy"/>
    <dgm:cxn modelId="{FE6A44B7-3900-483E-86EF-306B3691E338}" type="presParOf" srcId="{C8E39908-D04C-4793-8B9F-E968B58F722A}" destId="{D9943E07-A435-44C8-852B-B75662AEA5F1}" srcOrd="0" destOrd="0" presId="urn:microsoft.com/office/officeart/2008/layout/HorizontalMultiLevelHierarchy"/>
    <dgm:cxn modelId="{EA45A1D9-533E-4C4D-B6D1-0B99AE02C983}" type="presParOf" srcId="{C8E39908-D04C-4793-8B9F-E968B58F722A}" destId="{E52D9EFC-1C17-4B59-BBA9-27EBA990E8CF}" srcOrd="1" destOrd="0" presId="urn:microsoft.com/office/officeart/2008/layout/HorizontalMultiLevelHierarchy"/>
    <dgm:cxn modelId="{F332062A-5C56-4DFF-A5E8-D216EE1987DC}" type="presParOf" srcId="{E52D9EFC-1C17-4B59-BBA9-27EBA990E8CF}" destId="{7673CD90-E51A-47C1-9BFF-5B304AA0457D}" srcOrd="0" destOrd="0" presId="urn:microsoft.com/office/officeart/2008/layout/HorizontalMultiLevelHierarchy"/>
    <dgm:cxn modelId="{C5588263-C6B0-43FC-BBB5-FDF530C61F11}" type="presParOf" srcId="{7673CD90-E51A-47C1-9BFF-5B304AA0457D}" destId="{1C4CA0BB-A4D8-4AE3-BBCB-E25B9011A2D0}" srcOrd="0" destOrd="0" presId="urn:microsoft.com/office/officeart/2008/layout/HorizontalMultiLevelHierarchy"/>
    <dgm:cxn modelId="{24BE39B2-623F-427B-89CA-F12693A72349}" type="presParOf" srcId="{E52D9EFC-1C17-4B59-BBA9-27EBA990E8CF}" destId="{1A2CEC6A-C7AD-4B5C-AB7A-D10B378C77C9}" srcOrd="1" destOrd="0" presId="urn:microsoft.com/office/officeart/2008/layout/HorizontalMultiLevelHierarchy"/>
    <dgm:cxn modelId="{80BC2BE4-C24E-4540-90D3-5518CD98AA8E}" type="presParOf" srcId="{1A2CEC6A-C7AD-4B5C-AB7A-D10B378C77C9}" destId="{239F46AE-E205-4B9C-8484-DBADF7D29A28}" srcOrd="0" destOrd="0" presId="urn:microsoft.com/office/officeart/2008/layout/HorizontalMultiLevelHierarchy"/>
    <dgm:cxn modelId="{926F47BD-50B7-4BC9-8850-F9F7AD9476D7}" type="presParOf" srcId="{1A2CEC6A-C7AD-4B5C-AB7A-D10B378C77C9}" destId="{D0928D0D-CA73-456B-89E0-A796797DC09B}" srcOrd="1" destOrd="0" presId="urn:microsoft.com/office/officeart/2008/layout/HorizontalMultiLevelHierarchy"/>
    <dgm:cxn modelId="{B7107613-4A1B-43FC-A676-14A3B7E1BE77}" type="presParOf" srcId="{E52D9EFC-1C17-4B59-BBA9-27EBA990E8CF}" destId="{756B7802-CDC3-4D70-B6AF-8BF3EFAA8A71}" srcOrd="2" destOrd="0" presId="urn:microsoft.com/office/officeart/2008/layout/HorizontalMultiLevelHierarchy"/>
    <dgm:cxn modelId="{6CE7865B-4EE6-4504-882E-FC654AFED5D2}" type="presParOf" srcId="{756B7802-CDC3-4D70-B6AF-8BF3EFAA8A71}" destId="{D461ECBA-0232-428B-B150-740ABC62C322}" srcOrd="0" destOrd="0" presId="urn:microsoft.com/office/officeart/2008/layout/HorizontalMultiLevelHierarchy"/>
    <dgm:cxn modelId="{C5BCF9A0-923D-4828-B14E-84CB0B8ED8FD}" type="presParOf" srcId="{E52D9EFC-1C17-4B59-BBA9-27EBA990E8CF}" destId="{7853CE48-DE36-4445-B61C-71D1CA619979}" srcOrd="3" destOrd="0" presId="urn:microsoft.com/office/officeart/2008/layout/HorizontalMultiLevelHierarchy"/>
    <dgm:cxn modelId="{0150CE79-4E24-4924-A7AB-A5787BC886B3}" type="presParOf" srcId="{7853CE48-DE36-4445-B61C-71D1CA619979}" destId="{DA44D632-F428-4CBE-BB95-59CD1E85F8A8}" srcOrd="0" destOrd="0" presId="urn:microsoft.com/office/officeart/2008/layout/HorizontalMultiLevelHierarchy"/>
    <dgm:cxn modelId="{96909C66-2BEF-4B00-9B12-8E4243E624AD}" type="presParOf" srcId="{7853CE48-DE36-4445-B61C-71D1CA619979}" destId="{71671932-5207-4A05-815A-0ED5F6E9D20B}" srcOrd="1" destOrd="0" presId="urn:microsoft.com/office/officeart/2008/layout/HorizontalMultiLevelHierarchy"/>
    <dgm:cxn modelId="{B3632551-02AE-4EC5-B3D6-D9C9E8BC9970}" type="presParOf" srcId="{E52D9EFC-1C17-4B59-BBA9-27EBA990E8CF}" destId="{BD1F0980-6351-4206-9343-82B9C656A2CD}" srcOrd="4" destOrd="0" presId="urn:microsoft.com/office/officeart/2008/layout/HorizontalMultiLevelHierarchy"/>
    <dgm:cxn modelId="{A7755B92-464F-4B84-8A99-103FC02E6B85}" type="presParOf" srcId="{BD1F0980-6351-4206-9343-82B9C656A2CD}" destId="{3AD4959D-CD66-4F0F-9877-80D139C29E46}" srcOrd="0" destOrd="0" presId="urn:microsoft.com/office/officeart/2008/layout/HorizontalMultiLevelHierarchy"/>
    <dgm:cxn modelId="{5CF4B172-B236-47B8-BFA3-317363A4AA9E}" type="presParOf" srcId="{E52D9EFC-1C17-4B59-BBA9-27EBA990E8CF}" destId="{868E036C-28C0-41E2-B045-7CB1F1F50C40}" srcOrd="5" destOrd="0" presId="urn:microsoft.com/office/officeart/2008/layout/HorizontalMultiLevelHierarchy"/>
    <dgm:cxn modelId="{860ADC7E-B51F-4860-9CE5-2B99623A8DF6}" type="presParOf" srcId="{868E036C-28C0-41E2-B045-7CB1F1F50C40}" destId="{13189067-4488-4A62-95F8-48D120619559}" srcOrd="0" destOrd="0" presId="urn:microsoft.com/office/officeart/2008/layout/HorizontalMultiLevelHierarchy"/>
    <dgm:cxn modelId="{1A032ACF-3249-4709-AA32-40222DDA834D}" type="presParOf" srcId="{868E036C-28C0-41E2-B045-7CB1F1F50C40}" destId="{FB3FCB20-6A56-4B76-82F4-A0918EBA6CA6}" srcOrd="1" destOrd="0" presId="urn:microsoft.com/office/officeart/2008/layout/HorizontalMultiLevelHierarchy"/>
    <dgm:cxn modelId="{1574BE79-C342-4645-AB51-1B5BF91B8BE5}" type="presParOf" srcId="{E52D9EFC-1C17-4B59-BBA9-27EBA990E8CF}" destId="{2D8D0A9D-31C9-4431-A1A0-4E2F4D1DD42B}" srcOrd="6" destOrd="0" presId="urn:microsoft.com/office/officeart/2008/layout/HorizontalMultiLevelHierarchy"/>
    <dgm:cxn modelId="{20F62291-4392-4C4C-B3B8-7793F49CAA45}" type="presParOf" srcId="{2D8D0A9D-31C9-4431-A1A0-4E2F4D1DD42B}" destId="{3F7F13B5-082D-490A-8DE0-C40A5959F90C}" srcOrd="0" destOrd="0" presId="urn:microsoft.com/office/officeart/2008/layout/HorizontalMultiLevelHierarchy"/>
    <dgm:cxn modelId="{40CF2228-938B-477D-80DE-DC20D3CFF079}" type="presParOf" srcId="{E52D9EFC-1C17-4B59-BBA9-27EBA990E8CF}" destId="{5E8F65E7-0D34-45F8-8EC6-6ED9C81929DD}" srcOrd="7" destOrd="0" presId="urn:microsoft.com/office/officeart/2008/layout/HorizontalMultiLevelHierarchy"/>
    <dgm:cxn modelId="{696F8417-C5CB-44BC-903E-79CAC0879BBF}" type="presParOf" srcId="{5E8F65E7-0D34-45F8-8EC6-6ED9C81929DD}" destId="{4DD9C931-631E-4440-BFAD-5258AF047C99}" srcOrd="0" destOrd="0" presId="urn:microsoft.com/office/officeart/2008/layout/HorizontalMultiLevelHierarchy"/>
    <dgm:cxn modelId="{D5B0F039-FADB-4FEE-A2A6-6BE846D03563}" type="presParOf" srcId="{5E8F65E7-0D34-45F8-8EC6-6ED9C81929DD}" destId="{83096474-2442-4989-B97B-5B7A2DE2527F}" srcOrd="1" destOrd="0" presId="urn:microsoft.com/office/officeart/2008/layout/HorizontalMultiLevelHierarchy"/>
    <dgm:cxn modelId="{4C78B5FB-161C-4FE2-9F2E-AA69BCC6E00B}" type="presParOf" srcId="{05326692-CBD8-4658-BACA-D9B4BF61D762}" destId="{1250755E-26B8-44B5-A9DA-F8195FAF0FD8}" srcOrd="2" destOrd="0" presId="urn:microsoft.com/office/officeart/2008/layout/HorizontalMultiLevelHierarchy"/>
    <dgm:cxn modelId="{26E8B6CF-16D7-4E53-94C3-0969CD5DFE57}" type="presParOf" srcId="{1250755E-26B8-44B5-A9DA-F8195FAF0FD8}" destId="{9C31798B-A9DE-4021-9684-796AAB4EFAF1}" srcOrd="0" destOrd="0" presId="urn:microsoft.com/office/officeart/2008/layout/HorizontalMultiLevelHierarchy"/>
    <dgm:cxn modelId="{BAC6EAAD-651E-45F4-9BFF-D76B278B8DB5}" type="presParOf" srcId="{05326692-CBD8-4658-BACA-D9B4BF61D762}" destId="{D97CEF78-234E-4998-8120-0A8A7761EF4A}" srcOrd="3" destOrd="0" presId="urn:microsoft.com/office/officeart/2008/layout/HorizontalMultiLevelHierarchy"/>
    <dgm:cxn modelId="{579759E0-5709-4F91-BBAD-67064356A3CD}" type="presParOf" srcId="{D97CEF78-234E-4998-8120-0A8A7761EF4A}" destId="{E64A0F26-2694-475B-963D-59D3CB5FE731}" srcOrd="0" destOrd="0" presId="urn:microsoft.com/office/officeart/2008/layout/HorizontalMultiLevelHierarchy"/>
    <dgm:cxn modelId="{278F5E9D-A902-434E-8179-490ADBECEE82}" type="presParOf" srcId="{D97CEF78-234E-4998-8120-0A8A7761EF4A}" destId="{3186C6B9-1CFE-4239-AD78-1DE7471FB132}" srcOrd="1" destOrd="0" presId="urn:microsoft.com/office/officeart/2008/layout/HorizontalMultiLevelHierarchy"/>
    <dgm:cxn modelId="{C993E9D1-660D-4008-820F-EA8FDC7E35E8}" type="presParOf" srcId="{3186C6B9-1CFE-4239-AD78-1DE7471FB132}" destId="{B8173F0B-FF86-4AA4-B916-B29AB5DFEC22}" srcOrd="0" destOrd="0" presId="urn:microsoft.com/office/officeart/2008/layout/HorizontalMultiLevelHierarchy"/>
    <dgm:cxn modelId="{E0724054-17E3-4FC0-AC00-D49B2000120D}" type="presParOf" srcId="{B8173F0B-FF86-4AA4-B916-B29AB5DFEC22}" destId="{38FF16F0-2805-4AA1-AD99-2ED6B05FDD90}" srcOrd="0" destOrd="0" presId="urn:microsoft.com/office/officeart/2008/layout/HorizontalMultiLevelHierarchy"/>
    <dgm:cxn modelId="{6D4099E1-D503-4390-952A-85F154A906D8}" type="presParOf" srcId="{3186C6B9-1CFE-4239-AD78-1DE7471FB132}" destId="{BB896302-0557-4B64-B3CB-786A41D503F8}" srcOrd="1" destOrd="0" presId="urn:microsoft.com/office/officeart/2008/layout/HorizontalMultiLevelHierarchy"/>
    <dgm:cxn modelId="{71D7B621-E7DD-4503-84C6-EF447F1CE8C1}" type="presParOf" srcId="{BB896302-0557-4B64-B3CB-786A41D503F8}" destId="{2196D067-B988-4EAA-A55C-D25A4AD98D70}" srcOrd="0" destOrd="0" presId="urn:microsoft.com/office/officeart/2008/layout/HorizontalMultiLevelHierarchy"/>
    <dgm:cxn modelId="{0E6533FE-8269-45A1-85BD-571D47C1CBC4}" type="presParOf" srcId="{BB896302-0557-4B64-B3CB-786A41D503F8}" destId="{9169F266-535D-4AE9-B997-BD331485BBD8}" srcOrd="1" destOrd="0" presId="urn:microsoft.com/office/officeart/2008/layout/HorizontalMultiLevelHierarchy"/>
    <dgm:cxn modelId="{0EAFB824-9940-4593-92B8-943D2B236FEE}" type="presParOf" srcId="{3186C6B9-1CFE-4239-AD78-1DE7471FB132}" destId="{D2BEA529-090D-45DD-BBA3-AD184231E89E}" srcOrd="2" destOrd="0" presId="urn:microsoft.com/office/officeart/2008/layout/HorizontalMultiLevelHierarchy"/>
    <dgm:cxn modelId="{42EEF2A4-C8EB-4D7F-B2E9-C349A9FC3828}" type="presParOf" srcId="{D2BEA529-090D-45DD-BBA3-AD184231E89E}" destId="{5E1AC69E-8F7F-4307-9BAB-AA381499885A}" srcOrd="0" destOrd="0" presId="urn:microsoft.com/office/officeart/2008/layout/HorizontalMultiLevelHierarchy"/>
    <dgm:cxn modelId="{CBB680E8-C2D7-4874-B03B-61749B1D4734}" type="presParOf" srcId="{3186C6B9-1CFE-4239-AD78-1DE7471FB132}" destId="{1188245E-9903-4DDA-8C23-CFE740F2A486}" srcOrd="3" destOrd="0" presId="urn:microsoft.com/office/officeart/2008/layout/HorizontalMultiLevelHierarchy"/>
    <dgm:cxn modelId="{81C5DBDA-51DB-42AA-B955-00ED01BE8E4B}" type="presParOf" srcId="{1188245E-9903-4DDA-8C23-CFE740F2A486}" destId="{6A98B605-3A20-44B2-8A47-D3B524692E43}" srcOrd="0" destOrd="0" presId="urn:microsoft.com/office/officeart/2008/layout/HorizontalMultiLevelHierarchy"/>
    <dgm:cxn modelId="{8EB0ED71-4610-4C4A-BF0D-824D48D46CC1}" type="presParOf" srcId="{1188245E-9903-4DDA-8C23-CFE740F2A486}" destId="{B47FD2C9-85FD-43C4-AE29-430876AB4FAC}" srcOrd="1" destOrd="0" presId="urn:microsoft.com/office/officeart/2008/layout/HorizontalMultiLevelHierarchy"/>
    <dgm:cxn modelId="{E22C7C5F-65CC-4941-A1FC-49F45B9CD2B8}" type="presParOf" srcId="{3186C6B9-1CFE-4239-AD78-1DE7471FB132}" destId="{C137A8E6-EA72-4D29-89DA-7171CE5EE212}" srcOrd="4" destOrd="0" presId="urn:microsoft.com/office/officeart/2008/layout/HorizontalMultiLevelHierarchy"/>
    <dgm:cxn modelId="{A1A52494-B2EC-45BA-8F53-25BC009D8252}" type="presParOf" srcId="{C137A8E6-EA72-4D29-89DA-7171CE5EE212}" destId="{1213E8AA-199B-4E4C-BBEF-B2BF4B1D89FB}" srcOrd="0" destOrd="0" presId="urn:microsoft.com/office/officeart/2008/layout/HorizontalMultiLevelHierarchy"/>
    <dgm:cxn modelId="{83072816-746C-4B17-A98D-0B092A46C43F}" type="presParOf" srcId="{3186C6B9-1CFE-4239-AD78-1DE7471FB132}" destId="{69A8969A-50FE-48C7-9669-2E15B65AB22D}" srcOrd="5" destOrd="0" presId="urn:microsoft.com/office/officeart/2008/layout/HorizontalMultiLevelHierarchy"/>
    <dgm:cxn modelId="{D3B6C0BE-1CAD-469D-9FA0-66F2B73F7675}" type="presParOf" srcId="{69A8969A-50FE-48C7-9669-2E15B65AB22D}" destId="{BF73EE3C-AED1-4158-8779-18293202739C}" srcOrd="0" destOrd="0" presId="urn:microsoft.com/office/officeart/2008/layout/HorizontalMultiLevelHierarchy"/>
    <dgm:cxn modelId="{220CD260-E1FD-4896-81A8-3661A1D17F21}" type="presParOf" srcId="{69A8969A-50FE-48C7-9669-2E15B65AB22D}" destId="{A5C13E97-B49C-43C7-BAB8-DDEDB90994B5}" srcOrd="1" destOrd="0" presId="urn:microsoft.com/office/officeart/2008/layout/HorizontalMultiLevelHierarchy"/>
    <dgm:cxn modelId="{9911DA64-D166-499D-8905-53405F02FA6D}" type="presParOf" srcId="{3186C6B9-1CFE-4239-AD78-1DE7471FB132}" destId="{E5621B12-56CC-4849-A548-9C394A257AC3}" srcOrd="6" destOrd="0" presId="urn:microsoft.com/office/officeart/2008/layout/HorizontalMultiLevelHierarchy"/>
    <dgm:cxn modelId="{06E29283-7F8A-421C-822A-4C7669329930}" type="presParOf" srcId="{E5621B12-56CC-4849-A548-9C394A257AC3}" destId="{9F8783C8-0E4C-4717-8DAF-FC58728A7EE8}" srcOrd="0" destOrd="0" presId="urn:microsoft.com/office/officeart/2008/layout/HorizontalMultiLevelHierarchy"/>
    <dgm:cxn modelId="{620DB9F2-1F72-496D-97CC-6E728791B4D5}" type="presParOf" srcId="{3186C6B9-1CFE-4239-AD78-1DE7471FB132}" destId="{1F8AC699-D061-4819-8FA7-662DDA12A305}" srcOrd="7" destOrd="0" presId="urn:microsoft.com/office/officeart/2008/layout/HorizontalMultiLevelHierarchy"/>
    <dgm:cxn modelId="{9633ACE9-61CC-4C48-9C79-87071AD49621}" type="presParOf" srcId="{1F8AC699-D061-4819-8FA7-662DDA12A305}" destId="{344FFF00-FD0C-4663-BE4E-DDDBB00EDC0C}" srcOrd="0" destOrd="0" presId="urn:microsoft.com/office/officeart/2008/layout/HorizontalMultiLevelHierarchy"/>
    <dgm:cxn modelId="{11554B59-D00D-43F9-AABA-8B3100DE2A46}" type="presParOf" srcId="{1F8AC699-D061-4819-8FA7-662DDA12A305}" destId="{B879811E-A1CB-4D72-9D48-FF18675305BA}" srcOrd="1" destOrd="0" presId="urn:microsoft.com/office/officeart/2008/layout/HorizontalMultiLevelHierarchy"/>
    <dgm:cxn modelId="{141800F9-12A7-47EB-860F-3546870CA01A}" type="presParOf" srcId="{3186C6B9-1CFE-4239-AD78-1DE7471FB132}" destId="{3F1FA17C-BA4C-4609-9A34-BDDB2CAF6FF9}" srcOrd="8" destOrd="0" presId="urn:microsoft.com/office/officeart/2008/layout/HorizontalMultiLevelHierarchy"/>
    <dgm:cxn modelId="{F8C77CBC-AD2B-4356-8631-593FB4D82239}" type="presParOf" srcId="{3F1FA17C-BA4C-4609-9A34-BDDB2CAF6FF9}" destId="{B7A69BC7-220B-47D4-93CD-0713C6E4DFFE}" srcOrd="0" destOrd="0" presId="urn:microsoft.com/office/officeart/2008/layout/HorizontalMultiLevelHierarchy"/>
    <dgm:cxn modelId="{32305DBF-24A4-477D-8875-B895F076AABC}" type="presParOf" srcId="{3186C6B9-1CFE-4239-AD78-1DE7471FB132}" destId="{1EF66643-596B-4554-AEE4-3B5C877F1395}" srcOrd="9" destOrd="0" presId="urn:microsoft.com/office/officeart/2008/layout/HorizontalMultiLevelHierarchy"/>
    <dgm:cxn modelId="{764B1D24-0BC4-41B6-A6FF-DD5DAD641EA7}" type="presParOf" srcId="{1EF66643-596B-4554-AEE4-3B5C877F1395}" destId="{338A88D6-3A03-4C03-84AE-D263D05719FF}" srcOrd="0" destOrd="0" presId="urn:microsoft.com/office/officeart/2008/layout/HorizontalMultiLevelHierarchy"/>
    <dgm:cxn modelId="{22BB5173-2EBD-4DA1-ABC2-E5D7950E2589}" type="presParOf" srcId="{1EF66643-596B-4554-AEE4-3B5C877F1395}" destId="{48050E81-AE9F-47EF-BC64-6FAB1ED84726}" srcOrd="1" destOrd="0" presId="urn:microsoft.com/office/officeart/2008/layout/HorizontalMultiLevelHierarchy"/>
    <dgm:cxn modelId="{E155B52D-8F32-4057-931F-DED8BE1310EF}" type="presParOf" srcId="{227DA3E7-AB95-4B5E-88F7-94020BAF2B11}" destId="{2F05C22A-B0E7-46BB-B9CA-9C9DB846AD0B}" srcOrd="2" destOrd="0" presId="urn:microsoft.com/office/officeart/2008/layout/HorizontalMultiLevelHierarchy"/>
    <dgm:cxn modelId="{A7A1D4BC-78FA-4CCB-895F-00612FE067D4}" type="presParOf" srcId="{2F05C22A-B0E7-46BB-B9CA-9C9DB846AD0B}" destId="{321576CE-695D-4E9E-9E88-D2BB5EF8667E}" srcOrd="0" destOrd="0" presId="urn:microsoft.com/office/officeart/2008/layout/HorizontalMultiLevelHierarchy"/>
    <dgm:cxn modelId="{9088C5FD-55B4-4F4E-ACDB-7AF3C51C7ED8}" type="presParOf" srcId="{227DA3E7-AB95-4B5E-88F7-94020BAF2B11}" destId="{3975C5A4-56E2-4295-82D6-96F632EE6685}" srcOrd="3" destOrd="0" presId="urn:microsoft.com/office/officeart/2008/layout/HorizontalMultiLevelHierarchy"/>
    <dgm:cxn modelId="{FBC77006-AC28-426B-A11D-D864D66630F0}" type="presParOf" srcId="{3975C5A4-56E2-4295-82D6-96F632EE6685}" destId="{F7D3AD17-1167-4A64-ABAF-39F6E4B9025B}" srcOrd="0" destOrd="0" presId="urn:microsoft.com/office/officeart/2008/layout/HorizontalMultiLevelHierarchy"/>
    <dgm:cxn modelId="{C3DAEFE2-7976-48F8-9D82-90B8A87656E7}" type="presParOf" srcId="{3975C5A4-56E2-4295-82D6-96F632EE6685}" destId="{6DB1CBD1-AC30-42AA-8952-CC1744C2DDD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91C42-BEC9-4F2B-8A6B-D231472BA59E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140F4-D723-4E23-B902-590136310D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01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Hastanın &gt;7</a:t>
            </a:r>
            <a:r>
              <a:rPr lang="tr-TR" baseline="0" dirty="0" smtClean="0"/>
              <a:t> gün oral alamayacağı öngörülüyorsa,</a:t>
            </a:r>
          </a:p>
          <a:p>
            <a:r>
              <a:rPr lang="tr-TR" baseline="0" dirty="0" smtClean="0"/>
              <a:t>&gt;10 gün oral yoldan gereksiniminin &lt;%60’ının alıyorsa </a:t>
            </a:r>
            <a:r>
              <a:rPr lang="tr-TR" baseline="0" dirty="0" err="1" smtClean="0"/>
              <a:t>nutrisyon</a:t>
            </a:r>
            <a:r>
              <a:rPr lang="tr-TR" baseline="0" dirty="0" smtClean="0"/>
              <a:t> desteği </a:t>
            </a:r>
            <a:r>
              <a:rPr lang="tr-TR" baseline="0" dirty="0" err="1" smtClean="0"/>
              <a:t>endikedir</a:t>
            </a:r>
            <a:r>
              <a:rPr lang="tr-TR" baseline="0" dirty="0" smtClean="0"/>
              <a:t>. (Haldun Gündoğdu_2019)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0754-43E1-4123-AAB6-D1BBCD0C3B0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58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EEDE5-3647-47FF-A151-A0CB11F9AC2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52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EEDE5-3647-47FF-A151-A0CB11F9AC2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96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EEDE5-3647-47FF-A151-A0CB11F9AC2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8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EEDE5-3647-47FF-A151-A0CB11F9AC2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10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Beslenme destek süresi 1-3 ayı geçmeyecekse </a:t>
            </a:r>
            <a:r>
              <a:rPr lang="tr-TR" dirty="0" err="1" smtClean="0"/>
              <a:t>nazogastrik</a:t>
            </a:r>
            <a:r>
              <a:rPr lang="tr-TR" dirty="0" smtClean="0"/>
              <a:t>/</a:t>
            </a:r>
            <a:r>
              <a:rPr lang="tr-TR" dirty="0" err="1" smtClean="0"/>
              <a:t>duodenal</a:t>
            </a:r>
            <a:r>
              <a:rPr lang="tr-TR" dirty="0" smtClean="0"/>
              <a:t>/</a:t>
            </a:r>
            <a:r>
              <a:rPr lang="tr-TR" dirty="0" err="1" smtClean="0"/>
              <a:t>jejunal</a:t>
            </a:r>
            <a:r>
              <a:rPr lang="tr-TR" dirty="0" smtClean="0"/>
              <a:t> tüp ile beslenme tercih edilirken, daha uzun süreceği düşünülen durumlarda endoskopik, radyolojik veya cerrahi yolla açılan </a:t>
            </a:r>
            <a:r>
              <a:rPr lang="tr-TR" dirty="0" err="1" smtClean="0"/>
              <a:t>ostomiler</a:t>
            </a:r>
            <a:r>
              <a:rPr lang="tr-TR" dirty="0" smtClean="0"/>
              <a:t> (</a:t>
            </a:r>
            <a:r>
              <a:rPr lang="tr-TR" dirty="0" err="1" smtClean="0"/>
              <a:t>gastrostomi</a:t>
            </a:r>
            <a:r>
              <a:rPr lang="tr-TR" dirty="0" smtClean="0"/>
              <a:t>/</a:t>
            </a:r>
            <a:r>
              <a:rPr lang="tr-TR" dirty="0" err="1" smtClean="0"/>
              <a:t>jejunostomi</a:t>
            </a:r>
            <a:r>
              <a:rPr lang="tr-TR" dirty="0" smtClean="0"/>
              <a:t>) tercih edilir.</a:t>
            </a:r>
          </a:p>
          <a:p>
            <a:r>
              <a:rPr lang="tr-TR" dirty="0" err="1" smtClean="0"/>
              <a:t>Kontrendikasyon</a:t>
            </a:r>
            <a:r>
              <a:rPr lang="tr-TR" dirty="0" smtClean="0"/>
              <a:t> olmadıkça mide her zaman tercih edilir. bir nedenle mide kullanılamıyorsa (</a:t>
            </a:r>
            <a:r>
              <a:rPr lang="tr-TR" dirty="0" err="1" smtClean="0"/>
              <a:t>aspirasyon</a:t>
            </a:r>
            <a:r>
              <a:rPr lang="tr-TR" dirty="0" smtClean="0"/>
              <a:t> riskinin yüksek olduğu durumlar, </a:t>
            </a:r>
            <a:r>
              <a:rPr lang="tr-TR" dirty="0" err="1" smtClean="0"/>
              <a:t>gastroparezi</a:t>
            </a:r>
            <a:r>
              <a:rPr lang="tr-TR" dirty="0" smtClean="0"/>
              <a:t>, </a:t>
            </a:r>
            <a:r>
              <a:rPr lang="tr-TR" dirty="0" err="1" smtClean="0"/>
              <a:t>gastroözofageal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r>
              <a:rPr lang="tr-TR" dirty="0" smtClean="0"/>
              <a:t> </a:t>
            </a:r>
            <a:r>
              <a:rPr lang="tr-TR" dirty="0" err="1" smtClean="0"/>
              <a:t>vb</a:t>
            </a:r>
            <a:r>
              <a:rPr lang="tr-TR" dirty="0" smtClean="0"/>
              <a:t>) </a:t>
            </a:r>
            <a:r>
              <a:rPr lang="tr-TR" dirty="0" err="1" smtClean="0"/>
              <a:t>postpilorik</a:t>
            </a:r>
            <a:r>
              <a:rPr lang="tr-TR" dirty="0" smtClean="0"/>
              <a:t> beslenme tercih edilir. </a:t>
            </a:r>
            <a:r>
              <a:rPr lang="tr-TR" dirty="0" err="1" smtClean="0"/>
              <a:t>Postpilorik</a:t>
            </a:r>
            <a:r>
              <a:rPr lang="tr-TR" dirty="0" smtClean="0"/>
              <a:t> beslenmede tüpün yerleştirilmesi ve yerinin korunması daha güçtür, daha küçük çaplı tüpler kullanılır ve tıkanmaları daha kolaydır, fizyolojik değildir, devamlı </a:t>
            </a:r>
            <a:r>
              <a:rPr lang="tr-TR" dirty="0" err="1" smtClean="0"/>
              <a:t>infüzyon</a:t>
            </a:r>
            <a:r>
              <a:rPr lang="tr-TR" dirty="0" smtClean="0"/>
              <a:t> şeklinde beslenme zorunluluğu vardır, beslenme kademeli olarak artırılmalıdır, artmış </a:t>
            </a:r>
            <a:r>
              <a:rPr lang="tr-TR" dirty="0" err="1" smtClean="0"/>
              <a:t>ozmotik</a:t>
            </a:r>
            <a:r>
              <a:rPr lang="tr-TR" dirty="0" smtClean="0"/>
              <a:t> yük </a:t>
            </a:r>
            <a:r>
              <a:rPr lang="tr-TR" dirty="0" err="1" smtClean="0"/>
              <a:t>tolere</a:t>
            </a:r>
            <a:r>
              <a:rPr lang="tr-TR" dirty="0" smtClean="0"/>
              <a:t> edilemez ve ishal riski daha fazladır.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EEDE5-3647-47FF-A151-A0CB11F9AC2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94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3055-77E1-41D0-9770-B423AD87A3E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30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18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7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83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94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5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46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38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10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19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15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29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E7E20-8118-47AE-9A83-A60E2353D403}" type="datetimeFigureOut">
              <a:rPr lang="tr-TR" smtClean="0"/>
              <a:t>01.05.2020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92742-6E1B-42E3-82B3-B09CE8E9EE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88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rgbClr val="FF0000"/>
                </a:solidFill>
              </a:rPr>
              <a:t>Enteral</a:t>
            </a:r>
            <a:r>
              <a:rPr lang="tr-TR" sz="6600" b="1" dirty="0" smtClean="0">
                <a:solidFill>
                  <a:srgbClr val="FF0000"/>
                </a:solidFill>
              </a:rPr>
              <a:t> Beslenme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284616"/>
            <a:ext cx="9144000" cy="97318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Arş. Gör. Dr. Esma </a:t>
            </a:r>
            <a:r>
              <a:rPr lang="tr-TR" sz="2800" dirty="0" err="1" smtClean="0"/>
              <a:t>ASiL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409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NRS-2002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/>
          </p:nvPr>
        </p:nvGraphicFramePr>
        <p:xfrm>
          <a:off x="2606264" y="298963"/>
          <a:ext cx="8917877" cy="24429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8917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0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                                                                                                                                Evet                     </a:t>
                      </a:r>
                      <a:r>
                        <a:rPr lang="tr-TR" sz="1600" dirty="0">
                          <a:effectLst/>
                        </a:rPr>
                        <a:t>Hayır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1 BKI &lt;20.5? 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 Son 3 ay içinde kilo kaybı var mı?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 Geçen hafta içinde besinsel alımında azalma var mı?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 şiddetli bir hastalık var mı? (yoğun bakım </a:t>
                      </a:r>
                      <a:r>
                        <a:rPr lang="tr-TR" sz="1600" dirty="0" err="1">
                          <a:effectLst/>
                        </a:rPr>
                        <a:t>vb</a:t>
                      </a:r>
                      <a:r>
                        <a:rPr lang="tr-TR" sz="1600" dirty="0">
                          <a:effectLst/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r>
                        <a:rPr lang="tr-TR" sz="1600" b="0" dirty="0" smtClean="0">
                          <a:effectLst/>
                        </a:rPr>
                        <a:t>Evet</a:t>
                      </a:r>
                      <a:r>
                        <a:rPr lang="tr-TR" sz="1600" b="0" dirty="0">
                          <a:effectLst/>
                        </a:rPr>
                        <a:t>: Eğer herhangi bir sorunun yanıtı evet ise, uygun tarama gereklidir.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</a:rPr>
                        <a:t>Hayır: Eğer tüm soruların yanıtı hayır ise, hasta haftalık olarak yeniden taranır. Eğer majör bir operasyon planlanıyorsa, olası risk durumlarına karşı “önlem niteliğinde” bir </a:t>
                      </a:r>
                      <a:r>
                        <a:rPr lang="tr-TR" sz="1600" b="0" dirty="0" err="1">
                          <a:effectLst/>
                        </a:rPr>
                        <a:t>nütrisyon</a:t>
                      </a:r>
                      <a:r>
                        <a:rPr lang="tr-TR" sz="1600" b="0" dirty="0">
                          <a:effectLst/>
                        </a:rPr>
                        <a:t> tedavi planı geliştirilir.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4 Tablo"/>
          <p:cNvGraphicFramePr>
            <a:graphicFrameLocks noGrp="1"/>
          </p:cNvGraphicFramePr>
          <p:nvPr>
            <p:extLst/>
          </p:nvPr>
        </p:nvGraphicFramePr>
        <p:xfrm>
          <a:off x="599089" y="3042746"/>
          <a:ext cx="11161535" cy="45039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11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0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Beslenme Durumundaki Bozulma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LubalinGraph-Demi"/>
                      </a:endParaRPr>
                    </a:p>
                  </a:txBody>
                  <a:tcPr marL="36683" marR="366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Hastalığın şiddeti (gereksinimlerde artış)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marL="36683" marR="36683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6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Yok 0  puan  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Normal beslenme durumu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Hafif 1 puan 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ayda &gt; % 5 kilo kaybı ya da bir önceki hafta besin alımı normal gereksinimlerin % 50-75’ inin altında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Orta 2 puan 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ayda &gt; % 5 kilo kaybı ya da BKI &lt;18.5-20.5+ genel durum bozukluğu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yada bir önceki hafta besin alımı normal gereksinimlerin % 25-60’ı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Ağır 3 puan  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1ayda &gt; % 5 kilo kaybı (3 ayda &gt; % 15)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ya da BKI &lt; 18.5 + genel durum bozukluğu ya da bir önceki hafta besin alımı normal gereksinimlerin % 0-25’i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Puan :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Yaş ≥70 yaş ise toplam skora 1 ekle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marL="36683" marR="366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Yok 0 puan  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Normal besinsel gereksinimler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Hafif 1 puan 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Kalça Kemiğinde Kırık* Özellikle akut komplikasyonları olan kronik hastalar: siroz*, KOAH*, kronik hemodiyaliz, diyabet, onkoloji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Orta 2 puan 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Majör </a:t>
                      </a:r>
                      <a:r>
                        <a:rPr kumimoji="0" lang="tr-T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abdominal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cerrahi*, inme*, şiddetli </a:t>
                      </a:r>
                      <a:r>
                        <a:rPr kumimoji="0" lang="tr-T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pnömoni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hematolojik </a:t>
                      </a:r>
                      <a:r>
                        <a:rPr kumimoji="0" lang="tr-T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malignite</a:t>
                      </a:r>
                      <a:endParaRPr kumimoji="0" lang="tr-T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Ağır 3 puan </a:t>
                      </a: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Kafa travması*, Kemik iliği transplantasyonu*, Yoğun Bakım hastaları (APACHE &gt; 10)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Puan = Toplam puan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=yaşa uyarlanmış toplam skor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NewRomanPSMT"/>
                      </a:endParaRPr>
                    </a:p>
                  </a:txBody>
                  <a:tcPr marL="36683" marR="36683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9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400" dirty="0" smtClean="0"/>
                    </a:p>
                  </a:txBody>
                  <a:tcPr marL="36683" marR="36683" marT="0" marB="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83" marR="36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Nütrisyonel</a:t>
            </a:r>
            <a:r>
              <a:rPr lang="tr-TR" sz="4000" b="1" dirty="0" smtClean="0">
                <a:solidFill>
                  <a:srgbClr val="FF0000"/>
                </a:solidFill>
              </a:rPr>
              <a:t> değerlendirme 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 smtClean="0"/>
              <a:t>Nütrisyonel</a:t>
            </a:r>
            <a:r>
              <a:rPr lang="tr-TR" sz="2400" dirty="0" smtClean="0"/>
              <a:t> değerlendirme, </a:t>
            </a:r>
            <a:r>
              <a:rPr lang="tr-TR" sz="2400" dirty="0" err="1" smtClean="0"/>
              <a:t>nütrisyonel</a:t>
            </a:r>
            <a:r>
              <a:rPr lang="tr-TR" sz="2400" dirty="0" smtClean="0"/>
              <a:t> risk taraması ile risk altında olarak tanımlanan tüm bireylerde yapılmalı ve </a:t>
            </a:r>
            <a:r>
              <a:rPr lang="tr-TR" sz="2400" dirty="0" err="1" smtClean="0"/>
              <a:t>nütrisyon</a:t>
            </a:r>
            <a:r>
              <a:rPr lang="tr-TR" sz="2400" dirty="0" smtClean="0"/>
              <a:t> tedavisi de dahil olmak üzere diğer faaliyetlerin yanı sıra tanı kararına yönelik bir temel oluşturmalıdır. </a:t>
            </a:r>
          </a:p>
          <a:p>
            <a:endParaRPr lang="tr-T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err="1" smtClean="0"/>
              <a:t>Subjektif</a:t>
            </a:r>
            <a:r>
              <a:rPr lang="tr-TR" sz="2400" dirty="0" smtClean="0"/>
              <a:t> Global Değerlendirme (SGA),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PG-SGA ve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Mini </a:t>
            </a:r>
            <a:r>
              <a:rPr lang="tr-TR" sz="2400" dirty="0" err="1" smtClean="0"/>
              <a:t>Nütrisyonel</a:t>
            </a:r>
            <a:r>
              <a:rPr lang="tr-TR" sz="2400" dirty="0" smtClean="0"/>
              <a:t> Değerlendirme (MNA)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323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9111" y="348824"/>
            <a:ext cx="10515600" cy="13255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SGD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224644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9111" y="56176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/>
              <a:t>A: iyi beslenmiş</a:t>
            </a:r>
          </a:p>
          <a:p>
            <a:r>
              <a:rPr lang="tr-TR" sz="2000" dirty="0"/>
              <a:t>B: orta derecede </a:t>
            </a:r>
            <a:r>
              <a:rPr lang="tr-TR" sz="2000" dirty="0" err="1"/>
              <a:t>malnütrisyon</a:t>
            </a:r>
            <a:endParaRPr lang="tr-TR" sz="2000" dirty="0"/>
          </a:p>
          <a:p>
            <a:r>
              <a:rPr lang="tr-TR" sz="2000" dirty="0"/>
              <a:t>C: ağır derecede </a:t>
            </a:r>
            <a:r>
              <a:rPr lang="tr-TR" sz="2000" dirty="0" err="1"/>
              <a:t>malnütrisyon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897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1183" y="291034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PG-SGA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86" y="0"/>
            <a:ext cx="8931414" cy="66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048" y="23925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MNA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3625" t="20481" r="51880" b="30089"/>
          <a:stretch/>
        </p:blipFill>
        <p:spPr>
          <a:xfrm>
            <a:off x="3600450" y="-134871"/>
            <a:ext cx="4734253" cy="68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048" y="23925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MNA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8395" t="74838" r="3545" b="3249"/>
          <a:stretch/>
        </p:blipFill>
        <p:spPr>
          <a:xfrm>
            <a:off x="176048" y="4490827"/>
            <a:ext cx="5067465" cy="226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48395" t="20223" r="3545" b="23664"/>
          <a:stretch/>
        </p:blipFill>
        <p:spPr>
          <a:xfrm>
            <a:off x="6154173" y="39988"/>
            <a:ext cx="5243514" cy="681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3625" t="69663" r="51880" b="16102"/>
          <a:stretch/>
        </p:blipFill>
        <p:spPr>
          <a:xfrm>
            <a:off x="1094710" y="1318540"/>
            <a:ext cx="5001290" cy="202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9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4526" y="370261"/>
            <a:ext cx="11244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0" u="none" strike="noStrike" baseline="0" dirty="0" smtClean="0"/>
              <a:t>Ciddi </a:t>
            </a:r>
            <a:r>
              <a:rPr lang="tr-TR" sz="2400" b="1" i="0" u="none" strike="noStrike" baseline="0" dirty="0" err="1" smtClean="0"/>
              <a:t>nütrisyonel</a:t>
            </a:r>
            <a:r>
              <a:rPr lang="tr-TR" sz="2400" b="1" i="0" u="none" strike="noStrike" baseline="0" dirty="0" smtClean="0"/>
              <a:t> risk</a:t>
            </a:r>
          </a:p>
          <a:p>
            <a:endParaRPr lang="tr-TR" sz="2400" b="0" i="0" u="none" strike="noStrike" baseline="0" dirty="0" smtClean="0"/>
          </a:p>
          <a:p>
            <a:r>
              <a:rPr lang="tr-TR" sz="2400" b="0" i="0" u="none" strike="noStrike" baseline="0" dirty="0" smtClean="0"/>
              <a:t>Güncel veya potansiyel </a:t>
            </a:r>
            <a:r>
              <a:rPr lang="tr-TR" sz="2400" b="0" i="0" u="none" strike="noStrike" baseline="0" dirty="0" err="1" smtClean="0"/>
              <a:t>nütrisyonel</a:t>
            </a:r>
            <a:r>
              <a:rPr lang="tr-TR" sz="2400" b="0" i="0" u="none" strike="noStrike" baseline="0" dirty="0" smtClean="0"/>
              <a:t> ve metabolik duruma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bağlı olarak hastalık veya cerrahi sonrası daha iyi veya daha kötü bir sonuç ihtimalini belirlemek için yapılan değerlendirmedir.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34526" y="2936990"/>
            <a:ext cx="10990066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600" dirty="0"/>
              <a:t>Ciddi </a:t>
            </a:r>
            <a:r>
              <a:rPr lang="tr-TR" sz="2600" dirty="0" err="1"/>
              <a:t>nütrisyonel</a:t>
            </a:r>
            <a:r>
              <a:rPr lang="tr-TR" sz="2600" dirty="0"/>
              <a:t> risk aşağıdaki kriterlerden bir veya daha fazlasının varlığıyla tanımlanır:</a:t>
            </a:r>
          </a:p>
          <a:p>
            <a:endParaRPr lang="tr-TR" sz="2600" dirty="0"/>
          </a:p>
          <a:p>
            <a:r>
              <a:rPr lang="tr-TR" sz="2600" dirty="0"/>
              <a:t>• 6 ay içinde &gt; %10 </a:t>
            </a:r>
            <a:r>
              <a:rPr lang="tr-TR" sz="2600" dirty="0" smtClean="0"/>
              <a:t>ağırlık </a:t>
            </a:r>
            <a:r>
              <a:rPr lang="tr-TR" sz="2600" dirty="0"/>
              <a:t>kaybı</a:t>
            </a:r>
          </a:p>
          <a:p>
            <a:r>
              <a:rPr lang="tr-TR" sz="2600" dirty="0"/>
              <a:t>• BMI &lt;18,5 kg/m</a:t>
            </a:r>
            <a:r>
              <a:rPr lang="tr-TR" sz="2600" baseline="30000" dirty="0"/>
              <a:t>2</a:t>
            </a:r>
          </a:p>
          <a:p>
            <a:r>
              <a:rPr lang="sv-SE" sz="2600" dirty="0"/>
              <a:t>• SGA Grade C veya NRS≥3</a:t>
            </a:r>
          </a:p>
          <a:p>
            <a:r>
              <a:rPr lang="tr-TR" sz="2600" dirty="0"/>
              <a:t>• Serum </a:t>
            </a:r>
            <a:r>
              <a:rPr lang="tr-TR" sz="2600" dirty="0" err="1"/>
              <a:t>albumin</a:t>
            </a:r>
            <a:r>
              <a:rPr lang="tr-TR" sz="2600" dirty="0"/>
              <a:t> &lt;</a:t>
            </a:r>
            <a:r>
              <a:rPr lang="tr-TR" sz="2600" dirty="0" smtClean="0"/>
              <a:t>3 g/</a:t>
            </a:r>
            <a:r>
              <a:rPr lang="tr-TR" sz="2600" dirty="0" err="1" smtClean="0"/>
              <a:t>dL</a:t>
            </a:r>
            <a:r>
              <a:rPr lang="tr-TR" sz="2600" dirty="0" smtClean="0"/>
              <a:t> </a:t>
            </a:r>
            <a:r>
              <a:rPr lang="tr-TR" sz="2600" dirty="0"/>
              <a:t>(</a:t>
            </a:r>
            <a:r>
              <a:rPr lang="tr-TR" sz="2600" dirty="0" err="1"/>
              <a:t>hepatik</a:t>
            </a:r>
            <a:r>
              <a:rPr lang="tr-TR" sz="2600" dirty="0"/>
              <a:t> veya </a:t>
            </a:r>
            <a:r>
              <a:rPr lang="tr-TR" sz="2600" dirty="0" err="1"/>
              <a:t>renal</a:t>
            </a:r>
            <a:r>
              <a:rPr lang="tr-TR" sz="2600" dirty="0"/>
              <a:t> </a:t>
            </a:r>
            <a:r>
              <a:rPr lang="tr-TR" sz="2600" dirty="0" err="1"/>
              <a:t>disfonksiyon</a:t>
            </a:r>
            <a:r>
              <a:rPr lang="tr-TR" sz="2600" dirty="0"/>
              <a:t> bulgusu olmadan)</a:t>
            </a:r>
          </a:p>
        </p:txBody>
      </p:sp>
      <p:sp>
        <p:nvSpPr>
          <p:cNvPr id="2" name="Oval 1"/>
          <p:cNvSpPr/>
          <p:nvPr/>
        </p:nvSpPr>
        <p:spPr>
          <a:xfrm>
            <a:off x="8213834" y="3642561"/>
            <a:ext cx="3689131" cy="14819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Obez hastalar </a:t>
            </a: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göz ardı edilmemeli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Nütrisyonel</a:t>
            </a:r>
            <a:r>
              <a:rPr lang="tr-TR" b="1" dirty="0" smtClean="0">
                <a:solidFill>
                  <a:srgbClr val="FF0000"/>
                </a:solidFill>
              </a:rPr>
              <a:t> Gereksinmelerin Belirlenmesi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24543" y="1825623"/>
            <a:ext cx="7478486" cy="3290661"/>
          </a:xfrm>
        </p:spPr>
        <p:txBody>
          <a:bodyPr/>
          <a:lstStyle/>
          <a:p>
            <a:endParaRPr lang="tr-TR" dirty="0"/>
          </a:p>
          <a:p>
            <a:r>
              <a:rPr lang="tr-TR" dirty="0" smtClean="0"/>
              <a:t>Hastanın cinsiyeti, yaşı</a:t>
            </a:r>
          </a:p>
          <a:p>
            <a:r>
              <a:rPr lang="tr-TR" dirty="0" smtClean="0"/>
              <a:t>Fiziksel aktivite durumu</a:t>
            </a:r>
          </a:p>
          <a:p>
            <a:r>
              <a:rPr lang="tr-TR" dirty="0" smtClean="0"/>
              <a:t>Hastalığı</a:t>
            </a:r>
            <a:endParaRPr lang="tr-TR" dirty="0"/>
          </a:p>
          <a:p>
            <a:r>
              <a:rPr lang="tr-TR" dirty="0" smtClean="0"/>
              <a:t>Klinik durumu (Ateş, </a:t>
            </a:r>
            <a:r>
              <a:rPr lang="tr-TR" dirty="0" err="1" smtClean="0"/>
              <a:t>ventilasyon</a:t>
            </a:r>
            <a:r>
              <a:rPr lang="tr-TR" dirty="0" smtClean="0"/>
              <a:t> desteği, </a:t>
            </a:r>
            <a:r>
              <a:rPr lang="tr-TR" dirty="0" err="1" smtClean="0"/>
              <a:t>vb</a:t>
            </a:r>
            <a:r>
              <a:rPr lang="tr-TR" dirty="0" smtClean="0"/>
              <a:t>)</a:t>
            </a:r>
          </a:p>
          <a:p>
            <a:r>
              <a:rPr lang="tr-TR" dirty="0" smtClean="0"/>
              <a:t>Geçirdiği operasyonlar</a:t>
            </a:r>
          </a:p>
          <a:p>
            <a:endParaRPr lang="tr-TR" dirty="0"/>
          </a:p>
        </p:txBody>
      </p:sp>
      <p:sp>
        <p:nvSpPr>
          <p:cNvPr id="7" name="Sağ Ayraç 6"/>
          <p:cNvSpPr/>
          <p:nvPr/>
        </p:nvSpPr>
        <p:spPr>
          <a:xfrm>
            <a:off x="6836229" y="2220684"/>
            <a:ext cx="1817914" cy="2667000"/>
          </a:xfrm>
          <a:prstGeom prst="rightBrace">
            <a:avLst>
              <a:gd name="adj1" fmla="val 36677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9060543" y="2250619"/>
            <a:ext cx="2884714" cy="26071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Hastanın </a:t>
            </a:r>
            <a:r>
              <a:rPr lang="tr-TR" sz="2400" b="1" dirty="0" err="1" smtClean="0">
                <a:solidFill>
                  <a:schemeClr val="tx1"/>
                </a:solidFill>
              </a:rPr>
              <a:t>nütrisyonel</a:t>
            </a:r>
            <a:r>
              <a:rPr lang="tr-TR" sz="2400" b="1" dirty="0" smtClean="0">
                <a:solidFill>
                  <a:schemeClr val="tx1"/>
                </a:solidFill>
              </a:rPr>
              <a:t> gereksinmelerinin belirlenmesinde önemlidir.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Enerji gereksinmesinin belirlenmesinde;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Direkt kalorimetre</a:t>
            </a:r>
          </a:p>
          <a:p>
            <a:endParaRPr lang="tr-TR" dirty="0" smtClean="0"/>
          </a:p>
          <a:p>
            <a:r>
              <a:rPr lang="tr-TR" dirty="0" err="1"/>
              <a:t>İ</a:t>
            </a:r>
            <a:r>
              <a:rPr lang="tr-TR" dirty="0" err="1" smtClean="0"/>
              <a:t>direkt</a:t>
            </a:r>
            <a:r>
              <a:rPr lang="tr-TR" dirty="0" smtClean="0"/>
              <a:t> kalorimetre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Formüller</a:t>
            </a:r>
          </a:p>
        </p:txBody>
      </p:sp>
      <p:sp>
        <p:nvSpPr>
          <p:cNvPr id="4" name="Sağ Ayraç 3"/>
          <p:cNvSpPr/>
          <p:nvPr/>
        </p:nvSpPr>
        <p:spPr>
          <a:xfrm>
            <a:off x="4278086" y="1690688"/>
            <a:ext cx="1817914" cy="2002970"/>
          </a:xfrm>
          <a:prstGeom prst="rightBrace">
            <a:avLst>
              <a:gd name="adj1" fmla="val 36677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6574970" y="1953983"/>
            <a:ext cx="5094515" cy="16491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Pahalı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Uygulaması zor, uzun</a:t>
            </a: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Klinikte sürekli kullanımı mümkün değil</a:t>
            </a:r>
          </a:p>
        </p:txBody>
      </p:sp>
    </p:spTree>
    <p:extLst>
      <p:ext uri="{BB962C8B-B14F-4D97-AF65-F5344CB8AC3E}">
        <p14:creationId xmlns:p14="http://schemas.microsoft.com/office/powerpoint/2010/main" val="25362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38200" y="15752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b="1" i="1" dirty="0" smtClean="0"/>
              <a:t>Enerji Gereksinmesi = BMH x (FA + SF)– (VF) + ( Ateş)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sz="2400" b="1" i="1" dirty="0" smtClean="0">
                <a:solidFill>
                  <a:srgbClr val="FF0000"/>
                </a:solidFill>
              </a:rPr>
              <a:t>BMH hesabı için</a:t>
            </a:r>
            <a:endParaRPr lang="tr-TR" sz="2400" b="1" i="1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400" b="1" i="1" dirty="0" smtClean="0"/>
              <a:t>Harris Benedict Formülü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400" b="1" i="1" dirty="0" err="1" smtClean="0"/>
              <a:t>Schofield</a:t>
            </a:r>
            <a:r>
              <a:rPr lang="tr-TR" sz="2400" b="1" i="1" dirty="0" smtClean="0"/>
              <a:t> Formülü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400" b="1" i="1" dirty="0" err="1" smtClean="0"/>
              <a:t>Long</a:t>
            </a:r>
            <a:r>
              <a:rPr lang="tr-TR" sz="2400" b="1" i="1" dirty="0" smtClean="0"/>
              <a:t> Formülü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400" i="1" dirty="0" err="1" smtClean="0"/>
              <a:t>Ireton-Jones</a:t>
            </a:r>
            <a:endParaRPr lang="tr-TR" sz="2400" i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400" i="1" dirty="0" err="1" smtClean="0"/>
              <a:t>Frankenfield</a:t>
            </a:r>
            <a:endParaRPr lang="tr-TR" sz="2400" i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sz="2400" i="1" dirty="0" err="1" smtClean="0"/>
              <a:t>Ireton</a:t>
            </a:r>
            <a:r>
              <a:rPr lang="tr-TR" sz="2400" i="1" dirty="0" smtClean="0"/>
              <a:t>- </a:t>
            </a:r>
            <a:r>
              <a:rPr lang="tr-TR" sz="2400" i="1" dirty="0" err="1" smtClean="0"/>
              <a:t>Fusco</a:t>
            </a:r>
            <a:endParaRPr lang="tr-TR" sz="2400" i="1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8789389" y="2468915"/>
            <a:ext cx="3461659" cy="28241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Her 1 </a:t>
            </a:r>
            <a:r>
              <a:rPr lang="tr-TR" sz="2000" b="1" baseline="30000" dirty="0" smtClean="0">
                <a:solidFill>
                  <a:schemeClr val="tx1"/>
                </a:solidFill>
              </a:rPr>
              <a:t>0</a:t>
            </a:r>
            <a:r>
              <a:rPr lang="tr-TR" sz="2000" b="1" dirty="0" smtClean="0">
                <a:solidFill>
                  <a:schemeClr val="tx1"/>
                </a:solidFill>
              </a:rPr>
              <a:t>C artış için BMH da %10artış yapılmalı.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5584373" y="1132114"/>
            <a:ext cx="972904" cy="9579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Yuvarlatılmış Dikdörtgen 10"/>
          <p:cNvSpPr/>
          <p:nvPr/>
        </p:nvSpPr>
        <p:spPr>
          <a:xfrm rot="18943042">
            <a:off x="5186509" y="1140119"/>
            <a:ext cx="1397552" cy="4919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Fiziksel aktivite</a:t>
            </a:r>
            <a:endParaRPr lang="tr-T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Yuvarlatılmış Dikdörtgen 13"/>
          <p:cNvSpPr/>
          <p:nvPr/>
        </p:nvSpPr>
        <p:spPr>
          <a:xfrm rot="19049801">
            <a:off x="5154644" y="2959005"/>
            <a:ext cx="1397552" cy="4919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Stres faktörü</a:t>
            </a:r>
            <a:endParaRPr lang="tr-T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 flipV="1">
            <a:off x="5093709" y="2468915"/>
            <a:ext cx="1092277" cy="1001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Yuvarlatılmış Dikdörtgen 18"/>
          <p:cNvSpPr/>
          <p:nvPr/>
        </p:nvSpPr>
        <p:spPr>
          <a:xfrm rot="19049801">
            <a:off x="6910930" y="1042184"/>
            <a:ext cx="1397552" cy="4919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Ventilatör</a:t>
            </a:r>
            <a:r>
              <a:rPr lang="tr-TR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tr-T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 flipH="1" flipV="1">
            <a:off x="8218055" y="2491867"/>
            <a:ext cx="920117" cy="4776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7098159" y="1078764"/>
            <a:ext cx="972904" cy="9579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8329401" y="501370"/>
            <a:ext cx="3702941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4625" lvl="1"/>
            <a:r>
              <a:rPr lang="tr-TR" sz="2400" dirty="0" err="1">
                <a:solidFill>
                  <a:schemeClr val="tx1"/>
                </a:solidFill>
              </a:rPr>
              <a:t>Ventilatör</a:t>
            </a:r>
            <a:r>
              <a:rPr lang="tr-TR" sz="2400" dirty="0">
                <a:solidFill>
                  <a:schemeClr val="tx1"/>
                </a:solidFill>
              </a:rPr>
              <a:t> bağımlı: - % </a:t>
            </a:r>
            <a:r>
              <a:rPr lang="tr-TR" sz="2400" dirty="0" smtClean="0">
                <a:solidFill>
                  <a:schemeClr val="tx1"/>
                </a:solidFill>
              </a:rPr>
              <a:t>15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Malnütrisyon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5491" cy="4351338"/>
          </a:xfrm>
        </p:spPr>
        <p:txBody>
          <a:bodyPr/>
          <a:lstStyle/>
          <a:p>
            <a:endParaRPr lang="tr-TR" u="sng" dirty="0" smtClean="0"/>
          </a:p>
          <a:p>
            <a:pPr marL="0" indent="0">
              <a:buNone/>
            </a:pPr>
            <a:r>
              <a:rPr lang="tr-TR" u="sng" dirty="0" err="1" smtClean="0"/>
              <a:t>ESPEN’e</a:t>
            </a:r>
            <a:r>
              <a:rPr lang="tr-TR" u="sng" dirty="0" smtClean="0"/>
              <a:t> </a:t>
            </a:r>
            <a:r>
              <a:rPr lang="tr-TR" u="sng" dirty="0"/>
              <a:t>göre yetersiz beslenme </a:t>
            </a:r>
            <a:r>
              <a:rPr lang="tr-TR" dirty="0"/>
              <a:t>: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Fiziksel </a:t>
            </a:r>
            <a:r>
              <a:rPr lang="tr-TR" dirty="0"/>
              <a:t>ve </a:t>
            </a:r>
            <a:r>
              <a:rPr lang="tr-TR" dirty="0" err="1"/>
              <a:t>mental</a:t>
            </a:r>
            <a:r>
              <a:rPr lang="tr-TR" dirty="0"/>
              <a:t> fonksiyonların gerilemesi ve hastalıklardan iyileşmenin bozulmasına yol açan vücut kompozisyonundaki  değişikliklerin oluşumuna neden olan yetersiz gıda alımından kaynaklanan </a:t>
            </a:r>
            <a:r>
              <a:rPr lang="tr-TR" dirty="0" smtClean="0"/>
              <a:t>durum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54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368" y="338201"/>
            <a:ext cx="11451336" cy="21328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tr-TR" b="1" i="1" dirty="0" smtClean="0">
                <a:solidFill>
                  <a:srgbClr val="FF0000"/>
                </a:solidFill>
              </a:rPr>
              <a:t>Harris </a:t>
            </a:r>
            <a:r>
              <a:rPr lang="tr-TR" b="1" i="1" dirty="0">
                <a:solidFill>
                  <a:srgbClr val="FF0000"/>
                </a:solidFill>
              </a:rPr>
              <a:t>Benedict </a:t>
            </a:r>
            <a:r>
              <a:rPr lang="tr-TR" b="1" i="1" dirty="0" smtClean="0">
                <a:solidFill>
                  <a:srgbClr val="FF0000"/>
                </a:solidFill>
              </a:rPr>
              <a:t>formülü</a:t>
            </a:r>
          </a:p>
          <a:p>
            <a:pPr marL="514350" indent="-514350">
              <a:buAutoNum type="arabicPeriod"/>
            </a:pPr>
            <a:endParaRPr lang="tr-TR" i="1" dirty="0"/>
          </a:p>
          <a:p>
            <a:pPr marL="32004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800" b="1" dirty="0" smtClean="0"/>
              <a:t>BMH </a:t>
            </a:r>
          </a:p>
          <a:p>
            <a:pPr marL="320040" lvl="2" indent="0">
              <a:spcBef>
                <a:spcPts val="600"/>
              </a:spcBef>
              <a:buClr>
                <a:schemeClr val="accent1"/>
              </a:buClr>
              <a:buNone/>
            </a:pPr>
            <a:endParaRPr lang="tr-TR" sz="2800" dirty="0"/>
          </a:p>
          <a:p>
            <a:pPr marL="32004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800" dirty="0" smtClean="0"/>
              <a:t>Erkek</a:t>
            </a:r>
            <a:r>
              <a:rPr lang="tr-TR" sz="2800" dirty="0"/>
              <a:t>: 66 + ( </a:t>
            </a:r>
            <a:r>
              <a:rPr lang="tr-TR" sz="2800" dirty="0" smtClean="0"/>
              <a:t>13,75 </a:t>
            </a:r>
            <a:r>
              <a:rPr lang="tr-TR" sz="2800" dirty="0"/>
              <a:t>x vücut ağırlığı kg) + ( 5 x boy </a:t>
            </a:r>
            <a:r>
              <a:rPr lang="tr-TR" sz="2800" dirty="0" smtClean="0"/>
              <a:t>uzunluğu cm</a:t>
            </a:r>
            <a:r>
              <a:rPr lang="tr-TR" sz="2800" dirty="0"/>
              <a:t>) – (</a:t>
            </a:r>
            <a:r>
              <a:rPr lang="tr-TR" sz="2800" dirty="0" smtClean="0"/>
              <a:t>6,77 </a:t>
            </a:r>
            <a:r>
              <a:rPr lang="tr-TR" sz="2800" dirty="0"/>
              <a:t>x yaş yıl)</a:t>
            </a:r>
          </a:p>
          <a:p>
            <a:pPr marL="320040" lvl="2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800" dirty="0"/>
              <a:t>Kadın: </a:t>
            </a:r>
            <a:r>
              <a:rPr lang="tr-TR" sz="2800" dirty="0" smtClean="0"/>
              <a:t>655,1 </a:t>
            </a:r>
            <a:r>
              <a:rPr lang="tr-TR" sz="2800" dirty="0"/>
              <a:t>+ ( </a:t>
            </a:r>
            <a:r>
              <a:rPr lang="tr-TR" sz="2800" dirty="0" smtClean="0"/>
              <a:t>9,56 </a:t>
            </a:r>
            <a:r>
              <a:rPr lang="tr-TR" sz="2800" dirty="0"/>
              <a:t>x vücut ağırlığı kg) + ( </a:t>
            </a:r>
            <a:r>
              <a:rPr lang="tr-TR" sz="2800" dirty="0" smtClean="0"/>
              <a:t>1,85 </a:t>
            </a:r>
            <a:r>
              <a:rPr lang="tr-TR" sz="2800" dirty="0"/>
              <a:t>x </a:t>
            </a:r>
            <a:r>
              <a:rPr lang="tr-TR" sz="2800" dirty="0" smtClean="0"/>
              <a:t>boy uzunluğu cm</a:t>
            </a:r>
            <a:r>
              <a:rPr lang="tr-TR" sz="2800" dirty="0"/>
              <a:t>) – ( </a:t>
            </a:r>
            <a:r>
              <a:rPr lang="tr-TR" sz="2800" dirty="0" smtClean="0"/>
              <a:t>4,68 </a:t>
            </a:r>
            <a:r>
              <a:rPr lang="tr-TR" sz="2800" dirty="0"/>
              <a:t>x yaş yıl)</a:t>
            </a:r>
          </a:p>
          <a:p>
            <a:pPr marL="0" indent="0">
              <a:buNone/>
            </a:pPr>
            <a:endParaRPr lang="tr-TR" i="1" dirty="0" smtClean="0"/>
          </a:p>
          <a:p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277368" y="3106057"/>
            <a:ext cx="11451336" cy="345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2. </a:t>
            </a:r>
            <a:r>
              <a:rPr lang="tr-TR" b="1" i="1" dirty="0" err="1" smtClean="0">
                <a:solidFill>
                  <a:srgbClr val="FF0000"/>
                </a:solidFill>
              </a:rPr>
              <a:t>Schofield</a:t>
            </a:r>
            <a:r>
              <a:rPr lang="tr-TR" b="1" i="1" dirty="0" smtClean="0">
                <a:solidFill>
                  <a:srgbClr val="FF0000"/>
                </a:solidFill>
              </a:rPr>
              <a:t> Formülü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  <p:graphicFrame>
        <p:nvGraphicFramePr>
          <p:cNvPr id="9" name="Table 5"/>
          <p:cNvGraphicFramePr>
            <a:graphicFrameLocks noGrp="1"/>
          </p:cNvGraphicFramePr>
          <p:nvPr>
            <p:extLst/>
          </p:nvPr>
        </p:nvGraphicFramePr>
        <p:xfrm>
          <a:off x="385935" y="3848291"/>
          <a:ext cx="8244840" cy="1950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4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600" dirty="0" smtClean="0">
                          <a:solidFill>
                            <a:schemeClr val="tx1"/>
                          </a:solidFill>
                        </a:rPr>
                        <a:t>Yaş:</a:t>
                      </a:r>
                      <a:endParaRPr lang="tr-TR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dirty="0" smtClean="0">
                          <a:solidFill>
                            <a:schemeClr val="tx1"/>
                          </a:solidFill>
                        </a:rPr>
                        <a:t>Erkek</a:t>
                      </a:r>
                      <a:endParaRPr lang="tr-TR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dirty="0" smtClean="0">
                          <a:solidFill>
                            <a:schemeClr val="tx1"/>
                          </a:solidFill>
                        </a:rPr>
                        <a:t>Kadın</a:t>
                      </a:r>
                      <a:endParaRPr lang="tr-TR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19-30</a:t>
                      </a:r>
                      <a:endParaRPr lang="tr-T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15 x VA + 690</a:t>
                      </a:r>
                      <a:endParaRPr lang="tr-T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14,8 x VA + 485</a:t>
                      </a:r>
                      <a:endParaRPr lang="tr-TR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31-60</a:t>
                      </a:r>
                      <a:endParaRPr lang="tr-T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11,4 </a:t>
                      </a:r>
                      <a:r>
                        <a:rPr lang="tr-TR" sz="2600" baseline="0" dirty="0" smtClean="0"/>
                        <a:t> x VA + 870</a:t>
                      </a:r>
                      <a:endParaRPr lang="tr-T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8,1</a:t>
                      </a:r>
                      <a:r>
                        <a:rPr lang="tr-TR" sz="2600" baseline="0" dirty="0" smtClean="0"/>
                        <a:t> x VA + 842</a:t>
                      </a:r>
                      <a:endParaRPr lang="tr-TR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&gt; 60</a:t>
                      </a:r>
                      <a:endParaRPr lang="tr-T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11,7 x VA + 585</a:t>
                      </a:r>
                      <a:endParaRPr lang="tr-T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dirty="0" smtClean="0"/>
                        <a:t>9 X VA + 656</a:t>
                      </a:r>
                      <a:endParaRPr lang="tr-TR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9720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sz="3000" b="1" i="1" dirty="0">
                <a:solidFill>
                  <a:srgbClr val="FF0000"/>
                </a:solidFill>
              </a:rPr>
              <a:t>3-</a:t>
            </a:r>
            <a:r>
              <a:rPr lang="tr-TR" sz="3000" b="1" i="1" dirty="0" err="1">
                <a:solidFill>
                  <a:srgbClr val="FF0000"/>
                </a:solidFill>
              </a:rPr>
              <a:t>Long</a:t>
            </a:r>
            <a:r>
              <a:rPr lang="tr-TR" sz="3000" b="1" i="1" dirty="0">
                <a:solidFill>
                  <a:srgbClr val="FF0000"/>
                </a:solidFill>
              </a:rPr>
              <a:t> Formülü </a:t>
            </a:r>
          </a:p>
          <a:p>
            <a:pPr>
              <a:lnSpc>
                <a:spcPct val="90000"/>
              </a:lnSpc>
              <a:buNone/>
            </a:pPr>
            <a:endParaRPr lang="tr-TR" dirty="0" smtClean="0"/>
          </a:p>
          <a:p>
            <a:pPr>
              <a:lnSpc>
                <a:spcPct val="90000"/>
              </a:lnSpc>
              <a:buNone/>
            </a:pPr>
            <a:r>
              <a:rPr lang="tr-TR" dirty="0" smtClean="0"/>
              <a:t>BMH (Erkek)= 66.47+(13.75 </a:t>
            </a:r>
            <a:r>
              <a:rPr lang="tr-TR" dirty="0" err="1" smtClean="0"/>
              <a:t>xA</a:t>
            </a:r>
            <a:r>
              <a:rPr lang="tr-TR" dirty="0" smtClean="0"/>
              <a:t>)+(5.0 x B)-(6.76 </a:t>
            </a:r>
            <a:r>
              <a:rPr lang="tr-TR" dirty="0" err="1" smtClean="0"/>
              <a:t>xA</a:t>
            </a:r>
            <a:r>
              <a:rPr lang="tr-TR" dirty="0" smtClean="0"/>
              <a:t>)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/>
              <a:t>BMH (Kadın) = 55.1 +(9.56xA) + (1.85 x B) - (4.68xA) </a:t>
            </a:r>
          </a:p>
          <a:p>
            <a:pPr>
              <a:lnSpc>
                <a:spcPct val="90000"/>
              </a:lnSpc>
              <a:buNone/>
            </a:pPr>
            <a:endParaRPr lang="tr-TR" dirty="0" smtClean="0"/>
          </a:p>
          <a:p>
            <a:pPr>
              <a:lnSpc>
                <a:spcPct val="90000"/>
              </a:lnSpc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BMH = </a:t>
            </a:r>
            <a:r>
              <a:rPr lang="tr-TR" dirty="0" err="1" smtClean="0"/>
              <a:t>kkal</a:t>
            </a:r>
            <a:r>
              <a:rPr lang="tr-TR" dirty="0" smtClean="0"/>
              <a:t>/gün , A=Vücut ağırlığı (kg), B=Boy (cm) </a:t>
            </a:r>
          </a:p>
          <a:p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836821" y="4379495"/>
            <a:ext cx="8518358" cy="914400"/>
          </a:xfrm>
          <a:prstGeom prst="roundRect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Enerji Gereksinmesinin pratik hesabı için;</a:t>
            </a:r>
          </a:p>
          <a:p>
            <a:pPr marL="0" indent="0">
              <a:buNone/>
            </a:pPr>
            <a:endParaRPr lang="tr-TR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ESPEN formülü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Hafif, orta stres :20-25 </a:t>
            </a:r>
            <a:r>
              <a:rPr lang="tr-TR" dirty="0" err="1"/>
              <a:t>kkal</a:t>
            </a:r>
            <a:r>
              <a:rPr lang="tr-TR" dirty="0"/>
              <a:t> /</a:t>
            </a:r>
            <a:r>
              <a:rPr lang="tr-TR" dirty="0" smtClean="0"/>
              <a:t>kg/gün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Ağır stres : 25-30 </a:t>
            </a:r>
            <a:r>
              <a:rPr lang="tr-TR" dirty="0" err="1" smtClean="0"/>
              <a:t>kkal</a:t>
            </a:r>
            <a:r>
              <a:rPr lang="tr-TR" dirty="0" smtClean="0"/>
              <a:t>/kg/gün</a:t>
            </a:r>
          </a:p>
          <a:p>
            <a:pPr marL="0" indent="0">
              <a:buNone/>
            </a:pPr>
            <a:r>
              <a:rPr lang="tr-TR" dirty="0" smtClean="0"/>
              <a:t>Çoklu travma, kafa travması, ağır </a:t>
            </a:r>
            <a:r>
              <a:rPr lang="tr-TR" dirty="0" err="1" smtClean="0"/>
              <a:t>sepsis</a:t>
            </a:r>
            <a:r>
              <a:rPr lang="tr-TR" dirty="0" smtClean="0"/>
              <a:t>, ağır yanık : 35-40 </a:t>
            </a:r>
            <a:r>
              <a:rPr lang="tr-TR" dirty="0" err="1" smtClean="0"/>
              <a:t>kkal</a:t>
            </a:r>
            <a:r>
              <a:rPr lang="tr-TR" dirty="0" smtClean="0"/>
              <a:t>/kg/gün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6286" b="11333"/>
          <a:stretch/>
        </p:blipFill>
        <p:spPr>
          <a:xfrm>
            <a:off x="8741229" y="135589"/>
            <a:ext cx="3287485" cy="17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544" y="30339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Enerji Bileşenleri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57078"/>
            <a:ext cx="10717924" cy="20526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CHO</a:t>
            </a:r>
          </a:p>
          <a:p>
            <a:r>
              <a:rPr lang="tr-TR" sz="3200" dirty="0" err="1" smtClean="0"/>
              <a:t>Non</a:t>
            </a:r>
            <a:r>
              <a:rPr lang="tr-TR" sz="3200" dirty="0" smtClean="0"/>
              <a:t> </a:t>
            </a:r>
            <a:r>
              <a:rPr lang="tr-TR" sz="3200" dirty="0"/>
              <a:t>protein kalorinin % </a:t>
            </a:r>
            <a:r>
              <a:rPr lang="tr-TR" sz="3200" dirty="0" smtClean="0"/>
              <a:t>50-70’i </a:t>
            </a:r>
            <a:r>
              <a:rPr lang="tr-TR" sz="3200" dirty="0"/>
              <a:t>karbonhidratlardan sağlanmalı</a:t>
            </a:r>
          </a:p>
          <a:p>
            <a:r>
              <a:rPr lang="tr-TR" sz="3200" dirty="0"/>
              <a:t>Günde </a:t>
            </a:r>
            <a:r>
              <a:rPr lang="tr-TR" sz="3200" dirty="0" smtClean="0"/>
              <a:t>en az 150 </a:t>
            </a:r>
            <a:r>
              <a:rPr lang="tr-TR" sz="3200" dirty="0"/>
              <a:t>g </a:t>
            </a:r>
            <a:r>
              <a:rPr lang="tr-TR" sz="3200" dirty="0" err="1" smtClean="0"/>
              <a:t>Glukoz</a:t>
            </a:r>
            <a:r>
              <a:rPr lang="tr-TR" sz="3200" dirty="0" smtClean="0"/>
              <a:t> alınmalı- </a:t>
            </a:r>
            <a:endParaRPr lang="tr-TR" sz="3200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38200" y="3678826"/>
            <a:ext cx="10717924" cy="2706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Yağ</a:t>
            </a:r>
            <a:endParaRPr lang="tr-TR" sz="3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 err="1" smtClean="0"/>
              <a:t>Non</a:t>
            </a:r>
            <a:r>
              <a:rPr lang="tr-TR" dirty="0" smtClean="0"/>
              <a:t> protein kalorinin </a:t>
            </a:r>
            <a:r>
              <a:rPr lang="tr-TR" dirty="0" smtClean="0">
                <a:solidFill>
                  <a:schemeClr val="tx1"/>
                </a:solidFill>
              </a:rPr>
              <a:t>% 30-50’si </a:t>
            </a:r>
            <a:r>
              <a:rPr lang="tr-TR" dirty="0" smtClean="0"/>
              <a:t>yağlardan sağlanmalı</a:t>
            </a:r>
          </a:p>
          <a:p>
            <a:r>
              <a:rPr lang="tr-TR" dirty="0" smtClean="0"/>
              <a:t>Elzem yağ asitleri (</a:t>
            </a:r>
            <a:r>
              <a:rPr lang="tr-TR" dirty="0" err="1" smtClean="0"/>
              <a:t>linoleik</a:t>
            </a:r>
            <a:r>
              <a:rPr lang="tr-TR" dirty="0" smtClean="0"/>
              <a:t> ve alfa </a:t>
            </a:r>
            <a:r>
              <a:rPr lang="tr-TR" dirty="0" err="1" smtClean="0"/>
              <a:t>linolenik</a:t>
            </a:r>
            <a:r>
              <a:rPr lang="tr-TR" dirty="0" smtClean="0"/>
              <a:t> asit)</a:t>
            </a:r>
          </a:p>
          <a:p>
            <a:r>
              <a:rPr lang="tr-TR" dirty="0" smtClean="0"/>
              <a:t>Yağda eriyen vitaminler (A,D,E,K)</a:t>
            </a:r>
          </a:p>
          <a:p>
            <a:r>
              <a:rPr lang="tr-TR" dirty="0" err="1" smtClean="0"/>
              <a:t>Sepsiste</a:t>
            </a:r>
            <a:r>
              <a:rPr lang="tr-TR" dirty="0" smtClean="0"/>
              <a:t> yağ düzeyi sınırlandırılmalı (</a:t>
            </a:r>
            <a:r>
              <a:rPr lang="tr-TR" dirty="0" err="1" smtClean="0"/>
              <a:t>immünsupresif</a:t>
            </a:r>
            <a:r>
              <a:rPr lang="tr-TR" dirty="0" smtClean="0"/>
              <a:t> etki)</a:t>
            </a:r>
          </a:p>
          <a:p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20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9535" y="562837"/>
            <a:ext cx="11541210" cy="6005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500" b="1" dirty="0">
                <a:solidFill>
                  <a:srgbClr val="FF0000"/>
                </a:solidFill>
              </a:rPr>
              <a:t>Protein</a:t>
            </a:r>
            <a:endParaRPr lang="tr-TR" sz="3500" b="1" dirty="0" smtClean="0"/>
          </a:p>
          <a:p>
            <a:r>
              <a:rPr lang="tr-TR" sz="2600" dirty="0" smtClean="0"/>
              <a:t>Protein gereksinmesini etkileyen durumlar; </a:t>
            </a:r>
          </a:p>
          <a:p>
            <a:pPr marL="0" indent="0">
              <a:buNone/>
            </a:pPr>
            <a:r>
              <a:rPr lang="tr-TR" sz="2600" dirty="0" smtClean="0"/>
              <a:t>Stres, Enfeksiyon-ateş, yara iyileşmesi, hastalıklar, aşırı azot kayıpları… </a:t>
            </a:r>
          </a:p>
          <a:p>
            <a:pPr marL="0" indent="0">
              <a:buNone/>
            </a:pPr>
            <a:endParaRPr lang="tr-TR" sz="2600" dirty="0" smtClean="0"/>
          </a:p>
          <a:p>
            <a:endParaRPr lang="tr-TR" sz="2600" dirty="0"/>
          </a:p>
          <a:p>
            <a:pPr marL="0" indent="0" algn="ctr">
              <a:buNone/>
            </a:pPr>
            <a:r>
              <a:rPr lang="tr-TR" sz="2600" dirty="0" smtClean="0"/>
              <a:t>Sağlıklı erişkin için temel gereksinim 0.8-1 gr/kg/gün</a:t>
            </a:r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endParaRPr lang="tr-TR" sz="2600" dirty="0" smtClean="0"/>
          </a:p>
          <a:p>
            <a:pPr marL="0" indent="0" algn="ctr">
              <a:buNone/>
            </a:pPr>
            <a:r>
              <a:rPr lang="tr-TR" sz="2600" dirty="0" smtClean="0"/>
              <a:t>Hastalık ve iyileşme döneminde 1-1,5 g/kg/gün protein alımı önerilmektedir.</a:t>
            </a:r>
          </a:p>
          <a:p>
            <a:pPr marL="0" indent="0" algn="ctr">
              <a:buNone/>
            </a:pPr>
            <a:endParaRPr lang="tr-TR" sz="2600" dirty="0" smtClean="0"/>
          </a:p>
          <a:p>
            <a:endParaRPr lang="tr-TR" sz="2600" dirty="0"/>
          </a:p>
          <a:p>
            <a:endParaRPr lang="tr-TR" sz="2600" dirty="0" smtClean="0"/>
          </a:p>
          <a:p>
            <a:pPr marL="0" indent="0" algn="ctr">
              <a:buNone/>
            </a:pPr>
            <a:r>
              <a:rPr lang="tr-TR" sz="2600" dirty="0" smtClean="0"/>
              <a:t>Ciddi katabolizma, ağır yanık, aşırı protein kaybı ve ciddi </a:t>
            </a:r>
            <a:r>
              <a:rPr lang="tr-TR" sz="2600" dirty="0" err="1" smtClean="0"/>
              <a:t>malnütrisyon</a:t>
            </a:r>
            <a:r>
              <a:rPr lang="tr-TR" sz="2600" dirty="0" smtClean="0"/>
              <a:t> durumlarında daha yüksek dozlar gerekebilir. Bu durumlarda 2 gr/ kg/ gün protein verilebilir.</a:t>
            </a:r>
          </a:p>
          <a:p>
            <a:pPr marL="0" indent="0">
              <a:buNone/>
            </a:pPr>
            <a:endParaRPr lang="tr-TR" sz="26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5750010" y="3117293"/>
            <a:ext cx="691979" cy="9885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a Bükülü Ok 5"/>
          <p:cNvSpPr/>
          <p:nvPr/>
        </p:nvSpPr>
        <p:spPr>
          <a:xfrm>
            <a:off x="298621" y="4105833"/>
            <a:ext cx="880419" cy="1556952"/>
          </a:xfrm>
          <a:prstGeom prst="curvedRightArrow">
            <a:avLst>
              <a:gd name="adj1" fmla="val 25000"/>
              <a:gd name="adj2" fmla="val 50000"/>
              <a:gd name="adj3" fmla="val 6149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41" y="163506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Sıvı Gereksinimi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54B37B-5A22-47D2-B271-B491CDB53C8A}" type="datetime1">
              <a:rPr lang="tr-TR" smtClean="0"/>
              <a:pPr algn="r"/>
              <a:t>01.05.2020</a:t>
            </a:fld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732-7346-48E3-B235-0A10EEF0A03B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27841" y="1280504"/>
            <a:ext cx="10515600" cy="2535456"/>
          </a:xfrm>
        </p:spPr>
        <p:txBody>
          <a:bodyPr>
            <a:normAutofit/>
          </a:bodyPr>
          <a:lstStyle/>
          <a:p>
            <a:r>
              <a:rPr lang="tr-TR" dirty="0"/>
              <a:t>Sağlıklı bir bireyde sıvı gereksinimi yaklaşık </a:t>
            </a:r>
            <a:r>
              <a:rPr lang="tr-TR" dirty="0" smtClean="0"/>
              <a:t>günlük 2,5 litre.</a:t>
            </a:r>
            <a:endParaRPr lang="tr-TR" dirty="0"/>
          </a:p>
          <a:p>
            <a:endParaRPr lang="tr-TR" dirty="0"/>
          </a:p>
          <a:p>
            <a:r>
              <a:rPr lang="tr-TR" dirty="0" smtClean="0"/>
              <a:t>Hastalık durumunda;</a:t>
            </a:r>
            <a:endParaRPr lang="tr-TR" dirty="0"/>
          </a:p>
          <a:p>
            <a:pPr lvl="1"/>
            <a:r>
              <a:rPr lang="tr-TR" sz="2800" dirty="0"/>
              <a:t>Hastanın aldığı çıkardığı sıvı takibi</a:t>
            </a:r>
          </a:p>
          <a:p>
            <a:pPr lvl="1"/>
            <a:r>
              <a:rPr lang="tr-TR" sz="2800" dirty="0"/>
              <a:t>I</a:t>
            </a:r>
            <a:r>
              <a:rPr lang="tr-TR" sz="2800" dirty="0" smtClean="0"/>
              <a:t>V </a:t>
            </a:r>
            <a:r>
              <a:rPr lang="tr-TR" sz="2800" dirty="0"/>
              <a:t>replasman tedavisi </a:t>
            </a:r>
            <a:r>
              <a:rPr lang="tr-TR" sz="2800" dirty="0" smtClean="0"/>
              <a:t>takibi, ilaçlar </a:t>
            </a:r>
            <a:r>
              <a:rPr lang="tr-TR" sz="2800" dirty="0" err="1" smtClean="0"/>
              <a:t>vs</a:t>
            </a:r>
            <a:endParaRPr lang="tr-TR" sz="2800" dirty="0"/>
          </a:p>
          <a:p>
            <a:pPr lvl="1"/>
            <a:endParaRPr lang="tr-TR" sz="2800" dirty="0"/>
          </a:p>
          <a:p>
            <a:pPr lvl="1">
              <a:buNone/>
            </a:pPr>
            <a:endParaRPr lang="tr-TR" sz="2800" dirty="0" smtClean="0"/>
          </a:p>
          <a:p>
            <a:pPr marL="457200" lvl="1" indent="0">
              <a:buNone/>
            </a:pPr>
            <a:endParaRPr lang="tr-TR" sz="2800" dirty="0" smtClean="0"/>
          </a:p>
        </p:txBody>
      </p:sp>
      <p:sp>
        <p:nvSpPr>
          <p:cNvPr id="7" name="Dikdörtgen 6"/>
          <p:cNvSpPr/>
          <p:nvPr/>
        </p:nvSpPr>
        <p:spPr>
          <a:xfrm>
            <a:off x="838200" y="4355164"/>
            <a:ext cx="65400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800" dirty="0"/>
              <a:t>1500 ml + 20 kg ve üzeri her kg için 20 ml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38200" y="5484050"/>
            <a:ext cx="65400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800" dirty="0" smtClean="0"/>
              <a:t>Yetişkin bireylerde: 1 ml/1 </a:t>
            </a:r>
            <a:r>
              <a:rPr lang="tr-TR" sz="2800" dirty="0" err="1" smtClean="0"/>
              <a:t>kkal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326524" y="4996631"/>
            <a:ext cx="1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veya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444379"/>
            <a:ext cx="4468318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Beslenme desteği nasıl yapılabilir?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rcRect l="1947" t="4802" r="5663"/>
          <a:stretch/>
        </p:blipFill>
        <p:spPr>
          <a:xfrm>
            <a:off x="4601980" y="389744"/>
            <a:ext cx="7345181" cy="609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7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Enteral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Nütrisyon</a:t>
            </a:r>
            <a:r>
              <a:rPr lang="tr-TR" b="1" dirty="0">
                <a:solidFill>
                  <a:srgbClr val="FF0000"/>
                </a:solidFill>
              </a:rPr>
              <a:t>/Beslenme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Günlük enerji, makro, mikro besin ögesi ve sıvı gereksinmesini oral yoldan sağlayamayan bir hastaya gerekli olan tüm besin ögelerinin yada desteklenmesi istenilen maddelerin, hastanın işlevsel olan </a:t>
            </a:r>
            <a:r>
              <a:rPr lang="tr-TR" dirty="0" err="1" smtClean="0"/>
              <a:t>gastrointestinal</a:t>
            </a:r>
            <a:r>
              <a:rPr lang="tr-TR" dirty="0" smtClean="0"/>
              <a:t> kanalı yoluyla verilmesine ‘</a:t>
            </a:r>
            <a:r>
              <a:rPr lang="tr-TR" dirty="0" err="1" smtClean="0"/>
              <a:t>Enteral</a:t>
            </a:r>
            <a:r>
              <a:rPr lang="tr-TR" dirty="0" smtClean="0"/>
              <a:t> </a:t>
            </a:r>
            <a:r>
              <a:rPr lang="tr-TR" dirty="0" err="1" smtClean="0"/>
              <a:t>Nütrisyon</a:t>
            </a:r>
            <a:r>
              <a:rPr lang="tr-TR" dirty="0" smtClean="0"/>
              <a:t>’ denir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70942" y="4798814"/>
            <a:ext cx="837941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dirty="0"/>
              <a:t>Hastayı besleyemiyorsak bile bağırsağı beslemek önemli.</a:t>
            </a:r>
          </a:p>
        </p:txBody>
      </p:sp>
    </p:spTree>
    <p:extLst>
      <p:ext uri="{BB962C8B-B14F-4D97-AF65-F5344CB8AC3E}">
        <p14:creationId xmlns:p14="http://schemas.microsoft.com/office/powerpoint/2010/main" val="800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924" y="88756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EN </a:t>
            </a:r>
            <a:r>
              <a:rPr lang="tr-TR" b="1" dirty="0" err="1" smtClean="0">
                <a:solidFill>
                  <a:srgbClr val="FF0000"/>
                </a:solidFill>
              </a:rPr>
              <a:t>Endikasyonları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0924" y="1379155"/>
            <a:ext cx="10922876" cy="5258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tr-TR" sz="2300" dirty="0" smtClean="0"/>
              <a:t>Organ </a:t>
            </a:r>
            <a:r>
              <a:rPr lang="tr-TR" sz="2300" dirty="0"/>
              <a:t>transplantasyonları</a:t>
            </a:r>
          </a:p>
          <a:p>
            <a:pPr lvl="0"/>
            <a:r>
              <a:rPr lang="tr-TR" sz="2300" dirty="0"/>
              <a:t>Yanıklar</a:t>
            </a:r>
          </a:p>
          <a:p>
            <a:r>
              <a:rPr lang="tr-TR" sz="2300" dirty="0" err="1" smtClean="0"/>
              <a:t>Sepsis</a:t>
            </a:r>
            <a:endParaRPr lang="tr-TR" sz="2300" dirty="0" smtClean="0"/>
          </a:p>
          <a:p>
            <a:pPr lvl="0"/>
            <a:r>
              <a:rPr lang="tr-TR" sz="2300" dirty="0"/>
              <a:t>Kemoterapi ve radyoterapi</a:t>
            </a:r>
          </a:p>
          <a:p>
            <a:pPr lvl="0"/>
            <a:r>
              <a:rPr lang="tr-TR" sz="2300" dirty="0"/>
              <a:t>Organ </a:t>
            </a:r>
            <a:r>
              <a:rPr lang="tr-TR" sz="2300" dirty="0" err="1"/>
              <a:t>disfonksiyonları</a:t>
            </a:r>
            <a:endParaRPr lang="tr-TR" sz="2300" dirty="0"/>
          </a:p>
          <a:p>
            <a:pPr lvl="0"/>
            <a:r>
              <a:rPr lang="tr-TR" sz="2300" dirty="0" err="1" smtClean="0"/>
              <a:t>Ventilatör</a:t>
            </a:r>
            <a:r>
              <a:rPr lang="tr-TR" sz="2300" dirty="0" smtClean="0"/>
              <a:t> </a:t>
            </a:r>
            <a:r>
              <a:rPr lang="tr-TR" sz="2300" dirty="0"/>
              <a:t>destekli hastalar</a:t>
            </a:r>
          </a:p>
          <a:p>
            <a:pPr lvl="0"/>
            <a:r>
              <a:rPr lang="tr-TR" sz="2300" dirty="0" err="1"/>
              <a:t>Serebrovasküler</a:t>
            </a:r>
            <a:r>
              <a:rPr lang="tr-TR" sz="2300" dirty="0"/>
              <a:t> olaylar ve travmalar</a:t>
            </a:r>
          </a:p>
          <a:p>
            <a:pPr lvl="0"/>
            <a:r>
              <a:rPr lang="tr-TR" sz="2300" dirty="0"/>
              <a:t>Sinir sistemine ait </a:t>
            </a:r>
            <a:r>
              <a:rPr lang="tr-TR" sz="2300" dirty="0" smtClean="0"/>
              <a:t>hastalıklar</a:t>
            </a:r>
          </a:p>
          <a:p>
            <a:pPr lvl="0"/>
            <a:r>
              <a:rPr lang="tr-TR" sz="2300" dirty="0" smtClean="0"/>
              <a:t>Psikiyatrik bozukluklar</a:t>
            </a:r>
          </a:p>
          <a:p>
            <a:pPr lvl="0"/>
            <a:r>
              <a:rPr lang="tr-TR" sz="2300" dirty="0" smtClean="0"/>
              <a:t>Yutma Bozuklukları</a:t>
            </a:r>
          </a:p>
          <a:p>
            <a:pPr lvl="0"/>
            <a:r>
              <a:rPr lang="tr-TR" sz="2300" dirty="0" err="1" smtClean="0"/>
              <a:t>Anoreksiya</a:t>
            </a:r>
            <a:r>
              <a:rPr lang="tr-TR" sz="2300" dirty="0" smtClean="0"/>
              <a:t> </a:t>
            </a:r>
            <a:r>
              <a:rPr lang="tr-TR" sz="2300" dirty="0" err="1" smtClean="0"/>
              <a:t>Nervoza</a:t>
            </a:r>
            <a:endParaRPr lang="tr-TR" sz="2300" dirty="0"/>
          </a:p>
        </p:txBody>
      </p:sp>
      <p:sp>
        <p:nvSpPr>
          <p:cNvPr id="4" name="Sağ Ayraç 3"/>
          <p:cNvSpPr/>
          <p:nvPr/>
        </p:nvSpPr>
        <p:spPr>
          <a:xfrm>
            <a:off x="5754413" y="1414319"/>
            <a:ext cx="2112580" cy="4860357"/>
          </a:xfrm>
          <a:prstGeom prst="rightBrace">
            <a:avLst>
              <a:gd name="adj1" fmla="val 42351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159968" y="3367443"/>
            <a:ext cx="290085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Oral EN ?</a:t>
            </a: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Tüple EN ?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195442" y="4879252"/>
            <a:ext cx="2865382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Hastanın durumu ?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EN </a:t>
            </a:r>
            <a:r>
              <a:rPr lang="tr-TR" b="1" dirty="0" err="1" smtClean="0">
                <a:solidFill>
                  <a:srgbClr val="FF0000"/>
                </a:solidFill>
              </a:rPr>
              <a:t>Kontrendikasyonları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Kısa bağırsak sendromu (ileri safhaları)</a:t>
            </a:r>
          </a:p>
          <a:p>
            <a:pPr lvl="0"/>
            <a:r>
              <a:rPr lang="tr-TR" dirty="0" smtClean="0"/>
              <a:t>Yüksek debili </a:t>
            </a:r>
            <a:r>
              <a:rPr lang="tr-TR" dirty="0" err="1" smtClean="0"/>
              <a:t>intestinal</a:t>
            </a:r>
            <a:r>
              <a:rPr lang="tr-TR" dirty="0" smtClean="0"/>
              <a:t> fistüller</a:t>
            </a:r>
            <a:endParaRPr lang="tr-TR" dirty="0"/>
          </a:p>
          <a:p>
            <a:pPr lvl="0"/>
            <a:r>
              <a:rPr lang="tr-TR" dirty="0" smtClean="0"/>
              <a:t>Bağırsak </a:t>
            </a:r>
            <a:r>
              <a:rPr lang="tr-TR" dirty="0"/>
              <a:t>obstrüksiyonları</a:t>
            </a:r>
          </a:p>
          <a:p>
            <a:pPr lvl="0"/>
            <a:r>
              <a:rPr lang="tr-TR" dirty="0"/>
              <a:t>Kontrol altına alınamayan </a:t>
            </a:r>
            <a:r>
              <a:rPr lang="tr-TR" dirty="0" err="1"/>
              <a:t>diyare</a:t>
            </a:r>
            <a:r>
              <a:rPr lang="tr-TR" dirty="0"/>
              <a:t> ve kusmalar</a:t>
            </a:r>
          </a:p>
          <a:p>
            <a:pPr lvl="0"/>
            <a:r>
              <a:rPr lang="tr-TR" dirty="0"/>
              <a:t>Ağır </a:t>
            </a:r>
            <a:r>
              <a:rPr lang="tr-TR" dirty="0" err="1"/>
              <a:t>inflamatuar</a:t>
            </a:r>
            <a:r>
              <a:rPr lang="tr-TR" dirty="0"/>
              <a:t> bağırsak </a:t>
            </a:r>
            <a:r>
              <a:rPr lang="tr-TR" dirty="0" smtClean="0"/>
              <a:t>hastalıkları</a:t>
            </a:r>
          </a:p>
          <a:p>
            <a:r>
              <a:rPr lang="tr-TR" dirty="0" err="1" smtClean="0"/>
              <a:t>Hemodinamik</a:t>
            </a:r>
            <a:r>
              <a:rPr lang="tr-TR" dirty="0" smtClean="0"/>
              <a:t> </a:t>
            </a:r>
            <a:r>
              <a:rPr lang="tr-TR" dirty="0" err="1" smtClean="0"/>
              <a:t>insitabilite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Hazard+warning+attention+sign+with+exclamation+mark+symb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t="12592" r="11479" b="13277"/>
          <a:stretch/>
        </p:blipFill>
        <p:spPr bwMode="auto">
          <a:xfrm>
            <a:off x="9151415" y="429311"/>
            <a:ext cx="2513364" cy="27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7455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Malnütrisyonun</a:t>
            </a:r>
            <a:r>
              <a:rPr lang="tr-TR" b="1" dirty="0" smtClean="0">
                <a:solidFill>
                  <a:srgbClr val="FF0000"/>
                </a:solidFill>
              </a:rPr>
              <a:t> etkileri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63018"/>
            <a:ext cx="10515600" cy="5205796"/>
          </a:xfr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err="1" smtClean="0">
                <a:solidFill>
                  <a:srgbClr val="C00000"/>
                </a:solidFill>
              </a:rPr>
              <a:t>Primer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Etkileri</a:t>
            </a:r>
          </a:p>
          <a:p>
            <a:r>
              <a:rPr lang="tr-TR" dirty="0" err="1" smtClean="0"/>
              <a:t>Mental</a:t>
            </a:r>
            <a:r>
              <a:rPr lang="tr-TR" dirty="0" smtClean="0"/>
              <a:t> fonksiyon değişiklikleri</a:t>
            </a:r>
          </a:p>
          <a:p>
            <a:r>
              <a:rPr lang="tr-TR" dirty="0" smtClean="0"/>
              <a:t>Kas </a:t>
            </a:r>
            <a:r>
              <a:rPr lang="tr-TR" dirty="0"/>
              <a:t>fonksiyon </a:t>
            </a:r>
            <a:r>
              <a:rPr lang="tr-TR" dirty="0" smtClean="0"/>
              <a:t>değişiklikleri</a:t>
            </a:r>
          </a:p>
          <a:p>
            <a:r>
              <a:rPr lang="tr-TR" dirty="0" err="1" smtClean="0"/>
              <a:t>Kardiyovasküler</a:t>
            </a:r>
            <a:r>
              <a:rPr lang="tr-TR" dirty="0" smtClean="0"/>
              <a:t> ve </a:t>
            </a:r>
            <a:r>
              <a:rPr lang="tr-TR" dirty="0" err="1" smtClean="0"/>
              <a:t>renal</a:t>
            </a:r>
            <a:r>
              <a:rPr lang="tr-TR" dirty="0" smtClean="0"/>
              <a:t> sistem </a:t>
            </a:r>
            <a:r>
              <a:rPr lang="tr-TR" dirty="0"/>
              <a:t>fonksiyon </a:t>
            </a:r>
            <a:r>
              <a:rPr lang="tr-TR" dirty="0" smtClean="0"/>
              <a:t>değişiklikleri</a:t>
            </a:r>
          </a:p>
          <a:p>
            <a:r>
              <a:rPr lang="tr-TR" dirty="0" smtClean="0"/>
              <a:t>Solunum fonksiyonunda azalma</a:t>
            </a:r>
          </a:p>
          <a:p>
            <a:r>
              <a:rPr lang="tr-TR" dirty="0" smtClean="0"/>
              <a:t>GİS </a:t>
            </a:r>
            <a:r>
              <a:rPr lang="tr-TR" dirty="0"/>
              <a:t>fonksiyon </a:t>
            </a:r>
            <a:r>
              <a:rPr lang="tr-TR" dirty="0" smtClean="0"/>
              <a:t>değişiklikleri</a:t>
            </a:r>
          </a:p>
          <a:p>
            <a:r>
              <a:rPr lang="tr-TR" dirty="0" err="1" smtClean="0"/>
              <a:t>Termoregülasyon</a:t>
            </a:r>
            <a:r>
              <a:rPr lang="tr-TR" dirty="0" smtClean="0"/>
              <a:t> bozuklukları</a:t>
            </a:r>
          </a:p>
          <a:p>
            <a:r>
              <a:rPr lang="tr-TR" dirty="0" err="1" smtClean="0"/>
              <a:t>İmmün</a:t>
            </a:r>
            <a:r>
              <a:rPr lang="tr-TR" dirty="0" smtClean="0"/>
              <a:t> yanıtta yetersizlik</a:t>
            </a:r>
          </a:p>
          <a:p>
            <a:r>
              <a:rPr lang="tr-TR" dirty="0" smtClean="0"/>
              <a:t>Yara iyileşmesinde gecikme</a:t>
            </a:r>
          </a:p>
          <a:p>
            <a:r>
              <a:rPr lang="tr-TR" dirty="0" smtClean="0"/>
              <a:t>Endokrin </a:t>
            </a:r>
            <a:r>
              <a:rPr lang="tr-TR" dirty="0"/>
              <a:t>fonksiyon değişiklikleri</a:t>
            </a:r>
          </a:p>
        </p:txBody>
      </p:sp>
    </p:spTree>
    <p:extLst>
      <p:ext uri="{BB962C8B-B14F-4D97-AF65-F5344CB8AC3E}">
        <p14:creationId xmlns:p14="http://schemas.microsoft.com/office/powerpoint/2010/main" val="2929577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0622" y="1607035"/>
            <a:ext cx="598273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EN </a:t>
            </a:r>
            <a:r>
              <a:rPr lang="tr-TR" dirty="0"/>
              <a:t>ağız ile </a:t>
            </a:r>
            <a:r>
              <a:rPr lang="tr-TR" dirty="0" err="1"/>
              <a:t>jejenum</a:t>
            </a:r>
            <a:r>
              <a:rPr lang="tr-TR" dirty="0"/>
              <a:t> arasındaki </a:t>
            </a:r>
            <a:r>
              <a:rPr lang="tr-TR" dirty="0" err="1"/>
              <a:t>GİS’in</a:t>
            </a:r>
            <a:r>
              <a:rPr lang="tr-TR" dirty="0"/>
              <a:t> değişik bölgelerine ulaşılarak yapılabilir. </a:t>
            </a: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r>
              <a:rPr lang="tr-TR" dirty="0" err="1" smtClean="0"/>
              <a:t>Enteral</a:t>
            </a:r>
            <a:r>
              <a:rPr lang="tr-TR" dirty="0" smtClean="0"/>
              <a:t> </a:t>
            </a:r>
            <a:r>
              <a:rPr lang="tr-TR" dirty="0"/>
              <a:t>beslenme </a:t>
            </a:r>
            <a:r>
              <a:rPr lang="tr-TR" b="1" dirty="0" smtClean="0">
                <a:solidFill>
                  <a:srgbClr val="FF0000"/>
                </a:solidFill>
              </a:rPr>
              <a:t>ağızdan/oral yolla</a:t>
            </a:r>
            <a:r>
              <a:rPr lang="tr-TR" b="1" dirty="0" smtClean="0"/>
              <a:t> </a:t>
            </a:r>
            <a:r>
              <a:rPr lang="tr-TR" dirty="0"/>
              <a:t>veya </a:t>
            </a:r>
            <a:r>
              <a:rPr lang="tr-TR" b="1" dirty="0">
                <a:solidFill>
                  <a:srgbClr val="FF0000"/>
                </a:solidFill>
              </a:rPr>
              <a:t>tüple</a:t>
            </a:r>
            <a:r>
              <a:rPr lang="tr-TR" b="1" dirty="0"/>
              <a:t> </a:t>
            </a:r>
            <a:r>
              <a:rPr lang="tr-TR" dirty="0" smtClean="0"/>
              <a:t>olabilir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/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1521058" y="437520"/>
            <a:ext cx="871033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b="1" dirty="0" err="1" smtClean="0">
                <a:solidFill>
                  <a:srgbClr val="FF0000"/>
                </a:solidFill>
              </a:rPr>
              <a:t>Enteral</a:t>
            </a:r>
            <a:r>
              <a:rPr lang="tr-TR" sz="4800" b="1" dirty="0" smtClean="0">
                <a:solidFill>
                  <a:srgbClr val="FF0000"/>
                </a:solidFill>
              </a:rPr>
              <a:t> Yolun Seçimi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770339" y="1340912"/>
            <a:ext cx="3929449" cy="20288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ysClr val="windowText" lastClr="000000"/>
                </a:solidFill>
              </a:rPr>
              <a:t>İlk tercih edilecek yol oral yol olmalı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7735329" y="4486039"/>
            <a:ext cx="3929449" cy="20288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ysClr val="windowText" lastClr="000000"/>
                </a:solidFill>
              </a:rPr>
              <a:t>Oral yolla beslenme </a:t>
            </a:r>
            <a:r>
              <a:rPr lang="tr-TR" sz="2800" dirty="0" err="1" smtClean="0">
                <a:solidFill>
                  <a:sysClr val="windowText" lastClr="000000"/>
                </a:solidFill>
              </a:rPr>
              <a:t>kontraendikasyonu</a:t>
            </a:r>
            <a:r>
              <a:rPr lang="tr-TR" sz="2800" dirty="0" smtClean="0">
                <a:solidFill>
                  <a:sysClr val="windowText" lastClr="000000"/>
                </a:solidFill>
              </a:rPr>
              <a:t> varsa </a:t>
            </a:r>
            <a:r>
              <a:rPr lang="tr-TR" sz="2800" dirty="0" err="1" smtClean="0">
                <a:solidFill>
                  <a:sysClr val="windowText" lastClr="000000"/>
                </a:solidFill>
              </a:rPr>
              <a:t>gastrik</a:t>
            </a:r>
            <a:r>
              <a:rPr lang="tr-TR" sz="2800" dirty="0" smtClean="0">
                <a:solidFill>
                  <a:sysClr val="windowText" lastClr="000000"/>
                </a:solidFill>
              </a:rPr>
              <a:t> erişim tercih edilmeli</a:t>
            </a:r>
          </a:p>
        </p:txBody>
      </p:sp>
      <p:sp>
        <p:nvSpPr>
          <p:cNvPr id="7" name="Aşağı Ok 6"/>
          <p:cNvSpPr/>
          <p:nvPr/>
        </p:nvSpPr>
        <p:spPr>
          <a:xfrm>
            <a:off x="9427635" y="3537310"/>
            <a:ext cx="614855" cy="81267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072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5238" b="7936"/>
          <a:stretch/>
        </p:blipFill>
        <p:spPr>
          <a:xfrm>
            <a:off x="200025" y="103866"/>
            <a:ext cx="12086181" cy="6754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631371" y="103867"/>
            <a:ext cx="352697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EN veriliş yolları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-1150882" y="0"/>
          <a:ext cx="1256511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31371" y="103867"/>
            <a:ext cx="352697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EN veriliş yolları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Oral </a:t>
            </a:r>
            <a:r>
              <a:rPr lang="tr-TR" b="1" dirty="0" err="1" smtClean="0">
                <a:solidFill>
                  <a:srgbClr val="FF0000"/>
                </a:solidFill>
              </a:rPr>
              <a:t>Enteral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Nütrisyon</a:t>
            </a:r>
            <a:r>
              <a:rPr lang="tr-TR" b="1" dirty="0" smtClean="0">
                <a:solidFill>
                  <a:srgbClr val="FF0000"/>
                </a:solidFill>
              </a:rPr>
              <a:t>/ Oral beslenme ürünleri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r-TR" dirty="0" smtClean="0"/>
              <a:t>Normal gıdalara ek olarak, özel tıbbi amaçlı gıdaların oral alımıdır.</a:t>
            </a:r>
          </a:p>
          <a:p>
            <a:pPr lvl="0"/>
            <a:endParaRPr lang="tr-TR" dirty="0"/>
          </a:p>
          <a:p>
            <a:pPr lvl="0"/>
            <a:r>
              <a:rPr lang="tr-TR" dirty="0" smtClean="0"/>
              <a:t>Uygun miktarları ile tam bir beslenme yapılabilir.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Genel olarak sıvıdır,toz şekli de vardır.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Genellikle tatlıdır.</a:t>
            </a:r>
          </a:p>
          <a:p>
            <a:endParaRPr lang="tr-TR" dirty="0" smtClean="0"/>
          </a:p>
          <a:p>
            <a:r>
              <a:rPr lang="tr-TR" dirty="0" smtClean="0"/>
              <a:t>Hastalığa özgü çeşitleri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47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Tüple </a:t>
            </a:r>
            <a:r>
              <a:rPr lang="tr-TR" b="1" dirty="0" err="1" smtClean="0">
                <a:solidFill>
                  <a:srgbClr val="FF0000"/>
                </a:solidFill>
              </a:rPr>
              <a:t>Enteral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Nütrisyon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dirty="0" smtClean="0"/>
              <a:t>Ağız boşluğunun </a:t>
            </a:r>
            <a:r>
              <a:rPr lang="tr-TR" dirty="0" err="1" smtClean="0"/>
              <a:t>distalindeki</a:t>
            </a:r>
            <a:r>
              <a:rPr lang="tr-TR" dirty="0" smtClean="0"/>
              <a:t> bağırsak yoluna bir tüp ya da </a:t>
            </a:r>
            <a:r>
              <a:rPr lang="tr-TR" dirty="0" err="1" smtClean="0"/>
              <a:t>stoma</a:t>
            </a:r>
            <a:r>
              <a:rPr lang="tr-TR" dirty="0" smtClean="0"/>
              <a:t> yoluyla yapılan beslenme tedavisidir. 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pPr>
              <a:lnSpc>
                <a:spcPct val="100000"/>
              </a:lnSpc>
            </a:pPr>
            <a:r>
              <a:rPr lang="tr-TR" dirty="0" err="1" smtClean="0"/>
              <a:t>Enteral</a:t>
            </a:r>
            <a:r>
              <a:rPr lang="tr-TR" dirty="0" smtClean="0"/>
              <a:t> </a:t>
            </a:r>
            <a:r>
              <a:rPr lang="tr-TR" dirty="0" err="1" smtClean="0"/>
              <a:t>formülalar</a:t>
            </a:r>
            <a:r>
              <a:rPr lang="tr-TR" dirty="0" smtClean="0"/>
              <a:t> ‘’özel medikal amaçlı gıdalar’’ olarak adlandırılır </a:t>
            </a:r>
          </a:p>
          <a:p>
            <a:pPr>
              <a:lnSpc>
                <a:spcPct val="1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48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0600" y="1825625"/>
            <a:ext cx="103632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r-TR" dirty="0" err="1"/>
              <a:t>Bolus</a:t>
            </a:r>
            <a:r>
              <a:rPr lang="tr-TR" dirty="0"/>
              <a:t> </a:t>
            </a:r>
            <a:r>
              <a:rPr lang="tr-TR" dirty="0" smtClean="0"/>
              <a:t>Beslenme</a:t>
            </a:r>
          </a:p>
          <a:p>
            <a:pPr marL="514350" indent="-514350">
              <a:buAutoNum type="arabicPeriod"/>
            </a:pPr>
            <a:r>
              <a:rPr lang="tr-TR" dirty="0" smtClean="0"/>
              <a:t>Sürekli Beslenme</a:t>
            </a:r>
          </a:p>
          <a:p>
            <a:pPr marL="514350" indent="-514350">
              <a:buAutoNum type="arabicPeriod"/>
            </a:pPr>
            <a:r>
              <a:rPr lang="tr-TR" dirty="0" smtClean="0"/>
              <a:t>Aralıklı Beslenme</a:t>
            </a:r>
          </a:p>
          <a:p>
            <a:pPr marL="514350" indent="-514350">
              <a:buAutoNum type="arabicPeriod"/>
            </a:pPr>
            <a:r>
              <a:rPr lang="tr-TR" dirty="0" err="1" smtClean="0"/>
              <a:t>Noktürnal</a:t>
            </a:r>
            <a:r>
              <a:rPr lang="tr-TR" dirty="0" smtClean="0"/>
              <a:t> Beslenme</a:t>
            </a:r>
          </a:p>
          <a:p>
            <a:pPr marL="514350" indent="-514350">
              <a:buAutoNum type="arabicPeriod"/>
            </a:pPr>
            <a:r>
              <a:rPr lang="tr-TR" dirty="0" smtClean="0"/>
              <a:t>Gündüz Beslenme</a:t>
            </a: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smtClean="0">
                <a:solidFill>
                  <a:srgbClr val="FF0000"/>
                </a:solidFill>
              </a:rPr>
              <a:t>Tüple Enteral Ürün Verilme Şekli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Tüple </a:t>
            </a:r>
            <a:r>
              <a:rPr lang="tr-TR" b="1" dirty="0" err="1">
                <a:solidFill>
                  <a:srgbClr val="FF0000"/>
                </a:solidFill>
              </a:rPr>
              <a:t>Enteral</a:t>
            </a:r>
            <a:r>
              <a:rPr lang="tr-TR" b="1" dirty="0">
                <a:solidFill>
                  <a:srgbClr val="FF0000"/>
                </a:solidFill>
              </a:rPr>
              <a:t> Ürün </a:t>
            </a:r>
            <a:r>
              <a:rPr lang="tr-TR" b="1" dirty="0" smtClean="0">
                <a:solidFill>
                  <a:srgbClr val="FF0000"/>
                </a:solidFill>
              </a:rPr>
              <a:t>Verilmesi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54B37B-5A22-47D2-B271-B491CDB53C8A}" type="datetime1">
              <a:rPr lang="tr-TR" smtClean="0"/>
              <a:pPr algn="r"/>
              <a:t>01.05.2020</a:t>
            </a:fld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732-7346-48E3-B235-0A10EEF0A03B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Hastanede yatan hastalarda sıklıkla tercih edilen yöntem sürekli beslenmedir.</a:t>
            </a:r>
          </a:p>
          <a:p>
            <a:endParaRPr lang="tr-TR" dirty="0" smtClean="0"/>
          </a:p>
          <a:p>
            <a:r>
              <a:rPr lang="tr-TR" dirty="0" smtClean="0"/>
              <a:t>Herhangi bir sıkıntı olmadığında hastanın tolerasyonu artığında, aralıklı beslenmeye geçilir ve hasta taburculuğu planlanır.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040414" y="365125"/>
            <a:ext cx="3815255" cy="17474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Aralıklı ve </a:t>
            </a:r>
            <a:r>
              <a:rPr lang="tr-TR" sz="24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bolus</a:t>
            </a:r>
            <a:r>
              <a:rPr lang="tr-TR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yöntemi </a:t>
            </a:r>
            <a:r>
              <a:rPr lang="tr-TR" sz="24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jejunumdan</a:t>
            </a:r>
            <a:r>
              <a:rPr lang="tr-TR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beslenme için uygun  bir yöntem değildir.</a:t>
            </a:r>
          </a:p>
        </p:txBody>
      </p:sp>
    </p:spTree>
    <p:extLst>
      <p:ext uri="{BB962C8B-B14F-4D97-AF65-F5344CB8AC3E}">
        <p14:creationId xmlns:p14="http://schemas.microsoft.com/office/powerpoint/2010/main" val="12437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0196" y="1844824"/>
            <a:ext cx="10438263" cy="4727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/>
              <a:t>Ürünler; </a:t>
            </a:r>
          </a:p>
          <a:p>
            <a:r>
              <a:rPr lang="tr-TR" sz="2800" dirty="0" err="1" smtClean="0"/>
              <a:t>Polimerik</a:t>
            </a:r>
            <a:r>
              <a:rPr lang="tr-TR" sz="2800" dirty="0"/>
              <a:t> </a:t>
            </a:r>
            <a:r>
              <a:rPr lang="tr-TR" sz="2800" dirty="0" smtClean="0"/>
              <a:t>(Standart, Yüksek Proteinli, </a:t>
            </a:r>
            <a:r>
              <a:rPr lang="tr-TR" sz="2800" dirty="0" err="1" smtClean="0"/>
              <a:t>Hiperkalorik</a:t>
            </a:r>
            <a:r>
              <a:rPr lang="tr-TR" sz="2800" dirty="0" smtClean="0"/>
              <a:t>, Lifli)</a:t>
            </a:r>
            <a:endParaRPr lang="tr-TR" sz="2800" dirty="0"/>
          </a:p>
          <a:p>
            <a:r>
              <a:rPr lang="tr-TR" dirty="0"/>
              <a:t>Hastalığa özel </a:t>
            </a:r>
          </a:p>
          <a:p>
            <a:r>
              <a:rPr lang="tr-TR" sz="2800" dirty="0" err="1" smtClean="0"/>
              <a:t>Elementel</a:t>
            </a:r>
            <a:r>
              <a:rPr lang="tr-TR" sz="2800" dirty="0" smtClean="0"/>
              <a:t> (</a:t>
            </a:r>
            <a:r>
              <a:rPr lang="tr-TR" sz="2800" dirty="0" err="1" smtClean="0"/>
              <a:t>Aa</a:t>
            </a:r>
            <a:r>
              <a:rPr lang="tr-TR" sz="2800" dirty="0" smtClean="0"/>
              <a:t> içerir)/Semi-</a:t>
            </a:r>
            <a:r>
              <a:rPr lang="tr-TR" sz="2800" dirty="0" err="1" smtClean="0"/>
              <a:t>elementel</a:t>
            </a:r>
            <a:r>
              <a:rPr lang="tr-TR" sz="2800" dirty="0" smtClean="0"/>
              <a:t> (</a:t>
            </a:r>
            <a:r>
              <a:rPr lang="tr-TR" sz="2800" dirty="0" err="1" smtClean="0"/>
              <a:t>Di-Tri</a:t>
            </a:r>
            <a:r>
              <a:rPr lang="tr-TR" sz="2800" dirty="0" smtClean="0"/>
              <a:t> </a:t>
            </a:r>
            <a:r>
              <a:rPr lang="tr-TR" sz="2800" dirty="0" err="1" smtClean="0"/>
              <a:t>peptid</a:t>
            </a:r>
            <a:r>
              <a:rPr lang="tr-TR" sz="2800" dirty="0" smtClean="0"/>
              <a:t> </a:t>
            </a:r>
            <a:r>
              <a:rPr lang="tr-TR" sz="2800" dirty="0" err="1" smtClean="0"/>
              <a:t>içeiri</a:t>
            </a:r>
            <a:r>
              <a:rPr lang="tr-TR" sz="2800" dirty="0" smtClean="0"/>
              <a:t>)</a:t>
            </a:r>
          </a:p>
          <a:p>
            <a:r>
              <a:rPr lang="tr-TR" sz="2800" dirty="0" smtClean="0"/>
              <a:t>Modüler (Protein, CHO, Yağ) </a:t>
            </a:r>
            <a:r>
              <a:rPr lang="tr-TR" sz="2800" dirty="0"/>
              <a:t>olmak üzere dört grupta incelenir</a:t>
            </a:r>
          </a:p>
          <a:p>
            <a:endParaRPr lang="tr-TR" sz="2800" dirty="0"/>
          </a:p>
          <a:p>
            <a:pPr>
              <a:buNone/>
            </a:pPr>
            <a:endParaRPr lang="tr-TR" sz="2800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noFill/>
          <a:ln>
            <a:solidFill>
              <a:srgbClr val="6666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E</a:t>
            </a:r>
            <a:r>
              <a:rPr lang="tr-TR" b="1" dirty="0" err="1" smtClean="0">
                <a:solidFill>
                  <a:srgbClr val="FF0000"/>
                </a:solidFill>
              </a:rPr>
              <a:t>nteral</a:t>
            </a:r>
            <a:r>
              <a:rPr lang="tr-TR" b="1" dirty="0" smtClean="0">
                <a:solidFill>
                  <a:srgbClr val="FF0000"/>
                </a:solidFill>
              </a:rPr>
              <a:t> ürünlerin sınıflandırılması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54B37B-5A22-47D2-B271-B491CDB53C8A}" type="datetime1">
              <a:rPr lang="tr-TR" smtClean="0"/>
              <a:pPr algn="r"/>
              <a:t>01.05.2020</a:t>
            </a:fld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6732-7346-48E3-B235-0A10EEF0A03B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561703" y="365125"/>
            <a:ext cx="10792097" cy="492356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3600" b="1" dirty="0" smtClean="0">
                <a:solidFill>
                  <a:srgbClr val="C00000"/>
                </a:solidFill>
              </a:rPr>
              <a:t>2. Hastalığa özel ürünler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dirty="0" smtClean="0"/>
              <a:t>Bu formüller spesifik hastalıkların ve/veya sindirim veya metabolik bozuklukların ihtiyaçlarına göre uyarlanmış makro- ve </a:t>
            </a:r>
            <a:r>
              <a:rPr lang="tr-TR" dirty="0" err="1" smtClean="0"/>
              <a:t>mikronutrient</a:t>
            </a:r>
            <a:r>
              <a:rPr lang="tr-TR" dirty="0" smtClean="0"/>
              <a:t> kompozisyonları barındırır.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4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48" y="597756"/>
            <a:ext cx="4129662" cy="54570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90" y="597756"/>
            <a:ext cx="4400056" cy="5457053"/>
          </a:xfrm>
          <a:prstGeom prst="rect">
            <a:avLst/>
          </a:prstGeom>
        </p:spPr>
      </p:pic>
      <p:pic>
        <p:nvPicPr>
          <p:cNvPr id="1026" name="Picture 2" descr="Nutricia Fantomalt 400 gr Bebek Maması Fiyatları, Özellikleri v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274" y="597756"/>
            <a:ext cx="1374603" cy="18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tricia Protifar 225 gr Devam Sütü Fiyatları, Özellikleri v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97756"/>
            <a:ext cx="1374603" cy="19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4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38200" y="1463018"/>
            <a:ext cx="10515600" cy="4713945"/>
          </a:xfrm>
          <a:prstGeom prst="rect">
            <a:avLst/>
          </a:prstGeom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 err="1" smtClean="0">
                <a:solidFill>
                  <a:srgbClr val="C00000"/>
                </a:solidFill>
              </a:rPr>
              <a:t>Sekonder</a:t>
            </a:r>
            <a:r>
              <a:rPr lang="tr-TR" b="1" dirty="0" smtClean="0">
                <a:solidFill>
                  <a:srgbClr val="C00000"/>
                </a:solidFill>
              </a:rPr>
              <a:t> Etkileri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dirty="0" smtClean="0"/>
              <a:t>Hastaneye sık başvurma</a:t>
            </a:r>
          </a:p>
          <a:p>
            <a:r>
              <a:rPr lang="tr-TR" dirty="0" smtClean="0"/>
              <a:t>Komplikasyon riskinde artış</a:t>
            </a:r>
          </a:p>
          <a:p>
            <a:r>
              <a:rPr lang="tr-TR" dirty="0" smtClean="0"/>
              <a:t>Yaşam kalitesindeki düşüş</a:t>
            </a:r>
          </a:p>
          <a:p>
            <a:r>
              <a:rPr lang="tr-TR" dirty="0" smtClean="0"/>
              <a:t>Beklenen klinik sonuçlarda değişiklik- istenmeyen sonuçlar</a:t>
            </a:r>
          </a:p>
          <a:p>
            <a:r>
              <a:rPr lang="tr-TR" dirty="0" err="1"/>
              <a:t>Mortalite</a:t>
            </a:r>
            <a:r>
              <a:rPr lang="tr-TR" dirty="0"/>
              <a:t> artışı</a:t>
            </a:r>
          </a:p>
          <a:p>
            <a:r>
              <a:rPr lang="tr-TR" dirty="0" smtClean="0"/>
              <a:t>Maliyetin </a:t>
            </a:r>
            <a:r>
              <a:rPr lang="tr-TR" dirty="0"/>
              <a:t>artması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0558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Erken </a:t>
            </a:r>
            <a:r>
              <a:rPr lang="tr-TR" b="1" dirty="0" err="1" smtClean="0">
                <a:solidFill>
                  <a:srgbClr val="FF0000"/>
                </a:solidFill>
              </a:rPr>
              <a:t>Enteral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Nütrisyon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Stres, majör cerrahi veya travmadan sonraki ilk 24 </a:t>
            </a:r>
            <a:r>
              <a:rPr lang="tr-TR" dirty="0" err="1" smtClean="0"/>
              <a:t>sa</a:t>
            </a:r>
            <a:r>
              <a:rPr lang="tr-TR" dirty="0" smtClean="0"/>
              <a:t> içerisinde EN başlamasıdır.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Barsak sesleri </a:t>
            </a:r>
            <a:r>
              <a:rPr lang="tr-TR" dirty="0" err="1" smtClean="0">
                <a:sym typeface="Wingdings" panose="05000000000000000000" pitchFamily="2" charset="2"/>
              </a:rPr>
              <a:t>enteral</a:t>
            </a:r>
            <a:r>
              <a:rPr lang="tr-TR" dirty="0" smtClean="0">
                <a:sym typeface="Wingdings" panose="05000000000000000000" pitchFamily="2" charset="2"/>
              </a:rPr>
              <a:t> beslenmenin başlatılması için bir gösterge değildir.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304799" y="3940627"/>
            <a:ext cx="629194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b="1" u="sng" dirty="0"/>
              <a:t>Erken EN :</a:t>
            </a:r>
            <a:r>
              <a:rPr lang="tr-TR" sz="2800" b="1" dirty="0" smtClean="0"/>
              <a:t>					</a:t>
            </a:r>
            <a:r>
              <a:rPr lang="tr-TR" sz="2800" b="1" dirty="0" smtClean="0">
                <a:sym typeface="Wingdings" panose="05000000000000000000" pitchFamily="2" charset="2"/>
              </a:rPr>
              <a:t></a:t>
            </a:r>
            <a:endParaRPr lang="tr-TR" sz="2800" b="1" dirty="0"/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Yara iyileşmesini hızlandırır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Hastanede kalış süresini kısaltır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Enfeksiyon ve </a:t>
            </a:r>
            <a:r>
              <a:rPr lang="tr-TR" sz="2800" dirty="0" err="1"/>
              <a:t>sepsis</a:t>
            </a:r>
            <a:r>
              <a:rPr lang="tr-TR" sz="2800" dirty="0"/>
              <a:t> </a:t>
            </a:r>
            <a:r>
              <a:rPr lang="tr-TR" sz="2800" dirty="0" err="1"/>
              <a:t>insidansını</a:t>
            </a:r>
            <a:r>
              <a:rPr lang="tr-TR" sz="2800" dirty="0"/>
              <a:t> azalır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/>
              <a:t>Travmaya </a:t>
            </a:r>
            <a:r>
              <a:rPr lang="tr-TR" sz="2800" dirty="0" err="1"/>
              <a:t>hipermetabolik</a:t>
            </a:r>
            <a:r>
              <a:rPr lang="tr-TR" sz="2800" dirty="0"/>
              <a:t> yanıt azalır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945086" y="3940627"/>
            <a:ext cx="4789715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b="1" u="sng" dirty="0"/>
              <a:t>Erken </a:t>
            </a:r>
            <a:r>
              <a:rPr lang="tr-TR" sz="2800" b="1" u="sng" dirty="0" err="1" smtClean="0"/>
              <a:t>EN’u</a:t>
            </a:r>
            <a:r>
              <a:rPr lang="tr-TR" sz="2800" b="1" u="sng" dirty="0" smtClean="0"/>
              <a:t> sınırlayan faktörler:</a:t>
            </a:r>
            <a:endParaRPr lang="tr-TR" sz="2800" b="1" dirty="0"/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Bulantı-kusma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err="1" smtClean="0"/>
              <a:t>İleus</a:t>
            </a:r>
            <a:endParaRPr lang="tr-T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/>
              <a:t>İştah azalması</a:t>
            </a:r>
          </a:p>
        </p:txBody>
      </p:sp>
    </p:spTree>
    <p:extLst>
      <p:ext uri="{BB962C8B-B14F-4D97-AF65-F5344CB8AC3E}">
        <p14:creationId xmlns:p14="http://schemas.microsoft.com/office/powerpoint/2010/main" val="376573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2880" y="979714"/>
            <a:ext cx="11170920" cy="55629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 smtClean="0"/>
              <a:t>Aspirasyon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pPr lvl="1"/>
            <a:r>
              <a:rPr lang="tr-TR" sz="2800" dirty="0" err="1" smtClean="0"/>
              <a:t>Diyare</a:t>
            </a:r>
            <a:endParaRPr lang="tr-TR" sz="2800" dirty="0" smtClean="0"/>
          </a:p>
          <a:p>
            <a:endParaRPr lang="tr-TR" dirty="0" smtClean="0"/>
          </a:p>
          <a:p>
            <a:endParaRPr lang="tr-TR" dirty="0"/>
          </a:p>
          <a:p>
            <a:pPr lvl="2"/>
            <a:r>
              <a:rPr lang="tr-TR" sz="2800" dirty="0" err="1" smtClean="0"/>
              <a:t>Konstipasyon</a:t>
            </a:r>
            <a:endParaRPr lang="tr-TR" sz="2800" dirty="0" smtClean="0"/>
          </a:p>
          <a:p>
            <a:endParaRPr lang="tr-TR" dirty="0" smtClean="0"/>
          </a:p>
          <a:p>
            <a:endParaRPr lang="tr-TR" dirty="0"/>
          </a:p>
          <a:p>
            <a:pPr lvl="6"/>
            <a:r>
              <a:rPr lang="tr-TR" sz="2800" dirty="0" smtClean="0"/>
              <a:t>Tüp tıkanması</a:t>
            </a:r>
            <a:endParaRPr lang="tr-TR" sz="280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" y="-104637"/>
            <a:ext cx="10515600" cy="955195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EN Komplikasyonları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Oval Belirtme Çizgisi 7"/>
          <p:cNvSpPr/>
          <p:nvPr/>
        </p:nvSpPr>
        <p:spPr>
          <a:xfrm>
            <a:off x="3531475" y="439615"/>
            <a:ext cx="3988677" cy="1638055"/>
          </a:xfrm>
          <a:prstGeom prst="wedgeEllipseCallout">
            <a:avLst>
              <a:gd name="adj1" fmla="val -84354"/>
              <a:gd name="adj2" fmla="val -240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Yatak başı 45</a:t>
            </a:r>
            <a:r>
              <a:rPr lang="tr-TR" sz="2400" baseline="30000" dirty="0" smtClean="0">
                <a:solidFill>
                  <a:schemeClr val="tx1"/>
                </a:solidFill>
              </a:rPr>
              <a:t>0</a:t>
            </a:r>
            <a:r>
              <a:rPr lang="tr-TR" sz="2400" dirty="0" smtClean="0">
                <a:solidFill>
                  <a:schemeClr val="tx1"/>
                </a:solidFill>
              </a:rPr>
              <a:t> kaldırılmalı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Oval Belirtme Çizgisi 3"/>
          <p:cNvSpPr/>
          <p:nvPr/>
        </p:nvSpPr>
        <p:spPr>
          <a:xfrm>
            <a:off x="3342293" y="2077670"/>
            <a:ext cx="3988677" cy="1638055"/>
          </a:xfrm>
          <a:prstGeom prst="wedgeEllipseCallout">
            <a:avLst>
              <a:gd name="adj1" fmla="val -82389"/>
              <a:gd name="adj2" fmla="val -878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tx1"/>
                </a:solidFill>
              </a:rPr>
              <a:t>Kontaminasyon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Ürünün veriliş hızı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Ürünün ısısı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6867464" y="5027038"/>
            <a:ext cx="3831016" cy="1654074"/>
          </a:xfrm>
          <a:prstGeom prst="wedgeEllipseCallout">
            <a:avLst>
              <a:gd name="adj1" fmla="val -84695"/>
              <a:gd name="adj2" fmla="val -95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Tüpün yıkanmaması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İlaçlar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7" name="Oval Belirtme Çizgisi 6"/>
          <p:cNvSpPr/>
          <p:nvPr/>
        </p:nvSpPr>
        <p:spPr>
          <a:xfrm>
            <a:off x="5336632" y="3527405"/>
            <a:ext cx="3988677" cy="1638055"/>
          </a:xfrm>
          <a:prstGeom prst="wedgeEllipseCallout">
            <a:avLst>
              <a:gd name="adj1" fmla="val -87629"/>
              <a:gd name="adj2" fmla="val -878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Yetersiz sıvı alımı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Hareketsizlik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u="sng" dirty="0" err="1" smtClean="0">
                <a:solidFill>
                  <a:srgbClr val="FF0000"/>
                </a:solidFill>
              </a:rPr>
              <a:t>Nutrisyon</a:t>
            </a:r>
            <a:r>
              <a:rPr lang="tr-TR" sz="4000" b="1" u="sng" dirty="0" smtClean="0">
                <a:solidFill>
                  <a:srgbClr val="FF0000"/>
                </a:solidFill>
              </a:rPr>
              <a:t> Desteği kimlere verilmelidir?</a:t>
            </a:r>
            <a:endParaRPr lang="tr-T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676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3’ünden birinin olması halinde;</a:t>
            </a:r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Önceden var olan ağır </a:t>
            </a:r>
            <a:r>
              <a:rPr lang="tr-TR" sz="2400" dirty="0" err="1" smtClean="0"/>
              <a:t>malnütrisyon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7-10 günlük süre içinde oral alım enerji ve N gereksiniminin %50’sinden azını karşılıyorsa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Oral alımı için beklenen gecikme ≥3 gün </a:t>
            </a:r>
          </a:p>
          <a:p>
            <a:pPr marL="0" indent="0">
              <a:buNone/>
            </a:pPr>
            <a:endParaRPr lang="tr-TR" sz="24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i="1" dirty="0" smtClean="0">
                <a:solidFill>
                  <a:srgbClr val="FF0000"/>
                </a:solidFill>
              </a:rPr>
              <a:t>NUTRİSYON DESTEĞİ ENDİKEDİR !!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2153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2173" y="186652"/>
            <a:ext cx="11585028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Hastanın beslenme durumu nasıl değerlendirilmeli?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1273" y="1190382"/>
            <a:ext cx="5373414" cy="566761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r-TR" sz="2600" dirty="0" smtClean="0"/>
              <a:t>Hasta hikayesi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r-TR" sz="2600" dirty="0" smtClean="0"/>
              <a:t>Tıbbi hikaye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r-TR" sz="2600" dirty="0" smtClean="0"/>
              <a:t>Fizik muayene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r-TR" sz="2600" dirty="0" err="1" smtClean="0"/>
              <a:t>Psikososyal</a:t>
            </a:r>
            <a:r>
              <a:rPr lang="tr-TR" sz="2600" dirty="0" smtClean="0"/>
              <a:t> veriler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r-TR" sz="2600" dirty="0" err="1" smtClean="0"/>
              <a:t>Antropometrik</a:t>
            </a:r>
            <a:r>
              <a:rPr lang="tr-TR" sz="2600" dirty="0" smtClean="0"/>
              <a:t> ölçümler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r-TR" sz="2600" dirty="0" smtClean="0"/>
              <a:t>Biyokimyasal parametreler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r-TR" sz="2600" dirty="0"/>
              <a:t>İndeksler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r-TR" sz="2600" dirty="0" smtClean="0"/>
              <a:t>Tarama ve değerlendirme testleri</a:t>
            </a:r>
          </a:p>
        </p:txBody>
      </p:sp>
      <p:sp>
        <p:nvSpPr>
          <p:cNvPr id="4" name="Sağ Ayraç 3"/>
          <p:cNvSpPr/>
          <p:nvPr/>
        </p:nvSpPr>
        <p:spPr>
          <a:xfrm>
            <a:off x="5517931" y="1387366"/>
            <a:ext cx="1986455" cy="5202619"/>
          </a:xfrm>
          <a:prstGeom prst="rightBrace">
            <a:avLst>
              <a:gd name="adj1" fmla="val 4146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7771086" y="3661887"/>
            <a:ext cx="384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Çok iyi değerlendirilmeli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2641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9978" y="14750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7. İndeksler/Kombine Yöntemler</a:t>
            </a:r>
            <a:endParaRPr lang="tr-TR" b="1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59978" y="149516"/>
            <a:ext cx="118320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Hastanın beslenme durumu nasıl değerlendirilmeli?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9978" y="2171198"/>
            <a:ext cx="6608379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</a:rPr>
              <a:t>Prognostik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Nütrisyonel</a:t>
            </a:r>
            <a:r>
              <a:rPr lang="tr-TR" sz="2800" dirty="0" smtClean="0">
                <a:solidFill>
                  <a:schemeClr val="tx1"/>
                </a:solidFill>
              </a:rPr>
              <a:t> indeks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</a:rPr>
              <a:t>Nütrisyonel</a:t>
            </a:r>
            <a:r>
              <a:rPr lang="tr-TR" sz="2800" dirty="0" smtClean="0">
                <a:solidFill>
                  <a:schemeClr val="tx1"/>
                </a:solidFill>
              </a:rPr>
              <a:t> risk indeksi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</a:rPr>
              <a:t>Maastrict</a:t>
            </a:r>
            <a:r>
              <a:rPr lang="tr-TR" sz="2800" dirty="0" smtClean="0">
                <a:solidFill>
                  <a:schemeClr val="tx1"/>
                </a:solidFill>
              </a:rPr>
              <a:t> indeks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46993" y="4252312"/>
            <a:ext cx="11734800" cy="19564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tr-TR" sz="2400" b="1" dirty="0" err="1" smtClean="0"/>
              <a:t>Prognostik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Nütrisyonel</a:t>
            </a:r>
            <a:r>
              <a:rPr lang="tr-TR" sz="2400" b="1" dirty="0" smtClean="0"/>
              <a:t> İndeks</a:t>
            </a:r>
          </a:p>
          <a:p>
            <a:pPr marL="0" indent="0">
              <a:buNone/>
            </a:pPr>
            <a:r>
              <a:rPr lang="tr-TR" sz="2400" dirty="0" smtClean="0"/>
              <a:t>158-(16,6(</a:t>
            </a:r>
            <a:r>
              <a:rPr lang="tr-TR" sz="2400" dirty="0" err="1" smtClean="0"/>
              <a:t>albumin</a:t>
            </a:r>
            <a:r>
              <a:rPr lang="tr-TR" sz="2400" dirty="0" smtClean="0"/>
              <a:t> g/</a:t>
            </a:r>
            <a:r>
              <a:rPr lang="tr-TR" sz="2400" dirty="0" err="1" smtClean="0"/>
              <a:t>dL</a:t>
            </a:r>
            <a:r>
              <a:rPr lang="tr-TR" sz="2400" dirty="0" smtClean="0"/>
              <a:t>) – 0,78(TDKK mm) – 0,26(</a:t>
            </a:r>
            <a:r>
              <a:rPr lang="tr-TR" sz="2400" dirty="0" err="1" smtClean="0"/>
              <a:t>Transferrin</a:t>
            </a:r>
            <a:r>
              <a:rPr lang="tr-TR" sz="2400" dirty="0" smtClean="0"/>
              <a:t> g/</a:t>
            </a:r>
            <a:r>
              <a:rPr lang="tr-TR" sz="2400" dirty="0" err="1" smtClean="0"/>
              <a:t>dL</a:t>
            </a:r>
            <a:r>
              <a:rPr lang="tr-TR" sz="2400" dirty="0" smtClean="0"/>
              <a:t>) – 5,8(Deri testi yanıtı))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     </a:t>
            </a:r>
          </a:p>
          <a:p>
            <a:pPr>
              <a:buFont typeface="Arial" panose="020B0604020202020204" pitchFamily="34" charset="0"/>
              <a:buNone/>
            </a:pPr>
            <a:r>
              <a:rPr lang="tr-TR" sz="2400" dirty="0" smtClean="0"/>
              <a:t>    </a:t>
            </a:r>
            <a:r>
              <a:rPr lang="tr-TR" sz="2400" b="1" dirty="0" smtClean="0"/>
              <a:t>PNI &gt; 40 ise </a:t>
            </a:r>
            <a:r>
              <a:rPr lang="tr-TR" sz="2400" b="1" dirty="0" err="1" smtClean="0"/>
              <a:t>postop</a:t>
            </a:r>
            <a:r>
              <a:rPr lang="tr-TR" sz="2400" b="1" dirty="0" smtClean="0"/>
              <a:t> komplikasyonlar ve </a:t>
            </a:r>
            <a:r>
              <a:rPr lang="tr-TR" sz="2400" b="1" dirty="0" err="1" smtClean="0"/>
              <a:t>mortalite</a:t>
            </a:r>
            <a:r>
              <a:rPr lang="tr-TR" sz="2400" b="1" dirty="0" smtClean="0"/>
              <a:t> için büyük risk</a:t>
            </a:r>
          </a:p>
        </p:txBody>
      </p:sp>
    </p:spTree>
    <p:extLst>
      <p:ext uri="{BB962C8B-B14F-4D97-AF65-F5344CB8AC3E}">
        <p14:creationId xmlns:p14="http://schemas.microsoft.com/office/powerpoint/2010/main" val="35149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9469" y="1825625"/>
            <a:ext cx="10515600" cy="435133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49469" y="365125"/>
            <a:ext cx="1131701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r-TR" sz="2400" b="1" dirty="0" err="1"/>
              <a:t>Nütrisyonel</a:t>
            </a:r>
            <a:r>
              <a:rPr lang="tr-TR" sz="2400" b="1" dirty="0"/>
              <a:t> Risk İndeksi</a:t>
            </a:r>
          </a:p>
          <a:p>
            <a:pPr>
              <a:buNone/>
            </a:pPr>
            <a:endParaRPr lang="tr-TR" sz="2400" dirty="0"/>
          </a:p>
          <a:p>
            <a:r>
              <a:rPr lang="tr-TR" sz="2400" dirty="0"/>
              <a:t>1,519 (</a:t>
            </a:r>
            <a:r>
              <a:rPr lang="tr-TR" sz="2400" dirty="0" err="1"/>
              <a:t>albumin</a:t>
            </a:r>
            <a:r>
              <a:rPr lang="tr-TR" sz="2400" dirty="0"/>
              <a:t> g/</a:t>
            </a:r>
            <a:r>
              <a:rPr lang="tr-TR" sz="2400" dirty="0" err="1"/>
              <a:t>dL</a:t>
            </a:r>
            <a:r>
              <a:rPr lang="tr-TR" sz="2400" dirty="0"/>
              <a:t>) + 41,7 ( son vücut ağırlığı/</a:t>
            </a:r>
            <a:r>
              <a:rPr lang="tr-TR" sz="2400" dirty="0" err="1"/>
              <a:t>mutad</a:t>
            </a:r>
            <a:r>
              <a:rPr lang="tr-TR" sz="2400" dirty="0"/>
              <a:t> vücut </a:t>
            </a:r>
            <a:r>
              <a:rPr lang="tr-TR" sz="2400" dirty="0" smtClean="0"/>
              <a:t>ağırlığı)x 100</a:t>
            </a:r>
            <a:endParaRPr lang="tr-TR" sz="2400" dirty="0"/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b="1" dirty="0" smtClean="0"/>
              <a:t>Sonuç:		97,5-100 </a:t>
            </a:r>
            <a:r>
              <a:rPr lang="tr-TR" sz="2400" b="1" dirty="0"/>
              <a:t>: Hasta </a:t>
            </a:r>
            <a:r>
              <a:rPr lang="tr-TR" sz="2400" b="1" dirty="0" err="1"/>
              <a:t>malnütrisyon</a:t>
            </a:r>
            <a:r>
              <a:rPr lang="tr-TR" sz="2400" b="1" dirty="0"/>
              <a:t> açısından sınırda</a:t>
            </a:r>
          </a:p>
          <a:p>
            <a:pPr lvl="2"/>
            <a:r>
              <a:rPr lang="tr-TR" sz="2400" b="1" dirty="0" smtClean="0"/>
              <a:t>	83,5-97,5 </a:t>
            </a:r>
            <a:r>
              <a:rPr lang="tr-TR" sz="2400" b="1" dirty="0"/>
              <a:t>: Hafif </a:t>
            </a:r>
            <a:r>
              <a:rPr lang="tr-TR" sz="2400" b="1" dirty="0" err="1"/>
              <a:t>malnütrisyon</a:t>
            </a:r>
            <a:endParaRPr lang="tr-TR" sz="2400" b="1" dirty="0"/>
          </a:p>
          <a:p>
            <a:pPr lvl="2"/>
            <a:r>
              <a:rPr lang="tr-TR" sz="2400" b="1" dirty="0" smtClean="0"/>
              <a:t>	&lt; </a:t>
            </a:r>
            <a:r>
              <a:rPr lang="tr-TR" sz="2400" b="1" dirty="0"/>
              <a:t>83,5 : Ağır </a:t>
            </a:r>
            <a:r>
              <a:rPr lang="tr-TR" sz="2400" b="1" dirty="0" err="1"/>
              <a:t>malnütrisyon</a:t>
            </a:r>
            <a:r>
              <a:rPr lang="tr-TR" sz="2400" b="1" dirty="0"/>
              <a:t>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49469" y="3634244"/>
            <a:ext cx="1131701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tr-TR" sz="2400" b="1" dirty="0"/>
              <a:t>Maastricht İndeks</a:t>
            </a:r>
          </a:p>
          <a:p>
            <a:pPr>
              <a:buNone/>
            </a:pPr>
            <a:endParaRPr lang="tr-TR" sz="2400" dirty="0"/>
          </a:p>
          <a:p>
            <a:r>
              <a:rPr lang="tr-TR" sz="2400" dirty="0"/>
              <a:t>20,68- (0,24 x </a:t>
            </a:r>
            <a:r>
              <a:rPr lang="tr-TR" sz="2400" dirty="0" err="1"/>
              <a:t>Albumin</a:t>
            </a:r>
            <a:r>
              <a:rPr lang="tr-TR" sz="2400" dirty="0"/>
              <a:t> g/</a:t>
            </a:r>
            <a:r>
              <a:rPr lang="tr-TR" sz="2400" dirty="0" err="1"/>
              <a:t>dL</a:t>
            </a:r>
            <a:r>
              <a:rPr lang="tr-TR" sz="2400" dirty="0"/>
              <a:t>) – (19,21 x </a:t>
            </a:r>
            <a:r>
              <a:rPr lang="tr-TR" sz="2400" dirty="0" err="1"/>
              <a:t>prealbumin</a:t>
            </a:r>
            <a:r>
              <a:rPr lang="tr-TR" sz="2400" dirty="0"/>
              <a:t> g/</a:t>
            </a:r>
            <a:r>
              <a:rPr lang="tr-TR" sz="2400" dirty="0" err="1"/>
              <a:t>dL</a:t>
            </a:r>
            <a:r>
              <a:rPr lang="tr-TR" sz="2400" dirty="0"/>
              <a:t>) – (1,86 x lenfosit sayısı 10</a:t>
            </a:r>
            <a:r>
              <a:rPr lang="tr-TR" sz="2400" baseline="30000" dirty="0"/>
              <a:t>6 </a:t>
            </a:r>
            <a:r>
              <a:rPr lang="tr-TR" sz="2400" dirty="0"/>
              <a:t>/L) – (0,04 x ideal vücut ağırlığı)</a:t>
            </a:r>
          </a:p>
          <a:p>
            <a:pPr>
              <a:buNone/>
            </a:pPr>
            <a:r>
              <a:rPr lang="tr-TR" sz="2400" dirty="0"/>
              <a:t> </a:t>
            </a:r>
          </a:p>
          <a:p>
            <a:pPr>
              <a:buNone/>
            </a:pPr>
            <a:r>
              <a:rPr lang="tr-TR" sz="2400" dirty="0"/>
              <a:t>                   </a:t>
            </a:r>
            <a:r>
              <a:rPr lang="tr-TR" sz="2400" b="1" dirty="0"/>
              <a:t>≤ 0 : </a:t>
            </a:r>
            <a:r>
              <a:rPr lang="tr-TR" sz="2400" b="1" dirty="0" err="1"/>
              <a:t>malnütrisyon</a:t>
            </a:r>
            <a:r>
              <a:rPr lang="tr-TR" sz="2400" b="1" dirty="0"/>
              <a:t> yok</a:t>
            </a:r>
          </a:p>
          <a:p>
            <a:pPr>
              <a:buNone/>
            </a:pPr>
            <a:r>
              <a:rPr lang="tr-TR" sz="2400" b="1" dirty="0"/>
              <a:t>	      </a:t>
            </a:r>
            <a:r>
              <a:rPr lang="tr-TR" sz="2400" b="1" dirty="0" smtClean="0"/>
              <a:t>&gt; </a:t>
            </a:r>
            <a:r>
              <a:rPr lang="tr-TR" sz="2400" b="1" dirty="0"/>
              <a:t>0 : </a:t>
            </a:r>
            <a:r>
              <a:rPr lang="tr-TR" sz="2400" b="1" dirty="0" err="1"/>
              <a:t>malnütrisyon</a:t>
            </a:r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MUST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1 Resim" descr="C:\Users\user\Desktop\mu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675" y="196345"/>
            <a:ext cx="7560840" cy="66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0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1678</Words>
  <Application>Microsoft Office PowerPoint</Application>
  <PresentationFormat>Custom</PresentationFormat>
  <Paragraphs>360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Teması</vt:lpstr>
      <vt:lpstr>Enteral Beslenme</vt:lpstr>
      <vt:lpstr>Malnütrisyon</vt:lpstr>
      <vt:lpstr>Malnütrisyonun etkileri</vt:lpstr>
      <vt:lpstr>PowerPoint Presentation</vt:lpstr>
      <vt:lpstr>Nutrisyon Desteği kimlere verilmelidir?</vt:lpstr>
      <vt:lpstr>Hastanın beslenme durumu nasıl değerlendirilmeli?</vt:lpstr>
      <vt:lpstr>PowerPoint Presentation</vt:lpstr>
      <vt:lpstr>PowerPoint Presentation</vt:lpstr>
      <vt:lpstr>MUST</vt:lpstr>
      <vt:lpstr>NRS-2002</vt:lpstr>
      <vt:lpstr>Nütrisyonel değerlendirme </vt:lpstr>
      <vt:lpstr>SGD</vt:lpstr>
      <vt:lpstr>PG-SGA</vt:lpstr>
      <vt:lpstr>MNA</vt:lpstr>
      <vt:lpstr>MNA</vt:lpstr>
      <vt:lpstr>PowerPoint Presentation</vt:lpstr>
      <vt:lpstr>Nütrisyonel Gereksinmelerin Belirlenmesi</vt:lpstr>
      <vt:lpstr>Enerji gereksinmesinin belirlenmesinde; </vt:lpstr>
      <vt:lpstr>PowerPoint Presentation</vt:lpstr>
      <vt:lpstr>PowerPoint Presentation</vt:lpstr>
      <vt:lpstr>PowerPoint Presentation</vt:lpstr>
      <vt:lpstr>PowerPoint Presentation</vt:lpstr>
      <vt:lpstr>Enerji Bileşenleri</vt:lpstr>
      <vt:lpstr> </vt:lpstr>
      <vt:lpstr>Sıvı Gereksinimi</vt:lpstr>
      <vt:lpstr>Beslenme desteği nasıl yapılabilir?</vt:lpstr>
      <vt:lpstr>Enteral Nütrisyon/Beslenme</vt:lpstr>
      <vt:lpstr>EN Endikasyonları</vt:lpstr>
      <vt:lpstr>EN Kontrendikasyonları</vt:lpstr>
      <vt:lpstr>PowerPoint Presentation</vt:lpstr>
      <vt:lpstr>PowerPoint Presentation</vt:lpstr>
      <vt:lpstr>PowerPoint Presentation</vt:lpstr>
      <vt:lpstr>Oral Enteral Nütrisyon/ Oral beslenme ürünleri</vt:lpstr>
      <vt:lpstr>Tüple Enteral Nütrisyon</vt:lpstr>
      <vt:lpstr>PowerPoint Presentation</vt:lpstr>
      <vt:lpstr>Tüple Enteral Ürün Verilmesi</vt:lpstr>
      <vt:lpstr>Enteral ürünlerin sınıflandırılması</vt:lpstr>
      <vt:lpstr>PowerPoint Presentation</vt:lpstr>
      <vt:lpstr>PowerPoint Presentation</vt:lpstr>
      <vt:lpstr>Erken Enteral Nütrisyon</vt:lpstr>
      <vt:lpstr>EN Komplikasyonları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Enteral Beslenme</dc:title>
  <dc:creator>Esma</dc:creator>
  <cp:lastModifiedBy>YK</cp:lastModifiedBy>
  <cp:revision>2</cp:revision>
  <dcterms:created xsi:type="dcterms:W3CDTF">2020-05-01T10:58:00Z</dcterms:created>
  <dcterms:modified xsi:type="dcterms:W3CDTF">2020-05-01T11:25:10Z</dcterms:modified>
</cp:coreProperties>
</file>