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51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E316-24C7-A741-977C-E8AA775F39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E75-B585-1E42-89B4-C6758DC62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2583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E316-24C7-A741-977C-E8AA775F39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E75-B585-1E42-89B4-C6758DC62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9055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E316-24C7-A741-977C-E8AA775F39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E75-B585-1E42-89B4-C6758DC62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7523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609600" y="292100"/>
            <a:ext cx="10972800" cy="5727700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x-none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x-none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34F13476-43AC-B140-A7FF-8844DBAB8151}" type="slidenum">
              <a:rPr lang="tr-TR" altLang="x-none"/>
              <a:pPr/>
              <a:t>‹#›</a:t>
            </a:fld>
            <a:endParaRPr lang="tr-TR" altLang="x-none"/>
          </a:p>
        </p:txBody>
      </p:sp>
    </p:spTree>
    <p:extLst>
      <p:ext uri="{BB962C8B-B14F-4D97-AF65-F5344CB8AC3E}">
        <p14:creationId xmlns:p14="http://schemas.microsoft.com/office/powerpoint/2010/main" val="1878845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E316-24C7-A741-977C-E8AA775F39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E75-B585-1E42-89B4-C6758DC62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410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E316-24C7-A741-977C-E8AA775F39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E75-B585-1E42-89B4-C6758DC62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01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E316-24C7-A741-977C-E8AA775F39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E75-B585-1E42-89B4-C6758DC62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279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E316-24C7-A741-977C-E8AA775F39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E75-B585-1E42-89B4-C6758DC62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138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E316-24C7-A741-977C-E8AA775F39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E75-B585-1E42-89B4-C6758DC62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290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E316-24C7-A741-977C-E8AA775F39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E75-B585-1E42-89B4-C6758DC62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4236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E316-24C7-A741-977C-E8AA775F39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E75-B585-1E42-89B4-C6758DC62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7486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E316-24C7-A741-977C-E8AA775F39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E75-B585-1E42-89B4-C6758DC62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46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4E316-24C7-A741-977C-E8AA775F392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79E75-B585-1E42-89B4-C6758DC620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089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9" name="Rectangle 7"/>
          <p:cNvSpPr>
            <a:spLocks noChangeArrowheads="1"/>
          </p:cNvSpPr>
          <p:nvPr/>
        </p:nvSpPr>
        <p:spPr bwMode="auto">
          <a:xfrm>
            <a:off x="1524001" y="60325"/>
            <a:ext cx="6443663" cy="624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tr-TR" altLang="x-none" sz="2800">
                <a:solidFill>
                  <a:srgbClr val="FF3300"/>
                </a:solidFill>
              </a:rPr>
              <a:t>Transgenik Hayvanlar</a:t>
            </a:r>
          </a:p>
          <a:p>
            <a:pPr algn="just"/>
            <a:endParaRPr lang="tr-TR" altLang="x-none" sz="2800">
              <a:solidFill>
                <a:srgbClr val="FF3300"/>
              </a:solidFill>
            </a:endParaRPr>
          </a:p>
          <a:p>
            <a:pPr algn="just"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000" b="1"/>
              <a:t>İlaç üretimi amacı ile düzenlenen hayvanlar (kan, idrar ya da süt içerisinde Genetik olarak düzenlenmiş biyoaktif moleküllerin-kan pıhtılaşma faktörleri, laktoferrin, hemoglobin, insülin, büyüme hormonları, antijenler, monoklonal antibadiler, kolesterol oksidaz, sistik fibrozis tedavisinde kullanılan Regülatör, alfa-1-antitripsin). Büyük çoğunluğu pazara arz aşamasındadır.</a:t>
            </a:r>
          </a:p>
          <a:p>
            <a:pPr algn="just">
              <a:buClr>
                <a:srgbClr val="FF3300"/>
              </a:buClr>
            </a:pPr>
            <a:endParaRPr lang="tr-TR" altLang="x-none" sz="2000" b="1"/>
          </a:p>
          <a:p>
            <a:pPr algn="just"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000" b="1"/>
              <a:t>Yağsız et üretimi amacı ile düzenlenen hayvanlar (domuzlarda beklenmeyen yan etkiler oluştu, deneme aşamasında).</a:t>
            </a:r>
          </a:p>
          <a:p>
            <a:pPr algn="just">
              <a:buClr>
                <a:srgbClr val="FF3300"/>
              </a:buClr>
              <a:buFontTx/>
              <a:buChar char="•"/>
            </a:pPr>
            <a:endParaRPr lang="tr-TR" altLang="x-none" sz="2000" b="1"/>
          </a:p>
          <a:p>
            <a:pPr algn="just"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000" b="1"/>
              <a:t>Transplant organ üretimi amacı ile düzenlenen    hayvanlar(domuz gibi verici hayvanlar 10 yıldır geliştiriliyor. Ancak henüz ticari uygulaması yok)</a:t>
            </a:r>
          </a:p>
          <a:p>
            <a:pPr algn="just">
              <a:buClr>
                <a:srgbClr val="FF3300"/>
              </a:buClr>
              <a:buFontTx/>
              <a:buChar char="•"/>
            </a:pPr>
            <a:endParaRPr lang="tr-TR" altLang="x-none" sz="2000" b="1"/>
          </a:p>
          <a:p>
            <a:pPr algn="just">
              <a:buClr>
                <a:srgbClr val="FF3300"/>
              </a:buClr>
              <a:buFontTx/>
              <a:buChar char="•"/>
            </a:pPr>
            <a:endParaRPr lang="tr-TR" altLang="x-none" sz="2400" b="1"/>
          </a:p>
        </p:txBody>
      </p:sp>
      <p:pic>
        <p:nvPicPr>
          <p:cNvPr id="269320" name="Picture 8" descr="Dolly!!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1844675"/>
            <a:ext cx="238125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0621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69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69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693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693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ChangeArrowheads="1"/>
          </p:cNvSpPr>
          <p:nvPr/>
        </p:nvSpPr>
        <p:spPr bwMode="auto">
          <a:xfrm>
            <a:off x="1524000" y="60326"/>
            <a:ext cx="9144000" cy="5816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endParaRPr lang="tr-TR" altLang="x-none" sz="2000"/>
          </a:p>
          <a:p>
            <a:pPr algn="just"/>
            <a:endParaRPr lang="tr-TR" altLang="x-none" sz="2000"/>
          </a:p>
          <a:p>
            <a:pPr algn="just"/>
            <a:endParaRPr lang="tr-TR" altLang="x-none" sz="2000"/>
          </a:p>
          <a:p>
            <a:pPr algn="just"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400"/>
              <a:t>Hastalık dirençli hayvanlar(tavuk ve hindilerde viral hastalıklara karşı dirençli türler geliştirildi) Pazara arz aşamasına ulaşıldı.</a:t>
            </a:r>
          </a:p>
          <a:p>
            <a:pPr algn="just">
              <a:buClr>
                <a:srgbClr val="FF3300"/>
              </a:buClr>
              <a:buFontTx/>
              <a:buChar char="•"/>
            </a:pPr>
            <a:endParaRPr lang="tr-TR" altLang="x-none" sz="2400"/>
          </a:p>
          <a:p>
            <a:pPr algn="just"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400"/>
              <a:t>Genetik olarak düzenlenmiş balıklar ve kabuklular: İnsan ve domuzlardan balık ve kabuklulara büyüme hormonları genlerinin aktarımı ve ifadesi başarıldı. Ayrıca hastalıklara dirençlilik balık türlerinde geliştirildi. Markete sunum aşamasına ulaşıldı.</a:t>
            </a:r>
          </a:p>
          <a:p>
            <a:pPr algn="just">
              <a:buClr>
                <a:srgbClr val="FF3300"/>
              </a:buClr>
              <a:buFontTx/>
              <a:buChar char="•"/>
            </a:pPr>
            <a:endParaRPr lang="tr-TR" altLang="x-none" sz="2400"/>
          </a:p>
          <a:p>
            <a:pPr algn="just"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400"/>
              <a:t>Zirai sistemlerde kullanılmak amacı ile düzenlenen sinekler: Tarım zararlılarına karşı predatör olarak geliştirilmiş böceklerin saha denemeleri yapılmaktadır. Ticari kullanımı yok.</a:t>
            </a:r>
          </a:p>
          <a:p>
            <a:pPr algn="just">
              <a:buClr>
                <a:srgbClr val="FF3300"/>
              </a:buClr>
              <a:buFontTx/>
              <a:buChar char="•"/>
            </a:pPr>
            <a:endParaRPr lang="tr-TR" altLang="x-none" sz="2400"/>
          </a:p>
          <a:p>
            <a:pPr algn="just">
              <a:buClr>
                <a:srgbClr val="FF3300"/>
              </a:buClr>
              <a:buFontTx/>
              <a:buChar char="•"/>
            </a:pPr>
            <a:endParaRPr lang="tr-TR" altLang="x-none" sz="2400"/>
          </a:p>
        </p:txBody>
      </p:sp>
    </p:spTree>
    <p:extLst>
      <p:ext uri="{BB962C8B-B14F-4D97-AF65-F5344CB8AC3E}">
        <p14:creationId xmlns:p14="http://schemas.microsoft.com/office/powerpoint/2010/main" val="97687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75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75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75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4" name="Text Box 4"/>
          <p:cNvSpPr txBox="1">
            <a:spLocks noChangeArrowheads="1"/>
          </p:cNvSpPr>
          <p:nvPr/>
        </p:nvSpPr>
        <p:spPr bwMode="auto">
          <a:xfrm>
            <a:off x="1524000" y="1"/>
            <a:ext cx="9144000" cy="7109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buClr>
                <a:srgbClr val="FF3300"/>
              </a:buClr>
            </a:pPr>
            <a:r>
              <a:rPr lang="tr-TR" altLang="x-none" sz="2400" b="1">
                <a:solidFill>
                  <a:srgbClr val="FF3300"/>
                </a:solidFill>
              </a:rPr>
              <a:t>Transgenik Bakteriler</a:t>
            </a:r>
          </a:p>
          <a:p>
            <a:pPr algn="just">
              <a:buClr>
                <a:srgbClr val="FF3300"/>
              </a:buClr>
            </a:pPr>
            <a:endParaRPr lang="tr-TR" altLang="x-none" sz="2400" b="1">
              <a:solidFill>
                <a:srgbClr val="FF3300"/>
              </a:solidFill>
            </a:endParaRPr>
          </a:p>
          <a:p>
            <a:pPr algn="just"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400"/>
              <a:t>İneklerde süt verimini stimüle eden, inek büyüme hormonu (BGH) ve diğer hormonları üreten bakteri türleri.</a:t>
            </a:r>
          </a:p>
          <a:p>
            <a:pPr algn="just"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400"/>
              <a:t> İnsülin ve interferon gibi ilaçları üreten bakteri türleri.</a:t>
            </a:r>
          </a:p>
          <a:p>
            <a:pPr algn="just"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400"/>
              <a:t> Rennet gibi endüstriyel açıdan önem taşıyan birçok hayvansal ve bitkisel enzimi üreten bakteri türleri.</a:t>
            </a:r>
          </a:p>
          <a:p>
            <a:pPr algn="just"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400"/>
              <a:t> fermente süt endüstrisinde starter kültür olarak kullanılan ve ticari açıdan önem taşıyan özellikleri düzenlenmiş bakteri türleri.</a:t>
            </a:r>
          </a:p>
          <a:p>
            <a:pPr algn="just"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400"/>
              <a:t>Pestisit olarak kullanılan bakteri türleri. </a:t>
            </a:r>
          </a:p>
          <a:p>
            <a:pPr algn="just"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400"/>
              <a:t>Gıda katkı maddelerinin (aroma, renk ve tat bileşikleri, stabilizatörler, kıvamlaştırıcılar, vitaminler ve amino asitler  gibi) üretiminde kullanılan bakteri türleri.</a:t>
            </a:r>
          </a:p>
          <a:p>
            <a:pPr algn="just"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400"/>
              <a:t>Petrol ürünlerinin arıtımı, çevresel arıtım ve madencilikte kullanılan bakteri türleri. </a:t>
            </a:r>
          </a:p>
          <a:p>
            <a:pPr algn="just">
              <a:buClr>
                <a:srgbClr val="FF3300"/>
              </a:buClr>
            </a:pPr>
            <a:r>
              <a:rPr lang="tr-TR" altLang="x-none" sz="2400"/>
              <a:t>Bu transgenik bakterilerin büyük çoğunluğu ticari kullanıma sunulmuştur.</a:t>
            </a:r>
          </a:p>
          <a:p>
            <a:pPr algn="just">
              <a:buClr>
                <a:srgbClr val="FF3300"/>
              </a:buClr>
            </a:pPr>
            <a:endParaRPr lang="tr-TR" altLang="x-none" sz="2400"/>
          </a:p>
          <a:p>
            <a:pPr algn="just">
              <a:buClr>
                <a:srgbClr val="FF3300"/>
              </a:buClr>
            </a:pPr>
            <a:r>
              <a:rPr lang="tr-TR" altLang="x-none" sz="24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2938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71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71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71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71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271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271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271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271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2713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</Words>
  <Application>Microsoft Macintosh PowerPoint</Application>
  <PresentationFormat>Geniş Ekran</PresentationFormat>
  <Paragraphs>27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Calibri</vt:lpstr>
      <vt:lpstr>Calibri Light</vt:lpstr>
      <vt:lpstr>Arial</vt:lpstr>
      <vt:lpstr>Wingdings</vt:lpstr>
      <vt:lpstr>Office Teması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Microsoft Office Kullanıcısı</cp:lastModifiedBy>
  <cp:revision>1</cp:revision>
  <dcterms:created xsi:type="dcterms:W3CDTF">2017-10-24T10:26:08Z</dcterms:created>
  <dcterms:modified xsi:type="dcterms:W3CDTF">2017-10-24T10:26:56Z</dcterms:modified>
</cp:coreProperties>
</file>