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67" r:id="rId4"/>
    <p:sldId id="264" r:id="rId5"/>
    <p:sldId id="265" r:id="rId6"/>
    <p:sldId id="266" r:id="rId7"/>
    <p:sldId id="268" r:id="rId8"/>
    <p:sldId id="269"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9"/>
  </p:normalViewPr>
  <p:slideViewPr>
    <p:cSldViewPr snapToGrid="0" snapToObjects="1">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AD606F2-334C-FD44-BCF6-281FFC922CB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A8B5CD1-C676-D546-9375-756CFED476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3CE5ADC-4397-9340-9E6D-6DD1B7F9A300}"/>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AF8D8F1E-BE48-AE43-8334-9297F1E9753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A5F5F9-2EFB-924F-A5C4-D088684B20D9}"/>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305261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6991C0-9016-C04A-9604-31A184AC9C1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F2BD5EC-38D0-1B48-8E5F-928C03224D93}"/>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C7E11BE8-7BD2-F641-90FE-CC98FD015407}"/>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A2D814A5-020E-4048-A923-085EF328E53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FAA0F5E-046F-3942-9FB9-C3C1E84AC5C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117548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C628826-B184-254D-ADA6-725CD1CF818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5CCDF4A-B920-214E-A457-485DBE9C9AA4}"/>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71EB222A-5E58-724B-9BA2-40294B271C21}"/>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EAA010E0-D1D3-A34D-8D98-A8CD6C27FB6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A30CA5-E9BA-A940-BB43-4E40A4F59C4E}"/>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4269244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BAAEF6D-7817-3649-934B-6AA4167CE9F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4547D5A-00BC-D44D-A6AE-568564895D42}"/>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E2E04A41-EE48-ED48-8A95-E18CD9BC3304}"/>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F4A93A97-FA70-7442-A058-EED3CFC6526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255A52-A528-0F49-8BA4-E82B671ABB09}"/>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268790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D62FE5-7486-C848-B867-C6D056529AA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DC837E4-FB0C-C544-8CC9-37B4493EB5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6FB0B89E-1C02-4345-9E46-FA02FFDF010D}"/>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9FDFFC5C-6FE1-EF41-B981-8D1CA1A16A2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D305D3D-3BFB-CD46-ABCB-B21EC8D8662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25221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8DE6FB-1ED9-664F-82B2-CFA8D98D288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E8E7F79-5AA5-2341-88C5-80EA0B4DAA20}"/>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D4890AF8-6720-7A4E-9FBF-2F643E104F51}"/>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B8FD9E1F-D2BD-EC43-8601-1F63B76BBC90}"/>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4E76C522-6899-D54B-B69E-51EC6EE374D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E1C433A-A7B7-4B4F-8F58-9B4754B339DE}"/>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3609267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9A28559-5C27-9644-98F3-B78F3AD5BFB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B0A43DB-157A-8E40-9B09-968591F114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360802D8-1287-4F45-8B45-C0BE8D50FAE1}"/>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98AB2087-A41A-7443-9C31-42DB7128B5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52C2AC54-A4C2-704D-A62D-C38653FEC8EB}"/>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935A774A-39BE-5D4A-8F0B-3C1853396DE8}"/>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8" name="Alt Bilgi Yer Tutucusu 7">
            <a:extLst>
              <a:ext uri="{FF2B5EF4-FFF2-40B4-BE49-F238E27FC236}">
                <a16:creationId xmlns:a16="http://schemas.microsoft.com/office/drawing/2014/main" id="{9F21F1E2-652E-2B48-B440-89D00C2C4E7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B11947A-9923-D043-AA26-9F7C5C2B55A1}"/>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934618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42C13B1-FA42-9445-B1F1-B0CCEC7D196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875A5FE-BA93-2446-A9F7-E10D25E96F8B}"/>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4" name="Alt Bilgi Yer Tutucusu 3">
            <a:extLst>
              <a:ext uri="{FF2B5EF4-FFF2-40B4-BE49-F238E27FC236}">
                <a16:creationId xmlns:a16="http://schemas.microsoft.com/office/drawing/2014/main" id="{1ED76ED0-0078-C744-9211-01C905D0A93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6AB3BEA-6EEB-E444-A610-AC6FCBB5EB9C}"/>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530560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897B376-A3A7-1240-AD64-3500B4D72311}"/>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3" name="Alt Bilgi Yer Tutucusu 2">
            <a:extLst>
              <a:ext uri="{FF2B5EF4-FFF2-40B4-BE49-F238E27FC236}">
                <a16:creationId xmlns:a16="http://schemas.microsoft.com/office/drawing/2014/main" id="{01C9CCE9-45D4-CD4A-A3D3-B952C1AA415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F584DE4-5019-B147-AAA3-CC1A421B86C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015008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54C917F-D7D8-984D-8E45-FE9487621FA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E032104-2E90-7247-A605-46E1ABDAEE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B2470A48-5DFC-0846-B144-E4200CA7F4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9BE921C1-AC2D-6546-8575-1CA7CDF7F73A}"/>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6D842229-FBF0-5243-B34A-25E0991D3C2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E54674D-578E-FD4B-A18F-F4187D034F82}"/>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1199019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DCBFE8-964A-8040-B542-04EF6864129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72B57D3-381C-5A44-9E56-6F4DC14FC1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FE461B3-E221-BD4B-A481-500A931E3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ECBF39F9-F220-9942-B720-28B180BF474A}"/>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7A5A12F9-5ED3-B644-A38D-FE413CBF8C8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B06ACB5-E50F-C940-B55B-9F1B529197DD}"/>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964832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D177C62-F625-1942-954B-76E8964EF1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CECCA94-2BE1-3345-939B-ABF8AAA5F1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5D87E41B-7DB7-7046-BC60-1123552CD1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1072E18A-F636-2547-9169-907699FA71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F5DA1D8-2C7D-A84B-8B96-BDC42649E5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C8515-3A04-2542-BD07-C9DD8ECE7ACC}" type="slidenum">
              <a:rPr lang="tr-TR" smtClean="0"/>
              <a:t>‹#›</a:t>
            </a:fld>
            <a:endParaRPr lang="tr-TR"/>
          </a:p>
        </p:txBody>
      </p:sp>
    </p:spTree>
    <p:extLst>
      <p:ext uri="{BB962C8B-B14F-4D97-AF65-F5344CB8AC3E}">
        <p14:creationId xmlns:p14="http://schemas.microsoft.com/office/powerpoint/2010/main" val="1625593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E25A9A9A-100F-2D40-86B7-2C9E79DEA06C}"/>
              </a:ext>
            </a:extLst>
          </p:cNvPr>
          <p:cNvSpPr>
            <a:spLocks noGrp="1"/>
          </p:cNvSpPr>
          <p:nvPr>
            <p:ph type="subTitle" idx="1"/>
          </p:nvPr>
        </p:nvSpPr>
        <p:spPr>
          <a:xfrm>
            <a:off x="1524000" y="1863525"/>
            <a:ext cx="9174866" cy="4525700"/>
          </a:xfrm>
        </p:spPr>
        <p:txBody>
          <a:bodyPr>
            <a:normAutofit fontScale="85000" lnSpcReduction="20000"/>
          </a:bodyPr>
          <a:lstStyle/>
          <a:p>
            <a:pPr>
              <a:lnSpc>
                <a:spcPct val="110000"/>
              </a:lnSpc>
            </a:pPr>
            <a:r>
              <a:rPr lang="tr-TR" sz="4400" b="1" dirty="0" smtClean="0"/>
              <a:t>-9-</a:t>
            </a:r>
          </a:p>
          <a:p>
            <a:pPr>
              <a:lnSpc>
                <a:spcPct val="110000"/>
              </a:lnSpc>
            </a:pPr>
            <a:r>
              <a:rPr lang="tr-TR" sz="4400" b="1" dirty="0" smtClean="0"/>
              <a:t>DİNİ </a:t>
            </a:r>
            <a:r>
              <a:rPr lang="tr-TR" sz="4400" b="1" dirty="0"/>
              <a:t>ÇEŞİTLİLİK</a:t>
            </a:r>
          </a:p>
          <a:p>
            <a:pPr marL="457200" indent="-457200" algn="just">
              <a:lnSpc>
                <a:spcPct val="110000"/>
              </a:lnSpc>
              <a:buFont typeface="Arial" panose="020B0604020202020204" pitchFamily="34" charset="0"/>
              <a:buChar char="•"/>
            </a:pPr>
            <a:endParaRPr lang="tr-TR" sz="3200" dirty="0"/>
          </a:p>
          <a:p>
            <a:pPr marL="457200" indent="-457200" algn="just">
              <a:lnSpc>
                <a:spcPct val="110000"/>
              </a:lnSpc>
              <a:buFont typeface="Arial" panose="020B0604020202020204" pitchFamily="34" charset="0"/>
              <a:buChar char="•"/>
            </a:pPr>
            <a:r>
              <a:rPr lang="tr-TR" sz="3200" dirty="0"/>
              <a:t>Dinî Çeşitlilik Sorunu</a:t>
            </a:r>
          </a:p>
          <a:p>
            <a:pPr marL="457200" indent="-457200" algn="just">
              <a:lnSpc>
                <a:spcPct val="110000"/>
              </a:lnSpc>
              <a:buFont typeface="Arial" panose="020B0604020202020204" pitchFamily="34" charset="0"/>
              <a:buChar char="•"/>
            </a:pPr>
            <a:r>
              <a:rPr lang="tr-TR" sz="3200" dirty="0"/>
              <a:t>Dinî Çeşitlilik ve Temel Yaklaşımlar</a:t>
            </a:r>
          </a:p>
          <a:p>
            <a:pPr marL="571500" indent="-571500" algn="just">
              <a:lnSpc>
                <a:spcPct val="110000"/>
              </a:lnSpc>
              <a:buFont typeface="+mj-lt"/>
              <a:buAutoNum type="romanLcPeriod"/>
            </a:pPr>
            <a:r>
              <a:rPr lang="tr-TR" sz="3200" dirty="0"/>
              <a:t>Dinî Dışlayıcılık</a:t>
            </a:r>
          </a:p>
          <a:p>
            <a:pPr marL="571500" indent="-571500" algn="just">
              <a:lnSpc>
                <a:spcPct val="110000"/>
              </a:lnSpc>
              <a:buFont typeface="+mj-lt"/>
              <a:buAutoNum type="romanLcPeriod"/>
            </a:pPr>
            <a:r>
              <a:rPr lang="tr-TR" sz="3200" dirty="0"/>
              <a:t>Dinî Kapsayıcılık</a:t>
            </a:r>
          </a:p>
          <a:p>
            <a:pPr marL="571500" indent="-571500" algn="just">
              <a:lnSpc>
                <a:spcPct val="110000"/>
              </a:lnSpc>
              <a:buFont typeface="+mj-lt"/>
              <a:buAutoNum type="romanLcPeriod"/>
            </a:pPr>
            <a:r>
              <a:rPr lang="tr-TR" sz="3200" dirty="0"/>
              <a:t>Dinî Çoğulculuk</a:t>
            </a:r>
          </a:p>
        </p:txBody>
      </p:sp>
    </p:spTree>
    <p:extLst>
      <p:ext uri="{BB962C8B-B14F-4D97-AF65-F5344CB8AC3E}">
        <p14:creationId xmlns:p14="http://schemas.microsoft.com/office/powerpoint/2010/main" val="3277500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C35CA85-2C79-2B48-9791-6755AB65E6BF}"/>
              </a:ext>
            </a:extLst>
          </p:cNvPr>
          <p:cNvSpPr>
            <a:spLocks noGrp="1"/>
          </p:cNvSpPr>
          <p:nvPr>
            <p:ph idx="1"/>
          </p:nvPr>
        </p:nvSpPr>
        <p:spPr>
          <a:xfrm>
            <a:off x="777766" y="599090"/>
            <a:ext cx="10576034" cy="5577873"/>
          </a:xfrm>
        </p:spPr>
        <p:txBody>
          <a:bodyPr>
            <a:normAutofit/>
          </a:bodyPr>
          <a:lstStyle/>
          <a:p>
            <a:pPr marL="0" indent="0" algn="ctr">
              <a:lnSpc>
                <a:spcPct val="110000"/>
              </a:lnSpc>
              <a:buNone/>
            </a:pPr>
            <a:endParaRPr lang="tr-TR" sz="3600" b="1" dirty="0"/>
          </a:p>
          <a:p>
            <a:pPr marL="0" indent="0" algn="ctr">
              <a:lnSpc>
                <a:spcPct val="110000"/>
              </a:lnSpc>
              <a:buNone/>
            </a:pPr>
            <a:r>
              <a:rPr lang="tr-TR" sz="3600" b="1" dirty="0"/>
              <a:t>Dinî Çeşitlilik Sorunu</a:t>
            </a:r>
          </a:p>
          <a:p>
            <a:pPr marL="0" indent="0" algn="ctr">
              <a:lnSpc>
                <a:spcPct val="110000"/>
              </a:lnSpc>
              <a:buNone/>
            </a:pPr>
            <a:endParaRPr lang="tr-TR" sz="3600" b="1" dirty="0"/>
          </a:p>
          <a:p>
            <a:pPr algn="just">
              <a:lnSpc>
                <a:spcPct val="100000"/>
              </a:lnSpc>
              <a:spcAft>
                <a:spcPts val="1200"/>
              </a:spcAft>
            </a:pPr>
            <a:r>
              <a:rPr lang="tr-TR" dirty="0" smtClean="0"/>
              <a:t>Dinleri </a:t>
            </a:r>
            <a:r>
              <a:rPr lang="tr-TR" dirty="0"/>
              <a:t>birbirinden ayıran </a:t>
            </a:r>
            <a:r>
              <a:rPr lang="tr-TR" dirty="0" smtClean="0"/>
              <a:t>şey </a:t>
            </a:r>
            <a:r>
              <a:rPr lang="tr-TR" dirty="0" smtClean="0"/>
              <a:t>onların </a:t>
            </a:r>
            <a:r>
              <a:rPr lang="tr-TR" dirty="0"/>
              <a:t>farklı inanç ilkelerine sahip olmalarıdır. Buna göre bir takım inançların doğruluğunu öngörmeyen bir din düşünmek pek anlaşılır gözükmemektedir.</a:t>
            </a:r>
          </a:p>
          <a:p>
            <a:pPr algn="just">
              <a:lnSpc>
                <a:spcPct val="100000"/>
              </a:lnSpc>
              <a:spcAft>
                <a:spcPts val="1200"/>
              </a:spcAft>
            </a:pPr>
            <a:r>
              <a:rPr lang="tr-TR" dirty="0"/>
              <a:t>Hemen hemen bütün dinlerin, âlemin ve varlıkların nihaî kaynağı ve insanın geleceğine ilişkin bir öğreti ve buna bağlı bir yaşam biçimi sundukları söylenebilir.</a:t>
            </a:r>
          </a:p>
        </p:txBody>
      </p:sp>
    </p:spTree>
    <p:extLst>
      <p:ext uri="{BB962C8B-B14F-4D97-AF65-F5344CB8AC3E}">
        <p14:creationId xmlns:p14="http://schemas.microsoft.com/office/powerpoint/2010/main" val="2199805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734A428-F50C-B848-B402-2318B2B9693D}"/>
              </a:ext>
            </a:extLst>
          </p:cNvPr>
          <p:cNvSpPr>
            <a:spLocks noGrp="1"/>
          </p:cNvSpPr>
          <p:nvPr>
            <p:ph idx="1"/>
          </p:nvPr>
        </p:nvSpPr>
        <p:spPr>
          <a:xfrm>
            <a:off x="987972" y="735724"/>
            <a:ext cx="10365828" cy="5441239"/>
          </a:xfrm>
        </p:spPr>
        <p:txBody>
          <a:bodyPr>
            <a:normAutofit/>
          </a:bodyPr>
          <a:lstStyle/>
          <a:p>
            <a:pPr marL="0" indent="0" algn="just">
              <a:lnSpc>
                <a:spcPct val="100000"/>
              </a:lnSpc>
              <a:spcAft>
                <a:spcPts val="1200"/>
              </a:spcAft>
              <a:buNone/>
            </a:pPr>
            <a:endParaRPr lang="tr-TR" dirty="0"/>
          </a:p>
          <a:p>
            <a:pPr algn="just">
              <a:lnSpc>
                <a:spcPct val="100000"/>
              </a:lnSpc>
              <a:spcAft>
                <a:spcPts val="1200"/>
              </a:spcAft>
            </a:pPr>
            <a:r>
              <a:rPr lang="tr-TR" dirty="0"/>
              <a:t>Dinler arasında da diğer beşeri unsurlar gibi bazı farklılıkların olması doğal olmakla beraber, bu farklılıkların temel hususlarda olması vahiy odaklı dinler açısından çok makul gözükmemektedir. </a:t>
            </a:r>
          </a:p>
          <a:p>
            <a:pPr algn="just">
              <a:lnSpc>
                <a:spcPct val="100000"/>
              </a:lnSpc>
              <a:spcAft>
                <a:spcPts val="1200"/>
              </a:spcAft>
            </a:pPr>
            <a:r>
              <a:rPr lang="tr-TR" dirty="0"/>
              <a:t>Bir dinin vahiy kaynaklı olması onun değişime uğramayacağı anlamına gelmez. Aynı din içerisinde bile farklı tezahürlerin ortaya çıktığına şahit olmaktayız.</a:t>
            </a:r>
          </a:p>
          <a:p>
            <a:pPr algn="just">
              <a:lnSpc>
                <a:spcPct val="100000"/>
              </a:lnSpc>
              <a:spcAft>
                <a:spcPts val="1200"/>
              </a:spcAft>
            </a:pPr>
            <a:r>
              <a:rPr lang="tr-TR" dirty="0"/>
              <a:t>Dini çeşitliliğin odak noktası, bir dini o din yapan ve onu diğer dinlerden ayıran hususlardır.</a:t>
            </a:r>
          </a:p>
        </p:txBody>
      </p:sp>
    </p:spTree>
    <p:extLst>
      <p:ext uri="{BB962C8B-B14F-4D97-AF65-F5344CB8AC3E}">
        <p14:creationId xmlns:p14="http://schemas.microsoft.com/office/powerpoint/2010/main" val="39202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7B28D9-2F9C-DF48-BA4A-E5F740470FD0}"/>
              </a:ext>
            </a:extLst>
          </p:cNvPr>
          <p:cNvSpPr>
            <a:spLocks noGrp="1"/>
          </p:cNvSpPr>
          <p:nvPr>
            <p:ph idx="1"/>
          </p:nvPr>
        </p:nvSpPr>
        <p:spPr>
          <a:xfrm>
            <a:off x="840828" y="788276"/>
            <a:ext cx="10512972" cy="5388687"/>
          </a:xfrm>
        </p:spPr>
        <p:txBody>
          <a:bodyPr>
            <a:normAutofit/>
          </a:bodyPr>
          <a:lstStyle/>
          <a:p>
            <a:pPr algn="just"/>
            <a:endParaRPr lang="tr-TR" dirty="0"/>
          </a:p>
          <a:p>
            <a:pPr marL="0" indent="0" algn="ctr">
              <a:lnSpc>
                <a:spcPct val="100000"/>
              </a:lnSpc>
              <a:spcAft>
                <a:spcPts val="1200"/>
              </a:spcAft>
              <a:buNone/>
            </a:pPr>
            <a:r>
              <a:rPr lang="tr-TR" sz="3600" b="1" dirty="0"/>
              <a:t>Dinî Çeşitlilik ve Bazı Temel Yaklaşımlar</a:t>
            </a:r>
          </a:p>
          <a:p>
            <a:pPr marL="0" indent="0" algn="ctr">
              <a:lnSpc>
                <a:spcPct val="100000"/>
              </a:lnSpc>
              <a:spcAft>
                <a:spcPts val="1200"/>
              </a:spcAft>
              <a:buNone/>
            </a:pPr>
            <a:endParaRPr lang="tr-TR" sz="3600" b="1" dirty="0"/>
          </a:p>
          <a:p>
            <a:pPr marL="857250" indent="-857250" algn="just">
              <a:lnSpc>
                <a:spcPct val="100000"/>
              </a:lnSpc>
              <a:spcAft>
                <a:spcPts val="1200"/>
              </a:spcAft>
              <a:buFont typeface="+mj-lt"/>
              <a:buAutoNum type="romanLcPeriod"/>
            </a:pPr>
            <a:r>
              <a:rPr lang="tr-TR" sz="3600" b="1" dirty="0"/>
              <a:t>Dinî Dışlayıcılık</a:t>
            </a:r>
          </a:p>
          <a:p>
            <a:pPr algn="just">
              <a:lnSpc>
                <a:spcPct val="100000"/>
              </a:lnSpc>
              <a:spcAft>
                <a:spcPts val="1200"/>
              </a:spcAft>
            </a:pPr>
            <a:r>
              <a:rPr lang="tr-TR" dirty="0"/>
              <a:t>Sadece belli bir dinin inanç ilkelerinin doğruluğuna inanarak, bu ilkelerle bağdaşmayan diğer bütün dini inançların yanlış olduğunu ve insanı nihaî kurtuluşa götürmek için yeterli olmadıklarını savunan yaklaşımdır.</a:t>
            </a:r>
          </a:p>
        </p:txBody>
      </p:sp>
    </p:spTree>
    <p:extLst>
      <p:ext uri="{BB962C8B-B14F-4D97-AF65-F5344CB8AC3E}">
        <p14:creationId xmlns:p14="http://schemas.microsoft.com/office/powerpoint/2010/main" val="3313902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2D92F1C-FB67-3140-990E-8E0751782810}"/>
              </a:ext>
            </a:extLst>
          </p:cNvPr>
          <p:cNvSpPr>
            <a:spLocks noGrp="1"/>
          </p:cNvSpPr>
          <p:nvPr>
            <p:ph idx="1"/>
          </p:nvPr>
        </p:nvSpPr>
        <p:spPr>
          <a:xfrm>
            <a:off x="995423" y="810227"/>
            <a:ext cx="10358376" cy="5366735"/>
          </a:xfrm>
        </p:spPr>
        <p:txBody>
          <a:bodyPr>
            <a:normAutofit lnSpcReduction="10000"/>
          </a:bodyPr>
          <a:lstStyle/>
          <a:p>
            <a:pPr algn="just">
              <a:lnSpc>
                <a:spcPct val="100000"/>
              </a:lnSpc>
              <a:spcAft>
                <a:spcPts val="1200"/>
              </a:spcAft>
            </a:pPr>
            <a:endParaRPr lang="tr-TR" dirty="0"/>
          </a:p>
          <a:p>
            <a:pPr algn="just">
              <a:lnSpc>
                <a:spcPct val="100000"/>
              </a:lnSpc>
              <a:spcAft>
                <a:spcPts val="1200"/>
              </a:spcAft>
            </a:pPr>
            <a:r>
              <a:rPr lang="tr-TR" dirty="0"/>
              <a:t>Bir şeyin doğruluğuna inanmanın tabiatında dışlayıcılığın bulunduğunu söylemek yerinde olacaktır. Çünkü bir şeyin doğru olduğuna inanmak, doğal olarak inanılan şeyle bağdaşmayan şeylerin de yanlışlığına inanmayı beraberinde getirecektir.</a:t>
            </a:r>
          </a:p>
          <a:p>
            <a:pPr algn="just">
              <a:lnSpc>
                <a:spcPct val="100000"/>
              </a:lnSpc>
              <a:spcAft>
                <a:spcPts val="1200"/>
              </a:spcAft>
            </a:pPr>
            <a:r>
              <a:rPr lang="tr-TR" dirty="0"/>
              <a:t>Bu ilkeye göre bütün doğruluk iddiaları zorunlu olarak dışlayıcıdır, yani bir p önermesine inanmak, bu önermeyi </a:t>
            </a:r>
            <a:r>
              <a:rPr lang="tr-TR" dirty="0" err="1"/>
              <a:t>yanlışlayan</a:t>
            </a:r>
            <a:r>
              <a:rPr lang="tr-TR" dirty="0"/>
              <a:t> diğer önermeleri dışlamayı gerektirir.</a:t>
            </a:r>
          </a:p>
          <a:p>
            <a:pPr algn="just">
              <a:lnSpc>
                <a:spcPct val="100000"/>
              </a:lnSpc>
              <a:spcAft>
                <a:spcPts val="1200"/>
              </a:spcAft>
            </a:pPr>
            <a:r>
              <a:rPr lang="tr-TR" dirty="0"/>
              <a:t>Mümkün bütün doğruluk iddialarının birbiriyle bağdaşması mantıksal olarak mümkün değildir. Bir şeyi dışlamayan bir önermenin bir şeyi tasdik etmesi de söz konusu değildir.</a:t>
            </a:r>
          </a:p>
        </p:txBody>
      </p:sp>
    </p:spTree>
    <p:extLst>
      <p:ext uri="{BB962C8B-B14F-4D97-AF65-F5344CB8AC3E}">
        <p14:creationId xmlns:p14="http://schemas.microsoft.com/office/powerpoint/2010/main" val="3896581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722B27C-4276-D846-8304-37ACB7E2226D}"/>
              </a:ext>
            </a:extLst>
          </p:cNvPr>
          <p:cNvSpPr>
            <a:spLocks noGrp="1"/>
          </p:cNvSpPr>
          <p:nvPr>
            <p:ph idx="1"/>
          </p:nvPr>
        </p:nvSpPr>
        <p:spPr>
          <a:xfrm>
            <a:off x="998482" y="651641"/>
            <a:ext cx="10355317" cy="5525322"/>
          </a:xfrm>
        </p:spPr>
        <p:txBody>
          <a:bodyPr>
            <a:normAutofit lnSpcReduction="10000"/>
          </a:bodyPr>
          <a:lstStyle/>
          <a:p>
            <a:pPr marL="0" indent="0" algn="ctr">
              <a:lnSpc>
                <a:spcPct val="100000"/>
              </a:lnSpc>
              <a:spcAft>
                <a:spcPts val="1200"/>
              </a:spcAft>
              <a:buNone/>
            </a:pPr>
            <a:r>
              <a:rPr lang="tr-TR" sz="3600" b="1" dirty="0"/>
              <a:t>Dinî Kapsayıcılık</a:t>
            </a:r>
            <a:endParaRPr lang="tr-TR" dirty="0"/>
          </a:p>
          <a:p>
            <a:pPr algn="just">
              <a:lnSpc>
                <a:spcPct val="100000"/>
              </a:lnSpc>
              <a:spcAft>
                <a:spcPts val="1200"/>
              </a:spcAft>
            </a:pPr>
            <a:r>
              <a:rPr lang="tr-TR" dirty="0"/>
              <a:t>Dinî kapsayıcılık, gerçekte sadece bir dini inancın doğru olduğundan hareket etmekle beraber, diğer dini inanç sahiplerinin dolaylı da olsa söz konusu dini inancın kapsamına dahil edilebileceğini öngören bir yaklaşımdır.</a:t>
            </a:r>
          </a:p>
          <a:p>
            <a:pPr algn="just">
              <a:lnSpc>
                <a:spcPct val="100000"/>
              </a:lnSpc>
              <a:spcAft>
                <a:spcPts val="1200"/>
              </a:spcAft>
            </a:pPr>
            <a:r>
              <a:rPr lang="tr-TR" dirty="0"/>
              <a:t>Dinî kapsayıcılık, diğer din ve inançları dışlamak yerine onları, geniş anlamda doğru olduğu düşünülen inancın zayıf ya da bilinmeyen formları olarak ele alınabileceğini göstermeyi hedeflemektedir.</a:t>
            </a:r>
          </a:p>
          <a:p>
            <a:pPr algn="just">
              <a:lnSpc>
                <a:spcPct val="100000"/>
              </a:lnSpc>
              <a:spcAft>
                <a:spcPts val="1200"/>
              </a:spcAft>
            </a:pPr>
            <a:r>
              <a:rPr lang="tr-TR" dirty="0"/>
              <a:t>Temel hususlarda, köklü farklılıklara sahip dinlerin bu şekilde bağdaştırılamayacağı açıktır. Bu durumda kapsayıcılık ilkesinin makul bir zemini olmadığı söylenebilir.</a:t>
            </a:r>
          </a:p>
        </p:txBody>
      </p:sp>
    </p:spTree>
    <p:extLst>
      <p:ext uri="{BB962C8B-B14F-4D97-AF65-F5344CB8AC3E}">
        <p14:creationId xmlns:p14="http://schemas.microsoft.com/office/powerpoint/2010/main" val="2163882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241E64B-8B5B-014A-9B5B-A4D16FC446C1}"/>
              </a:ext>
            </a:extLst>
          </p:cNvPr>
          <p:cNvSpPr>
            <a:spLocks noGrp="1"/>
          </p:cNvSpPr>
          <p:nvPr>
            <p:ph idx="1"/>
          </p:nvPr>
        </p:nvSpPr>
        <p:spPr>
          <a:xfrm>
            <a:off x="879676" y="868101"/>
            <a:ext cx="10474124" cy="5308862"/>
          </a:xfrm>
        </p:spPr>
        <p:txBody>
          <a:bodyPr>
            <a:normAutofit/>
          </a:bodyPr>
          <a:lstStyle/>
          <a:p>
            <a:pPr marL="0" indent="0" algn="ctr">
              <a:lnSpc>
                <a:spcPct val="100000"/>
              </a:lnSpc>
              <a:spcAft>
                <a:spcPts val="1200"/>
              </a:spcAft>
              <a:buNone/>
            </a:pPr>
            <a:r>
              <a:rPr lang="tr-TR" sz="3600" b="1" dirty="0"/>
              <a:t>Dinî Çoğulculuk</a:t>
            </a:r>
          </a:p>
          <a:p>
            <a:pPr algn="just">
              <a:lnSpc>
                <a:spcPct val="100000"/>
              </a:lnSpc>
              <a:spcAft>
                <a:spcPts val="1200"/>
              </a:spcAft>
            </a:pPr>
            <a:r>
              <a:rPr lang="tr-TR" dirty="0"/>
              <a:t>Dinî çoğulculuk, bütün dinlerin ya da büyük dinlerin inançlarının aynı gerçekliğe delalet ettiğini veya edebileceğini ve böylece her birinin insanları eşit ölçüde kurtuluşa götürebileceğini ileri sürerek, dini inançlar arasındaki farklılıkların aşılabileceğini iddia eden yaklaşımdır.</a:t>
            </a:r>
          </a:p>
          <a:p>
            <a:pPr algn="just">
              <a:lnSpc>
                <a:spcPct val="100000"/>
              </a:lnSpc>
              <a:spcAft>
                <a:spcPts val="1200"/>
              </a:spcAft>
            </a:pPr>
            <a:r>
              <a:rPr lang="tr-TR" dirty="0"/>
              <a:t>John </a:t>
            </a:r>
            <a:r>
              <a:rPr lang="tr-TR" dirty="0" err="1"/>
              <a:t>Hick</a:t>
            </a:r>
            <a:r>
              <a:rPr lang="tr-TR" dirty="0"/>
              <a:t> modern savunucuları arasındadır. İbn Arabî de buna benzer bir anlayışı savunmaktadır: Ona göre ilahi tecelli sonsuz farklı biçimlerde ve derecelerde olabilir.</a:t>
            </a:r>
          </a:p>
        </p:txBody>
      </p:sp>
    </p:spTree>
    <p:extLst>
      <p:ext uri="{BB962C8B-B14F-4D97-AF65-F5344CB8AC3E}">
        <p14:creationId xmlns:p14="http://schemas.microsoft.com/office/powerpoint/2010/main" val="2106115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E9ABC11-877A-E94D-B278-A8C8D1EB1851}"/>
              </a:ext>
            </a:extLst>
          </p:cNvPr>
          <p:cNvSpPr>
            <a:spLocks noGrp="1"/>
          </p:cNvSpPr>
          <p:nvPr>
            <p:ph idx="1"/>
          </p:nvPr>
        </p:nvSpPr>
        <p:spPr>
          <a:xfrm>
            <a:off x="937548" y="995423"/>
            <a:ext cx="10416251" cy="5181540"/>
          </a:xfrm>
        </p:spPr>
        <p:txBody>
          <a:bodyPr/>
          <a:lstStyle/>
          <a:p>
            <a:pPr algn="just">
              <a:lnSpc>
                <a:spcPct val="100000"/>
              </a:lnSpc>
              <a:spcAft>
                <a:spcPts val="1200"/>
              </a:spcAft>
            </a:pPr>
            <a:r>
              <a:rPr lang="tr-TR" dirty="0"/>
              <a:t>Dinî çoğulculuğun kendi ilkesiyle çelişen bir yanı bulunmaktadır. Çoğulculuk, dinlerin tek başına doğruluk iddialarını kabule yanaşmamakla çoğulcu tavrından ödün vermektedir.</a:t>
            </a:r>
          </a:p>
          <a:p>
            <a:pPr algn="just">
              <a:lnSpc>
                <a:spcPct val="100000"/>
              </a:lnSpc>
              <a:spcAft>
                <a:spcPts val="1200"/>
              </a:spcAft>
            </a:pPr>
            <a:r>
              <a:rPr lang="tr-TR" dirty="0"/>
              <a:t>Bunun yanında </a:t>
            </a:r>
            <a:r>
              <a:rPr lang="tr-TR" dirty="0" err="1"/>
              <a:t>Hick’in</a:t>
            </a:r>
            <a:r>
              <a:rPr lang="tr-TR" dirty="0"/>
              <a:t> kendinde gerçeklik ve onun farklı görünüşleri olarak dinlerin tatmin edici bir dini inanç ve gerçeklik ilişkisi ortaya koyduğunu söylemek oldukça güçtür. Kendinde gerçekliği bilmeden neyin tam olarak onun görünüşü olabileceğine dair varsayımlar </a:t>
            </a:r>
            <a:r>
              <a:rPr lang="tr-TR"/>
              <a:t>problemli görünmektedir.</a:t>
            </a:r>
            <a:endParaRPr lang="tr-TR" dirty="0"/>
          </a:p>
          <a:p>
            <a:endParaRPr lang="tr-TR" dirty="0"/>
          </a:p>
        </p:txBody>
      </p:sp>
    </p:spTree>
    <p:extLst>
      <p:ext uri="{BB962C8B-B14F-4D97-AF65-F5344CB8AC3E}">
        <p14:creationId xmlns:p14="http://schemas.microsoft.com/office/powerpoint/2010/main" val="71733273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1086</TotalTime>
  <Words>464</Words>
  <Application>Microsoft Office PowerPoint</Application>
  <PresentationFormat>Geniş ekran</PresentationFormat>
  <Paragraphs>35</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Tanrı ve Sıfatları</dc:title>
  <dc:creator>Serdar Atalay</dc:creator>
  <cp:lastModifiedBy>Ahmet Erkan</cp:lastModifiedBy>
  <cp:revision>75</cp:revision>
  <dcterms:created xsi:type="dcterms:W3CDTF">2020-05-03T20:31:30Z</dcterms:created>
  <dcterms:modified xsi:type="dcterms:W3CDTF">2020-05-06T10:31:43Z</dcterms:modified>
</cp:coreProperties>
</file>