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DBE48FA-ECB9-419B-A6B8-C33137BFAB15}" type="datetimeFigureOut">
              <a:rPr lang="tr-TR" smtClean="0"/>
              <a:t>5.04.2018</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6D4BF7C-DBA7-41B6-9508-AC544A86640B}"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727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DBE48FA-ECB9-419B-A6B8-C33137BFAB15}"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393988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DBE48FA-ECB9-419B-A6B8-C33137BFAB15}"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401839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DBE48FA-ECB9-419B-A6B8-C33137BFAB15}"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6D4BF7C-DBA7-41B6-9508-AC544A86640B}"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4238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DBE48FA-ECB9-419B-A6B8-C33137BFAB15}"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3686695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CDBE48FA-ECB9-419B-A6B8-C33137BFAB15}"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2277508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CDBE48FA-ECB9-419B-A6B8-C33137BFAB15}"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2335946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DBE48FA-ECB9-419B-A6B8-C33137BFAB15}"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361432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DBE48FA-ECB9-419B-A6B8-C33137BFAB15}"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133069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DBE48FA-ECB9-419B-A6B8-C33137BFAB15}"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87577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DBE48FA-ECB9-419B-A6B8-C33137BFAB15}"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296535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DBE48FA-ECB9-419B-A6B8-C33137BFAB15}"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361847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DBE48FA-ECB9-419B-A6B8-C33137BFAB15}" type="datetimeFigureOut">
              <a:rPr lang="tr-TR" smtClean="0"/>
              <a:t>5.04.2018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227091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DBE48FA-ECB9-419B-A6B8-C33137BFAB15}"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284297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E48FA-ECB9-419B-A6B8-C33137BFAB15}" type="datetimeFigureOut">
              <a:rPr lang="tr-TR" smtClean="0"/>
              <a:t>5.04.2018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378335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DBE48FA-ECB9-419B-A6B8-C33137BFAB15}"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197420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DBE48FA-ECB9-419B-A6B8-C33137BFAB15}"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D4BF7C-DBA7-41B6-9508-AC544A86640B}" type="slidenum">
              <a:rPr lang="tr-TR" smtClean="0"/>
              <a:t>‹#›</a:t>
            </a:fld>
            <a:endParaRPr lang="tr-TR"/>
          </a:p>
        </p:txBody>
      </p:sp>
    </p:spTree>
    <p:extLst>
      <p:ext uri="{BB962C8B-B14F-4D97-AF65-F5344CB8AC3E}">
        <p14:creationId xmlns:p14="http://schemas.microsoft.com/office/powerpoint/2010/main" val="297764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DBE48FA-ECB9-419B-A6B8-C33137BFAB15}" type="datetimeFigureOut">
              <a:rPr lang="tr-TR" smtClean="0"/>
              <a:t>5.04.2018</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6D4BF7C-DBA7-41B6-9508-AC544A86640B}" type="slidenum">
              <a:rPr lang="tr-TR" smtClean="0"/>
              <a:t>‹#›</a:t>
            </a:fld>
            <a:endParaRPr lang="tr-TR"/>
          </a:p>
        </p:txBody>
      </p:sp>
    </p:spTree>
    <p:extLst>
      <p:ext uri="{BB962C8B-B14F-4D97-AF65-F5344CB8AC3E}">
        <p14:creationId xmlns:p14="http://schemas.microsoft.com/office/powerpoint/2010/main" val="3865754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1524000" y="2475587"/>
            <a:ext cx="9144000" cy="707886"/>
          </a:xfrm>
          <a:prstGeom prst="rect">
            <a:avLst/>
          </a:prstGeom>
          <a:noFill/>
          <a:ln>
            <a:noFill/>
          </a:ln>
          <a:effectLst>
            <a:outerShdw dist="23000" dir="5400000" rotWithShape="0">
              <a:schemeClr val="bg2">
                <a:alpha val="3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tx1"/>
                </a:solidFill>
                <a:miter lim="800000"/>
                <a:headEnd/>
                <a:tailEnd/>
              </a14:hiddenLine>
            </a:ext>
          </a:extLst>
        </p:spPr>
        <p:txBody>
          <a:bodyPr wrap="square" anchor="ctr">
            <a:spAutoFit/>
          </a:bodyPr>
          <a:lstStyle/>
          <a:p>
            <a:pPr algn="ctr"/>
            <a:r>
              <a:rPr lang="tr-TR" sz="4000" b="1" dirty="0">
                <a:ln>
                  <a:solidFill>
                    <a:schemeClr val="tx1"/>
                  </a:solidFill>
                </a:ln>
              </a:rPr>
              <a:t>BAHARAT BİTKİLER</a:t>
            </a:r>
            <a:endParaRPr lang="tr-TR" sz="4000" b="1" dirty="0">
              <a:ln>
                <a:solidFill>
                  <a:schemeClr val="tx1"/>
                </a:solidFill>
              </a:ln>
            </a:endParaRPr>
          </a:p>
        </p:txBody>
      </p:sp>
      <p:sp>
        <p:nvSpPr>
          <p:cNvPr id="5" name="Rectangle 15"/>
          <p:cNvSpPr>
            <a:spLocks noChangeArrowheads="1"/>
          </p:cNvSpPr>
          <p:nvPr/>
        </p:nvSpPr>
        <p:spPr bwMode="auto">
          <a:xfrm>
            <a:off x="4419599" y="3471882"/>
            <a:ext cx="3352800" cy="461665"/>
          </a:xfrm>
          <a:prstGeom prst="rect">
            <a:avLst/>
          </a:prstGeom>
          <a:noFill/>
          <a:ln>
            <a:noFill/>
          </a:ln>
          <a:effectLst>
            <a:outerShdw dist="23000" dir="5400000" rotWithShape="0">
              <a:schemeClr val="bg2">
                <a:alpha val="3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tx1"/>
                </a:solidFill>
                <a:miter lim="800000"/>
                <a:headEnd/>
                <a:tailEnd/>
              </a14:hiddenLine>
            </a:ext>
          </a:extLst>
        </p:spPr>
        <p:txBody>
          <a:bodyPr wrap="square" anchor="ctr">
            <a:spAutoFit/>
          </a:bodyPr>
          <a:lstStyle/>
          <a:p>
            <a:r>
              <a:rPr lang="tr-TR" sz="2400" b="1" dirty="0">
                <a:solidFill>
                  <a:schemeClr val="bg1"/>
                </a:solidFill>
              </a:rPr>
              <a:t>Prof. Dr. Mustafa YILDIZ</a:t>
            </a:r>
          </a:p>
        </p:txBody>
      </p:sp>
    </p:spTree>
    <p:extLst>
      <p:ext uri="{BB962C8B-B14F-4D97-AF65-F5344CB8AC3E}">
        <p14:creationId xmlns:p14="http://schemas.microsoft.com/office/powerpoint/2010/main" val="1410980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Baharat Bitkileri</a:t>
            </a:r>
            <a:endParaRPr lang="tr-TR" sz="2800" b="1" dirty="0">
              <a:solidFill>
                <a:prstClr val="black"/>
              </a:solidFill>
              <a:cs typeface="Arial"/>
            </a:endParaRPr>
          </a:p>
        </p:txBody>
      </p:sp>
      <p:sp>
        <p:nvSpPr>
          <p:cNvPr id="5" name="Rectangle 4"/>
          <p:cNvSpPr>
            <a:spLocks noChangeArrowheads="1"/>
          </p:cNvSpPr>
          <p:nvPr/>
        </p:nvSpPr>
        <p:spPr bwMode="auto">
          <a:xfrm>
            <a:off x="1747838" y="1317625"/>
            <a:ext cx="8705850" cy="3970318"/>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900"/>
              </a:spcAft>
            </a:pPr>
            <a:r>
              <a:rPr lang="tr-TR" sz="1600" b="1" dirty="0"/>
              <a:t>Baharat bitkilerinin çoğu, uzun ömürlü ve hoş kokulu bitkilerdir. Çiçek açarlar ve görünüş itibariyle süs bitkilerini aratmazlar. Yalnızca dekoratif amaçlı değil çay olarak, tıbbi amaçlı,yemeklerimizde, içeceklerimizde koku,lezzet ve tat verici olarak kullanılmaktadır. </a:t>
            </a:r>
          </a:p>
          <a:p>
            <a:pPr algn="just" eaLnBrk="1" hangingPunct="1">
              <a:spcAft>
                <a:spcPts val="900"/>
              </a:spcAft>
            </a:pPr>
            <a:r>
              <a:rPr lang="tr-TR" sz="1600" b="1" dirty="0">
                <a:solidFill>
                  <a:srgbClr val="FF0000"/>
                </a:solidFill>
              </a:rPr>
              <a:t>Baharat Bitkilerinin Kullanılan Kısımları:</a:t>
            </a:r>
          </a:p>
          <a:p>
            <a:pPr marL="285750" indent="-285750" algn="just" eaLnBrk="1" hangingPunct="1">
              <a:spcAft>
                <a:spcPts val="900"/>
              </a:spcAft>
              <a:buFontTx/>
              <a:buChar char="-"/>
            </a:pPr>
            <a:r>
              <a:rPr lang="tr-TR" sz="1600" b="1" dirty="0"/>
              <a:t>Kök; turp, şalgam,</a:t>
            </a:r>
          </a:p>
          <a:p>
            <a:pPr marL="285750" indent="-285750" algn="just" eaLnBrk="1" hangingPunct="1">
              <a:spcAft>
                <a:spcPts val="900"/>
              </a:spcAft>
              <a:buFontTx/>
              <a:buChar char="-"/>
            </a:pPr>
            <a:r>
              <a:rPr lang="tr-TR" sz="1600" b="1" dirty="0"/>
              <a:t>Gövde; zencefil, tarçın,</a:t>
            </a:r>
          </a:p>
          <a:p>
            <a:pPr marL="285750" indent="-285750" algn="just" eaLnBrk="1" hangingPunct="1">
              <a:spcAft>
                <a:spcPts val="900"/>
              </a:spcAft>
              <a:buFontTx/>
              <a:buChar char="-"/>
            </a:pPr>
            <a:r>
              <a:rPr lang="tr-TR" sz="1600" b="1" dirty="0"/>
              <a:t>Yaprak; nane, kekik, maydanoz, defne, adaçayı,</a:t>
            </a:r>
          </a:p>
          <a:p>
            <a:pPr marL="285750" indent="-285750" algn="just" eaLnBrk="1" hangingPunct="1">
              <a:spcAft>
                <a:spcPts val="900"/>
              </a:spcAft>
              <a:buFontTx/>
              <a:buChar char="-"/>
            </a:pPr>
            <a:r>
              <a:rPr lang="tr-TR" sz="1600" b="1" dirty="0"/>
              <a:t>Soğan; soğan, sarmısak,</a:t>
            </a:r>
          </a:p>
          <a:p>
            <a:pPr marL="285750" indent="-285750" algn="just" eaLnBrk="1" hangingPunct="1">
              <a:spcAft>
                <a:spcPts val="900"/>
              </a:spcAft>
              <a:buFontTx/>
              <a:buChar char="-"/>
            </a:pPr>
            <a:r>
              <a:rPr lang="tr-TR" sz="1600" b="1" dirty="0"/>
              <a:t>Çiçek; karanfil, safran,</a:t>
            </a:r>
          </a:p>
          <a:p>
            <a:pPr marL="285750" indent="-285750" algn="just" eaLnBrk="1" hangingPunct="1">
              <a:spcAft>
                <a:spcPts val="900"/>
              </a:spcAft>
              <a:buFontTx/>
              <a:buChar char="-"/>
            </a:pPr>
            <a:r>
              <a:rPr lang="tr-TR" sz="1600" b="1" dirty="0">
                <a:cs typeface="Arial" panose="020B0604020202020204" pitchFamily="34" charset="0"/>
              </a:rPr>
              <a:t>Meyve; Kimyon, anason, karabiber, kırmızı biber, kişniş,</a:t>
            </a:r>
          </a:p>
          <a:p>
            <a:pPr marL="285750" indent="-285750" algn="just" eaLnBrk="1" hangingPunct="1">
              <a:spcAft>
                <a:spcPts val="900"/>
              </a:spcAft>
              <a:buFontTx/>
              <a:buChar char="-"/>
            </a:pPr>
            <a:r>
              <a:rPr lang="tr-TR" sz="1600" b="1" dirty="0">
                <a:ea typeface="Tahoma" panose="020B0604030504040204" pitchFamily="34" charset="0"/>
                <a:cs typeface="Arial" panose="020B0604020202020204" pitchFamily="34" charset="0"/>
              </a:rPr>
              <a:t>Tohum; hardal, rezene, çörekotu, çemen.</a:t>
            </a:r>
            <a:endParaRPr lang="tr-TR" sz="1600" b="1" dirty="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272878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ou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ou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out)">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ox(out)">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ox(out)">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ox(out)">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090738" y="419100"/>
            <a:ext cx="8001000"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Baharat Bitkileri - Yetiştirilmesi</a:t>
            </a:r>
            <a:endParaRPr lang="tr-TR" sz="2800" b="1" dirty="0">
              <a:solidFill>
                <a:prstClr val="black"/>
              </a:solidFill>
              <a:cs typeface="Arial"/>
            </a:endParaRPr>
          </a:p>
        </p:txBody>
      </p:sp>
      <p:sp>
        <p:nvSpPr>
          <p:cNvPr id="5" name="Rectangle 4"/>
          <p:cNvSpPr>
            <a:spLocks noChangeArrowheads="1"/>
          </p:cNvSpPr>
          <p:nvPr/>
        </p:nvSpPr>
        <p:spPr bwMode="auto">
          <a:xfrm>
            <a:off x="1747838" y="1317625"/>
            <a:ext cx="8705850" cy="3262432"/>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1200"/>
              </a:spcAft>
            </a:pPr>
            <a:r>
              <a:rPr lang="tr-TR" sz="1600" b="1" u="sng" dirty="0"/>
              <a:t>Toprak:</a:t>
            </a:r>
            <a:r>
              <a:rPr lang="tr-TR" sz="1600" b="1" dirty="0"/>
              <a:t> Bitki besin elementlerince zengin, derin, işlenmiş ve iyi drenajlı olmalıdır. Özellikle ömürlü bitkiler, kışın aşırı ıslak toprakta çürüyebilirler. Fazla gübre bitkileri aşırı geliştirir, ancak aroma ve lezzetlerini azaltır. İnce elenmiş çiftlik gübresi kullanılmalıdır.</a:t>
            </a:r>
            <a:r>
              <a:rPr lang="tr-TR" sz="1600" dirty="0"/>
              <a:t> </a:t>
            </a:r>
            <a:endParaRPr lang="tr-TR" sz="1600" dirty="0"/>
          </a:p>
          <a:p>
            <a:pPr algn="just">
              <a:spcAft>
                <a:spcPts val="1200"/>
              </a:spcAft>
            </a:pPr>
            <a:r>
              <a:rPr lang="tr-TR" sz="1600" b="1" u="sng" dirty="0">
                <a:solidFill>
                  <a:srgbClr val="FF0000"/>
                </a:solidFill>
              </a:rPr>
              <a:t>Işık</a:t>
            </a:r>
            <a:r>
              <a:rPr lang="tr-TR" sz="1600" b="1" u="sng" dirty="0">
                <a:solidFill>
                  <a:srgbClr val="FF0000"/>
                </a:solidFill>
              </a:rPr>
              <a:t>:</a:t>
            </a:r>
            <a:r>
              <a:rPr lang="tr-TR" sz="1600" b="1" dirty="0">
                <a:solidFill>
                  <a:srgbClr val="FF0000"/>
                </a:solidFill>
              </a:rPr>
              <a:t> Hafif gölge alanlar tercih edilmelidir. Gün içerisinde birkaç saat gölge alabilen yerler </a:t>
            </a:r>
            <a:r>
              <a:rPr lang="tr-TR" sz="1600" b="1" dirty="0">
                <a:solidFill>
                  <a:srgbClr val="FF0000"/>
                </a:solidFill>
              </a:rPr>
              <a:t>idealdir.</a:t>
            </a:r>
            <a:endParaRPr lang="tr-TR" sz="1600" dirty="0"/>
          </a:p>
          <a:p>
            <a:pPr algn="just">
              <a:spcAft>
                <a:spcPts val="1200"/>
              </a:spcAft>
            </a:pPr>
            <a:r>
              <a:rPr lang="tr-TR" sz="1600" b="1" u="sng" dirty="0"/>
              <a:t>Su</a:t>
            </a:r>
            <a:r>
              <a:rPr lang="tr-TR" sz="1600" b="1" u="sng" dirty="0"/>
              <a:t>:</a:t>
            </a:r>
            <a:r>
              <a:rPr lang="tr-TR" sz="1600" b="1" dirty="0"/>
              <a:t> Bitkiler iklim koşullarına göre gerektiği kadar sulanmalıdır. Kurağa dayanıklı çeşitler ayrı yerlerde değerlendirilmelidir. </a:t>
            </a:r>
          </a:p>
          <a:p>
            <a:pPr algn="just">
              <a:spcAft>
                <a:spcPts val="1200"/>
              </a:spcAft>
            </a:pPr>
            <a:r>
              <a:rPr lang="tr-TR" sz="1600" b="1" u="sng" dirty="0">
                <a:solidFill>
                  <a:srgbClr val="FF0000"/>
                </a:solidFill>
              </a:rPr>
              <a:t>Mücadele</a:t>
            </a:r>
            <a:r>
              <a:rPr lang="tr-TR" sz="1600" b="1" u="sng" dirty="0">
                <a:solidFill>
                  <a:srgbClr val="FF0000"/>
                </a:solidFill>
              </a:rPr>
              <a:t>:</a:t>
            </a:r>
            <a:r>
              <a:rPr lang="tr-TR" sz="1600" b="1" dirty="0">
                <a:solidFill>
                  <a:srgbClr val="FF0000"/>
                </a:solidFill>
              </a:rPr>
              <a:t> Baharat bitkilerinde en önemli problem yabancı ot kontrolüdür. Çapalama veya elle yolma ile yok edilmelidir. İlaç kullanmamaya özen gösterilmelidir. Kültürel yöntemler kullanılmalıdır. </a:t>
            </a:r>
          </a:p>
        </p:txBody>
      </p:sp>
    </p:spTree>
    <p:extLst>
      <p:ext uri="{BB962C8B-B14F-4D97-AF65-F5344CB8AC3E}">
        <p14:creationId xmlns:p14="http://schemas.microsoft.com/office/powerpoint/2010/main" val="1543590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out)">
                                      <p:cBhvr>
                                        <p:cTn id="10" dur="500"/>
                                        <p:tgtEl>
                                          <p:spTgt spid="5">
                                            <p:txEl>
                                              <p:pRg st="1" end="1"/>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ox(out)">
                                      <p:cBhvr>
                                        <p:cTn id="13" dur="500"/>
                                        <p:tgtEl>
                                          <p:spTgt spid="5">
                                            <p:txEl>
                                              <p:pRg st="2" end="2"/>
                                            </p:txEl>
                                          </p:spTgt>
                                        </p:tgtEl>
                                      </p:cBhvr>
                                    </p:animEffect>
                                  </p:childTnLst>
                                </p:cTn>
                              </p:par>
                              <p:par>
                                <p:cTn id="14" presetID="4" presetClass="entr" presetSubtype="32"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ox(out)">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Baharat Bitkileri – Adaçayı (</a:t>
            </a:r>
            <a:r>
              <a:rPr lang="tr-TR" sz="2800" b="1" i="1" dirty="0">
                <a:solidFill>
                  <a:prstClr val="black"/>
                </a:solidFill>
              </a:rPr>
              <a:t>Salvia officinalis</a:t>
            </a:r>
            <a:r>
              <a:rPr lang="tr-TR" sz="2800" b="1" dirty="0">
                <a:solidFill>
                  <a:prstClr val="black"/>
                </a:solidFill>
              </a:rPr>
              <a:t>)</a:t>
            </a:r>
            <a:endParaRPr lang="tr-TR" sz="2800" b="1" dirty="0">
              <a:solidFill>
                <a:prstClr val="black"/>
              </a:solidFill>
              <a:cs typeface="Arial"/>
            </a:endParaRPr>
          </a:p>
        </p:txBody>
      </p:sp>
      <p:sp>
        <p:nvSpPr>
          <p:cNvPr id="5" name="Rectangle 4"/>
          <p:cNvSpPr>
            <a:spLocks noChangeArrowheads="1"/>
          </p:cNvSpPr>
          <p:nvPr/>
        </p:nvSpPr>
        <p:spPr bwMode="auto">
          <a:xfrm>
            <a:off x="1747838" y="1317626"/>
            <a:ext cx="8705850" cy="2431435"/>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1200"/>
              </a:spcAft>
            </a:pPr>
            <a:r>
              <a:rPr lang="tr-TR" sz="1600" dirty="0">
                <a:cs typeface="Arial" panose="020B0604020202020204" pitchFamily="34" charset="0"/>
              </a:rPr>
              <a:t>Adaçayı çok yıllık, genel olarak 50 cm, nadiren de 100 cm boyunda, taze bitki otsu, olgunlaşmak üzere olan bitki çalımsı, basit yapraklı, genellikle morumsu mavi çiçekli bir bitkidir. </a:t>
            </a:r>
            <a:endParaRPr lang="tr-TR" sz="1600" dirty="0">
              <a:cs typeface="Arial" panose="020B0604020202020204" pitchFamily="34" charset="0"/>
            </a:endParaRPr>
          </a:p>
          <a:p>
            <a:pPr algn="just">
              <a:spcAft>
                <a:spcPts val="1200"/>
              </a:spcAft>
            </a:pPr>
            <a:r>
              <a:rPr lang="tr-TR" sz="1600" dirty="0"/>
              <a:t>Sıcağı </a:t>
            </a:r>
            <a:r>
              <a:rPr lang="tr-TR" sz="1600" dirty="0"/>
              <a:t>seven bir bitkidir. Bol güneşli ve rüzgârdan korunmuş bir yer seçilmelidir. </a:t>
            </a:r>
            <a:endParaRPr lang="tr-TR" sz="1600" dirty="0"/>
          </a:p>
          <a:p>
            <a:pPr algn="just">
              <a:spcAft>
                <a:spcPts val="1200"/>
              </a:spcAft>
            </a:pPr>
            <a:r>
              <a:rPr lang="tr-TR" sz="1600" dirty="0"/>
              <a:t>Adaçayı </a:t>
            </a:r>
            <a:r>
              <a:rPr lang="tr-TR" sz="1600" dirty="0"/>
              <a:t>drenajı iyi, güzelce işlenmiş topraklara ekilir. Toprak istekleri bakımından özellikle kireçli, kumlu - tınlı toprakları tercih eder. </a:t>
            </a:r>
            <a:endParaRPr lang="tr-TR" sz="1600" dirty="0"/>
          </a:p>
          <a:p>
            <a:pPr algn="just">
              <a:spcAft>
                <a:spcPts val="1200"/>
              </a:spcAft>
            </a:pPr>
            <a:r>
              <a:rPr lang="tr-TR" sz="1600" dirty="0"/>
              <a:t>Tohumundan ekilebildiği gibi çelikle de üretilmektedir. </a:t>
            </a:r>
            <a:r>
              <a:rPr lang="tr-TR" sz="1600" dirty="0"/>
              <a:t>Sonbahar ekimi tercih edilir.</a:t>
            </a:r>
          </a:p>
          <a:p>
            <a:pPr algn="just">
              <a:spcAft>
                <a:spcPts val="1200"/>
              </a:spcAft>
            </a:pPr>
            <a:r>
              <a:rPr lang="tr-TR" sz="1600" dirty="0"/>
              <a:t>Kuru yaprakları çay gibi içilmekte, yemeklere koku ve lezzet vermek için kullanılır.</a:t>
            </a:r>
            <a:endParaRPr lang="tr-TR" sz="1600" dirty="0"/>
          </a:p>
        </p:txBody>
      </p:sp>
      <p:pic>
        <p:nvPicPr>
          <p:cNvPr id="2" name="Picture 1"/>
          <p:cNvPicPr>
            <a:picLocks noChangeAspect="1"/>
          </p:cNvPicPr>
          <p:nvPr/>
        </p:nvPicPr>
        <p:blipFill>
          <a:blip r:embed="rId2"/>
          <a:stretch>
            <a:fillRect/>
          </a:stretch>
        </p:blipFill>
        <p:spPr>
          <a:xfrm>
            <a:off x="2349501" y="3902891"/>
            <a:ext cx="4063999" cy="2673526"/>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stretch>
            <a:fillRect/>
          </a:stretch>
        </p:blipFill>
        <p:spPr>
          <a:xfrm>
            <a:off x="6687307" y="3886621"/>
            <a:ext cx="3274576" cy="268979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6953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ou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ou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ou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ou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ou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77644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Baharat Bitkileri – Biberiye (</a:t>
            </a:r>
            <a:r>
              <a:rPr lang="tr-TR" sz="2800" b="1" i="1" dirty="0">
                <a:solidFill>
                  <a:prstClr val="black"/>
                </a:solidFill>
              </a:rPr>
              <a:t>Rosmarinus officinalis</a:t>
            </a:r>
            <a:r>
              <a:rPr lang="tr-TR" sz="2800" b="1" dirty="0">
                <a:solidFill>
                  <a:prstClr val="black"/>
                </a:solidFill>
              </a:rPr>
              <a:t>)</a:t>
            </a:r>
            <a:endParaRPr lang="tr-TR" sz="2800" b="1" dirty="0">
              <a:solidFill>
                <a:prstClr val="black"/>
              </a:solidFill>
              <a:cs typeface="Arial"/>
            </a:endParaRPr>
          </a:p>
        </p:txBody>
      </p:sp>
      <p:sp>
        <p:nvSpPr>
          <p:cNvPr id="6" name="Rectangle 5"/>
          <p:cNvSpPr>
            <a:spLocks noChangeArrowheads="1"/>
          </p:cNvSpPr>
          <p:nvPr/>
        </p:nvSpPr>
        <p:spPr bwMode="auto">
          <a:xfrm>
            <a:off x="1747838" y="1317625"/>
            <a:ext cx="8705850" cy="2523768"/>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1200"/>
              </a:spcAft>
            </a:pPr>
            <a:r>
              <a:rPr lang="tr-TR" sz="1600" dirty="0"/>
              <a:t>Çalımsı karakterli bir bitkidir. Sapı lifsi yapıda, ince, narin, çok dallı ve diktir. Gövdeleri dik ve çok dallıdır. Bütün sene çiçeklidir ve bir eksen üzerinde salkım şeklindedir. Çiçekleri mavimsi beyaz, mor ve eflatun renklidir. </a:t>
            </a:r>
          </a:p>
          <a:p>
            <a:pPr algn="just">
              <a:spcAft>
                <a:spcPts val="1200"/>
              </a:spcAft>
            </a:pPr>
            <a:r>
              <a:rPr lang="tr-TR" sz="1600" dirty="0"/>
              <a:t>Yazları </a:t>
            </a:r>
            <a:r>
              <a:rPr lang="tr-TR" sz="1600" dirty="0"/>
              <a:t>kurak kışları yağışlı geçen </a:t>
            </a:r>
            <a:r>
              <a:rPr lang="tr-TR" sz="1600" dirty="0"/>
              <a:t>bölgelerde yetişir. Kireçli, tınlı-kumlu topraklarda iyi gelişir. </a:t>
            </a:r>
            <a:endParaRPr lang="tr-TR" sz="1600" dirty="0"/>
          </a:p>
          <a:p>
            <a:pPr algn="just">
              <a:spcAft>
                <a:spcPts val="1200"/>
              </a:spcAft>
            </a:pPr>
            <a:r>
              <a:rPr lang="tr-TR" sz="1600" dirty="0"/>
              <a:t>Tohumundan </a:t>
            </a:r>
            <a:r>
              <a:rPr lang="tr-TR" sz="1600" dirty="0"/>
              <a:t>ekilebildiği gibi çelikle de </a:t>
            </a:r>
            <a:r>
              <a:rPr lang="tr-TR" sz="1600" dirty="0"/>
              <a:t>üretilmektedir.</a:t>
            </a:r>
          </a:p>
          <a:p>
            <a:pPr algn="just">
              <a:spcAft>
                <a:spcPts val="1200"/>
              </a:spcAft>
            </a:pPr>
            <a:r>
              <a:rPr lang="tr-TR" sz="1600" dirty="0"/>
              <a:t>Bütün </a:t>
            </a:r>
            <a:r>
              <a:rPr lang="tr-TR" sz="1600" dirty="0"/>
              <a:t>yıl çiçek açan bir bitkidir.Bu bitkinin bütün yıl çiçek açan dalları toplanır, demet yapılır ve gölgede kurutulur. Yemeklerde, </a:t>
            </a:r>
            <a:r>
              <a:rPr lang="tr-TR" sz="1600" dirty="0"/>
              <a:t>demlenerek çay olarak, parfümeri, kozmetik </a:t>
            </a:r>
            <a:r>
              <a:rPr lang="tr-TR" sz="1600" dirty="0"/>
              <a:t>ve eczacılıkta kullanılır. </a:t>
            </a:r>
          </a:p>
        </p:txBody>
      </p:sp>
      <p:pic>
        <p:nvPicPr>
          <p:cNvPr id="2" name="Picture 1"/>
          <p:cNvPicPr>
            <a:picLocks noChangeAspect="1"/>
          </p:cNvPicPr>
          <p:nvPr/>
        </p:nvPicPr>
        <p:blipFill>
          <a:blip r:embed="rId2"/>
          <a:stretch>
            <a:fillRect/>
          </a:stretch>
        </p:blipFill>
        <p:spPr>
          <a:xfrm>
            <a:off x="2652910" y="3841393"/>
            <a:ext cx="4192390" cy="2664910"/>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3"/>
          <a:stretch>
            <a:fillRect/>
          </a:stretch>
        </p:blipFill>
        <p:spPr>
          <a:xfrm>
            <a:off x="7298296" y="3841393"/>
            <a:ext cx="2175905" cy="266491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8741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ou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ou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ou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80565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Baharat Bitkileri – Çörek Otu (</a:t>
            </a:r>
            <a:r>
              <a:rPr lang="tr-TR" sz="2800" b="1" i="1" dirty="0">
                <a:solidFill>
                  <a:prstClr val="black"/>
                </a:solidFill>
              </a:rPr>
              <a:t>Nigella ranunculaceae</a:t>
            </a:r>
            <a:r>
              <a:rPr lang="tr-TR" sz="2800" b="1" dirty="0">
                <a:solidFill>
                  <a:prstClr val="black"/>
                </a:solidFill>
              </a:rPr>
              <a:t>)</a:t>
            </a:r>
            <a:endParaRPr lang="tr-TR" sz="2800" b="1" dirty="0">
              <a:solidFill>
                <a:prstClr val="black"/>
              </a:solidFill>
              <a:cs typeface="Arial"/>
            </a:endParaRPr>
          </a:p>
        </p:txBody>
      </p:sp>
      <p:sp>
        <p:nvSpPr>
          <p:cNvPr id="6" name="Rectangle 5"/>
          <p:cNvSpPr>
            <a:spLocks noChangeArrowheads="1"/>
          </p:cNvSpPr>
          <p:nvPr/>
        </p:nvSpPr>
        <p:spPr bwMode="auto">
          <a:xfrm>
            <a:off x="1747838" y="1317626"/>
            <a:ext cx="8705850" cy="4001095"/>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1200"/>
              </a:spcAft>
            </a:pPr>
            <a:r>
              <a:rPr lang="tr-TR" sz="1600" dirty="0"/>
              <a:t>Tek yıllık otsu bir bitki olan çörek otu ince kazık bir kök sistemine sahiptir. Kök, bol </a:t>
            </a:r>
            <a:r>
              <a:rPr lang="tr-TR" sz="1600" dirty="0"/>
              <a:t>miktarda </a:t>
            </a:r>
            <a:r>
              <a:rPr lang="tr-TR" sz="1600" dirty="0"/>
              <a:t>safran </a:t>
            </a:r>
            <a:r>
              <a:rPr lang="tr-TR" sz="1600" dirty="0"/>
              <a:t>içerir. </a:t>
            </a:r>
            <a:r>
              <a:rPr lang="tr-TR" sz="1600" dirty="0"/>
              <a:t>Az veya çok dallanan gövdesi 20-60 cm boyunda </a:t>
            </a:r>
            <a:r>
              <a:rPr lang="tr-TR" sz="1600" dirty="0"/>
              <a:t>olup, tüylüdür</a:t>
            </a:r>
            <a:r>
              <a:rPr lang="tr-TR" sz="1600" dirty="0"/>
              <a:t>. Çiçekler, uzun saplı </a:t>
            </a:r>
            <a:r>
              <a:rPr lang="tr-TR" sz="1600" dirty="0"/>
              <a:t>olup, </a:t>
            </a:r>
            <a:r>
              <a:rPr lang="tr-TR" sz="1600" dirty="0"/>
              <a:t>dalların uç kısımlarında </a:t>
            </a:r>
            <a:r>
              <a:rPr lang="tr-TR" sz="1600" dirty="0"/>
              <a:t>bulunur. Çiçek, yeşilimsi</a:t>
            </a:r>
            <a:r>
              <a:rPr lang="tr-TR" sz="1600" dirty="0"/>
              <a:t>, mavimsi renktedir</a:t>
            </a:r>
            <a:r>
              <a:rPr lang="tr-TR" sz="1600" dirty="0"/>
              <a:t>.</a:t>
            </a:r>
          </a:p>
          <a:p>
            <a:pPr algn="just">
              <a:spcAft>
                <a:spcPts val="1200"/>
              </a:spcAft>
            </a:pPr>
            <a:r>
              <a:rPr lang="tr-TR" sz="1600" dirty="0"/>
              <a:t>Bol güneşli, ılıman ve sıcak iklimlerde yetişir. Hasat dönemine yakın zamanda havaların sıcak ve kurak gitmesinde verim ve dane kalitesinin artmasına neden olmaktadır. Hafif killi, besin maddesince zengin, süzek, alüvyal topraklarda iyi tohum verir</a:t>
            </a:r>
            <a:r>
              <a:rPr lang="tr-TR" sz="1600" dirty="0"/>
              <a:t>.</a:t>
            </a:r>
          </a:p>
          <a:p>
            <a:pPr algn="just">
              <a:spcAft>
                <a:spcPts val="1200"/>
              </a:spcAft>
            </a:pPr>
            <a:r>
              <a:rPr lang="tr-TR" sz="1600" dirty="0"/>
              <a:t>Üretimi tohumla yapılır. Her sene kendi tohumlarını dökerek oldukları yerden yeniden çıkarlar. </a:t>
            </a:r>
            <a:r>
              <a:rPr lang="tr-TR" sz="1600" dirty="0"/>
              <a:t>Ekim, Mart ortası-Nisan </a:t>
            </a:r>
            <a:r>
              <a:rPr lang="tr-TR" sz="1600" dirty="0"/>
              <a:t>başı </a:t>
            </a:r>
            <a:r>
              <a:rPr lang="tr-TR" sz="1600" dirty="0"/>
              <a:t>yapılır</a:t>
            </a:r>
            <a:r>
              <a:rPr lang="tr-TR" sz="1600" dirty="0"/>
              <a:t>. </a:t>
            </a:r>
            <a:r>
              <a:rPr lang="tr-TR" sz="1600" dirty="0"/>
              <a:t>Aşırı sulama </a:t>
            </a:r>
            <a:r>
              <a:rPr lang="tr-TR" sz="1600" dirty="0"/>
              <a:t>istemez. Çıkış döneminde yabancı ot rekabeti zayıf olduğundan bu dönemde çapalama hızlı bir şekilde yapılarak bitkinin geniş toprak alanına sahip olması sağlanmalıdır. Ağustos </a:t>
            </a:r>
            <a:r>
              <a:rPr lang="tr-TR" sz="1600" dirty="0"/>
              <a:t>ortası-Eylül </a:t>
            </a:r>
            <a:r>
              <a:rPr lang="tr-TR" sz="1600" dirty="0"/>
              <a:t>başlarında kapsüller koyu kahverengi olunca hasada başlanır. </a:t>
            </a:r>
            <a:endParaRPr lang="tr-TR" sz="1600" dirty="0"/>
          </a:p>
          <a:p>
            <a:pPr algn="just">
              <a:spcAft>
                <a:spcPts val="1200"/>
              </a:spcAft>
            </a:pPr>
            <a:r>
              <a:rPr lang="tr-TR" sz="1600" dirty="0"/>
              <a:t>Çörek otu uçucu yağ, tanenli maddeler ve acı maddeler içermektedir. Halk arasında çörek otu mide rahatsızlıkları, gaz söktürücü olarak kullanılmaktadır. Ayrıca hoş kokusu nedeniyle birçok ilaçlara katılmakta ve baharat olarak ta tüketilmektedir. </a:t>
            </a:r>
          </a:p>
        </p:txBody>
      </p:sp>
    </p:spTree>
    <p:extLst>
      <p:ext uri="{BB962C8B-B14F-4D97-AF65-F5344CB8AC3E}">
        <p14:creationId xmlns:p14="http://schemas.microsoft.com/office/powerpoint/2010/main" val="1708145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ou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ou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ou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80565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Baharat Bitkileri – Fesleğen (</a:t>
            </a:r>
            <a:r>
              <a:rPr lang="tr-TR" sz="2800" b="1" i="1" dirty="0">
                <a:solidFill>
                  <a:prstClr val="black"/>
                </a:solidFill>
              </a:rPr>
              <a:t>Ocimum basillicum</a:t>
            </a:r>
            <a:r>
              <a:rPr lang="tr-TR" sz="2800" b="1" dirty="0">
                <a:solidFill>
                  <a:prstClr val="black"/>
                </a:solidFill>
              </a:rPr>
              <a:t>)</a:t>
            </a:r>
            <a:endParaRPr lang="tr-TR" sz="2800" b="1" dirty="0">
              <a:solidFill>
                <a:prstClr val="black"/>
              </a:solidFill>
              <a:cs typeface="Arial"/>
            </a:endParaRPr>
          </a:p>
        </p:txBody>
      </p:sp>
      <p:sp>
        <p:nvSpPr>
          <p:cNvPr id="6" name="Rectangle 5"/>
          <p:cNvSpPr>
            <a:spLocks noChangeArrowheads="1"/>
          </p:cNvSpPr>
          <p:nvPr/>
        </p:nvSpPr>
        <p:spPr bwMode="auto">
          <a:xfrm>
            <a:off x="1747838" y="1317625"/>
            <a:ext cx="8705850" cy="1631216"/>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1200"/>
              </a:spcAft>
            </a:pPr>
            <a:r>
              <a:rPr lang="tr-TR" sz="1600" dirty="0"/>
              <a:t>Reyhan olarak ta bilinen tek yıllık bir bitkidir. Yetişkin fesleğenlerin boyları genellikle 20 ile 60 cm arasında değişir. </a:t>
            </a:r>
          </a:p>
          <a:p>
            <a:pPr algn="just">
              <a:spcAft>
                <a:spcPts val="1200"/>
              </a:spcAft>
            </a:pPr>
            <a:r>
              <a:rPr lang="tr-TR" sz="1600" dirty="0"/>
              <a:t>Güneşi severler. </a:t>
            </a:r>
            <a:r>
              <a:rPr lang="tr-TR" sz="1600" dirty="0"/>
              <a:t>Fesleğen, besin maddesi kapsamı yüksek topraklarda iyi gelişir. </a:t>
            </a:r>
            <a:r>
              <a:rPr lang="tr-TR" sz="1600" dirty="0"/>
              <a:t>Tohumla ve çelikle üretilmektedir. Fesleğen üretiminde en önemli </a:t>
            </a:r>
            <a:r>
              <a:rPr lang="tr-TR" sz="1600" dirty="0"/>
              <a:t>sorun, </a:t>
            </a:r>
            <a:r>
              <a:rPr lang="tr-TR" sz="1600" dirty="0"/>
              <a:t>yabancı </a:t>
            </a:r>
            <a:r>
              <a:rPr lang="tr-TR" sz="1600" dirty="0"/>
              <a:t>otlardır. </a:t>
            </a:r>
            <a:endParaRPr lang="tr-TR" sz="1600" dirty="0"/>
          </a:p>
          <a:p>
            <a:r>
              <a:rPr lang="tr-TR" sz="1600" dirty="0"/>
              <a:t>Hem taze, hem de kurutularak kullanılır. </a:t>
            </a:r>
          </a:p>
        </p:txBody>
      </p:sp>
    </p:spTree>
    <p:extLst>
      <p:ext uri="{BB962C8B-B14F-4D97-AF65-F5344CB8AC3E}">
        <p14:creationId xmlns:p14="http://schemas.microsoft.com/office/powerpoint/2010/main" val="1234152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ou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80565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Baharat Bitkileri – Kekik (</a:t>
            </a:r>
            <a:r>
              <a:rPr lang="tr-TR" sz="2800" b="1" i="1" dirty="0">
                <a:solidFill>
                  <a:prstClr val="black"/>
                </a:solidFill>
              </a:rPr>
              <a:t>Thymus</a:t>
            </a:r>
            <a:r>
              <a:rPr lang="tr-TR" sz="2800" b="1" dirty="0">
                <a:solidFill>
                  <a:prstClr val="black"/>
                </a:solidFill>
              </a:rPr>
              <a:t> ssp.)</a:t>
            </a:r>
            <a:endParaRPr lang="tr-TR" sz="2800" b="1" dirty="0">
              <a:solidFill>
                <a:prstClr val="black"/>
              </a:solidFill>
              <a:cs typeface="Arial"/>
            </a:endParaRPr>
          </a:p>
        </p:txBody>
      </p:sp>
      <p:sp>
        <p:nvSpPr>
          <p:cNvPr id="6" name="Rectangle 5"/>
          <p:cNvSpPr>
            <a:spLocks noChangeArrowheads="1"/>
          </p:cNvSpPr>
          <p:nvPr/>
        </p:nvSpPr>
        <p:spPr bwMode="auto">
          <a:xfrm>
            <a:off x="1747838" y="1317625"/>
            <a:ext cx="8705850" cy="2523768"/>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1200"/>
              </a:spcAft>
            </a:pPr>
            <a:r>
              <a:rPr lang="tr-TR" sz="1600" dirty="0"/>
              <a:t>Kekik, tek veya çok yıllık, odunumsu, yarı çalımsı 20-40 cm kadar boylanabilen fazla miktarda dallanan dik formlu bir bitkidir. </a:t>
            </a:r>
          </a:p>
          <a:p>
            <a:pPr algn="just">
              <a:spcAft>
                <a:spcPts val="1200"/>
              </a:spcAft>
            </a:pPr>
            <a:r>
              <a:rPr lang="tr-TR" sz="1600" dirty="0"/>
              <a:t>Kekik bol </a:t>
            </a:r>
            <a:r>
              <a:rPr lang="tr-TR" sz="1600" dirty="0"/>
              <a:t>güneşli, </a:t>
            </a:r>
            <a:r>
              <a:rPr lang="tr-TR" sz="1600" dirty="0"/>
              <a:t>iyi drenajlı yerlerde yetişir. Toprağı hafif kumlu olmalı, aşırı gübre ve su vermekten kaçınmalıdır. </a:t>
            </a:r>
          </a:p>
          <a:p>
            <a:pPr algn="just">
              <a:spcAft>
                <a:spcPts val="1200"/>
              </a:spcAft>
            </a:pPr>
            <a:r>
              <a:rPr lang="tr-TR" sz="1600" dirty="0">
                <a:solidFill>
                  <a:prstClr val="black"/>
                </a:solidFill>
              </a:rPr>
              <a:t>T</a:t>
            </a:r>
            <a:r>
              <a:rPr lang="tr-TR" sz="1600" dirty="0"/>
              <a:t>ohum </a:t>
            </a:r>
            <a:r>
              <a:rPr lang="tr-TR" sz="1600" dirty="0"/>
              <a:t>ve çelikle üretilmektedir. Kekik tohumları ilkbaharda kumlu toprağa serpilir. Kolayca çimlenir. Kekik </a:t>
            </a:r>
            <a:r>
              <a:rPr lang="tr-TR" sz="1600" dirty="0"/>
              <a:t>otu, </a:t>
            </a:r>
            <a:r>
              <a:rPr lang="tr-TR" sz="1600" dirty="0"/>
              <a:t>Haziran’dan Ekime kadar topraktan 4-5 cm yukarıdan veya sürgünleri kesilerek havadar yerlerde kurutulur. Kekik </a:t>
            </a:r>
            <a:r>
              <a:rPr lang="tr-TR" sz="1600" dirty="0"/>
              <a:t>tarımında </a:t>
            </a:r>
            <a:r>
              <a:rPr lang="tr-TR" sz="1600" dirty="0"/>
              <a:t>en önemli </a:t>
            </a:r>
            <a:r>
              <a:rPr lang="tr-TR" sz="1600" dirty="0"/>
              <a:t>sorun </a:t>
            </a:r>
            <a:r>
              <a:rPr lang="tr-TR" sz="1600" dirty="0"/>
              <a:t>yabancı </a:t>
            </a:r>
            <a:r>
              <a:rPr lang="tr-TR" sz="1600" dirty="0"/>
              <a:t>ot mücadesidir</a:t>
            </a:r>
            <a:r>
              <a:rPr lang="tr-TR" sz="1600" dirty="0"/>
              <a:t>. </a:t>
            </a:r>
          </a:p>
          <a:p>
            <a:pPr algn="just">
              <a:spcAft>
                <a:spcPts val="1200"/>
              </a:spcAft>
            </a:pPr>
            <a:r>
              <a:rPr lang="tr-TR" sz="1600" dirty="0"/>
              <a:t>Kekik hem tıp alanında hem de yemeklerde baharat olarak tüketilmektedir. </a:t>
            </a:r>
          </a:p>
        </p:txBody>
      </p:sp>
    </p:spTree>
    <p:extLst>
      <p:ext uri="{BB962C8B-B14F-4D97-AF65-F5344CB8AC3E}">
        <p14:creationId xmlns:p14="http://schemas.microsoft.com/office/powerpoint/2010/main" val="4294004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ou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ox(ou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ox(out)">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47838" y="419100"/>
            <a:ext cx="8056562" cy="609600"/>
          </a:xfrm>
          <a:prstGeom prst="rect">
            <a:avLst/>
          </a:prstGeom>
          <a:no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r>
              <a:rPr lang="tr-TR" sz="2800" b="1" dirty="0">
                <a:solidFill>
                  <a:prstClr val="black"/>
                </a:solidFill>
              </a:rPr>
              <a:t>Baharat Bitkileri – Kişniş (</a:t>
            </a:r>
            <a:r>
              <a:rPr lang="tr-TR" sz="2800" b="1" i="1" dirty="0">
                <a:solidFill>
                  <a:prstClr val="black"/>
                </a:solidFill>
              </a:rPr>
              <a:t>Coriandrum sativum</a:t>
            </a:r>
            <a:r>
              <a:rPr lang="tr-TR" sz="2800" b="1" dirty="0">
                <a:solidFill>
                  <a:prstClr val="black"/>
                </a:solidFill>
              </a:rPr>
              <a:t>)</a:t>
            </a:r>
            <a:endParaRPr lang="tr-TR" sz="2800" b="1" dirty="0">
              <a:solidFill>
                <a:prstClr val="black"/>
              </a:solidFill>
              <a:cs typeface="Arial"/>
            </a:endParaRPr>
          </a:p>
        </p:txBody>
      </p:sp>
      <p:sp>
        <p:nvSpPr>
          <p:cNvPr id="6" name="Rectangle 5"/>
          <p:cNvSpPr>
            <a:spLocks noChangeArrowheads="1"/>
          </p:cNvSpPr>
          <p:nvPr/>
        </p:nvSpPr>
        <p:spPr bwMode="auto">
          <a:xfrm>
            <a:off x="1747838" y="1317625"/>
            <a:ext cx="8705850" cy="3262432"/>
          </a:xfrm>
          <a:prstGeom prst="rect">
            <a:avLst/>
          </a:prstGeom>
          <a:noFill/>
          <a:ln w="9525">
            <a:noFill/>
            <a:miter lim="800000"/>
            <a:headEnd/>
            <a:tailEnd/>
          </a:ln>
        </p:spPr>
        <p:txBody>
          <a:bodyPr>
            <a:spAutoFit/>
          </a:bodyPr>
          <a:lstStyle>
            <a:lvl1pPr defTabSz="269875" eaLnBrk="0" hangingPunct="0">
              <a:defRPr>
                <a:solidFill>
                  <a:schemeClr val="tx1"/>
                </a:solidFill>
                <a:latin typeface="Arial" panose="020B0604020202020204" pitchFamily="34" charset="0"/>
              </a:defRPr>
            </a:lvl1pPr>
            <a:lvl2pPr marL="1266825" indent="-285750" defTabSz="269875" eaLnBrk="0" hangingPunct="0">
              <a:defRPr>
                <a:solidFill>
                  <a:schemeClr val="tx1"/>
                </a:solidFill>
                <a:latin typeface="Arial" panose="020B0604020202020204" pitchFamily="34" charset="0"/>
              </a:defRPr>
            </a:lvl2pPr>
            <a:lvl3pPr marL="1674813" indent="-228600" defTabSz="269875" eaLnBrk="0" hangingPunct="0">
              <a:defRPr>
                <a:solidFill>
                  <a:schemeClr val="tx1"/>
                </a:solidFill>
                <a:latin typeface="Arial" panose="020B0604020202020204" pitchFamily="34" charset="0"/>
              </a:defRPr>
            </a:lvl3pPr>
            <a:lvl4pPr marL="2082800" indent="-228600" defTabSz="269875" eaLnBrk="0" hangingPunct="0">
              <a:defRPr>
                <a:solidFill>
                  <a:schemeClr val="tx1"/>
                </a:solidFill>
                <a:latin typeface="Arial" panose="020B0604020202020204" pitchFamily="34" charset="0"/>
              </a:defRPr>
            </a:lvl4pPr>
            <a:lvl5pPr marL="2490788" indent="-228600" defTabSz="269875" eaLnBrk="0" hangingPunct="0">
              <a:defRPr>
                <a:solidFill>
                  <a:schemeClr val="tx1"/>
                </a:solidFill>
                <a:latin typeface="Arial" panose="020B0604020202020204" pitchFamily="34" charset="0"/>
              </a:defRPr>
            </a:lvl5pPr>
            <a:lvl6pPr marL="2947988" indent="-228600" defTabSz="269875" eaLnBrk="0" fontAlgn="base" hangingPunct="0">
              <a:spcBef>
                <a:spcPct val="0"/>
              </a:spcBef>
              <a:spcAft>
                <a:spcPct val="0"/>
              </a:spcAft>
              <a:defRPr>
                <a:solidFill>
                  <a:schemeClr val="tx1"/>
                </a:solidFill>
                <a:latin typeface="Arial" panose="020B0604020202020204" pitchFamily="34" charset="0"/>
              </a:defRPr>
            </a:lvl6pPr>
            <a:lvl7pPr marL="3405188" indent="-228600" defTabSz="269875" eaLnBrk="0" fontAlgn="base" hangingPunct="0">
              <a:spcBef>
                <a:spcPct val="0"/>
              </a:spcBef>
              <a:spcAft>
                <a:spcPct val="0"/>
              </a:spcAft>
              <a:defRPr>
                <a:solidFill>
                  <a:schemeClr val="tx1"/>
                </a:solidFill>
                <a:latin typeface="Arial" panose="020B0604020202020204" pitchFamily="34" charset="0"/>
              </a:defRPr>
            </a:lvl7pPr>
            <a:lvl8pPr marL="3862388" indent="-228600" defTabSz="269875" eaLnBrk="0" fontAlgn="base" hangingPunct="0">
              <a:spcBef>
                <a:spcPct val="0"/>
              </a:spcBef>
              <a:spcAft>
                <a:spcPct val="0"/>
              </a:spcAft>
              <a:defRPr>
                <a:solidFill>
                  <a:schemeClr val="tx1"/>
                </a:solidFill>
                <a:latin typeface="Arial" panose="020B0604020202020204" pitchFamily="34" charset="0"/>
              </a:defRPr>
            </a:lvl8pPr>
            <a:lvl9pPr marL="4319588" indent="-228600" defTabSz="269875" eaLnBrk="0" fontAlgn="base" hangingPunct="0">
              <a:spcBef>
                <a:spcPct val="0"/>
              </a:spcBef>
              <a:spcAft>
                <a:spcPct val="0"/>
              </a:spcAft>
              <a:defRPr>
                <a:solidFill>
                  <a:schemeClr val="tx1"/>
                </a:solidFill>
                <a:latin typeface="Arial" panose="020B0604020202020204" pitchFamily="34" charset="0"/>
              </a:defRPr>
            </a:lvl9pPr>
          </a:lstStyle>
          <a:p>
            <a:pPr algn="just">
              <a:spcAft>
                <a:spcPts val="1200"/>
              </a:spcAft>
            </a:pPr>
            <a:r>
              <a:rPr lang="tr-TR" sz="1600" dirty="0"/>
              <a:t>Bir </a:t>
            </a:r>
            <a:r>
              <a:rPr lang="tr-TR" sz="1600" dirty="0"/>
              <a:t>yıllık, </a:t>
            </a:r>
            <a:r>
              <a:rPr lang="tr-TR" sz="1600" dirty="0"/>
              <a:t>otsu bitki olan kişniş 60 cm'ye kadar boylanabilir. Çiçekleri, dalların uçlarında 10-20 tanesi topluca bir arada şemsiye şeklinde toplanmıştır. </a:t>
            </a:r>
            <a:endParaRPr lang="tr-TR" sz="1600" dirty="0"/>
          </a:p>
          <a:p>
            <a:pPr algn="just">
              <a:spcAft>
                <a:spcPts val="1200"/>
              </a:spcAft>
            </a:pPr>
            <a:r>
              <a:rPr lang="tr-TR" sz="1600" dirty="0"/>
              <a:t>Bol </a:t>
            </a:r>
            <a:r>
              <a:rPr lang="tr-TR" sz="1600" dirty="0"/>
              <a:t>güneşli yerleri, verimli ve hafif topraklan sever. Sıcak ve kurak bölgelerde iyi yetiştiği belirtilmektedir. Hafif, kumlu, kireç bakımından zengin toprakları tercih eder. </a:t>
            </a:r>
            <a:endParaRPr lang="tr-TR" sz="1600" dirty="0"/>
          </a:p>
          <a:p>
            <a:pPr algn="just">
              <a:spcAft>
                <a:spcPts val="1200"/>
              </a:spcAft>
            </a:pPr>
            <a:r>
              <a:rPr lang="tr-TR" sz="1600" dirty="0"/>
              <a:t>Genellikle ilkbahar döneminde yetiştirilen kişniş don olayından zarar görür. </a:t>
            </a:r>
            <a:r>
              <a:rPr lang="tr-TR" sz="1600" dirty="0"/>
              <a:t>Çimlenme ve </a:t>
            </a:r>
            <a:r>
              <a:rPr lang="tr-TR" sz="1600" dirty="0"/>
              <a:t>çıkış süresi </a:t>
            </a:r>
            <a:r>
              <a:rPr lang="tr-TR" sz="1600" dirty="0"/>
              <a:t>uzundur. Tohumlar </a:t>
            </a:r>
            <a:r>
              <a:rPr lang="tr-TR" sz="1600" dirty="0"/>
              <a:t>çimleninceye kadar yabancı ot gelişiminin engellenmesi için çeşitli önlemlerin alınması gerekir. Hastalıklarına karşı gerekli kültürel ve kimyasal mücadele metotları uygulanmalıdır. </a:t>
            </a:r>
            <a:endParaRPr lang="tr-TR" sz="1600" dirty="0"/>
          </a:p>
          <a:p>
            <a:pPr algn="just">
              <a:spcAft>
                <a:spcPts val="1200"/>
              </a:spcAft>
            </a:pPr>
            <a:r>
              <a:rPr lang="tr-TR" sz="1600" dirty="0"/>
              <a:t>Bitkinin </a:t>
            </a:r>
            <a:r>
              <a:rPr lang="tr-TR" sz="1600" dirty="0"/>
              <a:t>taze yaprakları salatalarda ve kökleri de baharat olarak kullanılır. Ferahlatıcı hoş bir kokusu, tatlımsı baharlı ve meyvemsi bir lezzeti vardır. Et yemeklerinde ve zeytinyağlı yemeklerde çeşni katmak için kullanılan yaprakları, yakıcı bir tat verir. </a:t>
            </a:r>
          </a:p>
        </p:txBody>
      </p:sp>
    </p:spTree>
    <p:extLst>
      <p:ext uri="{BB962C8B-B14F-4D97-AF65-F5344CB8AC3E}">
        <p14:creationId xmlns:p14="http://schemas.microsoft.com/office/powerpoint/2010/main" val="4214402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ou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ou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ou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ou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Ana Olay</Template>
  <TotalTime>0</TotalTime>
  <Words>936</Words>
  <Application>Microsoft Office PowerPoint</Application>
  <PresentationFormat>Geniş ekran</PresentationFormat>
  <Paragraphs>47</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Impact</vt:lpstr>
      <vt:lpstr>Tahoma</vt:lpstr>
      <vt:lpstr>Ana Olay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2018-04-05T12:49:51Z</dcterms:created>
  <dcterms:modified xsi:type="dcterms:W3CDTF">2018-04-05T12:50:18Z</dcterms:modified>
</cp:coreProperties>
</file>