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1/14/2020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BE202-A445-486E-9491-4E1CD96735BE}"/>
              </a:ext>
            </a:extLst>
          </p:cNvPr>
          <p:cNvSpPr>
            <a:spLocks noGrp="1"/>
          </p:cNvSpPr>
          <p:nvPr>
            <p:ph type="ctrTitle"/>
          </p:nvPr>
        </p:nvSpPr>
        <p:spPr/>
        <p:txBody>
          <a:bodyPr/>
          <a:lstStyle/>
          <a:p>
            <a:r>
              <a:rPr lang="en-US" sz="4000" dirty="0"/>
              <a:t>Human Resources Management</a:t>
            </a:r>
            <a:endParaRPr lang="tr-TR" sz="4000" dirty="0"/>
          </a:p>
        </p:txBody>
      </p:sp>
      <p:sp>
        <p:nvSpPr>
          <p:cNvPr id="3" name="Subtitle 2">
            <a:extLst>
              <a:ext uri="{FF2B5EF4-FFF2-40B4-BE49-F238E27FC236}">
                <a16:creationId xmlns:a16="http://schemas.microsoft.com/office/drawing/2014/main" id="{2EEBA066-4825-46FF-904A-A8A979615307}"/>
              </a:ext>
            </a:extLst>
          </p:cNvPr>
          <p:cNvSpPr>
            <a:spLocks noGrp="1"/>
          </p:cNvSpPr>
          <p:nvPr>
            <p:ph type="subTitle" idx="1"/>
          </p:nvPr>
        </p:nvSpPr>
        <p:spPr/>
        <p:txBody>
          <a:bodyPr/>
          <a:lstStyle/>
          <a:p>
            <a:r>
              <a:rPr lang="en-US" dirty="0"/>
              <a:t>Week11</a:t>
            </a:r>
          </a:p>
          <a:p>
            <a:r>
              <a:rPr lang="en-US" dirty="0"/>
              <a:t>Managing compensation - continued</a:t>
            </a:r>
            <a:endParaRPr lang="tr-TR" dirty="0"/>
          </a:p>
        </p:txBody>
      </p:sp>
    </p:spTree>
    <p:extLst>
      <p:ext uri="{BB962C8B-B14F-4D97-AF65-F5344CB8AC3E}">
        <p14:creationId xmlns:p14="http://schemas.microsoft.com/office/powerpoint/2010/main" val="2508879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5B845-B1D1-497D-A8C8-C4FA142F274B}"/>
              </a:ext>
            </a:extLst>
          </p:cNvPr>
          <p:cNvSpPr>
            <a:spLocks noGrp="1"/>
          </p:cNvSpPr>
          <p:nvPr>
            <p:ph type="title"/>
          </p:nvPr>
        </p:nvSpPr>
        <p:spPr/>
        <p:txBody>
          <a:bodyPr/>
          <a:lstStyle/>
          <a:p>
            <a:r>
              <a:rPr lang="en-US" altLang="tr-TR" sz="2400" dirty="0"/>
              <a:t>Step 5: Create a job hierarchy</a:t>
            </a:r>
            <a:br>
              <a:rPr lang="en-US" altLang="tr-TR" sz="2400" dirty="0"/>
            </a:br>
            <a:br>
              <a:rPr lang="en-US" altLang="tr-TR" sz="2400" dirty="0"/>
            </a:br>
            <a:r>
              <a:rPr lang="en-US" altLang="tr-TR" sz="2400" dirty="0"/>
              <a:t>Step 6: Classify jobs by grade levels</a:t>
            </a:r>
            <a:br>
              <a:rPr lang="en-US" altLang="tr-TR" dirty="0">
                <a:effectLst>
                  <a:outerShdw blurRad="38100" dist="38100" dir="2700000" algn="tl">
                    <a:srgbClr val="FFFFFF"/>
                  </a:outerShdw>
                </a:effectLst>
              </a:rPr>
            </a:br>
            <a:endParaRPr lang="tr-TR" dirty="0"/>
          </a:p>
        </p:txBody>
      </p:sp>
      <p:pic>
        <p:nvPicPr>
          <p:cNvPr id="4" name="Picture 5">
            <a:extLst>
              <a:ext uri="{FF2B5EF4-FFF2-40B4-BE49-F238E27FC236}">
                <a16:creationId xmlns:a16="http://schemas.microsoft.com/office/drawing/2014/main" id="{885DBB5D-1E77-4A34-804C-4A557646087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34811" y="1993106"/>
            <a:ext cx="5897461" cy="46575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982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01093-A308-420D-95B8-99D36B55E818}"/>
              </a:ext>
            </a:extLst>
          </p:cNvPr>
          <p:cNvSpPr>
            <a:spLocks noGrp="1"/>
          </p:cNvSpPr>
          <p:nvPr>
            <p:ph type="title"/>
          </p:nvPr>
        </p:nvSpPr>
        <p:spPr/>
        <p:txBody>
          <a:bodyPr/>
          <a:lstStyle/>
          <a:p>
            <a:pPr algn="ctr"/>
            <a:r>
              <a:rPr lang="en-US" altLang="tr-TR" b="1" dirty="0">
                <a:solidFill>
                  <a:srgbClr val="FF0000"/>
                </a:solidFill>
              </a:rPr>
              <a:t>Job vs. Individual Pay</a:t>
            </a:r>
            <a:endParaRPr lang="tr-TR" dirty="0">
              <a:solidFill>
                <a:srgbClr val="FF0000"/>
              </a:solidFill>
            </a:endParaRPr>
          </a:p>
        </p:txBody>
      </p:sp>
      <p:sp>
        <p:nvSpPr>
          <p:cNvPr id="3" name="Content Placeholder 2">
            <a:extLst>
              <a:ext uri="{FF2B5EF4-FFF2-40B4-BE49-F238E27FC236}">
                <a16:creationId xmlns:a16="http://schemas.microsoft.com/office/drawing/2014/main" id="{1C85D9C4-63C8-4A2F-BB16-01F7CE4C25A6}"/>
              </a:ext>
            </a:extLst>
          </p:cNvPr>
          <p:cNvSpPr>
            <a:spLocks noGrp="1"/>
          </p:cNvSpPr>
          <p:nvPr>
            <p:ph idx="1"/>
          </p:nvPr>
        </p:nvSpPr>
        <p:spPr/>
        <p:txBody>
          <a:bodyPr/>
          <a:lstStyle/>
          <a:p>
            <a:pPr>
              <a:lnSpc>
                <a:spcPct val="80000"/>
              </a:lnSpc>
              <a:buFontTx/>
              <a:buNone/>
            </a:pPr>
            <a:r>
              <a:rPr lang="en-US" altLang="tr-TR" u="sng" dirty="0">
                <a:effectLst>
                  <a:outerShdw blurRad="38100" dist="38100" dir="2700000" algn="tl">
                    <a:srgbClr val="FFFFFF"/>
                  </a:outerShdw>
                </a:effectLst>
              </a:rPr>
              <a:t>Job-based pay is best where:</a:t>
            </a:r>
          </a:p>
          <a:p>
            <a:pPr>
              <a:lnSpc>
                <a:spcPct val="80000"/>
              </a:lnSpc>
            </a:pPr>
            <a:r>
              <a:rPr lang="en-US" altLang="tr-TR" dirty="0">
                <a:effectLst>
                  <a:outerShdw blurRad="38100" dist="38100" dir="2700000" algn="tl">
                    <a:srgbClr val="FFFFFF"/>
                  </a:outerShdw>
                </a:effectLst>
              </a:rPr>
              <a:t>Technology is stable</a:t>
            </a:r>
          </a:p>
          <a:p>
            <a:pPr>
              <a:lnSpc>
                <a:spcPct val="80000"/>
              </a:lnSpc>
            </a:pPr>
            <a:r>
              <a:rPr lang="en-US" altLang="tr-TR" dirty="0">
                <a:effectLst>
                  <a:outerShdw blurRad="38100" dist="38100" dir="2700000" algn="tl">
                    <a:srgbClr val="FFFFFF"/>
                  </a:outerShdw>
                </a:effectLst>
              </a:rPr>
              <a:t>Jobs do not change often</a:t>
            </a:r>
          </a:p>
          <a:p>
            <a:pPr>
              <a:lnSpc>
                <a:spcPct val="80000"/>
              </a:lnSpc>
            </a:pPr>
            <a:r>
              <a:rPr lang="en-US" altLang="tr-TR" dirty="0">
                <a:effectLst>
                  <a:outerShdw blurRad="38100" dist="38100" dir="2700000" algn="tl">
                    <a:srgbClr val="FFFFFF"/>
                  </a:outerShdw>
                </a:effectLst>
              </a:rPr>
              <a:t>Employees do not need to cover for one another frequently</a:t>
            </a:r>
          </a:p>
          <a:p>
            <a:pPr>
              <a:lnSpc>
                <a:spcPct val="80000"/>
              </a:lnSpc>
            </a:pPr>
            <a:r>
              <a:rPr lang="en-US" altLang="tr-TR" dirty="0">
                <a:effectLst>
                  <a:outerShdw blurRad="38100" dist="38100" dir="2700000" algn="tl">
                    <a:srgbClr val="FFFFFF"/>
                  </a:outerShdw>
                </a:effectLst>
              </a:rPr>
              <a:t>Much training is required to learn a given job</a:t>
            </a:r>
          </a:p>
          <a:p>
            <a:pPr>
              <a:lnSpc>
                <a:spcPct val="80000"/>
              </a:lnSpc>
            </a:pPr>
            <a:r>
              <a:rPr lang="en-US" altLang="tr-TR" dirty="0">
                <a:effectLst>
                  <a:outerShdw blurRad="38100" dist="38100" dir="2700000" algn="tl">
                    <a:srgbClr val="FFFFFF"/>
                  </a:outerShdw>
                </a:effectLst>
              </a:rPr>
              <a:t>Turnover is relatively low</a:t>
            </a:r>
          </a:p>
          <a:p>
            <a:pPr>
              <a:lnSpc>
                <a:spcPct val="80000"/>
              </a:lnSpc>
            </a:pPr>
            <a:r>
              <a:rPr lang="en-US" altLang="tr-TR" dirty="0">
                <a:effectLst>
                  <a:outerShdw blurRad="38100" dist="38100" dir="2700000" algn="tl">
                    <a:srgbClr val="FFFFFF"/>
                  </a:outerShdw>
                </a:effectLst>
              </a:rPr>
              <a:t>Employees are expected to move up through the ranks over time</a:t>
            </a:r>
          </a:p>
          <a:p>
            <a:pPr>
              <a:lnSpc>
                <a:spcPct val="80000"/>
              </a:lnSpc>
            </a:pPr>
            <a:r>
              <a:rPr lang="en-US" altLang="tr-TR" dirty="0">
                <a:effectLst>
                  <a:outerShdw blurRad="38100" dist="38100" dir="2700000" algn="tl">
                    <a:srgbClr val="FFFFFF"/>
                  </a:outerShdw>
                </a:effectLst>
              </a:rPr>
              <a:t>Jobs are fairly standardized within the industry</a:t>
            </a:r>
          </a:p>
          <a:p>
            <a:endParaRPr lang="tr-TR" dirty="0"/>
          </a:p>
        </p:txBody>
      </p:sp>
    </p:spTree>
    <p:extLst>
      <p:ext uri="{BB962C8B-B14F-4D97-AF65-F5344CB8AC3E}">
        <p14:creationId xmlns:p14="http://schemas.microsoft.com/office/powerpoint/2010/main" val="911184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33E5-8BA5-4559-BE4B-FD421AC3738E}"/>
              </a:ext>
            </a:extLst>
          </p:cNvPr>
          <p:cNvSpPr>
            <a:spLocks noGrp="1"/>
          </p:cNvSpPr>
          <p:nvPr>
            <p:ph type="title"/>
          </p:nvPr>
        </p:nvSpPr>
        <p:spPr/>
        <p:txBody>
          <a:bodyPr/>
          <a:lstStyle/>
          <a:p>
            <a:r>
              <a:rPr lang="en-US" altLang="tr-TR" b="1" dirty="0"/>
              <a:t>Job vs. Individual Pay</a:t>
            </a:r>
            <a:endParaRPr lang="tr-TR" dirty="0"/>
          </a:p>
        </p:txBody>
      </p:sp>
      <p:sp>
        <p:nvSpPr>
          <p:cNvPr id="3" name="Content Placeholder 2">
            <a:extLst>
              <a:ext uri="{FF2B5EF4-FFF2-40B4-BE49-F238E27FC236}">
                <a16:creationId xmlns:a16="http://schemas.microsoft.com/office/drawing/2014/main" id="{757EB518-C0CB-4B80-99FF-7392AEEC5A68}"/>
              </a:ext>
            </a:extLst>
          </p:cNvPr>
          <p:cNvSpPr>
            <a:spLocks noGrp="1"/>
          </p:cNvSpPr>
          <p:nvPr>
            <p:ph idx="1"/>
          </p:nvPr>
        </p:nvSpPr>
        <p:spPr/>
        <p:txBody>
          <a:bodyPr/>
          <a:lstStyle/>
          <a:p>
            <a:pPr>
              <a:lnSpc>
                <a:spcPct val="90000"/>
              </a:lnSpc>
            </a:pPr>
            <a:r>
              <a:rPr lang="en-US" altLang="tr-TR" u="sng" dirty="0">
                <a:effectLst>
                  <a:outerShdw blurRad="38100" dist="38100" dir="2700000" algn="tl">
                    <a:srgbClr val="FFFFFF"/>
                  </a:outerShdw>
                </a:effectLst>
              </a:rPr>
              <a:t>Individual-based pay is best where:</a:t>
            </a:r>
          </a:p>
          <a:p>
            <a:pPr>
              <a:lnSpc>
                <a:spcPct val="90000"/>
              </a:lnSpc>
            </a:pPr>
            <a:r>
              <a:rPr lang="en-US" altLang="tr-TR" dirty="0">
                <a:effectLst>
                  <a:outerShdw blurRad="38100" dist="38100" dir="2700000" algn="tl">
                    <a:srgbClr val="FFFFFF"/>
                  </a:outerShdw>
                </a:effectLst>
              </a:rPr>
              <a:t>The firm has a relatively educated workforce with both the ability and the willingness to learn different jobs</a:t>
            </a:r>
          </a:p>
          <a:p>
            <a:pPr>
              <a:lnSpc>
                <a:spcPct val="90000"/>
              </a:lnSpc>
            </a:pPr>
            <a:r>
              <a:rPr lang="en-US" altLang="tr-TR" dirty="0">
                <a:effectLst>
                  <a:outerShdw blurRad="38100" dist="38100" dir="2700000" algn="tl">
                    <a:srgbClr val="FFFFFF"/>
                  </a:outerShdw>
                </a:effectLst>
              </a:rPr>
              <a:t>The company’s technology and organizational structure change frequently</a:t>
            </a:r>
          </a:p>
          <a:p>
            <a:pPr>
              <a:lnSpc>
                <a:spcPct val="90000"/>
              </a:lnSpc>
            </a:pPr>
            <a:r>
              <a:rPr lang="en-US" altLang="tr-TR" dirty="0">
                <a:effectLst>
                  <a:outerShdw blurRad="38100" dist="38100" dir="2700000" algn="tl">
                    <a:srgbClr val="FFFFFF"/>
                  </a:outerShdw>
                </a:effectLst>
              </a:rPr>
              <a:t>Employee participation and teamwork are encouraged throughout the organization</a:t>
            </a:r>
          </a:p>
          <a:p>
            <a:pPr>
              <a:lnSpc>
                <a:spcPct val="90000"/>
              </a:lnSpc>
            </a:pPr>
            <a:r>
              <a:rPr lang="en-US" altLang="tr-TR" dirty="0">
                <a:effectLst>
                  <a:outerShdw blurRad="38100" dist="38100" dir="2700000" algn="tl">
                    <a:srgbClr val="FFFFFF"/>
                  </a:outerShdw>
                </a:effectLst>
              </a:rPr>
              <a:t>Opportunities for upward mobility are limited</a:t>
            </a:r>
          </a:p>
          <a:p>
            <a:pPr>
              <a:lnSpc>
                <a:spcPct val="90000"/>
              </a:lnSpc>
            </a:pPr>
            <a:r>
              <a:rPr lang="en-US" altLang="tr-TR" dirty="0">
                <a:effectLst>
                  <a:outerShdw blurRad="38100" dist="38100" dir="2700000" algn="tl">
                    <a:srgbClr val="FFFFFF"/>
                  </a:outerShdw>
                </a:effectLst>
              </a:rPr>
              <a:t>Opportunities to learn new skills are present</a:t>
            </a:r>
          </a:p>
          <a:p>
            <a:pPr>
              <a:lnSpc>
                <a:spcPct val="90000"/>
              </a:lnSpc>
            </a:pPr>
            <a:r>
              <a:rPr lang="en-US" altLang="tr-TR" dirty="0">
                <a:effectLst>
                  <a:outerShdw blurRad="38100" dist="38100" dir="2700000" algn="tl">
                    <a:srgbClr val="FFFFFF"/>
                  </a:outerShdw>
                </a:effectLst>
              </a:rPr>
              <a:t>The costs of employee turnover and absenteeism in terms of lost production are high</a:t>
            </a:r>
          </a:p>
          <a:p>
            <a:endParaRPr lang="tr-TR" dirty="0"/>
          </a:p>
        </p:txBody>
      </p:sp>
    </p:spTree>
    <p:extLst>
      <p:ext uri="{BB962C8B-B14F-4D97-AF65-F5344CB8AC3E}">
        <p14:creationId xmlns:p14="http://schemas.microsoft.com/office/powerpoint/2010/main" val="164690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E8356-53FD-44C2-903D-F44F901A1E04}"/>
              </a:ext>
            </a:extLst>
          </p:cNvPr>
          <p:cNvSpPr>
            <a:spLocks noGrp="1"/>
          </p:cNvSpPr>
          <p:nvPr>
            <p:ph type="title"/>
          </p:nvPr>
        </p:nvSpPr>
        <p:spPr/>
        <p:txBody>
          <a:bodyPr/>
          <a:lstStyle/>
          <a:p>
            <a:r>
              <a:rPr lang="en-US" altLang="tr-TR" b="1" dirty="0">
                <a:solidFill>
                  <a:srgbClr val="FF0000"/>
                </a:solidFill>
              </a:rPr>
              <a:t>Job vs. Individual Pay</a:t>
            </a:r>
            <a:endParaRPr lang="tr-TR" dirty="0">
              <a:solidFill>
                <a:srgbClr val="FF0000"/>
              </a:solidFill>
            </a:endParaRPr>
          </a:p>
        </p:txBody>
      </p:sp>
      <p:sp>
        <p:nvSpPr>
          <p:cNvPr id="3" name="Content Placeholder 2">
            <a:extLst>
              <a:ext uri="{FF2B5EF4-FFF2-40B4-BE49-F238E27FC236}">
                <a16:creationId xmlns:a16="http://schemas.microsoft.com/office/drawing/2014/main" id="{49487B88-8387-4249-ADF3-84245404DDDF}"/>
              </a:ext>
            </a:extLst>
          </p:cNvPr>
          <p:cNvSpPr>
            <a:spLocks noGrp="1"/>
          </p:cNvSpPr>
          <p:nvPr>
            <p:ph idx="1"/>
          </p:nvPr>
        </p:nvSpPr>
        <p:spPr/>
        <p:txBody>
          <a:bodyPr/>
          <a:lstStyle/>
          <a:p>
            <a:r>
              <a:rPr lang="en-US" altLang="tr-TR" i="1" u="sng" dirty="0">
                <a:effectLst>
                  <a:outerShdw blurRad="38100" dist="38100" dir="2700000" algn="tl">
                    <a:srgbClr val="FFFFFF"/>
                  </a:outerShdw>
                </a:effectLst>
              </a:rPr>
              <a:t>Egalitarian pay system</a:t>
            </a:r>
            <a:r>
              <a:rPr lang="en-US" altLang="tr-TR" i="1" dirty="0">
                <a:effectLst>
                  <a:outerShdw blurRad="38100" dist="38100" dir="2700000" algn="tl">
                    <a:srgbClr val="FFFFFF"/>
                  </a:outerShdw>
                </a:effectLst>
              </a:rPr>
              <a:t> – A pay plan in which most employees are part of the same compensation systems.</a:t>
            </a:r>
          </a:p>
          <a:p>
            <a:endParaRPr lang="en-US" altLang="tr-TR" i="1" dirty="0">
              <a:effectLst>
                <a:outerShdw blurRad="38100" dist="38100" dir="2700000" algn="tl">
                  <a:srgbClr val="FFFFFF"/>
                </a:outerShdw>
              </a:effectLst>
            </a:endParaRPr>
          </a:p>
          <a:p>
            <a:endParaRPr lang="en-US" altLang="tr-TR" i="1" dirty="0">
              <a:effectLst>
                <a:outerShdw blurRad="38100" dist="38100" dir="2700000" algn="tl">
                  <a:srgbClr val="FFFFFF"/>
                </a:outerShdw>
              </a:effectLst>
            </a:endParaRPr>
          </a:p>
          <a:p>
            <a:r>
              <a:rPr lang="en-US" altLang="tr-TR" i="1" dirty="0">
                <a:effectLst>
                  <a:outerShdw blurRad="38100" dist="38100" dir="2700000" algn="tl">
                    <a:srgbClr val="FFFFFF"/>
                  </a:outerShdw>
                </a:effectLst>
              </a:rPr>
              <a:t> </a:t>
            </a:r>
            <a:r>
              <a:rPr lang="en-US" altLang="tr-TR" i="1" u="sng" dirty="0">
                <a:effectLst>
                  <a:outerShdw blurRad="38100" dist="38100" dir="2700000" algn="tl">
                    <a:srgbClr val="FFFFFF"/>
                  </a:outerShdw>
                </a:effectLst>
              </a:rPr>
              <a:t>Elitist pay system</a:t>
            </a:r>
            <a:r>
              <a:rPr lang="en-US" altLang="tr-TR" i="1" dirty="0">
                <a:effectLst>
                  <a:outerShdw blurRad="38100" dist="38100" dir="2700000" algn="tl">
                    <a:srgbClr val="FFFFFF"/>
                  </a:outerShdw>
                </a:effectLst>
              </a:rPr>
              <a:t> – A pay plan in which different compensation systems are established for employees or groups at different organizational levels.</a:t>
            </a:r>
            <a:endParaRPr lang="en-US" altLang="tr-TR" i="1" u="sng" dirty="0">
              <a:effectLst>
                <a:outerShdw blurRad="38100" dist="38100" dir="2700000" algn="tl">
                  <a:srgbClr val="FFFFFF"/>
                </a:outerShdw>
              </a:effectLst>
            </a:endParaRPr>
          </a:p>
          <a:p>
            <a:endParaRPr lang="tr-TR" dirty="0"/>
          </a:p>
        </p:txBody>
      </p:sp>
    </p:spTree>
    <p:extLst>
      <p:ext uri="{BB962C8B-B14F-4D97-AF65-F5344CB8AC3E}">
        <p14:creationId xmlns:p14="http://schemas.microsoft.com/office/powerpoint/2010/main" val="1390941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3E502-3F25-45EE-AD7B-5459B7BCCEDC}"/>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DD879313-DD83-4CE6-9BD8-D73825EA3B83}"/>
              </a:ext>
            </a:extLst>
          </p:cNvPr>
          <p:cNvSpPr>
            <a:spLocks noGrp="1"/>
          </p:cNvSpPr>
          <p:nvPr>
            <p:ph idx="1"/>
          </p:nvPr>
        </p:nvSpPr>
        <p:spPr/>
        <p:txBody>
          <a:bodyPr>
            <a:normAutofit fontScale="85000" lnSpcReduction="10000"/>
          </a:bodyPr>
          <a:lstStyle/>
          <a:p>
            <a:r>
              <a:rPr lang="en-US" altLang="tr-TR" b="1" dirty="0"/>
              <a:t>Elitism versus Egalitarianism</a:t>
            </a:r>
            <a:endParaRPr lang="en-US" altLang="tr-TR" dirty="0"/>
          </a:p>
          <a:p>
            <a:r>
              <a:rPr lang="en-US" altLang="tr-TR" dirty="0"/>
              <a:t>An elitist pay system establishes different compensation plans by organizational level and/or employee group. </a:t>
            </a:r>
          </a:p>
          <a:p>
            <a:r>
              <a:rPr lang="en-US" altLang="tr-TR" dirty="0"/>
              <a:t> An egalitarian pay system places most of the employees under the same compensation plan.  </a:t>
            </a:r>
          </a:p>
          <a:p>
            <a:endParaRPr lang="en-US" altLang="tr-TR" dirty="0"/>
          </a:p>
          <a:p>
            <a:r>
              <a:rPr lang="en-US" altLang="tr-TR" i="1" dirty="0">
                <a:solidFill>
                  <a:srgbClr val="FFFF00"/>
                </a:solidFill>
              </a:rPr>
              <a:t>The choice between elitism and egalitarianism is important because it creates an impression of what it takes to succeed in the firm and the type of work managers value.  The trend in the 1990s is toward egalitarian compensation systems, which increase the possibilities of professional career growth and keep the status-related perks to a minimum.  Elitist pay structures tend to result in a more stable work force because upward progression in the firm depends mostly on seniority.  Elitist systems also are more prevalent in stable environments, whereas egalitarian systems are more common in highly competitive environments.</a:t>
            </a:r>
          </a:p>
          <a:p>
            <a:endParaRPr lang="tr-TR" dirty="0"/>
          </a:p>
        </p:txBody>
      </p:sp>
    </p:spTree>
    <p:extLst>
      <p:ext uri="{BB962C8B-B14F-4D97-AF65-F5344CB8AC3E}">
        <p14:creationId xmlns:p14="http://schemas.microsoft.com/office/powerpoint/2010/main" val="17861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9A14-C218-44D5-8BD9-EC4154147A00}"/>
              </a:ext>
            </a:extLst>
          </p:cNvPr>
          <p:cNvSpPr>
            <a:spLocks noGrp="1"/>
          </p:cNvSpPr>
          <p:nvPr>
            <p:ph type="title"/>
          </p:nvPr>
        </p:nvSpPr>
        <p:spPr/>
        <p:txBody>
          <a:bodyPr/>
          <a:lstStyle/>
          <a:p>
            <a:pPr algn="ctr"/>
            <a:r>
              <a:rPr lang="en-US" altLang="tr-TR" b="1" dirty="0">
                <a:solidFill>
                  <a:srgbClr val="C00000"/>
                </a:solidFill>
              </a:rPr>
              <a:t>Job vs. Individual Pay</a:t>
            </a:r>
            <a:endParaRPr lang="tr-TR" dirty="0">
              <a:solidFill>
                <a:srgbClr val="C00000"/>
              </a:solidFill>
            </a:endParaRPr>
          </a:p>
        </p:txBody>
      </p:sp>
      <p:sp>
        <p:nvSpPr>
          <p:cNvPr id="3" name="Content Placeholder 2">
            <a:extLst>
              <a:ext uri="{FF2B5EF4-FFF2-40B4-BE49-F238E27FC236}">
                <a16:creationId xmlns:a16="http://schemas.microsoft.com/office/drawing/2014/main" id="{2B9368C4-CD60-48BD-B71F-88D15DF81E11}"/>
              </a:ext>
            </a:extLst>
          </p:cNvPr>
          <p:cNvSpPr>
            <a:spLocks noGrp="1"/>
          </p:cNvSpPr>
          <p:nvPr>
            <p:ph idx="1"/>
          </p:nvPr>
        </p:nvSpPr>
        <p:spPr/>
        <p:txBody>
          <a:bodyPr/>
          <a:lstStyle/>
          <a:p>
            <a:r>
              <a:rPr lang="en-US" altLang="tr-TR" dirty="0"/>
              <a:t>Below-market vs. Above-market compensation</a:t>
            </a:r>
          </a:p>
          <a:p>
            <a:endParaRPr lang="en-US" altLang="tr-TR" dirty="0"/>
          </a:p>
          <a:p>
            <a:r>
              <a:rPr lang="en-US" altLang="tr-TR" dirty="0"/>
              <a:t>Monetary vs. Nonmonetary rewards</a:t>
            </a:r>
          </a:p>
          <a:p>
            <a:endParaRPr lang="en-US" altLang="tr-TR" dirty="0"/>
          </a:p>
          <a:p>
            <a:r>
              <a:rPr lang="en-US" altLang="tr-TR" dirty="0"/>
              <a:t>Open vs. Secret pay</a:t>
            </a:r>
          </a:p>
          <a:p>
            <a:endParaRPr lang="en-US" altLang="tr-TR" dirty="0"/>
          </a:p>
          <a:p>
            <a:r>
              <a:rPr lang="en-US" altLang="tr-TR" dirty="0"/>
              <a:t>Centralization vs. Decentralization of pay decisions</a:t>
            </a:r>
          </a:p>
          <a:p>
            <a:endParaRPr lang="en-US" altLang="tr-TR" dirty="0"/>
          </a:p>
          <a:p>
            <a:endParaRPr lang="tr-TR" dirty="0"/>
          </a:p>
        </p:txBody>
      </p:sp>
    </p:spTree>
    <p:extLst>
      <p:ext uri="{BB962C8B-B14F-4D97-AF65-F5344CB8AC3E}">
        <p14:creationId xmlns:p14="http://schemas.microsoft.com/office/powerpoint/2010/main" val="3238264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15D01-7900-4D2B-8C09-985453068DA5}"/>
              </a:ext>
            </a:extLst>
          </p:cNvPr>
          <p:cNvSpPr>
            <a:spLocks noGrp="1"/>
          </p:cNvSpPr>
          <p:nvPr>
            <p:ph type="title"/>
          </p:nvPr>
        </p:nvSpPr>
        <p:spPr/>
        <p:txBody>
          <a:bodyPr/>
          <a:lstStyle/>
          <a:p>
            <a:pPr algn="ctr"/>
            <a:r>
              <a:rPr lang="en-US" altLang="tr-TR" b="1" dirty="0">
                <a:solidFill>
                  <a:srgbClr val="C00000"/>
                </a:solidFill>
              </a:rPr>
              <a:t>Job vs. Individual Pay</a:t>
            </a:r>
            <a:endParaRPr lang="tr-TR" dirty="0">
              <a:solidFill>
                <a:srgbClr val="C00000"/>
              </a:solidFill>
            </a:endParaRPr>
          </a:p>
        </p:txBody>
      </p:sp>
      <p:sp>
        <p:nvSpPr>
          <p:cNvPr id="3" name="Content Placeholder 2">
            <a:extLst>
              <a:ext uri="{FF2B5EF4-FFF2-40B4-BE49-F238E27FC236}">
                <a16:creationId xmlns:a16="http://schemas.microsoft.com/office/drawing/2014/main" id="{8519A133-8629-43C0-B249-FD18A4B53391}"/>
              </a:ext>
            </a:extLst>
          </p:cNvPr>
          <p:cNvSpPr>
            <a:spLocks noGrp="1"/>
          </p:cNvSpPr>
          <p:nvPr>
            <p:ph idx="1"/>
          </p:nvPr>
        </p:nvSpPr>
        <p:spPr/>
        <p:txBody>
          <a:bodyPr/>
          <a:lstStyle/>
          <a:p>
            <a:pPr>
              <a:lnSpc>
                <a:spcPct val="80000"/>
              </a:lnSpc>
            </a:pPr>
            <a:r>
              <a:rPr lang="en-US" altLang="tr-TR" b="1" dirty="0"/>
              <a:t>Below-Market versus Above-Market Compensation</a:t>
            </a:r>
            <a:endParaRPr lang="en-US" altLang="tr-TR" dirty="0"/>
          </a:p>
          <a:p>
            <a:pPr>
              <a:lnSpc>
                <a:spcPct val="80000"/>
              </a:lnSpc>
            </a:pPr>
            <a:r>
              <a:rPr lang="en-US" altLang="tr-TR" dirty="0"/>
              <a:t>Below-market versus above-market compensation decisions are critical because of their influence on the firm's ability to attract workers, to reduce employee turnover, and to contain labor costs.  In general, </a:t>
            </a:r>
            <a:r>
              <a:rPr lang="en-US" altLang="tr-TR" dirty="0" err="1"/>
              <a:t>above_market</a:t>
            </a:r>
            <a:r>
              <a:rPr lang="en-US" altLang="tr-TR" dirty="0"/>
              <a:t> pay policies are more prevalent among larger companies in less competitive industries and among companies that have been performing well and therefore have the ability to pay more.  Unionization is also a factor.</a:t>
            </a:r>
          </a:p>
          <a:p>
            <a:pPr>
              <a:lnSpc>
                <a:spcPct val="80000"/>
              </a:lnSpc>
            </a:pPr>
            <a:r>
              <a:rPr lang="en-US" altLang="tr-TR" dirty="0"/>
              <a:t>At-market wages are typical in industries that are both well established and highly competitive.  However, firms paying below market tend to be small, young, and non-unionized.</a:t>
            </a:r>
            <a:endParaRPr lang="en-US" altLang="tr-TR" b="1" dirty="0"/>
          </a:p>
          <a:p>
            <a:endParaRPr lang="tr-TR" dirty="0"/>
          </a:p>
        </p:txBody>
      </p:sp>
    </p:spTree>
    <p:extLst>
      <p:ext uri="{BB962C8B-B14F-4D97-AF65-F5344CB8AC3E}">
        <p14:creationId xmlns:p14="http://schemas.microsoft.com/office/powerpoint/2010/main" val="1661052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A874-C513-48CF-9634-19DA88730F24}"/>
              </a:ext>
            </a:extLst>
          </p:cNvPr>
          <p:cNvSpPr>
            <a:spLocks noGrp="1"/>
          </p:cNvSpPr>
          <p:nvPr>
            <p:ph type="title"/>
          </p:nvPr>
        </p:nvSpPr>
        <p:spPr/>
        <p:txBody>
          <a:bodyPr/>
          <a:lstStyle/>
          <a:p>
            <a:pPr algn="ctr"/>
            <a:r>
              <a:rPr lang="en-US" altLang="tr-TR" b="1" dirty="0">
                <a:solidFill>
                  <a:srgbClr val="C00000"/>
                </a:solidFill>
              </a:rPr>
              <a:t>Job vs. Individual Pay</a:t>
            </a:r>
            <a:endParaRPr lang="tr-TR" dirty="0">
              <a:solidFill>
                <a:srgbClr val="C00000"/>
              </a:solidFill>
            </a:endParaRPr>
          </a:p>
        </p:txBody>
      </p:sp>
      <p:sp>
        <p:nvSpPr>
          <p:cNvPr id="3" name="Content Placeholder 2">
            <a:extLst>
              <a:ext uri="{FF2B5EF4-FFF2-40B4-BE49-F238E27FC236}">
                <a16:creationId xmlns:a16="http://schemas.microsoft.com/office/drawing/2014/main" id="{862E2F9C-AFE4-4495-ACA9-5DE9CB033DD5}"/>
              </a:ext>
            </a:extLst>
          </p:cNvPr>
          <p:cNvSpPr>
            <a:spLocks noGrp="1"/>
          </p:cNvSpPr>
          <p:nvPr>
            <p:ph idx="1"/>
          </p:nvPr>
        </p:nvSpPr>
        <p:spPr/>
        <p:txBody>
          <a:bodyPr>
            <a:normAutofit fontScale="70000" lnSpcReduction="20000"/>
          </a:bodyPr>
          <a:lstStyle/>
          <a:p>
            <a:pPr>
              <a:lnSpc>
                <a:spcPct val="80000"/>
              </a:lnSpc>
            </a:pPr>
            <a:r>
              <a:rPr lang="en-US" altLang="tr-TR" b="1" dirty="0"/>
              <a:t>Monetary versus Non-monetary Rewards</a:t>
            </a:r>
            <a:endParaRPr lang="en-US" altLang="tr-TR" dirty="0"/>
          </a:p>
          <a:p>
            <a:pPr>
              <a:lnSpc>
                <a:spcPct val="80000"/>
              </a:lnSpc>
            </a:pPr>
            <a:r>
              <a:rPr lang="en-US" altLang="tr-TR" dirty="0"/>
              <a:t>Monetary rewards include cash or payments that can be converted into cash at some future point (stock or pension plans).  Non-monetary rewards are intangibles, such as interesting work, challenging assignments, and public recognition.  While pay symbolizes what the organization values and signals to employees what activities it wants to encourage, organizations must make a choice concerning how much emphasis to place on money and how much to place on other rewards such as job security.  Generally, companies that emphasize monetary rewards want to reinforce individual achievement and responsibility, while those that emphasize </a:t>
            </a:r>
            <a:r>
              <a:rPr lang="en-US" altLang="tr-TR" dirty="0" err="1"/>
              <a:t>non_monetary</a:t>
            </a:r>
            <a:r>
              <a:rPr lang="en-US" altLang="tr-TR" dirty="0"/>
              <a:t> rewards prefer to reinforce organizational commitment.</a:t>
            </a:r>
          </a:p>
          <a:p>
            <a:pPr>
              <a:lnSpc>
                <a:spcPct val="80000"/>
              </a:lnSpc>
            </a:pPr>
            <a:r>
              <a:rPr lang="en-US" altLang="tr-TR" b="1" dirty="0"/>
              <a:t>Open versus Secret Pay</a:t>
            </a:r>
            <a:endParaRPr lang="en-US" altLang="tr-TR" dirty="0"/>
          </a:p>
          <a:p>
            <a:pPr>
              <a:lnSpc>
                <a:spcPct val="80000"/>
              </a:lnSpc>
            </a:pPr>
            <a:r>
              <a:rPr lang="en-US" altLang="tr-TR" dirty="0"/>
              <a:t>Some firms require employees to sign an oath that they will not divulge their pay to co-workers.  The penalty for breaking the oath is termination.  In other cases, employees’ pay is a matter of public record.  Open pay has two advantages: 1) reducing pay dissatisfaction by providing open access to compensation information and 2) fostering fairness and greater motivation in climates that nurture employee relations.  Many organizations come down somewhere in the middle.  They do not publish individual salary or wage data, but they provide information on pay and salary ranges.</a:t>
            </a:r>
            <a:endParaRPr lang="en-US" altLang="tr-TR" b="1" dirty="0"/>
          </a:p>
          <a:p>
            <a:pPr>
              <a:lnSpc>
                <a:spcPct val="80000"/>
              </a:lnSpc>
            </a:pPr>
            <a:r>
              <a:rPr lang="en-US" altLang="tr-TR" b="1" dirty="0"/>
              <a:t>Centralization versus Decentralization of Pay Decisions</a:t>
            </a:r>
            <a:endParaRPr lang="en-US" altLang="tr-TR" dirty="0"/>
          </a:p>
          <a:p>
            <a:pPr>
              <a:lnSpc>
                <a:spcPct val="80000"/>
              </a:lnSpc>
            </a:pPr>
            <a:r>
              <a:rPr lang="en-US" altLang="tr-TR" dirty="0"/>
              <a:t>Centralized pay systems require that pay decisions be tightly controlled in a central location, normally in the HR department at corporate headquarters.  A decentralized system delegates pay decisions throughout the firm, normally to unit managers.  Centralized pay is more appropriate when it is cost effective and efficient to hire compensation specialists, when there are frequent legal challenges, and when there is a strong need to control expenses.   However, centralized systems do not handle external equity concerns very well.  Thus, large and diverse organizations are better served by a decentralized pay system.</a:t>
            </a:r>
          </a:p>
          <a:p>
            <a:endParaRPr lang="tr-TR" dirty="0"/>
          </a:p>
        </p:txBody>
      </p:sp>
    </p:spTree>
    <p:extLst>
      <p:ext uri="{BB962C8B-B14F-4D97-AF65-F5344CB8AC3E}">
        <p14:creationId xmlns:p14="http://schemas.microsoft.com/office/powerpoint/2010/main" val="4169751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D2847-BF46-4641-B61C-EC2CB3D9F475}"/>
              </a:ext>
            </a:extLst>
          </p:cNvPr>
          <p:cNvSpPr>
            <a:spLocks noGrp="1"/>
          </p:cNvSpPr>
          <p:nvPr>
            <p:ph type="title"/>
          </p:nvPr>
        </p:nvSpPr>
        <p:spPr/>
        <p:txBody>
          <a:bodyPr/>
          <a:lstStyle/>
          <a:p>
            <a:pPr algn="ctr"/>
            <a:r>
              <a:rPr lang="en-US" altLang="tr-TR" sz="4400" b="1" dirty="0">
                <a:solidFill>
                  <a:srgbClr val="FF0000"/>
                </a:solidFill>
                <a:effectLst>
                  <a:outerShdw blurRad="38100" dist="38100" dir="2700000" algn="tl">
                    <a:srgbClr val="FFFFFF"/>
                  </a:outerShdw>
                </a:effectLst>
              </a:rPr>
              <a:t>Steps to Achieving </a:t>
            </a:r>
            <a:br>
              <a:rPr lang="en-US" altLang="tr-TR" sz="4400" b="1" dirty="0">
                <a:solidFill>
                  <a:srgbClr val="FF0000"/>
                </a:solidFill>
                <a:effectLst>
                  <a:outerShdw blurRad="38100" dist="38100" dir="2700000" algn="tl">
                    <a:srgbClr val="FFFFFF"/>
                  </a:outerShdw>
                </a:effectLst>
              </a:rPr>
            </a:br>
            <a:r>
              <a:rPr lang="en-US" altLang="tr-TR" sz="4400" b="1" dirty="0">
                <a:solidFill>
                  <a:srgbClr val="FF0000"/>
                </a:solidFill>
                <a:effectLst>
                  <a:outerShdw blurRad="38100" dist="38100" dir="2700000" algn="tl">
                    <a:srgbClr val="FFFFFF"/>
                  </a:outerShdw>
                </a:effectLst>
              </a:rPr>
              <a:t>Internal Equity</a:t>
            </a:r>
            <a:endParaRPr lang="tr-TR" dirty="0">
              <a:solidFill>
                <a:srgbClr val="FF0000"/>
              </a:solidFill>
            </a:endParaRPr>
          </a:p>
        </p:txBody>
      </p:sp>
      <p:sp>
        <p:nvSpPr>
          <p:cNvPr id="3" name="Content Placeholder 2">
            <a:extLst>
              <a:ext uri="{FF2B5EF4-FFF2-40B4-BE49-F238E27FC236}">
                <a16:creationId xmlns:a16="http://schemas.microsoft.com/office/drawing/2014/main" id="{2CD4EE2C-CE51-4425-9D43-45E20ABBEBD7}"/>
              </a:ext>
            </a:extLst>
          </p:cNvPr>
          <p:cNvSpPr>
            <a:spLocks noGrp="1"/>
          </p:cNvSpPr>
          <p:nvPr>
            <p:ph idx="1"/>
          </p:nvPr>
        </p:nvSpPr>
        <p:spPr/>
        <p:txBody>
          <a:bodyPr/>
          <a:lstStyle/>
          <a:p>
            <a:pPr>
              <a:lnSpc>
                <a:spcPct val="90000"/>
              </a:lnSpc>
            </a:pPr>
            <a:r>
              <a:rPr lang="en-US" altLang="tr-TR" dirty="0"/>
              <a:t>Step 1: Conduct job analysis</a:t>
            </a:r>
          </a:p>
          <a:p>
            <a:pPr>
              <a:lnSpc>
                <a:spcPct val="90000"/>
              </a:lnSpc>
            </a:pPr>
            <a:endParaRPr lang="en-US" altLang="tr-TR" dirty="0"/>
          </a:p>
          <a:p>
            <a:pPr>
              <a:lnSpc>
                <a:spcPct val="90000"/>
              </a:lnSpc>
            </a:pPr>
            <a:r>
              <a:rPr lang="en-US" altLang="tr-TR" dirty="0"/>
              <a:t>Step 2: Write job description</a:t>
            </a:r>
          </a:p>
          <a:p>
            <a:pPr>
              <a:lnSpc>
                <a:spcPct val="90000"/>
              </a:lnSpc>
            </a:pPr>
            <a:endParaRPr lang="en-US" altLang="tr-TR" dirty="0"/>
          </a:p>
          <a:p>
            <a:pPr>
              <a:lnSpc>
                <a:spcPct val="90000"/>
              </a:lnSpc>
            </a:pPr>
            <a:r>
              <a:rPr lang="en-US" altLang="tr-TR" dirty="0"/>
              <a:t>Step 3: Determine job specifications</a:t>
            </a:r>
          </a:p>
          <a:p>
            <a:pPr>
              <a:lnSpc>
                <a:spcPct val="90000"/>
              </a:lnSpc>
            </a:pPr>
            <a:endParaRPr lang="en-US" altLang="tr-TR" dirty="0"/>
          </a:p>
          <a:p>
            <a:pPr>
              <a:lnSpc>
                <a:spcPct val="90000"/>
              </a:lnSpc>
            </a:pPr>
            <a:r>
              <a:rPr lang="en-US" altLang="tr-TR" dirty="0"/>
              <a:t>Step 4: Rate worth of all jobs using a predetermined system</a:t>
            </a:r>
          </a:p>
          <a:p>
            <a:endParaRPr lang="tr-TR" dirty="0"/>
          </a:p>
        </p:txBody>
      </p:sp>
    </p:spTree>
    <p:extLst>
      <p:ext uri="{BB962C8B-B14F-4D97-AF65-F5344CB8AC3E}">
        <p14:creationId xmlns:p14="http://schemas.microsoft.com/office/powerpoint/2010/main" val="9459293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TotalTime>
  <Words>855</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Human Resources Management</vt:lpstr>
      <vt:lpstr>Job vs. Individual Pay</vt:lpstr>
      <vt:lpstr>Job vs. Individual Pay</vt:lpstr>
      <vt:lpstr>Job vs. Individual Pay</vt:lpstr>
      <vt:lpstr>PowerPoint Presentation</vt:lpstr>
      <vt:lpstr>Job vs. Individual Pay</vt:lpstr>
      <vt:lpstr>Job vs. Individual Pay</vt:lpstr>
      <vt:lpstr>Job vs. Individual Pay</vt:lpstr>
      <vt:lpstr>Steps to Achieving  Internal Equity</vt:lpstr>
      <vt:lpstr>Step 5: Create a job hierarchy  Step 6: Classify jobs by grade levels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Resources Management</dc:title>
  <dc:creator>Author 2</dc:creator>
  <cp:lastModifiedBy>Author 2</cp:lastModifiedBy>
  <cp:revision>2</cp:revision>
  <dcterms:created xsi:type="dcterms:W3CDTF">2020-01-13T19:33:52Z</dcterms:created>
  <dcterms:modified xsi:type="dcterms:W3CDTF">2020-01-14T09:35:47Z</dcterms:modified>
</cp:coreProperties>
</file>