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7" r:id="rId2"/>
    <p:sldId id="272" r:id="rId3"/>
    <p:sldId id="304" r:id="rId4"/>
    <p:sldId id="297" r:id="rId5"/>
    <p:sldId id="274" r:id="rId6"/>
    <p:sldId id="275" r:id="rId7"/>
    <p:sldId id="276" r:id="rId8"/>
    <p:sldId id="302" r:id="rId9"/>
    <p:sldId id="30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7" d="100"/>
          <a:sy n="67" d="100"/>
        </p:scale>
        <p:origin x="59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rce Mercanoglu Taban" userId="25c1212fd68bd1f9" providerId="LiveId" clId="{76552D6B-9EF8-4CBD-912B-236E4F3E9577}"/>
    <pc:docChg chg="delSld modSld">
      <pc:chgData name="Birce Mercanoglu Taban" userId="25c1212fd68bd1f9" providerId="LiveId" clId="{76552D6B-9EF8-4CBD-912B-236E4F3E9577}" dt="2021-11-28T11:59:40.591" v="6" actId="2696"/>
      <pc:docMkLst>
        <pc:docMk/>
      </pc:docMkLst>
      <pc:sldChg chg="del">
        <pc:chgData name="Birce Mercanoglu Taban" userId="25c1212fd68bd1f9" providerId="LiveId" clId="{76552D6B-9EF8-4CBD-912B-236E4F3E9577}" dt="2021-11-28T11:59:40.591" v="6" actId="2696"/>
        <pc:sldMkLst>
          <pc:docMk/>
          <pc:sldMk cId="4194493175" sldId="300"/>
        </pc:sldMkLst>
      </pc:sldChg>
      <pc:sldChg chg="modSp mod">
        <pc:chgData name="Birce Mercanoglu Taban" userId="25c1212fd68bd1f9" providerId="LiveId" clId="{76552D6B-9EF8-4CBD-912B-236E4F3E9577}" dt="2021-11-28T11:59:25.754" v="5" actId="20577"/>
        <pc:sldMkLst>
          <pc:docMk/>
          <pc:sldMk cId="4177337943" sldId="304"/>
        </pc:sldMkLst>
        <pc:spChg chg="mod">
          <ac:chgData name="Birce Mercanoglu Taban" userId="25c1212fd68bd1f9" providerId="LiveId" clId="{76552D6B-9EF8-4CBD-912B-236E4F3E9577}" dt="2021-11-28T11:59:22.189" v="2" actId="20577"/>
          <ac:spMkLst>
            <pc:docMk/>
            <pc:sldMk cId="4177337943" sldId="304"/>
            <ac:spMk id="14" creationId="{00000000-0000-0000-0000-000000000000}"/>
          </ac:spMkLst>
        </pc:spChg>
        <pc:spChg chg="mod">
          <ac:chgData name="Birce Mercanoglu Taban" userId="25c1212fd68bd1f9" providerId="LiveId" clId="{76552D6B-9EF8-4CBD-912B-236E4F3E9577}" dt="2021-11-28T11:59:25.754" v="5" actId="20577"/>
          <ac:spMkLst>
            <pc:docMk/>
            <pc:sldMk cId="4177337943" sldId="304"/>
            <ac:spMk id="16"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a:t>Asıl başlık stilini düzenlemek için tıklayın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11/28/2021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11/28/2021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11/28/2021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11/28/2021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A16AA21-1863-4931-97CB-99D0A168701B}" type="datetimeFigureOut">
              <a:rPr lang="en-US" dirty="0"/>
              <a:t>11/28/2021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772C379-9A7C-4C87-A116-CBE9F58B04C5}" type="datetimeFigureOut">
              <a:rPr lang="en-US" dirty="0"/>
              <a:t>11/28/2021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11/28/2021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919536" y="1966913"/>
            <a:ext cx="7488832" cy="4538999"/>
          </a:xfrm>
        </p:spPr>
        <p:txBody>
          <a:bodyPr>
            <a:noAutofit/>
          </a:bodyPr>
          <a:lstStyle/>
          <a:p>
            <a:pPr algn="ctr"/>
            <a:r>
              <a:rPr lang="tr-TR" sz="5400" dirty="0"/>
              <a:t>SÜT ENDÜSTRİSİNDE İŞLEM MÜHENDİSLİĞİ</a:t>
            </a:r>
            <a:br>
              <a:rPr lang="tr-TR" sz="5400" dirty="0"/>
            </a:br>
            <a:br>
              <a:rPr lang="tr-TR" sz="5400" dirty="0">
                <a:solidFill>
                  <a:schemeClr val="tx1"/>
                </a:solidFill>
              </a:rPr>
            </a:br>
            <a:r>
              <a:rPr lang="tr-TR" sz="1100" b="1" dirty="0">
                <a:solidFill>
                  <a:schemeClr val="tx1"/>
                </a:solidFill>
                <a:latin typeface="Arial" panose="020B0604020202020204" pitchFamily="34" charset="0"/>
              </a:rPr>
              <a:t>Ders kapsamında sunulan slaytlardaki tüm yazılı ve görsel materyaller; Singh, R.P. Ve </a:t>
            </a:r>
            <a:r>
              <a:rPr lang="tr-TR" sz="1100" b="1" dirty="0" err="1">
                <a:solidFill>
                  <a:schemeClr val="tx1"/>
                </a:solidFill>
                <a:latin typeface="Arial" panose="020B0604020202020204" pitchFamily="34" charset="0"/>
              </a:rPr>
              <a:t>Heldman</a:t>
            </a:r>
            <a:r>
              <a:rPr lang="tr-TR" sz="1100" b="1" dirty="0">
                <a:solidFill>
                  <a:schemeClr val="tx1"/>
                </a:solidFill>
                <a:latin typeface="Arial" panose="020B0604020202020204" pitchFamily="34" charset="0"/>
              </a:rPr>
              <a:t> D.R. 2</a:t>
            </a:r>
            <a:r>
              <a:rPr lang="en-US" sz="1100" b="1" dirty="0">
                <a:solidFill>
                  <a:schemeClr val="tx1"/>
                </a:solidFill>
                <a:latin typeface="Arial" panose="020B0604020202020204" pitchFamily="34" charset="0"/>
              </a:rPr>
              <a:t>0</a:t>
            </a:r>
            <a:r>
              <a:rPr lang="tr-TR" sz="1100" b="1" dirty="0">
                <a:solidFill>
                  <a:schemeClr val="tx1"/>
                </a:solidFill>
                <a:latin typeface="Arial" panose="020B0604020202020204" pitchFamily="34" charset="0"/>
              </a:rPr>
              <a:t>14</a:t>
            </a:r>
            <a:r>
              <a:rPr lang="en-US" sz="1100" b="1" dirty="0">
                <a:solidFill>
                  <a:schemeClr val="tx1"/>
                </a:solidFill>
                <a:latin typeface="Arial" panose="020B0604020202020204" pitchFamily="34" charset="0"/>
              </a:rPr>
              <a:t>. </a:t>
            </a:r>
            <a:r>
              <a:rPr lang="tr-TR" sz="1100" b="1" dirty="0" err="1">
                <a:solidFill>
                  <a:schemeClr val="tx1"/>
                </a:solidFill>
                <a:latin typeface="Arial" panose="020B0604020202020204" pitchFamily="34" charset="0"/>
              </a:rPr>
              <a:t>Introduction</a:t>
            </a:r>
            <a:r>
              <a:rPr lang="tr-TR" sz="1100" b="1" dirty="0">
                <a:solidFill>
                  <a:schemeClr val="tx1"/>
                </a:solidFill>
                <a:latin typeface="Arial" panose="020B0604020202020204" pitchFamily="34" charset="0"/>
              </a:rPr>
              <a:t> </a:t>
            </a:r>
            <a:r>
              <a:rPr lang="tr-TR" sz="1100" b="1" dirty="0" err="1">
                <a:solidFill>
                  <a:schemeClr val="tx1"/>
                </a:solidFill>
                <a:latin typeface="Arial" panose="020B0604020202020204" pitchFamily="34" charset="0"/>
              </a:rPr>
              <a:t>to</a:t>
            </a:r>
            <a:r>
              <a:rPr lang="tr-TR" sz="1100" b="1" dirty="0">
                <a:solidFill>
                  <a:schemeClr val="tx1"/>
                </a:solidFill>
                <a:latin typeface="Arial" panose="020B0604020202020204" pitchFamily="34" charset="0"/>
              </a:rPr>
              <a:t> </a:t>
            </a:r>
            <a:r>
              <a:rPr lang="tr-TR" sz="1100" b="1" dirty="0" err="1">
                <a:solidFill>
                  <a:schemeClr val="tx1"/>
                </a:solidFill>
                <a:latin typeface="Arial" panose="020B0604020202020204" pitchFamily="34" charset="0"/>
              </a:rPr>
              <a:t>Food</a:t>
            </a:r>
            <a:r>
              <a:rPr lang="tr-TR" sz="1100" b="1" dirty="0">
                <a:solidFill>
                  <a:schemeClr val="tx1"/>
                </a:solidFill>
                <a:latin typeface="Arial" panose="020B0604020202020204" pitchFamily="34" charset="0"/>
              </a:rPr>
              <a:t> </a:t>
            </a:r>
            <a:r>
              <a:rPr lang="tr-TR" sz="1100" b="1" dirty="0" err="1">
                <a:solidFill>
                  <a:schemeClr val="tx1"/>
                </a:solidFill>
                <a:latin typeface="Arial" panose="020B0604020202020204" pitchFamily="34" charset="0"/>
              </a:rPr>
              <a:t>Engineering</a:t>
            </a:r>
            <a:r>
              <a:rPr lang="en-US" sz="1100" b="1" dirty="0">
                <a:solidFill>
                  <a:schemeClr val="tx1"/>
                </a:solidFill>
                <a:latin typeface="Arial" panose="020B0604020202020204" pitchFamily="34" charset="0"/>
              </a:rPr>
              <a:t>, </a:t>
            </a:r>
            <a:r>
              <a:rPr lang="tr-TR" sz="1100" b="1" dirty="0">
                <a:solidFill>
                  <a:schemeClr val="tx1"/>
                </a:solidFill>
                <a:latin typeface="Arial" panose="020B0604020202020204" pitchFamily="34" charset="0"/>
              </a:rPr>
              <a:t>5</a:t>
            </a:r>
            <a:r>
              <a:rPr lang="en-US" sz="1100" b="1" dirty="0" err="1">
                <a:solidFill>
                  <a:schemeClr val="tx1"/>
                </a:solidFill>
                <a:latin typeface="Arial" panose="020B0604020202020204" pitchFamily="34" charset="0"/>
              </a:rPr>
              <a:t>th</a:t>
            </a:r>
            <a:r>
              <a:rPr lang="en-US" sz="1100" b="1" dirty="0">
                <a:solidFill>
                  <a:schemeClr val="tx1"/>
                </a:solidFill>
                <a:latin typeface="Arial" panose="020B0604020202020204" pitchFamily="34" charset="0"/>
              </a:rPr>
              <a:t> Edition,</a:t>
            </a:r>
            <a:r>
              <a:rPr lang="tr-TR" sz="1100" b="1" dirty="0">
                <a:solidFill>
                  <a:schemeClr val="tx1"/>
                </a:solidFill>
                <a:latin typeface="Arial" panose="020B0604020202020204" pitchFamily="34" charset="0"/>
              </a:rPr>
              <a:t> </a:t>
            </a:r>
            <a:r>
              <a:rPr lang="tr-TR" sz="1100" b="1" dirty="0" err="1">
                <a:solidFill>
                  <a:schemeClr val="tx1"/>
                </a:solidFill>
                <a:latin typeface="Arial" panose="020B0604020202020204" pitchFamily="34" charset="0"/>
              </a:rPr>
              <a:t>Elsevier</a:t>
            </a:r>
            <a:r>
              <a:rPr lang="tr-TR" sz="1100" b="1" dirty="0">
                <a:solidFill>
                  <a:schemeClr val="tx1"/>
                </a:solidFill>
                <a:latin typeface="Arial" panose="020B0604020202020204" pitchFamily="34" charset="0"/>
              </a:rPr>
              <a:t> </a:t>
            </a:r>
            <a:r>
              <a:rPr lang="tr-TR" sz="1100" b="1" dirty="0" err="1">
                <a:solidFill>
                  <a:schemeClr val="tx1"/>
                </a:solidFill>
                <a:latin typeface="Arial" panose="020B0604020202020204" pitchFamily="34" charset="0"/>
              </a:rPr>
              <a:t>Inc</a:t>
            </a:r>
            <a:r>
              <a:rPr lang="tr-TR" sz="1100" b="1" dirty="0">
                <a:solidFill>
                  <a:schemeClr val="tx1"/>
                </a:solidFill>
                <a:latin typeface="Arial" panose="020B0604020202020204" pitchFamily="34" charset="0"/>
              </a:rPr>
              <a:t>.</a:t>
            </a:r>
            <a:r>
              <a:rPr lang="en-US" sz="1100" b="1" dirty="0">
                <a:solidFill>
                  <a:schemeClr val="tx1"/>
                </a:solidFill>
                <a:latin typeface="Arial" panose="020B0604020202020204" pitchFamily="34" charset="0"/>
              </a:rPr>
              <a:t>, </a:t>
            </a:r>
            <a:r>
              <a:rPr lang="tr-TR" sz="1100" b="1" dirty="0">
                <a:solidFill>
                  <a:schemeClr val="tx1"/>
                </a:solidFill>
                <a:latin typeface="Arial" panose="020B0604020202020204" pitchFamily="34" charset="0"/>
              </a:rPr>
              <a:t>Oxford</a:t>
            </a:r>
            <a:r>
              <a:rPr lang="en-US" sz="1100" b="1" dirty="0">
                <a:solidFill>
                  <a:schemeClr val="tx1"/>
                </a:solidFill>
                <a:latin typeface="Arial" panose="020B0604020202020204" pitchFamily="34" charset="0"/>
              </a:rPr>
              <a:t>, the U</a:t>
            </a:r>
            <a:r>
              <a:rPr lang="tr-TR" sz="1100" b="1" dirty="0">
                <a:solidFill>
                  <a:schemeClr val="tx1"/>
                </a:solidFill>
                <a:latin typeface="Arial" panose="020B0604020202020204" pitchFamily="34" charset="0"/>
              </a:rPr>
              <a:t>K</a:t>
            </a:r>
            <a:r>
              <a:rPr lang="en-US" sz="1100" b="1" dirty="0">
                <a:solidFill>
                  <a:schemeClr val="tx1"/>
                </a:solidFill>
                <a:latin typeface="Arial" panose="020B0604020202020204" pitchFamily="34" charset="0"/>
              </a:rPr>
              <a:t>, </a:t>
            </a:r>
            <a:r>
              <a:rPr lang="tr-TR" sz="1100" b="1" dirty="0">
                <a:solidFill>
                  <a:schemeClr val="tx1"/>
                </a:solidFill>
                <a:latin typeface="Arial" panose="020B0604020202020204" pitchFamily="34" charset="0"/>
              </a:rPr>
              <a:t>869</a:t>
            </a:r>
            <a:r>
              <a:rPr lang="en-US" sz="1100" b="1" dirty="0">
                <a:solidFill>
                  <a:schemeClr val="tx1"/>
                </a:solidFill>
                <a:latin typeface="Arial" panose="020B0604020202020204" pitchFamily="34" charset="0"/>
              </a:rPr>
              <a:t> pages. ISBN: 978-</a:t>
            </a:r>
            <a:r>
              <a:rPr lang="tr-TR" sz="1100" b="1" dirty="0">
                <a:solidFill>
                  <a:schemeClr val="tx1"/>
                </a:solidFill>
                <a:latin typeface="Arial" panose="020B0604020202020204" pitchFamily="34" charset="0"/>
              </a:rPr>
              <a:t>0-12-388530-9 ve Baysal, T., </a:t>
            </a:r>
            <a:r>
              <a:rPr lang="tr-TR" sz="1100" b="1" dirty="0" err="1">
                <a:solidFill>
                  <a:schemeClr val="tx1"/>
                </a:solidFill>
                <a:latin typeface="Arial" panose="020B0604020202020204" pitchFamily="34" charset="0"/>
              </a:rPr>
              <a:t>İçier</a:t>
            </a:r>
            <a:r>
              <a:rPr lang="tr-TR" sz="1100" b="1" dirty="0">
                <a:solidFill>
                  <a:schemeClr val="tx1"/>
                </a:solidFill>
                <a:latin typeface="Arial" panose="020B0604020202020204" pitchFamily="34" charset="0"/>
              </a:rPr>
              <a:t>, F. (Çeviri Editörleri). 2020. Gıda Mühendisliğine Giriş (Singh, R.P. ve </a:t>
            </a:r>
            <a:r>
              <a:rPr lang="tr-TR" sz="1100" b="1" dirty="0" err="1">
                <a:solidFill>
                  <a:schemeClr val="tx1"/>
                </a:solidFill>
                <a:latin typeface="Arial" panose="020B0604020202020204" pitchFamily="34" charset="0"/>
              </a:rPr>
              <a:t>Heidman</a:t>
            </a:r>
            <a:r>
              <a:rPr lang="tr-TR" sz="1100" b="1" dirty="0">
                <a:solidFill>
                  <a:schemeClr val="tx1"/>
                </a:solidFill>
                <a:latin typeface="Arial" panose="020B0604020202020204" pitchFamily="34" charset="0"/>
              </a:rPr>
              <a:t>, R., </a:t>
            </a:r>
            <a:r>
              <a:rPr lang="tr-TR" sz="1100" b="1" dirty="0" err="1">
                <a:solidFill>
                  <a:schemeClr val="tx1"/>
                </a:solidFill>
                <a:latin typeface="Arial" panose="020B0604020202020204" pitchFamily="34" charset="0"/>
              </a:rPr>
              <a:t>Introduction</a:t>
            </a:r>
            <a:r>
              <a:rPr lang="tr-TR" sz="1100" b="1" dirty="0">
                <a:solidFill>
                  <a:schemeClr val="tx1"/>
                </a:solidFill>
                <a:latin typeface="Arial" panose="020B0604020202020204" pitchFamily="34" charset="0"/>
              </a:rPr>
              <a:t> </a:t>
            </a:r>
            <a:r>
              <a:rPr lang="tr-TR" sz="1100" b="1" dirty="0" err="1">
                <a:solidFill>
                  <a:schemeClr val="tx1"/>
                </a:solidFill>
                <a:latin typeface="Arial" panose="020B0604020202020204" pitchFamily="34" charset="0"/>
              </a:rPr>
              <a:t>to</a:t>
            </a:r>
            <a:r>
              <a:rPr lang="tr-TR" sz="1100" b="1" dirty="0">
                <a:solidFill>
                  <a:schemeClr val="tx1"/>
                </a:solidFill>
                <a:latin typeface="Arial" panose="020B0604020202020204" pitchFamily="34" charset="0"/>
              </a:rPr>
              <a:t> </a:t>
            </a:r>
            <a:r>
              <a:rPr lang="tr-TR" sz="1100" b="1" dirty="0" err="1">
                <a:solidFill>
                  <a:schemeClr val="tx1"/>
                </a:solidFill>
                <a:latin typeface="Arial" panose="020B0604020202020204" pitchFamily="34" charset="0"/>
              </a:rPr>
              <a:t>Food</a:t>
            </a:r>
            <a:r>
              <a:rPr lang="tr-TR" sz="1100" b="1" dirty="0">
                <a:solidFill>
                  <a:schemeClr val="tx1"/>
                </a:solidFill>
                <a:latin typeface="Arial" panose="020B0604020202020204" pitchFamily="34" charset="0"/>
              </a:rPr>
              <a:t> </a:t>
            </a:r>
            <a:r>
              <a:rPr lang="tr-TR" sz="1100" b="1" dirty="0" err="1">
                <a:solidFill>
                  <a:schemeClr val="tx1"/>
                </a:solidFill>
                <a:latin typeface="Arial" panose="020B0604020202020204" pitchFamily="34" charset="0"/>
              </a:rPr>
              <a:t>Engineering</a:t>
            </a:r>
            <a:r>
              <a:rPr lang="tr-TR" sz="1100" b="1" dirty="0">
                <a:solidFill>
                  <a:schemeClr val="tx1"/>
                </a:solidFill>
                <a:latin typeface="Arial" panose="020B0604020202020204" pitchFamily="34" charset="0"/>
              </a:rPr>
              <a:t> 5. Basımından Çeviri), Nobel Akademik Yayıncılık. Türkiye, 864 sayfa. ISBN: </a:t>
            </a:r>
            <a:r>
              <a:rPr lang="tr-TR" sz="1100" b="1" dirty="0">
                <a:solidFill>
                  <a:schemeClr val="bg1"/>
                </a:solidFill>
                <a:latin typeface="Arial" panose="020B0604020202020204" pitchFamily="34" charset="0"/>
              </a:rPr>
              <a:t>978-605-320-151-9.</a:t>
            </a:r>
            <a:br>
              <a:rPr lang="tr-TR" sz="1800" dirty="0">
                <a:latin typeface="Verdana" panose="020B0604030504040204" pitchFamily="34" charset="0"/>
                <a:ea typeface="Times New Roman" panose="02020603050405020304" pitchFamily="18" charset="0"/>
                <a:cs typeface="Times New Roman" panose="02020603050405020304" pitchFamily="18" charset="0"/>
              </a:rPr>
            </a:br>
            <a:r>
              <a:rPr lang="tr-TR" sz="1100" b="1" dirty="0">
                <a:solidFill>
                  <a:schemeClr val="bg1"/>
                </a:solidFill>
                <a:latin typeface="Arial" panose="020B0604020202020204" pitchFamily="34" charset="0"/>
              </a:rPr>
              <a:t>künyeli kitaplardan alınmıştır.</a:t>
            </a:r>
            <a:br>
              <a:rPr lang="ru-RU" sz="5400" b="1" kern="0" dirty="0">
                <a:solidFill>
                  <a:schemeClr val="bg1"/>
                </a:solidFill>
              </a:rPr>
            </a:br>
            <a:r>
              <a:rPr lang="tr-TR" sz="5400" b="1" kern="0" dirty="0">
                <a:solidFill>
                  <a:schemeClr val="bg1"/>
                </a:solidFill>
              </a:rPr>
              <a:t> </a:t>
            </a:r>
            <a:endParaRPr lang="tr-TR" sz="5400" dirty="0">
              <a:solidFill>
                <a:schemeClr val="bg1"/>
              </a:solidFill>
            </a:endParaRPr>
          </a:p>
        </p:txBody>
      </p:sp>
    </p:spTree>
    <p:extLst>
      <p:ext uri="{BB962C8B-B14F-4D97-AF65-F5344CB8AC3E}">
        <p14:creationId xmlns:p14="http://schemas.microsoft.com/office/powerpoint/2010/main" val="18481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35429"/>
            <a:ext cx="10515600" cy="5741534"/>
          </a:xfrm>
        </p:spPr>
        <p:txBody>
          <a:bodyPr/>
          <a:lstStyle/>
          <a:p>
            <a:pPr marL="0" indent="0">
              <a:buNone/>
            </a:pPr>
            <a:r>
              <a:rPr lang="tr-TR" b="1" dirty="0">
                <a:latin typeface="Times New Roman" panose="02020603050405020304" pitchFamily="18" charset="0"/>
                <a:cs typeface="Times New Roman" panose="02020603050405020304" pitchFamily="18" charset="0"/>
              </a:rPr>
              <a:t>Giriş Bölgesi ve Tamamen Gelişmiş Akış</a:t>
            </a:r>
          </a:p>
          <a:p>
            <a:pPr marL="0" indent="0">
              <a:buNone/>
            </a:pPr>
            <a:endParaRPr lang="tr-TR" b="1" dirty="0">
              <a:solidFill>
                <a:srgbClr val="FF0000"/>
              </a:solidFill>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rotWithShape="1">
          <a:blip r:embed="rId2"/>
          <a:srcRect l="27845" t="28839" r="14928" b="32589"/>
          <a:stretch/>
        </p:blipFill>
        <p:spPr>
          <a:xfrm>
            <a:off x="1031966" y="1712526"/>
            <a:ext cx="9235440" cy="3499748"/>
          </a:xfrm>
          <a:prstGeom prst="rect">
            <a:avLst/>
          </a:prstGeom>
        </p:spPr>
      </p:pic>
      <p:sp>
        <p:nvSpPr>
          <p:cNvPr id="4" name="Metin kutusu 3">
            <a:extLst>
              <a:ext uri="{FF2B5EF4-FFF2-40B4-BE49-F238E27FC236}">
                <a16:creationId xmlns:a16="http://schemas.microsoft.com/office/drawing/2014/main" id="{B2D3E496-4A99-4801-A0FB-AAD807BFF596}"/>
              </a:ext>
            </a:extLst>
          </p:cNvPr>
          <p:cNvSpPr txBox="1"/>
          <p:nvPr/>
        </p:nvSpPr>
        <p:spPr>
          <a:xfrm>
            <a:off x="3251426" y="5807631"/>
            <a:ext cx="1015774" cy="369332"/>
          </a:xfrm>
          <a:prstGeom prst="rect">
            <a:avLst/>
          </a:prstGeom>
          <a:noFill/>
        </p:spPr>
        <p:txBody>
          <a:bodyPr wrap="square" rtlCol="0">
            <a:spAutoFit/>
          </a:bodyPr>
          <a:lstStyle/>
          <a:p>
            <a:r>
              <a:rPr lang="tr-TR" b="1" dirty="0">
                <a:solidFill>
                  <a:srgbClr val="FF0000"/>
                </a:solidFill>
                <a:latin typeface="Times New Roman" panose="02020603050405020304" pitchFamily="18" charset="0"/>
                <a:cs typeface="Times New Roman" panose="02020603050405020304" pitchFamily="18" charset="0"/>
              </a:rPr>
              <a:t>Şekil 1</a:t>
            </a:r>
          </a:p>
        </p:txBody>
      </p:sp>
    </p:spTree>
    <p:extLst>
      <p:ext uri="{BB962C8B-B14F-4D97-AF65-F5344CB8AC3E}">
        <p14:creationId xmlns:p14="http://schemas.microsoft.com/office/powerpoint/2010/main" val="1781943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94656" y="372109"/>
            <a:ext cx="10515600" cy="5946775"/>
          </a:xfrm>
        </p:spPr>
        <p:txBody>
          <a:bodyPr/>
          <a:lstStyle/>
          <a:p>
            <a:pPr marL="0" indent="0">
              <a:buNone/>
            </a:pPr>
            <a:r>
              <a:rPr lang="tr-TR" b="1" dirty="0">
                <a:solidFill>
                  <a:srgbClr val="FF0000"/>
                </a:solidFill>
                <a:latin typeface="Times New Roman" panose="02020603050405020304" pitchFamily="18" charset="0"/>
                <a:cs typeface="Times New Roman" panose="02020603050405020304" pitchFamily="18" charset="0"/>
              </a:rPr>
              <a:t>Giriş</a:t>
            </a:r>
          </a:p>
        </p:txBody>
      </p:sp>
      <p:sp>
        <p:nvSpPr>
          <p:cNvPr id="11" name="İçerik Yer Tutucusu 2"/>
          <p:cNvSpPr txBox="1">
            <a:spLocks/>
          </p:cNvSpPr>
          <p:nvPr/>
        </p:nvSpPr>
        <p:spPr>
          <a:xfrm>
            <a:off x="681310" y="1305760"/>
            <a:ext cx="10515600" cy="32741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tr-TR" sz="2400" dirty="0">
                <a:latin typeface="Times New Roman" panose="02020603050405020304" pitchFamily="18" charset="0"/>
                <a:cs typeface="Times New Roman" panose="02020603050405020304" pitchFamily="18" charset="0"/>
              </a:rPr>
              <a:t>Sıvı boru içinde hareket ettikçe, borunun iç duvarının bitişiğindeki sıvı, sıvı ve duvar yüzeyi arasında sürtünme ile tutulur. Gibi, giriş bölgesinde, sınır tabakası X konumundan Y’ye gelişir. Y konumunda, sınır tabakasının hız profili üzerinde etkisi merkezi eksene kadar uzanır.  Y’deki kesit boyunca hız profilinin şekli paraboliktir. </a:t>
            </a:r>
            <a:r>
              <a:rPr lang="tr-TR" sz="2400" dirty="0" err="1">
                <a:latin typeface="Times New Roman" panose="02020603050405020304" pitchFamily="18" charset="0"/>
                <a:cs typeface="Times New Roman" panose="02020603050405020304" pitchFamily="18" charset="0"/>
              </a:rPr>
              <a:t>X’ten</a:t>
            </a:r>
            <a:r>
              <a:rPr lang="tr-TR" sz="2400" dirty="0">
                <a:latin typeface="Times New Roman" panose="02020603050405020304" pitchFamily="18" charset="0"/>
                <a:cs typeface="Times New Roman" panose="02020603050405020304" pitchFamily="18" charset="0"/>
              </a:rPr>
              <a:t> Y’ye, bölgeye </a:t>
            </a:r>
            <a:r>
              <a:rPr lang="tr-TR" sz="2400" b="1" dirty="0">
                <a:latin typeface="Times New Roman" panose="02020603050405020304" pitchFamily="18" charset="0"/>
                <a:cs typeface="Times New Roman" panose="02020603050405020304" pitchFamily="18" charset="0"/>
              </a:rPr>
              <a:t>giriş bölgesi</a:t>
            </a:r>
            <a:r>
              <a:rPr lang="tr-TR" sz="2400" dirty="0">
                <a:latin typeface="Times New Roman" panose="02020603050405020304" pitchFamily="18" charset="0"/>
                <a:cs typeface="Times New Roman" panose="02020603050405020304" pitchFamily="18" charset="0"/>
              </a:rPr>
              <a:t> denir ve Y’nin ötesindeki sıvı akışı yaygın olarak </a:t>
            </a:r>
            <a:r>
              <a:rPr lang="tr-TR" sz="2400" b="1" dirty="0">
                <a:latin typeface="Times New Roman" panose="02020603050405020304" pitchFamily="18" charset="0"/>
                <a:cs typeface="Times New Roman" panose="02020603050405020304" pitchFamily="18" charset="0"/>
              </a:rPr>
              <a:t>tam gelişmiş akış</a:t>
            </a:r>
            <a:r>
              <a:rPr lang="tr-TR" sz="2400" dirty="0">
                <a:latin typeface="Times New Roman" panose="02020603050405020304" pitchFamily="18" charset="0"/>
                <a:cs typeface="Times New Roman" panose="02020603050405020304" pitchFamily="18" charset="0"/>
              </a:rPr>
              <a:t> diye nitelendirilir. Giriş uzunluğu, Le takip eden eşitliklerden hesaplanabilir.</a:t>
            </a:r>
          </a:p>
          <a:p>
            <a:pPr marL="0" indent="0" algn="just">
              <a:buFont typeface="Arial" panose="020B0604020202020204" pitchFamily="34" charset="0"/>
              <a:buNone/>
            </a:pPr>
            <a:endParaRPr lang="tr-TR" dirty="0">
              <a:latin typeface="Times New Roman" panose="02020603050405020304" pitchFamily="18" charset="0"/>
              <a:cs typeface="Times New Roman" panose="02020603050405020304" pitchFamily="18" charset="0"/>
            </a:endParaRPr>
          </a:p>
        </p:txBody>
      </p:sp>
      <p:sp>
        <p:nvSpPr>
          <p:cNvPr id="12" name="İçerik Yer Tutucusu 2"/>
          <p:cNvSpPr txBox="1">
            <a:spLocks/>
          </p:cNvSpPr>
          <p:nvPr/>
        </p:nvSpPr>
        <p:spPr>
          <a:xfrm>
            <a:off x="733697" y="4370291"/>
            <a:ext cx="10515600" cy="5370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tr-TR" sz="2400" dirty="0">
                <a:latin typeface="Times New Roman" panose="02020603050405020304" pitchFamily="18" charset="0"/>
                <a:cs typeface="Times New Roman" panose="02020603050405020304" pitchFamily="18" charset="0"/>
              </a:rPr>
              <a:t>Kargaşalı akış için ;</a:t>
            </a:r>
          </a:p>
          <a:p>
            <a:pPr marL="0" indent="0" algn="just">
              <a:buFont typeface="Arial" panose="020B0604020202020204" pitchFamily="34" charset="0"/>
              <a:buNone/>
            </a:pPr>
            <a:endParaRPr lang="tr-TR" dirty="0">
              <a:latin typeface="Times New Roman" panose="02020603050405020304" pitchFamily="18" charset="0"/>
              <a:cs typeface="Times New Roman" panose="02020603050405020304" pitchFamily="18" charset="0"/>
            </a:endParaRPr>
          </a:p>
        </p:txBody>
      </p:sp>
      <p:cxnSp>
        <p:nvCxnSpPr>
          <p:cNvPr id="13" name="Düz Bağlayıcı 12"/>
          <p:cNvCxnSpPr/>
          <p:nvPr/>
        </p:nvCxnSpPr>
        <p:spPr>
          <a:xfrm>
            <a:off x="4177211" y="3930442"/>
            <a:ext cx="397510" cy="0"/>
          </a:xfrm>
          <a:prstGeom prst="line">
            <a:avLst/>
          </a:prstGeom>
          <a:ln/>
        </p:spPr>
        <p:style>
          <a:lnRef idx="3">
            <a:schemeClr val="dk1"/>
          </a:lnRef>
          <a:fillRef idx="0">
            <a:schemeClr val="dk1"/>
          </a:fillRef>
          <a:effectRef idx="2">
            <a:schemeClr val="dk1"/>
          </a:effectRef>
          <a:fontRef idx="minor">
            <a:schemeClr val="tx1"/>
          </a:fontRef>
        </p:style>
      </p:cxnSp>
      <p:sp>
        <p:nvSpPr>
          <p:cNvPr id="14" name="Rectangle 3"/>
          <p:cNvSpPr>
            <a:spLocks noChangeArrowheads="1"/>
          </p:cNvSpPr>
          <p:nvPr/>
        </p:nvSpPr>
        <p:spPr bwMode="auto">
          <a:xfrm>
            <a:off x="4177211" y="3436994"/>
            <a:ext cx="2740298" cy="986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tr-TR" altLang="tr-TR" sz="28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Le/D </a:t>
            </a:r>
            <a:r>
              <a:rPr kumimoji="0" lang="tr-TR" altLang="tr-TR" sz="2800" b="0" i="1"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28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0,06 </a:t>
            </a:r>
            <a:r>
              <a:rPr kumimoji="0" lang="tr-TR" altLang="tr-TR" sz="28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t>
            </a:r>
            <a:r>
              <a:rPr kumimoji="0" lang="tr-TR" altLang="tr-TR" sz="2800" b="0" i="1" u="none" strike="noStrike" cap="none" normalizeH="0" baseline="-3000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a:t>
            </a:r>
            <a:endParaRPr kumimoji="0" lang="tr-TR" altLang="tr-TR" sz="28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tr-TR" altLang="tr-TR" sz="2800" b="0" i="0" u="none" strike="noStrike" cap="none" normalizeH="0" baseline="0" dirty="0">
              <a:ln>
                <a:noFill/>
              </a:ln>
              <a:solidFill>
                <a:schemeClr val="tx1"/>
              </a:solidFill>
              <a:effectLst/>
              <a:latin typeface="Arial" panose="020B0604020202020204" pitchFamily="34" charset="0"/>
            </a:endParaRPr>
          </a:p>
        </p:txBody>
      </p:sp>
      <p:cxnSp>
        <p:nvCxnSpPr>
          <p:cNvPr id="15" name="Düz Bağlayıcı 14"/>
          <p:cNvCxnSpPr/>
          <p:nvPr/>
        </p:nvCxnSpPr>
        <p:spPr>
          <a:xfrm>
            <a:off x="4177211" y="5712902"/>
            <a:ext cx="397510" cy="0"/>
          </a:xfrm>
          <a:prstGeom prst="line">
            <a:avLst/>
          </a:prstGeom>
          <a:ln/>
        </p:spPr>
        <p:style>
          <a:lnRef idx="3">
            <a:schemeClr val="dk1"/>
          </a:lnRef>
          <a:fillRef idx="0">
            <a:schemeClr val="dk1"/>
          </a:fillRef>
          <a:effectRef idx="2">
            <a:schemeClr val="dk1"/>
          </a:effectRef>
          <a:fontRef idx="minor">
            <a:schemeClr val="tx1"/>
          </a:fontRef>
        </p:style>
      </p:cxnSp>
      <p:sp>
        <p:nvSpPr>
          <p:cNvPr id="16" name="Rectangle 3"/>
          <p:cNvSpPr>
            <a:spLocks noChangeArrowheads="1"/>
          </p:cNvSpPr>
          <p:nvPr/>
        </p:nvSpPr>
        <p:spPr bwMode="auto">
          <a:xfrm>
            <a:off x="4177211" y="5219454"/>
            <a:ext cx="2740298" cy="986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 /D</a:t>
            </a:r>
            <a:r>
              <a:rPr kumimoji="0" lang="tr-TR" altLang="tr-TR" sz="2800" b="0" i="1"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2800" b="0" i="1"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4,4(</a:t>
            </a:r>
            <a:r>
              <a:rPr kumimoji="0" lang="tr-TR" altLang="tr-TR" sz="28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28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t>
            </a:r>
            <a:r>
              <a:rPr kumimoji="0" lang="tr-TR" altLang="tr-TR" sz="2800" b="0" i="1" u="none" strike="noStrike" cap="none" normalizeH="0" baseline="-3000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a:t>
            </a:r>
            <a:r>
              <a:rPr kumimoji="0" lang="tr-TR" altLang="tr-TR" sz="2800" b="0" i="1"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tr-TR" altLang="tr-TR" sz="2800" b="0" i="0" u="none" strike="noStrike" cap="none" normalizeH="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2800" b="0" i="0" u="none" strike="noStrike" cap="none" normalizeH="0" baseline="0" dirty="0">
              <a:ln>
                <a:noFill/>
              </a:ln>
              <a:solidFill>
                <a:schemeClr val="tx1"/>
              </a:solidFill>
              <a:effectLst/>
              <a:latin typeface="Arial" panose="020B0604020202020204" pitchFamily="34" charset="0"/>
            </a:endParaRPr>
          </a:p>
        </p:txBody>
      </p:sp>
      <p:sp>
        <p:nvSpPr>
          <p:cNvPr id="17" name="Rectangle 3"/>
          <p:cNvSpPr>
            <a:spLocks noChangeArrowheads="1"/>
          </p:cNvSpPr>
          <p:nvPr/>
        </p:nvSpPr>
        <p:spPr bwMode="auto">
          <a:xfrm>
            <a:off x="6052456" y="5134050"/>
            <a:ext cx="7474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a:ln>
                  <a:noFill/>
                </a:ln>
                <a:solidFill>
                  <a:schemeClr val="tx1"/>
                </a:solidFill>
                <a:effectLst/>
                <a:latin typeface="Arial" panose="020B0604020202020204" pitchFamily="34" charset="0"/>
              </a:rPr>
              <a:t>1/6</a:t>
            </a:r>
          </a:p>
        </p:txBody>
      </p:sp>
    </p:spTree>
    <p:extLst>
      <p:ext uri="{BB962C8B-B14F-4D97-AF65-F5344CB8AC3E}">
        <p14:creationId xmlns:p14="http://schemas.microsoft.com/office/powerpoint/2010/main" val="4177337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80143" y="391885"/>
            <a:ext cx="10947400" cy="6241143"/>
          </a:xfrm>
        </p:spPr>
        <p:txBody>
          <a:bodyPr>
            <a:noAutofit/>
          </a:bodyPr>
          <a:lstStyle/>
          <a:p>
            <a:pPr marL="0" indent="0" algn="just">
              <a:buNone/>
            </a:pPr>
            <a:r>
              <a:rPr lang="tr-TR" sz="2000" b="1" dirty="0">
                <a:latin typeface="Times New Roman" panose="02020603050405020304" pitchFamily="18" charset="0"/>
                <a:cs typeface="Times New Roman" panose="02020603050405020304" pitchFamily="18" charset="0"/>
              </a:rPr>
              <a:t>Tam Gelişmiş Akış Koşulları Altında Akan Bir Sıvıda Hız Profili</a:t>
            </a:r>
          </a:p>
          <a:p>
            <a:pPr marL="0" indent="0" algn="just">
              <a:buNone/>
            </a:pPr>
            <a:r>
              <a:rPr lang="tr-TR" sz="2000" dirty="0">
                <a:latin typeface="Times New Roman" panose="02020603050405020304" pitchFamily="18" charset="0"/>
                <a:cs typeface="Times New Roman" panose="02020603050405020304" pitchFamily="18" charset="0"/>
              </a:rPr>
              <a:t>Bir boruda hız profilini belirlemek için yapılan hesaplamalar akışın tar olarak girişte mi veya borunun sonuna doğru mu tam olarak geliştiğine bağlıdır. Giriş bölgesinde hesaplamalar karmaşıktır çünkü sıvı hız sadece boru merkezinden yarıçap yönündeki uzaklığa, r, değil aynı 2 manda girişten eksen yönündeki uzaklığa, x, bağlıdır.</a:t>
            </a:r>
          </a:p>
          <a:p>
            <a:pPr marL="0" indent="0" algn="just">
              <a:buNone/>
            </a:pPr>
            <a:r>
              <a:rPr lang="tr-TR" sz="2000" dirty="0">
                <a:latin typeface="Times New Roman" panose="02020603050405020304" pitchFamily="18" charset="0"/>
                <a:cs typeface="Times New Roman" panose="02020603050405020304" pitchFamily="18" charset="0"/>
              </a:rPr>
              <a:t>Öte yandan, tam gelişmiş bölgede hız profili sadece merkez eksenden yarıçap yönündeki uzunluğa, r, bağlıdır. Giriş bölgesinde, üç kuvvet - yerçekimi, basınç ve eylemsizlik akışı etkiler. Büyük ölçüde eylemsizlik kuvvetlerinden dolayı, giriş bölgesinde akış hızlanır ve ilk şekilde görüldüğü gibi X konumundan Y konumuna döner. Giriş bölgesindeki akışın matematiksel analizi oldukça karmaşıktır ve bu kitabın kapsamının dışındadır. Bu yüzden, tamamen gelişmiş </a:t>
            </a:r>
            <a:r>
              <a:rPr lang="tr-TR" sz="2000" dirty="0" err="1">
                <a:latin typeface="Times New Roman" panose="02020603050405020304" pitchFamily="18" charset="0"/>
                <a:cs typeface="Times New Roman" panose="02020603050405020304" pitchFamily="18" charset="0"/>
              </a:rPr>
              <a:t>laminar</a:t>
            </a:r>
            <a:r>
              <a:rPr lang="tr-TR" sz="2000" dirty="0">
                <a:latin typeface="Times New Roman" panose="02020603050405020304" pitchFamily="18" charset="0"/>
                <a:cs typeface="Times New Roman" panose="02020603050405020304" pitchFamily="18" charset="0"/>
              </a:rPr>
              <a:t> akış koşullarında, sabit çaplı düz bir boruda akan sıvı için hız profilini belirleyeceğiz .Sabit çaplı bir boruda </a:t>
            </a:r>
            <a:r>
              <a:rPr lang="tr-TR" sz="2000" dirty="0" err="1">
                <a:latin typeface="Times New Roman" panose="02020603050405020304" pitchFamily="18" charset="0"/>
                <a:cs typeface="Times New Roman" panose="02020603050405020304" pitchFamily="18" charset="0"/>
              </a:rPr>
              <a:t>yatışkın</a:t>
            </a:r>
            <a:r>
              <a:rPr lang="tr-TR" sz="2000" dirty="0">
                <a:latin typeface="Times New Roman" panose="02020603050405020304" pitchFamily="18" charset="0"/>
                <a:cs typeface="Times New Roman" panose="02020603050405020304" pitchFamily="18" charset="0"/>
              </a:rPr>
              <a:t> ve tamamen gelişmiş koşullarda akış kan akışını göz önüne alalım. Basınç ve yerçekiminden dolayı oluşan kuvvetler tam gelişmiş bölgede akışkanın akmasına sebep olur. Yatay boru için, yerçekimi etkisi ihmal edilebilir. Bu yüzden, analiz amacıyla, sadece basınç nedeniyle oluşan kuvvetleri hesaba katacağız. Viskoz bir SIVI (viskozitesi sıfırdan büyük olan sıvı) bir boruda akarken, sıvı içinde viskoz kuvvetler basınç kuvvetlerine karşı koyar. Akışın oluşması için, bundan dolayı, akışa karşı koyan viskoz kuvvetlerin üstesinden gelen basınç uygulaması gereklidir. Ayrıca, akış hızlanmadan devam eder; tam gelişmiş bölgede x-ekseni boyunca hız profili konumla değişmez. Akışın </a:t>
            </a:r>
            <a:r>
              <a:rPr lang="tr-TR" sz="2000" dirty="0" err="1">
                <a:latin typeface="Times New Roman" panose="02020603050405020304" pitchFamily="18" charset="0"/>
                <a:cs typeface="Times New Roman" panose="02020603050405020304" pitchFamily="18" charset="0"/>
              </a:rPr>
              <a:t>yatışkın</a:t>
            </a:r>
            <a:r>
              <a:rPr lang="tr-TR" sz="2000" dirty="0">
                <a:latin typeface="Times New Roman" panose="02020603050405020304" pitchFamily="18" charset="0"/>
                <a:cs typeface="Times New Roman" panose="02020603050405020304" pitchFamily="18" charset="0"/>
              </a:rPr>
              <a:t> olması için, sıvıda basınç ve viskoz kuvvetler arasında bir dengenin oluşması zorunludur. Bu durumu analiz etmek için kuvvet dengesi yapacağız. Newton'un ikinci hareket yasasını kullanarak, ikinci şekilde gösterildiği gibi sıvının küçük bir kısmı üzerine etki eden kuvvetleri tanımlayabiliriz.</a:t>
            </a:r>
          </a:p>
        </p:txBody>
      </p:sp>
    </p:spTree>
    <p:extLst>
      <p:ext uri="{BB962C8B-B14F-4D97-AF65-F5344CB8AC3E}">
        <p14:creationId xmlns:p14="http://schemas.microsoft.com/office/powerpoint/2010/main" val="2347337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0625" y="358773"/>
            <a:ext cx="10515600" cy="5272769"/>
          </a:xfrm>
        </p:spPr>
        <p:txBody>
          <a:bodyPr>
            <a:normAutofit/>
          </a:bodyPr>
          <a:lstStyle/>
          <a:p>
            <a:pPr marL="0" indent="0" algn="just">
              <a:buNone/>
            </a:pPr>
            <a:r>
              <a:rPr lang="tr-TR" dirty="0">
                <a:latin typeface="Times New Roman" panose="02020603050405020304" pitchFamily="18" charset="0"/>
                <a:cs typeface="Times New Roman" panose="02020603050405020304" pitchFamily="18" charset="0"/>
              </a:rPr>
              <a:t>Sabit çaplı bir boruda </a:t>
            </a:r>
            <a:r>
              <a:rPr lang="tr-TR" dirty="0" err="1">
                <a:latin typeface="Times New Roman" panose="02020603050405020304" pitchFamily="18" charset="0"/>
                <a:cs typeface="Times New Roman" panose="02020603050405020304" pitchFamily="18" charset="0"/>
              </a:rPr>
              <a:t>yatışkın</a:t>
            </a:r>
            <a:r>
              <a:rPr lang="tr-TR" dirty="0">
                <a:latin typeface="Times New Roman" panose="02020603050405020304" pitchFamily="18" charset="0"/>
                <a:cs typeface="Times New Roman" panose="02020603050405020304" pitchFamily="18" charset="0"/>
              </a:rPr>
              <a:t> ve tamamen gelişmiş koşullarda akışkan akışını göz önüne alalım. Basınç ve yerçekiminden dolayı oluşan kuvvetler tam gelişmiş bölgede akışkanın akmasına sebep olur.</a:t>
            </a:r>
          </a:p>
          <a:p>
            <a:pPr marL="0" indent="0" algn="just">
              <a:buNone/>
            </a:pPr>
            <a:endParaRPr lang="tr-TR" sz="2400" b="1" dirty="0">
              <a:solidFill>
                <a:srgbClr val="FF0000"/>
              </a:solidFill>
              <a:latin typeface="Times New Roman" panose="02020603050405020304" pitchFamily="18" charset="0"/>
              <a:cs typeface="Times New Roman" panose="02020603050405020304" pitchFamily="18" charset="0"/>
            </a:endParaRPr>
          </a:p>
          <a:p>
            <a:pPr marL="0" indent="0" algn="just">
              <a:buNone/>
            </a:pPr>
            <a:endParaRPr lang="tr-TR" sz="2400" b="1" dirty="0">
              <a:solidFill>
                <a:srgbClr val="FF0000"/>
              </a:solidFill>
              <a:latin typeface="Times New Roman" panose="02020603050405020304" pitchFamily="18" charset="0"/>
              <a:cs typeface="Times New Roman" panose="02020603050405020304" pitchFamily="18" charset="0"/>
            </a:endParaRPr>
          </a:p>
          <a:p>
            <a:pPr marL="0" indent="0" algn="just">
              <a:buNone/>
            </a:pPr>
            <a:endParaRPr lang="tr-TR" sz="2400" b="1" dirty="0">
              <a:solidFill>
                <a:srgbClr val="FF0000"/>
              </a:solidFill>
              <a:latin typeface="Times New Roman" panose="02020603050405020304" pitchFamily="18" charset="0"/>
              <a:cs typeface="Times New Roman" panose="02020603050405020304" pitchFamily="18" charset="0"/>
            </a:endParaRPr>
          </a:p>
          <a:p>
            <a:pPr marL="0" indent="0" algn="just">
              <a:buNone/>
            </a:pPr>
            <a:r>
              <a:rPr lang="tr-TR" dirty="0">
                <a:latin typeface="Times New Roman" panose="02020603050405020304" pitchFamily="18" charset="0"/>
                <a:cs typeface="Times New Roman" panose="02020603050405020304" pitchFamily="18" charset="0"/>
              </a:rPr>
              <a:t>Bu yüzden, tamamen gelişmiş akış koşullarında, parabolik hız profili elde ederiz. r=0’ı yerine koyarak, borunun merkezindeki en yüksek hızı, </a:t>
            </a:r>
            <a:r>
              <a:rPr lang="tr-TR" i="1" dirty="0" err="1">
                <a:latin typeface="Times New Roman" panose="02020603050405020304" pitchFamily="18" charset="0"/>
                <a:cs typeface="Times New Roman" panose="02020603050405020304" pitchFamily="18" charset="0"/>
              </a:rPr>
              <a:t>u</a:t>
            </a:r>
            <a:r>
              <a:rPr lang="tr-TR" i="1" baseline="-25000" dirty="0" err="1">
                <a:latin typeface="Times New Roman" panose="02020603050405020304" pitchFamily="18" charset="0"/>
                <a:cs typeface="Times New Roman" panose="02020603050405020304" pitchFamily="18" charset="0"/>
              </a:rPr>
              <a:t>maks</a:t>
            </a:r>
            <a:r>
              <a:rPr lang="tr-TR" dirty="0">
                <a:latin typeface="Times New Roman" panose="02020603050405020304" pitchFamily="18" charset="0"/>
                <a:cs typeface="Times New Roman" panose="02020603050405020304" pitchFamily="18" charset="0"/>
              </a:rPr>
              <a:t> buluruz. </a:t>
            </a:r>
          </a:p>
          <a:p>
            <a:pPr marL="0" indent="0" algn="just">
              <a:buNone/>
            </a:pPr>
            <a:endParaRPr lang="tr-TR" dirty="0">
              <a:latin typeface="Times New Roman" panose="02020603050405020304" pitchFamily="18" charset="0"/>
              <a:cs typeface="Times New Roman" panose="02020603050405020304" pitchFamily="18" charset="0"/>
            </a:endParaRPr>
          </a:p>
          <a:p>
            <a:pPr marL="0" indent="0" algn="just">
              <a:buNone/>
            </a:pPr>
            <a:endParaRPr lang="tr-TR" sz="2400" b="1" dirty="0">
              <a:solidFill>
                <a:srgbClr val="FF0000"/>
              </a:solidFill>
              <a:latin typeface="Times New Roman" panose="02020603050405020304" pitchFamily="18" charset="0"/>
              <a:cs typeface="Times New Roman" panose="02020603050405020304" pitchFamily="18" charset="0"/>
            </a:endParaRPr>
          </a:p>
        </p:txBody>
      </p:sp>
      <p:sp>
        <p:nvSpPr>
          <p:cNvPr id="4" name="Rectangle 2"/>
          <p:cNvSpPr>
            <a:spLocks noChangeArrowheads="1"/>
          </p:cNvSpPr>
          <p:nvPr/>
        </p:nvSpPr>
        <p:spPr bwMode="auto">
          <a:xfrm>
            <a:off x="3871526" y="1497797"/>
            <a:ext cx="258224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u(r)</a:t>
            </a:r>
            <a:r>
              <a:rPr kumimoji="0" lang="tr-TR" altLang="tr-TR"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kumimoji="0" lang="tr-TR" altLang="tr-TR" sz="2800" b="0" i="0" u="sng"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tr-TR" altLang="tr-TR" sz="2800" b="0" i="0" u="sng"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t>
            </a:r>
            <a:r>
              <a:rPr kumimoji="0" lang="tr-TR" altLang="tr-TR"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(R</a:t>
            </a:r>
            <a:r>
              <a:rPr kumimoji="0" lang="tr-TR" altLang="tr-TR"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²</a:t>
            </a:r>
            <a:r>
              <a:rPr kumimoji="0" lang="tr-TR" altLang="tr-TR"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-r</a:t>
            </a:r>
            <a:r>
              <a:rPr kumimoji="0" lang="tr-TR" altLang="tr-TR"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²</a:t>
            </a:r>
            <a:r>
              <a:rPr kumimoji="0" lang="tr-TR" altLang="tr-TR"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p>
          <a:p>
            <a:pPr marL="0" marR="0" lvl="0" indent="0" algn="l" defTabSz="914400" rtl="0" eaLnBrk="0" fontAlgn="base" latinLnBrk="0" hangingPunct="0">
              <a:lnSpc>
                <a:spcPct val="100000"/>
              </a:lnSpc>
              <a:spcBef>
                <a:spcPct val="0"/>
              </a:spcBef>
              <a:spcAft>
                <a:spcPct val="0"/>
              </a:spcAft>
              <a:buClrTx/>
              <a:buSzTx/>
              <a:buFontTx/>
              <a:buNone/>
              <a:tabLst/>
            </a:pPr>
            <a:r>
              <a:rPr lang="tr-TR" altLang="tr-TR" sz="28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4</a:t>
            </a:r>
            <a:endParaRPr kumimoji="0" lang="tr-TR" altLang="tr-TR" sz="2800" b="0" i="0"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endParaRPr>
          </a:p>
        </p:txBody>
      </p:sp>
      <p:pic>
        <p:nvPicPr>
          <p:cNvPr id="5121" name="Resim 19"/>
          <p:cNvPicPr>
            <a:picLocks noChangeAspect="1" noChangeArrowheads="1"/>
          </p:cNvPicPr>
          <p:nvPr/>
        </p:nvPicPr>
        <p:blipFill>
          <a:blip r:embed="rId2" cstate="print">
            <a:extLst>
              <a:ext uri="{28A0092B-C50C-407E-A947-70E740481C1C}">
                <a14:useLocalDpi xmlns:a14="http://schemas.microsoft.com/office/drawing/2010/main" val="0"/>
              </a:ext>
            </a:extLst>
          </a:blip>
          <a:srcRect l="60182" t="51231" r="35863" b="39835"/>
          <a:stretch>
            <a:fillRect/>
          </a:stretch>
        </p:blipFill>
        <p:spPr bwMode="auto">
          <a:xfrm>
            <a:off x="5055347" y="2046689"/>
            <a:ext cx="209550" cy="266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5125612" y="218003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3871526" y="4406096"/>
            <a:ext cx="201689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a:t>
            </a:r>
            <a:r>
              <a:rPr kumimoji="0" lang="tr-TR" altLang="tr-TR" sz="2800" b="0" i="1" u="none" strike="noStrike" cap="none" normalizeH="0" baseline="-3000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maks</a:t>
            </a:r>
            <a:r>
              <a:rPr kumimoji="0" lang="tr-TR" altLang="tr-TR"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kumimoji="0" lang="tr-TR" altLang="tr-TR" sz="2800" b="0" i="0" u="sng"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tr-TR" altLang="tr-TR" sz="2800" b="0" i="0" u="sng"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a:t>
            </a:r>
            <a:r>
              <a:rPr kumimoji="0" lang="tr-TR" altLang="tr-TR" sz="28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²</a:t>
            </a:r>
            <a:endParaRPr kumimoji="0" lang="tr-TR" altLang="tr-TR" sz="1100" b="0" i="0" u="none" strike="noStrike" cap="none" normalizeH="0" baseline="0" dirty="0">
              <a:ln>
                <a:noFill/>
              </a:ln>
              <a:solidFill>
                <a:schemeClr val="tx1"/>
              </a:solidFill>
              <a:effectLst/>
              <a:sym typeface="Symbol" panose="05050102010706020507"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lang="tr-TR" altLang="tr-TR" sz="28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4</a:t>
            </a:r>
            <a:endParaRPr kumimoji="0" lang="tr-TR" altLang="tr-TR" sz="2800" b="0" i="0"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endParaRPr>
          </a:p>
        </p:txBody>
      </p:sp>
      <p:pic>
        <p:nvPicPr>
          <p:cNvPr id="5124" name="Resim 20"/>
          <p:cNvPicPr>
            <a:picLocks noChangeAspect="1" noChangeArrowheads="1"/>
          </p:cNvPicPr>
          <p:nvPr/>
        </p:nvPicPr>
        <p:blipFill>
          <a:blip r:embed="rId2" cstate="print">
            <a:extLst>
              <a:ext uri="{28A0092B-C50C-407E-A947-70E740481C1C}">
                <a14:useLocalDpi xmlns:a14="http://schemas.microsoft.com/office/drawing/2010/main" val="0"/>
              </a:ext>
            </a:extLst>
          </a:blip>
          <a:srcRect l="60182" t="51231" r="35863" b="39835"/>
          <a:stretch>
            <a:fillRect/>
          </a:stretch>
        </p:blipFill>
        <p:spPr bwMode="auto">
          <a:xfrm>
            <a:off x="5264897" y="4930320"/>
            <a:ext cx="209550" cy="2667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5370287" y="50844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32357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02873"/>
            <a:ext cx="10515600" cy="870857"/>
          </a:xfrm>
        </p:spPr>
        <p:txBody>
          <a:bodyPr/>
          <a:lstStyle/>
          <a:p>
            <a:pPr algn="just"/>
            <a:r>
              <a:rPr lang="tr-TR" dirty="0">
                <a:latin typeface="Times New Roman" panose="02020603050405020304" pitchFamily="18" charset="0"/>
                <a:cs typeface="Times New Roman" panose="02020603050405020304" pitchFamily="18" charset="0"/>
              </a:rPr>
              <a:t>Tamamen gelişmiş </a:t>
            </a:r>
            <a:r>
              <a:rPr lang="tr-TR" dirty="0" err="1">
                <a:latin typeface="Times New Roman" panose="02020603050405020304" pitchFamily="18" charset="0"/>
                <a:cs typeface="Times New Roman" panose="02020603050405020304" pitchFamily="18" charset="0"/>
              </a:rPr>
              <a:t>laminar</a:t>
            </a:r>
            <a:r>
              <a:rPr lang="tr-TR" dirty="0">
                <a:latin typeface="Times New Roman" panose="02020603050405020304" pitchFamily="18" charset="0"/>
                <a:cs typeface="Times New Roman" panose="02020603050405020304" pitchFamily="18" charset="0"/>
              </a:rPr>
              <a:t> akış koşullarında ortalama hızın en yüksek hızın yarısı olduğunu görürüz.</a:t>
            </a:r>
          </a:p>
        </p:txBody>
      </p:sp>
      <p:cxnSp>
        <p:nvCxnSpPr>
          <p:cNvPr id="4" name="Düz Bağlayıcı 3"/>
          <p:cNvCxnSpPr/>
          <p:nvPr/>
        </p:nvCxnSpPr>
        <p:spPr>
          <a:xfrm>
            <a:off x="3803150" y="1765076"/>
            <a:ext cx="158750" cy="0"/>
          </a:xfrm>
          <a:prstGeom prst="line">
            <a:avLst/>
          </a:prstGeom>
          <a:ln/>
        </p:spPr>
        <p:style>
          <a:lnRef idx="3">
            <a:schemeClr val="dk1"/>
          </a:lnRef>
          <a:fillRef idx="0">
            <a:schemeClr val="dk1"/>
          </a:fillRef>
          <a:effectRef idx="2">
            <a:schemeClr val="dk1"/>
          </a:effectRef>
          <a:fontRef idx="minor">
            <a:schemeClr val="tx1"/>
          </a:fontRef>
        </p:style>
      </p:cxnSp>
      <p:cxnSp>
        <p:nvCxnSpPr>
          <p:cNvPr id="5" name="Düz Bağlayıcı 4"/>
          <p:cNvCxnSpPr/>
          <p:nvPr/>
        </p:nvCxnSpPr>
        <p:spPr>
          <a:xfrm>
            <a:off x="3480888" y="2096456"/>
            <a:ext cx="644525" cy="0"/>
          </a:xfrm>
          <a:prstGeom prst="line">
            <a:avLst/>
          </a:prstGeom>
          <a:ln/>
        </p:spPr>
        <p:style>
          <a:lnRef idx="3">
            <a:schemeClr val="dk1"/>
          </a:lnRef>
          <a:fillRef idx="0">
            <a:schemeClr val="dk1"/>
          </a:fillRef>
          <a:effectRef idx="2">
            <a:schemeClr val="dk1"/>
          </a:effectRef>
          <a:fontRef idx="minor">
            <a:schemeClr val="tx1"/>
          </a:fontRef>
        </p:style>
      </p:cxnSp>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7" name="Rectangle 4"/>
          <p:cNvSpPr>
            <a:spLocks noChangeArrowheads="1"/>
          </p:cNvSpPr>
          <p:nvPr/>
        </p:nvSpPr>
        <p:spPr bwMode="auto">
          <a:xfrm>
            <a:off x="2888342" y="1619403"/>
            <a:ext cx="512165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indent="449263" defTabSz="914400" eaLnBrk="0" fontAlgn="base" hangingPunct="0">
              <a:spcBef>
                <a:spcPct val="0"/>
              </a:spcBef>
              <a:spcAft>
                <a:spcPct val="0"/>
              </a:spcAft>
            </a:pPr>
            <a:r>
              <a:rPr lang="tr-TR" altLang="tr-TR" sz="2800" i="1" dirty="0">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28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u </a:t>
            </a:r>
            <a:r>
              <a:rPr lang="tr-TR" altLang="tr-TR" sz="2800" i="1" dirty="0">
                <a:latin typeface="Times New Roman" panose="02020603050405020304" pitchFamily="18" charset="0"/>
                <a:ea typeface="Calibri" panose="020F0502020204030204" pitchFamily="34" charset="0"/>
                <a:cs typeface="Times New Roman" panose="02020603050405020304" pitchFamily="18" charset="0"/>
              </a:rPr>
              <a:t>/ </a:t>
            </a:r>
            <a:r>
              <a:rPr lang="tr-TR" altLang="tr-TR" sz="2800" i="1" dirty="0" err="1">
                <a:latin typeface="Times New Roman" panose="02020603050405020304" pitchFamily="18" charset="0"/>
                <a:ea typeface="Calibri" panose="020F0502020204030204" pitchFamily="34" charset="0"/>
                <a:cs typeface="Times New Roman" panose="02020603050405020304" pitchFamily="18" charset="0"/>
              </a:rPr>
              <a:t>u</a:t>
            </a:r>
            <a:r>
              <a:rPr lang="tr-TR" altLang="tr-TR" sz="2800" i="1" baseline="-30000" dirty="0" err="1">
                <a:latin typeface="Times New Roman" panose="02020603050405020304" pitchFamily="18" charset="0"/>
                <a:ea typeface="Calibri" panose="020F0502020204030204" pitchFamily="34" charset="0"/>
                <a:cs typeface="Times New Roman" panose="02020603050405020304" pitchFamily="18" charset="0"/>
              </a:rPr>
              <a:t>maks</a:t>
            </a:r>
            <a:r>
              <a:rPr lang="tr-TR" altLang="tr-TR" sz="2800" i="1" baseline="-30000" dirty="0">
                <a:latin typeface="Times New Roman" panose="02020603050405020304" pitchFamily="18" charset="0"/>
                <a:ea typeface="Calibri" panose="020F0502020204030204" pitchFamily="34" charset="0"/>
                <a:cs typeface="Times New Roman" panose="02020603050405020304" pitchFamily="18" charset="0"/>
              </a:rPr>
              <a:t>=</a:t>
            </a:r>
            <a:r>
              <a:rPr kumimoji="0" lang="tr-TR" altLang="tr-TR" sz="28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0,5 (</a:t>
            </a:r>
            <a:r>
              <a:rPr kumimoji="0" lang="tr-TR" altLang="tr-TR"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Laminar</a:t>
            </a:r>
            <a:r>
              <a:rPr kumimoji="0" lang="tr-TR" altLang="tr-TR"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Akış)</a:t>
            </a:r>
            <a:endParaRPr kumimoji="0" lang="tr-TR" altLang="tr-TR" sz="1100" b="0" i="0" u="none" strike="noStrike" cap="none" normalizeH="0" baseline="0" dirty="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tr-TR" altLang="tr-TR" sz="28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8" name="İçerik Yer Tutucusu 2"/>
          <p:cNvSpPr txBox="1">
            <a:spLocks/>
          </p:cNvSpPr>
          <p:nvPr/>
        </p:nvSpPr>
        <p:spPr>
          <a:xfrm>
            <a:off x="838200" y="2731982"/>
            <a:ext cx="10515600" cy="8708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a:latin typeface="Times New Roman" panose="02020603050405020304" pitchFamily="18" charset="0"/>
                <a:cs typeface="Times New Roman" panose="02020603050405020304" pitchFamily="18" charset="0"/>
              </a:rPr>
              <a:t>Kargaşalı akış için ortalama hız en yüksek hızın %82’sine eşittir. En yüksek hız borunun merkez ekseninde oluşur</a:t>
            </a:r>
          </a:p>
        </p:txBody>
      </p:sp>
      <p:cxnSp>
        <p:nvCxnSpPr>
          <p:cNvPr id="9" name="Düz Bağlayıcı 8"/>
          <p:cNvCxnSpPr/>
          <p:nvPr/>
        </p:nvCxnSpPr>
        <p:spPr>
          <a:xfrm>
            <a:off x="3803150" y="3906984"/>
            <a:ext cx="158750" cy="0"/>
          </a:xfrm>
          <a:prstGeom prst="line">
            <a:avLst/>
          </a:prstGeom>
          <a:ln/>
        </p:spPr>
        <p:style>
          <a:lnRef idx="3">
            <a:schemeClr val="dk1"/>
          </a:lnRef>
          <a:fillRef idx="0">
            <a:schemeClr val="dk1"/>
          </a:fillRef>
          <a:effectRef idx="2">
            <a:schemeClr val="dk1"/>
          </a:effectRef>
          <a:fontRef idx="minor">
            <a:schemeClr val="tx1"/>
          </a:fontRef>
        </p:style>
      </p:cxnSp>
      <p:cxnSp>
        <p:nvCxnSpPr>
          <p:cNvPr id="10" name="Düz Bağlayıcı 9"/>
          <p:cNvCxnSpPr/>
          <p:nvPr/>
        </p:nvCxnSpPr>
        <p:spPr>
          <a:xfrm>
            <a:off x="3480888" y="4238364"/>
            <a:ext cx="644525" cy="0"/>
          </a:xfrm>
          <a:prstGeom prst="line">
            <a:avLst/>
          </a:prstGeom>
          <a:ln/>
        </p:spPr>
        <p:style>
          <a:lnRef idx="3">
            <a:schemeClr val="dk1"/>
          </a:lnRef>
          <a:fillRef idx="0">
            <a:schemeClr val="dk1"/>
          </a:fillRef>
          <a:effectRef idx="2">
            <a:schemeClr val="dk1"/>
          </a:effectRef>
          <a:fontRef idx="minor">
            <a:schemeClr val="tx1"/>
          </a:fontRef>
        </p:style>
      </p:cxnSp>
      <p:sp>
        <p:nvSpPr>
          <p:cNvPr id="11" name="Rectangle 4"/>
          <p:cNvSpPr>
            <a:spLocks noChangeArrowheads="1"/>
          </p:cNvSpPr>
          <p:nvPr/>
        </p:nvSpPr>
        <p:spPr bwMode="auto">
          <a:xfrm>
            <a:off x="2888342" y="3976754"/>
            <a:ext cx="55431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indent="449263" defTabSz="914400" eaLnBrk="0" fontAlgn="base" hangingPunct="0">
              <a:spcBef>
                <a:spcPct val="0"/>
              </a:spcBef>
              <a:spcAft>
                <a:spcPct val="0"/>
              </a:spcAft>
            </a:pPr>
            <a:r>
              <a:rPr lang="tr-TR" altLang="tr-TR" sz="2800" i="1" dirty="0">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28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u </a:t>
            </a:r>
            <a:r>
              <a:rPr lang="tr-TR" altLang="tr-TR" sz="2800" i="1" dirty="0">
                <a:latin typeface="Times New Roman" panose="02020603050405020304" pitchFamily="18" charset="0"/>
                <a:ea typeface="Calibri" panose="020F0502020204030204" pitchFamily="34" charset="0"/>
                <a:cs typeface="Times New Roman" panose="02020603050405020304" pitchFamily="18" charset="0"/>
              </a:rPr>
              <a:t>/  </a:t>
            </a:r>
            <a:r>
              <a:rPr lang="tr-TR" altLang="tr-TR" sz="2800" i="1" dirty="0" err="1">
                <a:latin typeface="Times New Roman" panose="02020603050405020304" pitchFamily="18" charset="0"/>
                <a:ea typeface="Calibri" panose="020F0502020204030204" pitchFamily="34" charset="0"/>
                <a:cs typeface="Times New Roman" panose="02020603050405020304" pitchFamily="18" charset="0"/>
              </a:rPr>
              <a:t>u</a:t>
            </a:r>
            <a:r>
              <a:rPr lang="tr-TR" altLang="tr-TR" sz="2800" i="1" baseline="-30000" dirty="0" err="1">
                <a:latin typeface="Times New Roman" panose="02020603050405020304" pitchFamily="18" charset="0"/>
                <a:ea typeface="Calibri" panose="020F0502020204030204" pitchFamily="34" charset="0"/>
                <a:cs typeface="Times New Roman" panose="02020603050405020304" pitchFamily="18" charset="0"/>
              </a:rPr>
              <a:t>maks</a:t>
            </a:r>
            <a:r>
              <a:rPr lang="tr-TR" altLang="tr-TR" sz="2800" i="1" baseline="-30000" dirty="0">
                <a:latin typeface="Times New Roman" panose="02020603050405020304" pitchFamily="18" charset="0"/>
                <a:ea typeface="Calibri" panose="020F0502020204030204" pitchFamily="34" charset="0"/>
                <a:cs typeface="Times New Roman" panose="02020603050405020304" pitchFamily="18" charset="0"/>
              </a:rPr>
              <a:t>=</a:t>
            </a:r>
            <a:r>
              <a:rPr kumimoji="0" lang="tr-TR" altLang="tr-TR" sz="28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0,82 (Kargaşalı Akış)</a:t>
            </a:r>
            <a:endParaRPr kumimoji="0" lang="tr-TR" altLang="tr-TR" sz="11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841147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80142" y="508000"/>
            <a:ext cx="10515600" cy="5675086"/>
          </a:xfrm>
        </p:spPr>
        <p:txBody>
          <a:bodyPr>
            <a:normAutofit/>
          </a:bodyPr>
          <a:lstStyle/>
          <a:p>
            <a:pPr marL="0" indent="0" algn="just">
              <a:buNone/>
            </a:pPr>
            <a:r>
              <a:rPr lang="tr-TR" b="1" dirty="0">
                <a:latin typeface="Times New Roman" panose="02020603050405020304" pitchFamily="18" charset="0"/>
                <a:cs typeface="Times New Roman" panose="02020603050405020304" pitchFamily="18" charset="0"/>
              </a:rPr>
              <a:t>Sürtünme Kuvvetleri</a:t>
            </a:r>
          </a:p>
          <a:p>
            <a:pPr marL="0" indent="0" algn="just">
              <a:buNone/>
            </a:pPr>
            <a:r>
              <a:rPr lang="tr-TR" dirty="0">
                <a:latin typeface="Times New Roman" panose="02020603050405020304" pitchFamily="18" charset="0"/>
                <a:cs typeface="Times New Roman" panose="02020603050405020304" pitchFamily="18" charset="0"/>
              </a:rPr>
              <a:t>Bir sıvıyı borudan pompalamak için üstesinden gelinmesi gereken. kuvvetler çeşitli kaynaklardan gelir. Kısım 2.2.3'te gördüğümüz gibi, viskoz kuvvetler sıvı akışında önemlidir. Bu kuvvetler bir tabakanın diğeri üzerinde hareketinden dolayı oluşur. Diğer önemli kuvvetler sıvı ile boru duvarının yüzeyi ile sıvı arasındaki sürtünmeden dolayıdır. Akış kan borudan akarken, mekanik enerjisinin bir kısmı sürtünme nedeniyle harcanır. Bu harcanan enerji genelde sürtünme enerji kaybı olarak bilinir. Her ne kadar gerçekte bir kayıp olmasa da, sıvıya akışa sebep olmak için verilen mekanik enerjinin bir kısmı aslında ısıya dönüşür, bundan dolayı sıvı taşıma sisteminde tüm mekanik enerji faydalı enerji olarak değerlendirilemez. Her ne kadar gerçekte bir kayıp olmasa da, sıvıya akışa sebep olmak için verilen mekanik enerjinin bir kısmı aslında ısıya dönüşür.</a:t>
            </a:r>
          </a:p>
          <a:p>
            <a:pPr marL="0" indent="0" algn="just">
              <a:buNone/>
            </a:pPr>
            <a:r>
              <a:rPr lang="tr-TR" dirty="0">
                <a:latin typeface="Times New Roman" panose="02020603050405020304" pitchFamily="18" charset="0"/>
                <a:cs typeface="Times New Roman" panose="02020603050405020304" pitchFamily="18" charset="0"/>
              </a:rPr>
              <a:t>Sürtünme kuvvetleri </a:t>
            </a:r>
            <a:r>
              <a:rPr lang="tr-TR" dirty="0" err="1">
                <a:latin typeface="Times New Roman" panose="02020603050405020304" pitchFamily="18" charset="0"/>
                <a:cs typeface="Times New Roman" panose="02020603050405020304" pitchFamily="18" charset="0"/>
              </a:rPr>
              <a:t>Reynolds</a:t>
            </a:r>
            <a:r>
              <a:rPr lang="tr-TR" dirty="0">
                <a:latin typeface="Times New Roman" panose="02020603050405020304" pitchFamily="18" charset="0"/>
                <a:cs typeface="Times New Roman" panose="02020603050405020304" pitchFamily="18" charset="0"/>
              </a:rPr>
              <a:t> sayısında tanımlandığında gibi akış hızlarıyla ve yüzey pürüzlülüğü gibi koşullarda değişim gösterir. Sürtünme kuvvetlerinin etkisi, </a:t>
            </a:r>
            <a:r>
              <a:rPr lang="tr-TR" b="1" dirty="0">
                <a:latin typeface="Times New Roman" panose="02020603050405020304" pitchFamily="18" charset="0"/>
                <a:cs typeface="Times New Roman" panose="02020603050405020304" pitchFamily="18" charset="0"/>
              </a:rPr>
              <a:t>sürtünme faktörü </a:t>
            </a:r>
            <a:r>
              <a:rPr lang="tr-TR" i="1" dirty="0">
                <a:latin typeface="Times New Roman" panose="02020603050405020304" pitchFamily="18" charset="0"/>
                <a:cs typeface="Times New Roman" panose="02020603050405020304" pitchFamily="18" charset="0"/>
              </a:rPr>
              <a:t>f </a:t>
            </a:r>
            <a:r>
              <a:rPr lang="tr-TR" dirty="0">
                <a:latin typeface="Times New Roman" panose="02020603050405020304" pitchFamily="18" charset="0"/>
                <a:cs typeface="Times New Roman" panose="02020603050405020304" pitchFamily="18" charset="0"/>
              </a:rPr>
              <a:t>şeklinde ifade edilir.</a:t>
            </a:r>
          </a:p>
          <a:p>
            <a:pPr marL="0" indent="0" algn="ctr">
              <a:buNone/>
            </a:pPr>
            <a:r>
              <a:rPr lang="tr-TR" sz="2800" i="1" dirty="0">
                <a:latin typeface="Times New Roman" panose="02020603050405020304" pitchFamily="18" charset="0"/>
                <a:cs typeface="Times New Roman" panose="02020603050405020304" pitchFamily="18" charset="0"/>
              </a:rPr>
              <a:t>f = 16/ </a:t>
            </a:r>
            <a:r>
              <a:rPr lang="tr-TR" sz="2800" i="1" dirty="0" err="1">
                <a:latin typeface="Times New Roman" panose="02020603050405020304" pitchFamily="18" charset="0"/>
                <a:cs typeface="Times New Roman" panose="02020603050405020304" pitchFamily="18" charset="0"/>
              </a:rPr>
              <a:t>N</a:t>
            </a:r>
            <a:r>
              <a:rPr lang="tr-TR" sz="2800" i="1" baseline="-25000" dirty="0" err="1">
                <a:latin typeface="Times New Roman" panose="02020603050405020304" pitchFamily="18" charset="0"/>
                <a:cs typeface="Times New Roman" panose="02020603050405020304" pitchFamily="18" charset="0"/>
              </a:rPr>
              <a:t>Re</a:t>
            </a:r>
            <a:endParaRPr lang="tr-TR" sz="2800" i="1" dirty="0">
              <a:latin typeface="Times New Roman" panose="02020603050405020304" pitchFamily="18" charset="0"/>
              <a:cs typeface="Times New Roman" panose="02020603050405020304" pitchFamily="18" charset="0"/>
            </a:endParaRPr>
          </a:p>
          <a:p>
            <a:pPr marL="0" indent="0" algn="ctr">
              <a:buNone/>
            </a:pPr>
            <a:endParaRPr lang="tr-TR" b="1" dirty="0">
              <a:solidFill>
                <a:srgbClr val="FF0000"/>
              </a:solidFill>
              <a:latin typeface="Times New Roman" panose="02020603050405020304" pitchFamily="18" charset="0"/>
              <a:cs typeface="Times New Roman" panose="02020603050405020304" pitchFamily="18" charset="0"/>
            </a:endParaRPr>
          </a:p>
          <a:p>
            <a:pPr marL="0" indent="0" algn="just">
              <a:buNone/>
            </a:pPr>
            <a:endParaRPr lang="tr-TR"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8903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91886"/>
            <a:ext cx="10515600" cy="5785077"/>
          </a:xfrm>
        </p:spPr>
        <p:txBody>
          <a:bodyPr/>
          <a:lstStyle/>
          <a:p>
            <a:pPr marL="0" indent="0" algn="just">
              <a:buNone/>
            </a:pPr>
            <a:r>
              <a:rPr lang="tr-TR" dirty="0">
                <a:latin typeface="Times New Roman" panose="02020603050405020304" pitchFamily="18" charset="0"/>
                <a:cs typeface="Times New Roman" panose="02020603050405020304" pitchFamily="18" charset="0"/>
              </a:rPr>
              <a:t>Birçok İnşaat ve Makine mühendisliği ders kitaplarının </a:t>
            </a:r>
            <a:r>
              <a:rPr lang="tr-TR" dirty="0" err="1">
                <a:latin typeface="Times New Roman" panose="02020603050405020304" pitchFamily="18" charset="0"/>
                <a:cs typeface="Times New Roman" panose="02020603050405020304" pitchFamily="18" charset="0"/>
              </a:rPr>
              <a:t>Darcy</a:t>
            </a:r>
            <a:r>
              <a:rPr lang="tr-TR" dirty="0">
                <a:latin typeface="Times New Roman" panose="02020603050405020304" pitchFamily="18" charset="0"/>
                <a:cs typeface="Times New Roman" panose="02020603050405020304" pitchFamily="18" charset="0"/>
              </a:rPr>
              <a:t>‘ sürtünme faktörü denen ve aynı sembolle, f. gösterilen farklı bir sürtünme faktörüne atıf yaptığını belirtmekte fayda vardır. </a:t>
            </a:r>
            <a:r>
              <a:rPr lang="tr-TR" dirty="0" err="1">
                <a:latin typeface="Times New Roman" panose="02020603050405020304" pitchFamily="18" charset="0"/>
                <a:cs typeface="Times New Roman" panose="02020603050405020304" pitchFamily="18" charset="0"/>
              </a:rPr>
              <a:t>Darcy</a:t>
            </a:r>
            <a:r>
              <a:rPr lang="tr-TR" dirty="0">
                <a:latin typeface="Times New Roman" panose="02020603050405020304" pitchFamily="18" charset="0"/>
                <a:cs typeface="Times New Roman" panose="02020603050405020304" pitchFamily="18" charset="0"/>
              </a:rPr>
              <a:t> sürtünme faktörü, </a:t>
            </a:r>
            <a:r>
              <a:rPr lang="tr-TR" dirty="0" err="1">
                <a:latin typeface="Times New Roman" panose="02020603050405020304" pitchFamily="18" charset="0"/>
                <a:cs typeface="Times New Roman" panose="02020603050405020304" pitchFamily="18" charset="0"/>
              </a:rPr>
              <a:t>Fanning</a:t>
            </a:r>
            <a:r>
              <a:rPr lang="tr-TR" dirty="0">
                <a:latin typeface="Times New Roman" panose="02020603050405020304" pitchFamily="18" charset="0"/>
                <a:cs typeface="Times New Roman" panose="02020603050405020304" pitchFamily="18" charset="0"/>
              </a:rPr>
              <a:t> sürtünme faktörünün dört katıdır. Kimya Mühendisliği literatüründe, </a:t>
            </a:r>
            <a:r>
              <a:rPr lang="tr-TR" dirty="0" err="1">
                <a:latin typeface="Times New Roman" panose="02020603050405020304" pitchFamily="18" charset="0"/>
                <a:cs typeface="Times New Roman" panose="02020603050405020304" pitchFamily="18" charset="0"/>
              </a:rPr>
              <a:t>Fanning</a:t>
            </a:r>
            <a:r>
              <a:rPr lang="tr-TR" dirty="0">
                <a:latin typeface="Times New Roman" panose="02020603050405020304" pitchFamily="18" charset="0"/>
                <a:cs typeface="Times New Roman" panose="02020603050405020304" pitchFamily="18" charset="0"/>
              </a:rPr>
              <a:t> sürtünme faktörü yaygın olarak kullanılır ve bu kitap ta yalnızca </a:t>
            </a:r>
            <a:r>
              <a:rPr lang="tr-TR" dirty="0" err="1">
                <a:latin typeface="Times New Roman" panose="02020603050405020304" pitchFamily="18" charset="0"/>
                <a:cs typeface="Times New Roman" panose="02020603050405020304" pitchFamily="18" charset="0"/>
              </a:rPr>
              <a:t>Fanning</a:t>
            </a:r>
            <a:r>
              <a:rPr lang="tr-TR" dirty="0">
                <a:latin typeface="Times New Roman" panose="02020603050405020304" pitchFamily="18" charset="0"/>
                <a:cs typeface="Times New Roman" panose="02020603050405020304" pitchFamily="18" charset="0"/>
              </a:rPr>
              <a:t> sürtünme faktörünü kullanacağız. </a:t>
            </a:r>
            <a:r>
              <a:rPr lang="tr-TR" dirty="0" err="1">
                <a:latin typeface="Times New Roman" panose="02020603050405020304" pitchFamily="18" charset="0"/>
                <a:cs typeface="Times New Roman" panose="02020603050405020304" pitchFamily="18" charset="0"/>
              </a:rPr>
              <a:t>Fanning</a:t>
            </a:r>
            <a:r>
              <a:rPr lang="tr-TR" dirty="0">
                <a:latin typeface="Times New Roman" panose="02020603050405020304" pitchFamily="18" charset="0"/>
                <a:cs typeface="Times New Roman" panose="02020603050405020304" pitchFamily="18" charset="0"/>
              </a:rPr>
              <a:t> sürtünme faktörünü elde etmemizi sağlayan önceki hesaplamalar sadece </a:t>
            </a:r>
            <a:r>
              <a:rPr lang="tr-TR" dirty="0" err="1">
                <a:latin typeface="Times New Roman" panose="02020603050405020304" pitchFamily="18" charset="0"/>
                <a:cs typeface="Times New Roman" panose="02020603050405020304" pitchFamily="18" charset="0"/>
              </a:rPr>
              <a:t>laminar</a:t>
            </a:r>
            <a:r>
              <a:rPr lang="tr-TR" dirty="0">
                <a:latin typeface="Times New Roman" panose="02020603050405020304" pitchFamily="18" charset="0"/>
                <a:cs typeface="Times New Roman" panose="02020603050405020304" pitchFamily="18" charset="0"/>
              </a:rPr>
              <a:t> koşullar içindir. Geçiş ve kargaşalı akış koşulları için, matematiksel çıkarımlar oldukça karmaşıktır. </a:t>
            </a:r>
            <a:r>
              <a:rPr lang="tr-TR" dirty="0" err="1">
                <a:latin typeface="Times New Roman" panose="02020603050405020304" pitchFamily="18" charset="0"/>
                <a:cs typeface="Times New Roman" panose="02020603050405020304" pitchFamily="18" charset="0"/>
              </a:rPr>
              <a:t>Laminar</a:t>
            </a:r>
            <a:r>
              <a:rPr lang="tr-TR" dirty="0">
                <a:latin typeface="Times New Roman" panose="02020603050405020304" pitchFamily="18" charset="0"/>
                <a:cs typeface="Times New Roman" panose="02020603050405020304" pitchFamily="18" charset="0"/>
              </a:rPr>
              <a:t> akış hariç diğer akış koşulları için, sürtünme faktörünü </a:t>
            </a:r>
            <a:r>
              <a:rPr lang="tr-TR" dirty="0" err="1">
                <a:latin typeface="Times New Roman" panose="02020603050405020304" pitchFamily="18" charset="0"/>
                <a:cs typeface="Times New Roman" panose="02020603050405020304" pitchFamily="18" charset="0"/>
              </a:rPr>
              <a:t>Reynolds</a:t>
            </a:r>
            <a:r>
              <a:rPr lang="tr-TR" dirty="0">
                <a:latin typeface="Times New Roman" panose="02020603050405020304" pitchFamily="18" charset="0"/>
                <a:cs typeface="Times New Roman" panose="02020603050405020304" pitchFamily="18" charset="0"/>
              </a:rPr>
              <a:t> sayısına kar veren </a:t>
            </a:r>
            <a:r>
              <a:rPr lang="tr-TR" dirty="0" err="1">
                <a:latin typeface="Times New Roman" panose="02020603050405020304" pitchFamily="18" charset="0"/>
                <a:cs typeface="Times New Roman" panose="02020603050405020304" pitchFamily="18" charset="0"/>
              </a:rPr>
              <a:t>Moody</a:t>
            </a:r>
            <a:r>
              <a:rPr lang="tr-TR" dirty="0">
                <a:latin typeface="Times New Roman" panose="02020603050405020304" pitchFamily="18" charset="0"/>
                <a:cs typeface="Times New Roman" panose="02020603050405020304" pitchFamily="18" charset="0"/>
              </a:rPr>
              <a:t> grafiğini kullanacağız. </a:t>
            </a:r>
          </a:p>
        </p:txBody>
      </p:sp>
    </p:spTree>
    <p:extLst>
      <p:ext uri="{BB962C8B-B14F-4D97-AF65-F5344CB8AC3E}">
        <p14:creationId xmlns:p14="http://schemas.microsoft.com/office/powerpoint/2010/main" val="1576654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srcRect l="12681" t="7745" r="13055" b="14869"/>
          <a:stretch/>
        </p:blipFill>
        <p:spPr>
          <a:xfrm>
            <a:off x="1175657" y="493486"/>
            <a:ext cx="10101943" cy="5918310"/>
          </a:xfrm>
          <a:prstGeom prst="rect">
            <a:avLst/>
          </a:prstGeom>
        </p:spPr>
      </p:pic>
      <p:sp>
        <p:nvSpPr>
          <p:cNvPr id="5" name="Metin kutusu 4"/>
          <p:cNvSpPr txBox="1"/>
          <p:nvPr/>
        </p:nvSpPr>
        <p:spPr>
          <a:xfrm>
            <a:off x="1138238" y="227858"/>
            <a:ext cx="3645127" cy="461665"/>
          </a:xfrm>
          <a:prstGeom prst="rect">
            <a:avLst/>
          </a:prstGeom>
          <a:noFill/>
        </p:spPr>
        <p:txBody>
          <a:bodyPr wrap="square" rtlCol="0">
            <a:spAutoFit/>
          </a:bodyPr>
          <a:lstStyle/>
          <a:p>
            <a:r>
              <a:rPr lang="tr-TR" sz="2400" b="1" dirty="0" err="1"/>
              <a:t>Moody</a:t>
            </a:r>
            <a:r>
              <a:rPr lang="tr-TR" sz="2400" b="1" dirty="0"/>
              <a:t> diyagramı</a:t>
            </a:r>
          </a:p>
        </p:txBody>
      </p:sp>
    </p:spTree>
    <p:extLst>
      <p:ext uri="{BB962C8B-B14F-4D97-AF65-F5344CB8AC3E}">
        <p14:creationId xmlns:p14="http://schemas.microsoft.com/office/powerpoint/2010/main" val="11913554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hta Yazı">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TM03090434[[fn=Tahta Yazı]]</Template>
  <TotalTime>36</TotalTime>
  <Words>936</Words>
  <Application>Microsoft Office PowerPoint</Application>
  <PresentationFormat>Geniş ekran</PresentationFormat>
  <Paragraphs>34</Paragraphs>
  <Slides>9</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9</vt:i4>
      </vt:variant>
    </vt:vector>
  </HeadingPairs>
  <TitlesOfParts>
    <vt:vector size="18" baseType="lpstr">
      <vt:lpstr>Arial</vt:lpstr>
      <vt:lpstr>Calibri</vt:lpstr>
      <vt:lpstr>Cambria</vt:lpstr>
      <vt:lpstr>Rockwell</vt:lpstr>
      <vt:lpstr>Rockwell Condensed</vt:lpstr>
      <vt:lpstr>Times New Roman</vt:lpstr>
      <vt:lpstr>Verdana</vt:lpstr>
      <vt:lpstr>Wingdings</vt:lpstr>
      <vt:lpstr>Tahta Yazı</vt:lpstr>
      <vt:lpstr>SÜT ENDÜSTRİSİNDE İŞLEM MÜHENDİSLİĞİ  Ders kapsamında sunulan slaytlardaki tüm yazılı ve görsel materyaller; Singh, R.P. Ve Heldman D.R. 2014. Introduction to Food Engineering, 5th Edition, Elsevier Inc., Oxford, the UK, 869 pages. ISBN: 978-0-12-388530-9 ve Baysal, T., İçier, F. (Çeviri Editörleri). 2020. Gıda Mühendisliğine Giriş (Singh, R.P. ve Heidman, R., Introduction to Food Engineering 5. Basımından Çeviri), Nobel Akademik Yayıncılık. Türkiye, 864 sayfa. ISBN: 978-605-320-151-9. künyeli kitaplardan alınmıştır.  </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SÜT ENDÜSTRİSİNDE İŞLEM MÜHENDİSLİĞİ  Ders kapsamında sunulan slaytlardaki tüm yazılı ve görsel materyaller; Singh, R.P. Ve Heldman D.R. 2014. Introduction to Food Engineering, 5th Edition, Elsevier Inc., Oxford, the UK, 869 pages. ISBN: 978-0-12-388530-9 ve Baysal, T., İçier, F. (Çeviri Editörleri). 2020. Gıda Mühendisliğine Giriş (Singh, R.P. ve Heidman, R., Introduction to Food Engineering 5. Basımından Çeviri), Nobel Akademik Yayıncılık. Türkiye, 864 sayfa. ISBN: 978-605-320-151-9. künyeli kitaplardan alınmıştır.</dc:title>
  <dc:creator>Birce Mercanoglu Taban</dc:creator>
  <cp:lastModifiedBy>Birce Mercanoglu Taban</cp:lastModifiedBy>
  <cp:revision>8</cp:revision>
  <dcterms:created xsi:type="dcterms:W3CDTF">2021-11-28T10:58:00Z</dcterms:created>
  <dcterms:modified xsi:type="dcterms:W3CDTF">2021-11-28T11:59:48Z</dcterms:modified>
</cp:coreProperties>
</file>