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9"/>
  </p:notesMasterIdLst>
  <p:sldIdLst>
    <p:sldId id="256" r:id="rId2"/>
    <p:sldId id="267" r:id="rId3"/>
    <p:sldId id="272" r:id="rId4"/>
    <p:sldId id="289" r:id="rId5"/>
    <p:sldId id="268" r:id="rId6"/>
    <p:sldId id="276" r:id="rId7"/>
    <p:sldId id="294" r:id="rId8"/>
    <p:sldId id="301" r:id="rId9"/>
    <p:sldId id="291" r:id="rId10"/>
    <p:sldId id="307" r:id="rId11"/>
    <p:sldId id="312" r:id="rId12"/>
    <p:sldId id="310" r:id="rId13"/>
    <p:sldId id="306" r:id="rId14"/>
    <p:sldId id="290" r:id="rId15"/>
    <p:sldId id="299" r:id="rId16"/>
    <p:sldId id="279" r:id="rId17"/>
    <p:sldId id="277" r:id="rId18"/>
    <p:sldId id="296" r:id="rId19"/>
    <p:sldId id="278" r:id="rId20"/>
    <p:sldId id="300" r:id="rId21"/>
    <p:sldId id="262" r:id="rId22"/>
    <p:sldId id="303" r:id="rId23"/>
    <p:sldId id="259" r:id="rId24"/>
    <p:sldId id="258" r:id="rId25"/>
    <p:sldId id="257" r:id="rId26"/>
    <p:sldId id="263" r:id="rId27"/>
    <p:sldId id="287" r:id="rId28"/>
    <p:sldId id="309" r:id="rId29"/>
    <p:sldId id="298" r:id="rId30"/>
    <p:sldId id="266" r:id="rId31"/>
    <p:sldId id="273" r:id="rId32"/>
    <p:sldId id="288" r:id="rId33"/>
    <p:sldId id="274" r:id="rId34"/>
    <p:sldId id="304" r:id="rId35"/>
    <p:sldId id="275" r:id="rId36"/>
    <p:sldId id="315" r:id="rId37"/>
    <p:sldId id="314" r:id="rId38"/>
    <p:sldId id="292" r:id="rId39"/>
    <p:sldId id="283" r:id="rId40"/>
    <p:sldId id="281" r:id="rId41"/>
    <p:sldId id="280" r:id="rId42"/>
    <p:sldId id="295" r:id="rId43"/>
    <p:sldId id="293" r:id="rId44"/>
    <p:sldId id="297" r:id="rId45"/>
    <p:sldId id="308" r:id="rId46"/>
    <p:sldId id="302" r:id="rId47"/>
    <p:sldId id="316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60" d="100"/>
          <a:sy n="60" d="100"/>
        </p:scale>
        <p:origin x="-6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6F262-EE4B-47BD-8F8A-79B80B172474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6B020-3A44-4665-B272-30BC01DA32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639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445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Kırmızı ok</a:t>
            </a:r>
            <a:r>
              <a:rPr lang="tr-TR" dirty="0"/>
              <a:t>: kanal dolum radyografisi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7052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4611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248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674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949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3351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11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326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7573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79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520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726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229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6659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432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5690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369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1402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668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7991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8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648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9197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6015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7380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1098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9761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0115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6938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42131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1348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77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0701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4371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7080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8960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1425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3384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4199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67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707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17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078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B020-3A44-4665-B272-30BC01DA322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250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E26FF33-5A2C-421B-A506-34018462C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4469" y="1527997"/>
            <a:ext cx="7081199" cy="1948300"/>
          </a:xfrm>
        </p:spPr>
        <p:txBody>
          <a:bodyPr/>
          <a:lstStyle/>
          <a:p>
            <a:r>
              <a:rPr lang="tr-TR" sz="3600" dirty="0" smtClean="0">
                <a:latin typeface="Comic Sans MS" panose="030F0702030302020204" pitchFamily="66" charset="0"/>
              </a:rPr>
              <a:t>PERİAPİKAL RADYOGRAFİDE İZLENEN ANATOMİK </a:t>
            </a:r>
            <a:r>
              <a:rPr lang="tr-TR" sz="3600" dirty="0">
                <a:latin typeface="Comic Sans MS" panose="030F0702030302020204" pitchFamily="66" charset="0"/>
              </a:rPr>
              <a:t>LANDMARKLAR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D8DC44DC-321B-459F-9700-DB52B991E7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en-GB" altLang="en-US" sz="11200" b="1" dirty="0" smtClean="0">
                <a:latin typeface="Comic Sans MS" pitchFamily="66" charset="0"/>
              </a:rPr>
              <a:t>Ankara </a:t>
            </a:r>
            <a:r>
              <a:rPr lang="en-GB" altLang="en-US" sz="11200" b="1" dirty="0" err="1">
                <a:latin typeface="Comic Sans MS" pitchFamily="66" charset="0"/>
              </a:rPr>
              <a:t>Üniversitesi</a:t>
            </a:r>
            <a:r>
              <a:rPr lang="en-GB" altLang="en-US" sz="11200" b="1" dirty="0">
                <a:latin typeface="Comic Sans MS" pitchFamily="66" charset="0"/>
              </a:rPr>
              <a:t> </a:t>
            </a:r>
            <a:r>
              <a:rPr lang="en-GB" altLang="en-US" sz="11200" b="1" dirty="0" err="1">
                <a:latin typeface="Comic Sans MS" pitchFamily="66" charset="0"/>
              </a:rPr>
              <a:t>Diş</a:t>
            </a:r>
            <a:r>
              <a:rPr lang="en-GB" altLang="en-US" sz="11200" b="1" dirty="0">
                <a:latin typeface="Comic Sans MS" pitchFamily="66" charset="0"/>
              </a:rPr>
              <a:t> </a:t>
            </a:r>
            <a:r>
              <a:rPr lang="en-GB" altLang="en-US" sz="11200" b="1" dirty="0" err="1">
                <a:latin typeface="Comic Sans MS" pitchFamily="66" charset="0"/>
              </a:rPr>
              <a:t>Hekimliği</a:t>
            </a:r>
            <a:r>
              <a:rPr lang="en-GB" altLang="en-US" sz="11200" b="1" dirty="0">
                <a:latin typeface="Comic Sans MS" pitchFamily="66" charset="0"/>
              </a:rPr>
              <a:t> </a:t>
            </a:r>
            <a:r>
              <a:rPr lang="en-GB" altLang="en-US" sz="11200" b="1" dirty="0" err="1">
                <a:latin typeface="Comic Sans MS" pitchFamily="66" charset="0"/>
              </a:rPr>
              <a:t>Fakültesi</a:t>
            </a:r>
            <a:r>
              <a:rPr lang="en-GB" altLang="en-US" sz="11200" b="1" dirty="0">
                <a:latin typeface="Comic Sans MS" pitchFamily="66" charset="0"/>
              </a:rPr>
              <a:t> </a:t>
            </a:r>
            <a:r>
              <a:rPr lang="en-GB" altLang="en-US" sz="11200" b="1" dirty="0" err="1">
                <a:latin typeface="Comic Sans MS" pitchFamily="66" charset="0"/>
              </a:rPr>
              <a:t>Ağız</a:t>
            </a:r>
            <a:r>
              <a:rPr lang="en-GB" altLang="en-US" sz="11200" b="1" dirty="0">
                <a:latin typeface="Comic Sans MS" pitchFamily="66" charset="0"/>
              </a:rPr>
              <a:t>, </a:t>
            </a:r>
            <a:r>
              <a:rPr lang="en-GB" altLang="en-US" sz="11200" b="1" dirty="0" err="1">
                <a:latin typeface="Comic Sans MS" pitchFamily="66" charset="0"/>
              </a:rPr>
              <a:t>Diş</a:t>
            </a:r>
            <a:r>
              <a:rPr lang="en-GB" altLang="en-US" sz="11200" b="1" dirty="0">
                <a:latin typeface="Comic Sans MS" pitchFamily="66" charset="0"/>
              </a:rPr>
              <a:t> </a:t>
            </a:r>
            <a:r>
              <a:rPr lang="en-GB" altLang="en-US" sz="11200" b="1" dirty="0" err="1">
                <a:latin typeface="Comic Sans MS" pitchFamily="66" charset="0"/>
              </a:rPr>
              <a:t>ve</a:t>
            </a:r>
            <a:r>
              <a:rPr lang="en-GB" altLang="en-US" sz="11200" b="1" dirty="0">
                <a:latin typeface="Comic Sans MS" pitchFamily="66" charset="0"/>
              </a:rPr>
              <a:t> </a:t>
            </a:r>
            <a:r>
              <a:rPr lang="en-GB" altLang="en-US" sz="11200" b="1" dirty="0" err="1">
                <a:latin typeface="Comic Sans MS" pitchFamily="66" charset="0"/>
              </a:rPr>
              <a:t>Çene</a:t>
            </a:r>
            <a:r>
              <a:rPr lang="en-GB" altLang="en-US" sz="11200" b="1" dirty="0">
                <a:latin typeface="Comic Sans MS" pitchFamily="66" charset="0"/>
              </a:rPr>
              <a:t> </a:t>
            </a:r>
            <a:r>
              <a:rPr lang="en-GB" altLang="en-US" sz="11200" b="1" dirty="0" err="1">
                <a:latin typeface="Comic Sans MS" pitchFamily="66" charset="0"/>
              </a:rPr>
              <a:t>Radyolojisi</a:t>
            </a:r>
            <a:r>
              <a:rPr lang="en-GB" altLang="en-US" sz="11200" b="1" dirty="0">
                <a:latin typeface="Comic Sans MS" pitchFamily="66" charset="0"/>
              </a:rPr>
              <a:t> </a:t>
            </a:r>
            <a:r>
              <a:rPr lang="en-GB" altLang="en-US" sz="11200" b="1" dirty="0" smtClean="0">
                <a:latin typeface="Comic Sans MS" pitchFamily="66" charset="0"/>
              </a:rPr>
              <a:t>A</a:t>
            </a:r>
            <a:r>
              <a:rPr lang="tr-TR" altLang="en-US" sz="11200" b="1" dirty="0" smtClean="0">
                <a:latin typeface="Comic Sans MS" pitchFamily="66" charset="0"/>
              </a:rPr>
              <a:t>nabilim Dalı</a:t>
            </a:r>
            <a:endParaRPr lang="en-GB" altLang="en-US" sz="11200" b="1" dirty="0">
              <a:latin typeface="Comic Sans MS" pitchFamily="66" charset="0"/>
            </a:endParaRPr>
          </a:p>
          <a:p>
            <a:r>
              <a:rPr lang="tr-TR" sz="5100" dirty="0" smtClean="0"/>
              <a:t>                                                                            </a:t>
            </a:r>
            <a:r>
              <a:rPr lang="tr-TR" dirty="0" smtClean="0"/>
              <a:t>         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1923393" y="5770179"/>
            <a:ext cx="829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5793" y="5922579"/>
            <a:ext cx="8292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altLang="en-US" b="1" dirty="0">
                <a:latin typeface="Comic Sans MS" pitchFamily="66" charset="0"/>
              </a:rPr>
              <a:t>Ankara Üniversitesi Diş Hekimliği Fakültesi Ağız, Diş ve Çene Radyolojisi Anabilim Dalının ders notlarının tüm hakları saklıdır, izinsiz kullanılmaması rica olunur.</a:t>
            </a:r>
            <a:endParaRPr lang="en-US" altLang="en-US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49" y="1527997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81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8C90B90E-3B45-4DC5-BE9E-09638E5BF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5" y="611900"/>
            <a:ext cx="4248150" cy="5634199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85579BD7-A864-4C80-B1E6-F82CEE55183A}"/>
              </a:ext>
            </a:extLst>
          </p:cNvPr>
          <p:cNvCxnSpPr/>
          <p:nvPr/>
        </p:nvCxnSpPr>
        <p:spPr>
          <a:xfrm>
            <a:off x="5629275" y="2724150"/>
            <a:ext cx="0" cy="9429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811243-AAA1-4AB4-9003-9613869E6BBD}"/>
              </a:ext>
            </a:extLst>
          </p:cNvPr>
          <p:cNvSpPr txBox="1"/>
          <p:nvPr/>
        </p:nvSpPr>
        <p:spPr>
          <a:xfrm>
            <a:off x="3169920" y="87086"/>
            <a:ext cx="567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rubberdam</a:t>
            </a:r>
            <a:r>
              <a:rPr lang="tr-TR" dirty="0"/>
              <a:t> </a:t>
            </a:r>
            <a:r>
              <a:rPr lang="tr-TR" dirty="0" err="1"/>
              <a:t>klempi</a:t>
            </a:r>
            <a:endParaRPr lang="tr-TR" dirty="0"/>
          </a:p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318" y="733417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22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A2E58912-F319-4FD4-8A31-62D111EB8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025" y="591252"/>
            <a:ext cx="4348162" cy="5675496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F2C91F64-F5F3-46EE-8557-1E2413513DE7}"/>
              </a:ext>
            </a:extLst>
          </p:cNvPr>
          <p:cNvCxnSpPr/>
          <p:nvPr/>
        </p:nvCxnSpPr>
        <p:spPr>
          <a:xfrm flipH="1">
            <a:off x="5629275" y="34290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586C5F01-B259-4383-819F-95822C32AF15}"/>
              </a:ext>
            </a:extLst>
          </p:cNvPr>
          <p:cNvSpPr/>
          <p:nvPr/>
        </p:nvSpPr>
        <p:spPr>
          <a:xfrm>
            <a:off x="4411216" y="75593"/>
            <a:ext cx="354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/>
              <a:t>Kırmızı ok</a:t>
            </a:r>
            <a:r>
              <a:rPr lang="tr-TR" dirty="0"/>
              <a:t>: kanal dolum radyografisi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38" y="74707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7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8E276E63-1915-471C-AC3E-E2C8FA74A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99" y="592049"/>
            <a:ext cx="4276725" cy="5673902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58F93692-5673-4292-9A5A-DE129CB19AB6}"/>
              </a:ext>
            </a:extLst>
          </p:cNvPr>
          <p:cNvCxnSpPr/>
          <p:nvPr/>
        </p:nvCxnSpPr>
        <p:spPr>
          <a:xfrm flipH="1">
            <a:off x="6296025" y="3429000"/>
            <a:ext cx="9334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BF0744F5-2DA7-4726-B45D-A48B0D6DC80A}"/>
              </a:ext>
            </a:extLst>
          </p:cNvPr>
          <p:cNvSpPr/>
          <p:nvPr/>
        </p:nvSpPr>
        <p:spPr>
          <a:xfrm>
            <a:off x="5152891" y="26126"/>
            <a:ext cx="228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smtClean="0"/>
              <a:t>meziodens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078" y="71659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0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2C529557-703F-4C77-A9E3-40B8AFF9A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663288"/>
            <a:ext cx="4214812" cy="5531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FB8D94AD-9C8E-4B8B-8E1D-51E72AD36BC8}"/>
              </a:ext>
            </a:extLst>
          </p:cNvPr>
          <p:cNvCxnSpPr/>
          <p:nvPr/>
        </p:nvCxnSpPr>
        <p:spPr>
          <a:xfrm>
            <a:off x="4972050" y="173355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2EA0F391-4B2F-4521-8D87-D52E6CECBFE0}"/>
              </a:ext>
            </a:extLst>
          </p:cNvPr>
          <p:cNvCxnSpPr/>
          <p:nvPr/>
        </p:nvCxnSpPr>
        <p:spPr>
          <a:xfrm flipH="1">
            <a:off x="7181850" y="2095500"/>
            <a:ext cx="7334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E884F1BB-915B-498D-8662-1987D528BF5F}"/>
              </a:ext>
            </a:extLst>
          </p:cNvPr>
          <p:cNvSpPr/>
          <p:nvPr/>
        </p:nvSpPr>
        <p:spPr>
          <a:xfrm>
            <a:off x="3213146" y="-795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/>
              <a:t>Kırmızı ok</a:t>
            </a:r>
            <a:r>
              <a:rPr lang="tr-TR" dirty="0"/>
              <a:t>: taşmış kanal patı, </a:t>
            </a:r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err="1"/>
              <a:t>eksternal</a:t>
            </a:r>
            <a:r>
              <a:rPr lang="tr-TR" dirty="0"/>
              <a:t> kök </a:t>
            </a:r>
            <a:r>
              <a:rPr lang="tr-TR" dirty="0" err="1"/>
              <a:t>rezorpsiyonu</a:t>
            </a:r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678" y="735995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14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D409AFB-9CB5-4009-A83E-21CC7076A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4" y="623452"/>
            <a:ext cx="4261751" cy="5611096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17708A85-80E2-496B-8027-5B68BF84C3C1}"/>
              </a:ext>
            </a:extLst>
          </p:cNvPr>
          <p:cNvCxnSpPr/>
          <p:nvPr/>
        </p:nvCxnSpPr>
        <p:spPr>
          <a:xfrm flipV="1">
            <a:off x="6581775" y="3552825"/>
            <a:ext cx="0" cy="619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19DA092E-6BD9-4354-BB16-9E69226C0958}"/>
              </a:ext>
            </a:extLst>
          </p:cNvPr>
          <p:cNvCxnSpPr/>
          <p:nvPr/>
        </p:nvCxnSpPr>
        <p:spPr>
          <a:xfrm flipV="1">
            <a:off x="5791200" y="3738562"/>
            <a:ext cx="0" cy="7905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6010493B-9977-41B6-8838-3DD49C2149CB}"/>
              </a:ext>
            </a:extLst>
          </p:cNvPr>
          <p:cNvCxnSpPr/>
          <p:nvPr/>
        </p:nvCxnSpPr>
        <p:spPr>
          <a:xfrm flipV="1">
            <a:off x="4657725" y="3429000"/>
            <a:ext cx="0" cy="742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967F56C9-37A0-494B-B652-7D9A0D95594A}"/>
              </a:ext>
            </a:extLst>
          </p:cNvPr>
          <p:cNvSpPr/>
          <p:nvPr/>
        </p:nvSpPr>
        <p:spPr>
          <a:xfrm>
            <a:off x="4489049" y="76410"/>
            <a:ext cx="3379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horizontal</a:t>
            </a:r>
            <a:r>
              <a:rPr lang="tr-TR" dirty="0"/>
              <a:t> kemik kaybı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77755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56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BDAF64F7-72B4-4CA2-8F03-A20F97AD5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744" y="604837"/>
            <a:ext cx="4286512" cy="5648325"/>
          </a:xfrm>
          <a:prstGeom prst="rect">
            <a:avLst/>
          </a:prstGeom>
        </p:spPr>
      </p:pic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80B13FEC-9358-49D9-B169-5A2094AD5B6C}"/>
              </a:ext>
            </a:extLst>
          </p:cNvPr>
          <p:cNvCxnSpPr/>
          <p:nvPr/>
        </p:nvCxnSpPr>
        <p:spPr>
          <a:xfrm flipH="1">
            <a:off x="4905375" y="3648075"/>
            <a:ext cx="295275" cy="5238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F5DE933A-2CD8-4414-AF2A-33016C2E5CEC}"/>
              </a:ext>
            </a:extLst>
          </p:cNvPr>
          <p:cNvCxnSpPr/>
          <p:nvPr/>
        </p:nvCxnSpPr>
        <p:spPr>
          <a:xfrm>
            <a:off x="6581775" y="3867150"/>
            <a:ext cx="0" cy="571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xmlns="" id="{A32BFD4F-A5D7-4822-9BE8-12E7B09C0BB1}"/>
              </a:ext>
            </a:extLst>
          </p:cNvPr>
          <p:cNvCxnSpPr/>
          <p:nvPr/>
        </p:nvCxnSpPr>
        <p:spPr>
          <a:xfrm>
            <a:off x="7496175" y="3162300"/>
            <a:ext cx="371475" cy="476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xmlns="" id="{8600A611-A7A2-43FD-B395-24BB798CFCE1}"/>
              </a:ext>
            </a:extLst>
          </p:cNvPr>
          <p:cNvCxnSpPr/>
          <p:nvPr/>
        </p:nvCxnSpPr>
        <p:spPr>
          <a:xfrm>
            <a:off x="5791200" y="990600"/>
            <a:ext cx="0" cy="5429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8553557A-AF56-4D75-AA55-176C418BD21B}"/>
              </a:ext>
            </a:extLst>
          </p:cNvPr>
          <p:cNvSpPr/>
          <p:nvPr/>
        </p:nvSpPr>
        <p:spPr>
          <a:xfrm>
            <a:off x="3646059" y="42624"/>
            <a:ext cx="477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retainer</a:t>
            </a:r>
            <a:r>
              <a:rPr lang="tr-TR" dirty="0"/>
              <a:t>, </a:t>
            </a:r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err="1"/>
              <a:t>apikal</a:t>
            </a:r>
            <a:r>
              <a:rPr lang="tr-TR" dirty="0"/>
              <a:t> </a:t>
            </a:r>
            <a:r>
              <a:rPr lang="tr-TR" dirty="0" err="1"/>
              <a:t>periodontitis</a:t>
            </a:r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078" y="711200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7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58C79A28-3125-416E-94FD-8BA62DF8F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4" y="759468"/>
            <a:ext cx="4048125" cy="5339063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4A10B61E-8729-4098-AAD0-0A3E11700AA2}"/>
              </a:ext>
            </a:extLst>
          </p:cNvPr>
          <p:cNvCxnSpPr/>
          <p:nvPr/>
        </p:nvCxnSpPr>
        <p:spPr>
          <a:xfrm>
            <a:off x="5272086" y="3619500"/>
            <a:ext cx="7048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0AD1E270-DAEA-4E36-A9AA-7697BAC9D9C7}"/>
              </a:ext>
            </a:extLst>
          </p:cNvPr>
          <p:cNvCxnSpPr/>
          <p:nvPr/>
        </p:nvCxnSpPr>
        <p:spPr>
          <a:xfrm flipH="1">
            <a:off x="6400800" y="3619500"/>
            <a:ext cx="7334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2C74BD43-4975-40AB-99AA-705555BF102A}"/>
              </a:ext>
            </a:extLst>
          </p:cNvPr>
          <p:cNvCxnSpPr/>
          <p:nvPr/>
        </p:nvCxnSpPr>
        <p:spPr>
          <a:xfrm>
            <a:off x="6162675" y="2105025"/>
            <a:ext cx="0" cy="6953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xmlns="" id="{9266EDF4-8992-410A-902D-5198F45B264E}"/>
              </a:ext>
            </a:extLst>
          </p:cNvPr>
          <p:cNvCxnSpPr/>
          <p:nvPr/>
        </p:nvCxnSpPr>
        <p:spPr>
          <a:xfrm flipH="1">
            <a:off x="6600825" y="1919287"/>
            <a:ext cx="62865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9036E301-C9DD-47FA-8F31-29866C8BA296}"/>
              </a:ext>
            </a:extLst>
          </p:cNvPr>
          <p:cNvSpPr/>
          <p:nvPr/>
        </p:nvSpPr>
        <p:spPr>
          <a:xfrm>
            <a:off x="3401102" y="119939"/>
            <a:ext cx="5151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err="1"/>
              <a:t>lateral</a:t>
            </a:r>
            <a:r>
              <a:rPr lang="tr-TR" dirty="0"/>
              <a:t> fossa, </a:t>
            </a:r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apikal</a:t>
            </a:r>
            <a:r>
              <a:rPr lang="tr-TR" dirty="0"/>
              <a:t> </a:t>
            </a:r>
            <a:r>
              <a:rPr lang="tr-TR" dirty="0" err="1"/>
              <a:t>periodontitis</a:t>
            </a:r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318" y="75946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25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3020B2C5-9156-45E8-8BDF-A9736DD99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0" y="654194"/>
            <a:ext cx="4210050" cy="5549611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51C763B3-5DAF-4625-90A0-7D4B725141C8}"/>
              </a:ext>
            </a:extLst>
          </p:cNvPr>
          <p:cNvCxnSpPr/>
          <p:nvPr/>
        </p:nvCxnSpPr>
        <p:spPr>
          <a:xfrm flipV="1">
            <a:off x="4733925" y="1909762"/>
            <a:ext cx="0" cy="590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08CF4E9F-0227-42D6-9A62-9EEAF3585636}"/>
              </a:ext>
            </a:extLst>
          </p:cNvPr>
          <p:cNvCxnSpPr/>
          <p:nvPr/>
        </p:nvCxnSpPr>
        <p:spPr>
          <a:xfrm flipV="1">
            <a:off x="5753100" y="1562100"/>
            <a:ext cx="0" cy="6953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6C026BB3-901C-4CAD-9A75-50C114A66B49}"/>
              </a:ext>
            </a:extLst>
          </p:cNvPr>
          <p:cNvCxnSpPr/>
          <p:nvPr/>
        </p:nvCxnSpPr>
        <p:spPr>
          <a:xfrm flipH="1" flipV="1">
            <a:off x="6543675" y="1076325"/>
            <a:ext cx="219075" cy="590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xmlns="" id="{F13F2CB2-75AC-4181-841B-F1E1583F0FC3}"/>
              </a:ext>
            </a:extLst>
          </p:cNvPr>
          <p:cNvCxnSpPr/>
          <p:nvPr/>
        </p:nvCxnSpPr>
        <p:spPr>
          <a:xfrm flipH="1" flipV="1">
            <a:off x="7229474" y="776287"/>
            <a:ext cx="342900" cy="638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xmlns="" id="{9E94E929-1A0A-4A28-B391-787FEEC82C36}"/>
              </a:ext>
            </a:extLst>
          </p:cNvPr>
          <p:cNvCxnSpPr/>
          <p:nvPr/>
        </p:nvCxnSpPr>
        <p:spPr>
          <a:xfrm flipV="1">
            <a:off x="5638802" y="2176462"/>
            <a:ext cx="47625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xmlns="" id="{6FF1C9E0-043E-49A0-8A5A-239D1C770BA7}"/>
              </a:ext>
            </a:extLst>
          </p:cNvPr>
          <p:cNvCxnSpPr/>
          <p:nvPr/>
        </p:nvCxnSpPr>
        <p:spPr>
          <a:xfrm flipV="1">
            <a:off x="6615113" y="2571750"/>
            <a:ext cx="161925" cy="552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xmlns="" id="{9F76A140-FDF8-4737-81AF-2262AF1A7A00}"/>
              </a:ext>
            </a:extLst>
          </p:cNvPr>
          <p:cNvCxnSpPr/>
          <p:nvPr/>
        </p:nvCxnSpPr>
        <p:spPr>
          <a:xfrm flipH="1" flipV="1">
            <a:off x="7734300" y="2676525"/>
            <a:ext cx="114300" cy="590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0DE7ECF1-0F39-401F-8577-F564C0164904}"/>
              </a:ext>
            </a:extLst>
          </p:cNvPr>
          <p:cNvSpPr/>
          <p:nvPr/>
        </p:nvSpPr>
        <p:spPr>
          <a:xfrm>
            <a:off x="3214339" y="15575"/>
            <a:ext cx="5325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smtClean="0"/>
              <a:t>nazal </a:t>
            </a:r>
            <a:r>
              <a:rPr lang="tr-TR" dirty="0"/>
              <a:t>kavite tabanı, </a:t>
            </a:r>
            <a:r>
              <a:rPr lang="tr-TR" b="1" dirty="0"/>
              <a:t>Kırmızı ok</a:t>
            </a:r>
            <a:r>
              <a:rPr lang="tr-TR" dirty="0"/>
              <a:t>: maksiller sinüs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558" y="684211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6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659A6C1-D5C7-4A41-A89F-FE10299A6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5" y="612292"/>
            <a:ext cx="4248150" cy="5633416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xmlns="" id="{43572022-CA68-48DA-9E22-A456B3C6D695}"/>
              </a:ext>
            </a:extLst>
          </p:cNvPr>
          <p:cNvCxnSpPr/>
          <p:nvPr/>
        </p:nvCxnSpPr>
        <p:spPr>
          <a:xfrm flipH="1">
            <a:off x="7239000" y="3438525"/>
            <a:ext cx="7429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xmlns="" id="{7FC4DEFB-D8B9-4180-9122-5D7836B34C51}"/>
              </a:ext>
            </a:extLst>
          </p:cNvPr>
          <p:cNvCxnSpPr/>
          <p:nvPr/>
        </p:nvCxnSpPr>
        <p:spPr>
          <a:xfrm flipV="1">
            <a:off x="5000625" y="1571625"/>
            <a:ext cx="0" cy="495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xmlns="" id="{49755698-9B9C-4694-863A-67E199869269}"/>
              </a:ext>
            </a:extLst>
          </p:cNvPr>
          <p:cNvCxnSpPr/>
          <p:nvPr/>
        </p:nvCxnSpPr>
        <p:spPr>
          <a:xfrm flipV="1">
            <a:off x="6010275" y="1524000"/>
            <a:ext cx="0" cy="590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xmlns="" id="{5C6C62E1-39F8-4520-B682-5C5FCE3D651D}"/>
              </a:ext>
            </a:extLst>
          </p:cNvPr>
          <p:cNvCxnSpPr/>
          <p:nvPr/>
        </p:nvCxnSpPr>
        <p:spPr>
          <a:xfrm flipV="1">
            <a:off x="6715125" y="1428750"/>
            <a:ext cx="0" cy="485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xmlns="" id="{76DC5C63-9C77-4D7B-B22C-87F50356D5FD}"/>
              </a:ext>
            </a:extLst>
          </p:cNvPr>
          <p:cNvCxnSpPr/>
          <p:nvPr/>
        </p:nvCxnSpPr>
        <p:spPr>
          <a:xfrm flipV="1">
            <a:off x="6915150" y="1714500"/>
            <a:ext cx="333375" cy="114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xmlns="" id="{6AC1C41B-9B15-4609-BA87-2AA1515E12FC}"/>
              </a:ext>
            </a:extLst>
          </p:cNvPr>
          <p:cNvCxnSpPr/>
          <p:nvPr/>
        </p:nvCxnSpPr>
        <p:spPr>
          <a:xfrm flipV="1">
            <a:off x="7210425" y="2114550"/>
            <a:ext cx="247650" cy="247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xmlns="" id="{3E9D0783-2057-4A34-8BC3-657C5DE0F144}"/>
              </a:ext>
            </a:extLst>
          </p:cNvPr>
          <p:cNvCxnSpPr/>
          <p:nvPr/>
        </p:nvCxnSpPr>
        <p:spPr>
          <a:xfrm flipV="1">
            <a:off x="7791450" y="2438400"/>
            <a:ext cx="0" cy="400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xmlns="" id="{83DC00E3-109F-4F94-8577-AC88B0EAFF38}"/>
              </a:ext>
            </a:extLst>
          </p:cNvPr>
          <p:cNvCxnSpPr/>
          <p:nvPr/>
        </p:nvCxnSpPr>
        <p:spPr>
          <a:xfrm flipH="1">
            <a:off x="6696075" y="4514850"/>
            <a:ext cx="1028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627E2553-034B-4632-98BE-BA03477CFCE4}"/>
              </a:ext>
            </a:extLst>
          </p:cNvPr>
          <p:cNvSpPr/>
          <p:nvPr/>
        </p:nvSpPr>
        <p:spPr>
          <a:xfrm>
            <a:off x="2962275" y="-993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/>
              <a:t>Siyah ok</a:t>
            </a:r>
            <a:r>
              <a:rPr lang="tr-TR" dirty="0"/>
              <a:t>: burun kavite tabanı, </a:t>
            </a:r>
            <a:r>
              <a:rPr lang="tr-TR" b="1" dirty="0"/>
              <a:t>Sarı ok</a:t>
            </a:r>
            <a:r>
              <a:rPr lang="tr-TR" dirty="0"/>
              <a:t>: maksiller sinüs, </a:t>
            </a:r>
            <a:r>
              <a:rPr lang="tr-TR" b="1" dirty="0"/>
              <a:t>Yeşil ok</a:t>
            </a:r>
            <a:r>
              <a:rPr lang="tr-TR" dirty="0"/>
              <a:t>: kuron-köprü , </a:t>
            </a:r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 smtClean="0"/>
              <a:t>radix</a:t>
            </a:r>
            <a:r>
              <a:rPr lang="tr-TR" dirty="0" smtClean="0"/>
              <a:t> </a:t>
            </a:r>
            <a:r>
              <a:rPr lang="tr-TR" smtClean="0"/>
              <a:t>relictae</a:t>
            </a:r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398" y="695960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23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57E6D055-717A-4D33-9459-594EE99AD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781" y="629410"/>
            <a:ext cx="4262438" cy="5599179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B467B67C-450A-40CC-A5F4-17864CBA91FC}"/>
              </a:ext>
            </a:extLst>
          </p:cNvPr>
          <p:cNvCxnSpPr/>
          <p:nvPr/>
        </p:nvCxnSpPr>
        <p:spPr>
          <a:xfrm>
            <a:off x="4276725" y="4619625"/>
            <a:ext cx="361950" cy="571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B61A5979-2215-4DED-B1D4-5A17E69DDC64}"/>
              </a:ext>
            </a:extLst>
          </p:cNvPr>
          <p:cNvCxnSpPr/>
          <p:nvPr/>
        </p:nvCxnSpPr>
        <p:spPr>
          <a:xfrm>
            <a:off x="5219700" y="3457573"/>
            <a:ext cx="400050" cy="552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475E5C7E-4CB2-467D-A539-F1E149542DC8}"/>
              </a:ext>
            </a:extLst>
          </p:cNvPr>
          <p:cNvCxnSpPr/>
          <p:nvPr/>
        </p:nvCxnSpPr>
        <p:spPr>
          <a:xfrm>
            <a:off x="6629400" y="1876425"/>
            <a:ext cx="352425" cy="657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51C17B5C-17D4-4E1F-B2FB-C55AFFDE4DB8}"/>
              </a:ext>
            </a:extLst>
          </p:cNvPr>
          <p:cNvSpPr/>
          <p:nvPr/>
        </p:nvSpPr>
        <p:spPr>
          <a:xfrm>
            <a:off x="4990611" y="34834"/>
            <a:ext cx="3202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smtClean="0"/>
              <a:t>nazolabial katlantı/fold</a:t>
            </a:r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38" y="675129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38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F2D04006-494C-4146-B886-8ABB17A7D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13" y="609034"/>
            <a:ext cx="4110038" cy="5639931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1D54FC3C-7EFF-4382-B3FC-A80A8E4A2308}"/>
              </a:ext>
            </a:extLst>
          </p:cNvPr>
          <p:cNvCxnSpPr/>
          <p:nvPr/>
        </p:nvCxnSpPr>
        <p:spPr>
          <a:xfrm>
            <a:off x="4905375" y="3952875"/>
            <a:ext cx="9239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xmlns="" id="{96602525-4E64-468F-817E-8CB7D4B5661A}"/>
              </a:ext>
            </a:extLst>
          </p:cNvPr>
          <p:cNvCxnSpPr/>
          <p:nvPr/>
        </p:nvCxnSpPr>
        <p:spPr>
          <a:xfrm flipV="1">
            <a:off x="5105400" y="2495550"/>
            <a:ext cx="333375" cy="495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xmlns="" id="{754D3EBF-5AEE-4A82-A508-3546298C05B7}"/>
              </a:ext>
            </a:extLst>
          </p:cNvPr>
          <p:cNvCxnSpPr/>
          <p:nvPr/>
        </p:nvCxnSpPr>
        <p:spPr>
          <a:xfrm flipV="1">
            <a:off x="5915025" y="3124200"/>
            <a:ext cx="0" cy="495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xmlns="" id="{89904F6C-AFC1-4C13-ACDA-C09063FEF669}"/>
              </a:ext>
            </a:extLst>
          </p:cNvPr>
          <p:cNvCxnSpPr/>
          <p:nvPr/>
        </p:nvCxnSpPr>
        <p:spPr>
          <a:xfrm flipH="1" flipV="1">
            <a:off x="6300787" y="2476500"/>
            <a:ext cx="371475" cy="419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778EACBA-F126-483E-B45E-373B69735735}"/>
              </a:ext>
            </a:extLst>
          </p:cNvPr>
          <p:cNvSpPr txBox="1"/>
          <p:nvPr/>
        </p:nvSpPr>
        <p:spPr>
          <a:xfrm>
            <a:off x="2346960" y="101599"/>
            <a:ext cx="716788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Siyah ok</a:t>
            </a:r>
            <a:r>
              <a:rPr lang="tr-TR" dirty="0"/>
              <a:t>: intermaksiller fissür , </a:t>
            </a:r>
            <a:r>
              <a:rPr lang="tr-TR" b="1" dirty="0"/>
              <a:t>Kırmızı ok</a:t>
            </a:r>
            <a:r>
              <a:rPr lang="tr-TR" dirty="0"/>
              <a:t>: anterior </a:t>
            </a:r>
            <a:r>
              <a:rPr lang="tr-TR" dirty="0" smtClean="0"/>
              <a:t>nazal </a:t>
            </a:r>
            <a:r>
              <a:rPr lang="tr-TR" dirty="0"/>
              <a:t>spina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38" y="79279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74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A5E9DE2-A730-46C6-901E-3F2EE0BD5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1000125"/>
            <a:ext cx="6381750" cy="4857750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6497A91A-C3CB-40AC-9469-E509FAC4E213}"/>
              </a:ext>
            </a:extLst>
          </p:cNvPr>
          <p:cNvCxnSpPr/>
          <p:nvPr/>
        </p:nvCxnSpPr>
        <p:spPr>
          <a:xfrm flipV="1">
            <a:off x="3457575" y="2305050"/>
            <a:ext cx="24765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901BBE51-0962-41B3-803F-EB067F174844}"/>
              </a:ext>
            </a:extLst>
          </p:cNvPr>
          <p:cNvCxnSpPr/>
          <p:nvPr/>
        </p:nvCxnSpPr>
        <p:spPr>
          <a:xfrm flipV="1">
            <a:off x="4705350" y="2533650"/>
            <a:ext cx="0" cy="495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6CBEC173-44AC-41D5-AFF2-B5DFB47AED6C}"/>
              </a:ext>
            </a:extLst>
          </p:cNvPr>
          <p:cNvCxnSpPr/>
          <p:nvPr/>
        </p:nvCxnSpPr>
        <p:spPr>
          <a:xfrm flipH="1" flipV="1">
            <a:off x="5995987" y="2071687"/>
            <a:ext cx="200025" cy="4667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xmlns="" id="{858B7765-A3A0-4BBC-A693-12785478EDC3}"/>
              </a:ext>
            </a:extLst>
          </p:cNvPr>
          <p:cNvCxnSpPr/>
          <p:nvPr/>
        </p:nvCxnSpPr>
        <p:spPr>
          <a:xfrm>
            <a:off x="6667500" y="2409825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45DE4075-C49B-4DDC-ABBE-292E7267C227}"/>
              </a:ext>
            </a:extLst>
          </p:cNvPr>
          <p:cNvSpPr/>
          <p:nvPr/>
        </p:nvSpPr>
        <p:spPr>
          <a:xfrm>
            <a:off x="3943370" y="128072"/>
            <a:ext cx="4756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err="1"/>
              <a:t>dilasere</a:t>
            </a:r>
            <a:r>
              <a:rPr lang="tr-TR" dirty="0"/>
              <a:t> kök, </a:t>
            </a:r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maksiller</a:t>
            </a:r>
            <a:r>
              <a:rPr lang="tr-TR" dirty="0"/>
              <a:t> sinüs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798" y="76231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3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DEBFE6DB-3D11-49BD-BB3F-DA2339C2C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462" y="1042987"/>
            <a:ext cx="6315075" cy="4772025"/>
          </a:xfrm>
          <a:prstGeom prst="rect">
            <a:avLst/>
          </a:prstGeom>
        </p:spPr>
      </p:pic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83F463E0-CC34-4A5E-9ACC-FB5D27717522}"/>
              </a:ext>
            </a:extLst>
          </p:cNvPr>
          <p:cNvCxnSpPr/>
          <p:nvPr/>
        </p:nvCxnSpPr>
        <p:spPr>
          <a:xfrm flipV="1">
            <a:off x="5924550" y="2895599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05C9D6B3-E3F2-4F6E-9719-EB929EB21C00}"/>
              </a:ext>
            </a:extLst>
          </p:cNvPr>
          <p:cNvCxnSpPr/>
          <p:nvPr/>
        </p:nvCxnSpPr>
        <p:spPr>
          <a:xfrm flipH="1" flipV="1">
            <a:off x="7258050" y="2638424"/>
            <a:ext cx="142875" cy="76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xmlns="" id="{D2D4E596-237B-4B16-9479-DAEBEDC3635B}"/>
              </a:ext>
            </a:extLst>
          </p:cNvPr>
          <p:cNvCxnSpPr/>
          <p:nvPr/>
        </p:nvCxnSpPr>
        <p:spPr>
          <a:xfrm flipV="1">
            <a:off x="3536156" y="3014661"/>
            <a:ext cx="419100" cy="5238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42540A7E-B6CB-4C93-BE38-E16A8228D1A3}"/>
              </a:ext>
            </a:extLst>
          </p:cNvPr>
          <p:cNvSpPr/>
          <p:nvPr/>
        </p:nvSpPr>
        <p:spPr>
          <a:xfrm>
            <a:off x="3494293" y="111679"/>
            <a:ext cx="520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err="1"/>
              <a:t>maksiller</a:t>
            </a:r>
            <a:r>
              <a:rPr lang="tr-TR" dirty="0"/>
              <a:t> sinüs, </a:t>
            </a:r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zigomatik</a:t>
            </a:r>
            <a:r>
              <a:rPr lang="tr-TR" dirty="0"/>
              <a:t> proses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38" y="79279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0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A1BE644-E433-4D8B-AEC5-2B5A36C1E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875306"/>
            <a:ext cx="6927382" cy="5107388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B74C03B6-ADAE-4F8F-A278-104DA7DCAF47}"/>
              </a:ext>
            </a:extLst>
          </p:cNvPr>
          <p:cNvCxnSpPr/>
          <p:nvPr/>
        </p:nvCxnSpPr>
        <p:spPr>
          <a:xfrm flipV="1">
            <a:off x="6648450" y="1562100"/>
            <a:ext cx="542925" cy="76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C851EE35-43A2-476C-9F43-558BD5BD352E}"/>
              </a:ext>
            </a:extLst>
          </p:cNvPr>
          <p:cNvCxnSpPr/>
          <p:nvPr/>
        </p:nvCxnSpPr>
        <p:spPr>
          <a:xfrm flipV="1">
            <a:off x="7991475" y="23241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2B4FE290-FF62-41C0-9CEF-EE1B56B5764D}"/>
              </a:ext>
            </a:extLst>
          </p:cNvPr>
          <p:cNvCxnSpPr/>
          <p:nvPr/>
        </p:nvCxnSpPr>
        <p:spPr>
          <a:xfrm flipH="1" flipV="1">
            <a:off x="9001125" y="1790700"/>
            <a:ext cx="409575" cy="4095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xmlns="" id="{6F38D289-D5A2-44B5-B7B0-170292D20ED8}"/>
              </a:ext>
            </a:extLst>
          </p:cNvPr>
          <p:cNvCxnSpPr/>
          <p:nvPr/>
        </p:nvCxnSpPr>
        <p:spPr>
          <a:xfrm flipH="1">
            <a:off x="5368691" y="3857625"/>
            <a:ext cx="8763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EA0A0FEA-7468-4898-8BD4-44FAB20014EF}"/>
              </a:ext>
            </a:extLst>
          </p:cNvPr>
          <p:cNvSpPr/>
          <p:nvPr/>
        </p:nvSpPr>
        <p:spPr>
          <a:xfrm>
            <a:off x="3710817" y="85209"/>
            <a:ext cx="4995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zigomatik</a:t>
            </a:r>
            <a:r>
              <a:rPr lang="tr-TR" dirty="0"/>
              <a:t> proses, </a:t>
            </a:r>
            <a:r>
              <a:rPr lang="tr-TR" b="1" dirty="0"/>
              <a:t>Sarı ok</a:t>
            </a:r>
            <a:r>
              <a:rPr lang="tr-TR" dirty="0"/>
              <a:t>: prefabrike </a:t>
            </a:r>
            <a:r>
              <a:rPr lang="tr-TR" dirty="0" err="1"/>
              <a:t>pin</a:t>
            </a:r>
            <a:endParaRPr lang="tr-T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558" y="739775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0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1E471422-52AC-4DDC-9B4C-BD52253A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2" y="1014412"/>
            <a:ext cx="6276975" cy="4829175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A396D31E-CFF3-4DD3-9976-2DEC6D722D3F}"/>
              </a:ext>
            </a:extLst>
          </p:cNvPr>
          <p:cNvCxnSpPr/>
          <p:nvPr/>
        </p:nvCxnSpPr>
        <p:spPr>
          <a:xfrm flipH="1">
            <a:off x="5029200" y="16764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xmlns="" id="{D7DAC316-92F3-40FC-B6DE-DD9C3C50E23D}"/>
              </a:ext>
            </a:extLst>
          </p:cNvPr>
          <p:cNvCxnSpPr/>
          <p:nvPr/>
        </p:nvCxnSpPr>
        <p:spPr>
          <a:xfrm flipV="1">
            <a:off x="5524500" y="2176464"/>
            <a:ext cx="304800" cy="3238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D168C4B5-42C7-4692-901F-49D5813D252E}"/>
              </a:ext>
            </a:extLst>
          </p:cNvPr>
          <p:cNvCxnSpPr/>
          <p:nvPr/>
        </p:nvCxnSpPr>
        <p:spPr>
          <a:xfrm flipH="1" flipV="1">
            <a:off x="6619875" y="2119314"/>
            <a:ext cx="314325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CF7D2428-DD08-4AB9-938C-BF6B9FB3A4C3}"/>
              </a:ext>
            </a:extLst>
          </p:cNvPr>
          <p:cNvCxnSpPr/>
          <p:nvPr/>
        </p:nvCxnSpPr>
        <p:spPr>
          <a:xfrm flipV="1">
            <a:off x="3436144" y="1814514"/>
            <a:ext cx="32385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xmlns="" id="{06194FA5-9DE0-442A-8F16-58F13321FEC3}"/>
              </a:ext>
            </a:extLst>
          </p:cNvPr>
          <p:cNvCxnSpPr/>
          <p:nvPr/>
        </p:nvCxnSpPr>
        <p:spPr>
          <a:xfrm flipV="1">
            <a:off x="4257675" y="2809875"/>
            <a:ext cx="314325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xmlns="" id="{6ADC1161-5869-4D0D-ADB6-C94440DB1159}"/>
              </a:ext>
            </a:extLst>
          </p:cNvPr>
          <p:cNvCxnSpPr/>
          <p:nvPr/>
        </p:nvCxnSpPr>
        <p:spPr>
          <a:xfrm flipH="1" flipV="1">
            <a:off x="6665118" y="2886075"/>
            <a:ext cx="447675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xmlns="" id="{B0140B26-37BE-473C-B279-51C5E0753E1A}"/>
              </a:ext>
            </a:extLst>
          </p:cNvPr>
          <p:cNvCxnSpPr/>
          <p:nvPr/>
        </p:nvCxnSpPr>
        <p:spPr>
          <a:xfrm flipH="1" flipV="1">
            <a:off x="8353425" y="2033589"/>
            <a:ext cx="85725" cy="476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8F059134-47C4-4B6F-B396-7561B0331A17}"/>
              </a:ext>
            </a:extLst>
          </p:cNvPr>
          <p:cNvSpPr/>
          <p:nvPr/>
        </p:nvSpPr>
        <p:spPr>
          <a:xfrm>
            <a:off x="3138487" y="-908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/>
              <a:t>Sarı ok</a:t>
            </a:r>
            <a:r>
              <a:rPr lang="tr-TR" dirty="0"/>
              <a:t>: </a:t>
            </a:r>
            <a:r>
              <a:rPr lang="tr-TR" dirty="0" err="1"/>
              <a:t>maksiller</a:t>
            </a:r>
            <a:r>
              <a:rPr lang="tr-TR" dirty="0"/>
              <a:t> sinüs, </a:t>
            </a:r>
            <a:r>
              <a:rPr lang="tr-TR" b="1" dirty="0"/>
              <a:t>Siyah ok</a:t>
            </a:r>
            <a:r>
              <a:rPr lang="tr-TR" dirty="0"/>
              <a:t>: sinüs </a:t>
            </a:r>
            <a:r>
              <a:rPr lang="tr-TR" dirty="0" err="1"/>
              <a:t>septumu</a:t>
            </a:r>
            <a:r>
              <a:rPr lang="tr-TR" dirty="0"/>
              <a:t>, </a:t>
            </a:r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zigomatik</a:t>
            </a:r>
            <a:r>
              <a:rPr lang="tr-TR" dirty="0"/>
              <a:t> proses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358" y="725169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0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ED7B7DB-5C60-4359-8994-2748D75C5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009650"/>
            <a:ext cx="6400800" cy="4838700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9F9B2231-1925-401D-985E-EA8114C37FA2}"/>
              </a:ext>
            </a:extLst>
          </p:cNvPr>
          <p:cNvCxnSpPr/>
          <p:nvPr/>
        </p:nvCxnSpPr>
        <p:spPr>
          <a:xfrm flipV="1">
            <a:off x="6229350" y="2533650"/>
            <a:ext cx="0" cy="7048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BE9EE0BD-F815-4A32-B553-ED1FA56B8A6C}"/>
              </a:ext>
            </a:extLst>
          </p:cNvPr>
          <p:cNvCxnSpPr/>
          <p:nvPr/>
        </p:nvCxnSpPr>
        <p:spPr>
          <a:xfrm flipH="1">
            <a:off x="7172325" y="1857375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1BEBB578-B305-452F-91E1-9D0F6316F9A5}"/>
              </a:ext>
            </a:extLst>
          </p:cNvPr>
          <p:cNvCxnSpPr/>
          <p:nvPr/>
        </p:nvCxnSpPr>
        <p:spPr>
          <a:xfrm>
            <a:off x="5314950" y="1590675"/>
            <a:ext cx="6000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xmlns="" id="{4C01F9F0-D566-4A44-8909-15D3AB8DE932}"/>
              </a:ext>
            </a:extLst>
          </p:cNvPr>
          <p:cNvCxnSpPr/>
          <p:nvPr/>
        </p:nvCxnSpPr>
        <p:spPr>
          <a:xfrm flipH="1">
            <a:off x="3838575" y="5038725"/>
            <a:ext cx="752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xmlns="" id="{A3C2BAFC-476C-4919-A0AE-FC22F51BB08F}"/>
              </a:ext>
            </a:extLst>
          </p:cNvPr>
          <p:cNvCxnSpPr/>
          <p:nvPr/>
        </p:nvCxnSpPr>
        <p:spPr>
          <a:xfrm flipH="1">
            <a:off x="7696200" y="5038725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C0A1109B-6DA4-4823-B635-88F7E94A7000}"/>
              </a:ext>
            </a:extLst>
          </p:cNvPr>
          <p:cNvSpPr/>
          <p:nvPr/>
        </p:nvSpPr>
        <p:spPr>
          <a:xfrm>
            <a:off x="2895600" y="-762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err="1"/>
              <a:t>zigomatik</a:t>
            </a:r>
            <a:r>
              <a:rPr lang="tr-TR" dirty="0"/>
              <a:t> proses, </a:t>
            </a:r>
            <a:r>
              <a:rPr lang="tr-TR" b="1" dirty="0"/>
              <a:t>Sarı ok</a:t>
            </a:r>
            <a:r>
              <a:rPr lang="tr-TR" dirty="0"/>
              <a:t>: amalgam dolgu,          </a:t>
            </a:r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Koronoid</a:t>
            </a:r>
            <a:r>
              <a:rPr lang="tr-TR" dirty="0"/>
              <a:t> proses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38" y="768350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0F21BA41-3C40-420C-93BF-F2D2D5A6E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75" y="1023937"/>
            <a:ext cx="6343650" cy="4810125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4522CFFB-656C-4127-A5ED-424B5C43E8E3}"/>
              </a:ext>
            </a:extLst>
          </p:cNvPr>
          <p:cNvCxnSpPr/>
          <p:nvPr/>
        </p:nvCxnSpPr>
        <p:spPr>
          <a:xfrm flipH="1">
            <a:off x="3562350" y="2847975"/>
            <a:ext cx="8572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258AAEE8-6809-46A2-A4B0-F38C4BF4AAC2}"/>
              </a:ext>
            </a:extLst>
          </p:cNvPr>
          <p:cNvSpPr/>
          <p:nvPr/>
        </p:nvSpPr>
        <p:spPr>
          <a:xfrm>
            <a:off x="4788567" y="-19566"/>
            <a:ext cx="237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err="1"/>
              <a:t>tuber</a:t>
            </a:r>
            <a:r>
              <a:rPr lang="tr-TR" dirty="0"/>
              <a:t> </a:t>
            </a:r>
            <a:r>
              <a:rPr lang="tr-TR" dirty="0" err="1"/>
              <a:t>maksilla</a:t>
            </a:r>
            <a:endParaRPr lang="tr-T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98" y="82327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0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6DBD340F-B3EF-425F-812E-876F982B1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37" y="1028700"/>
            <a:ext cx="6410325" cy="4800600"/>
          </a:xfrm>
          <a:prstGeom prst="rect">
            <a:avLst/>
          </a:prstGeom>
        </p:spPr>
      </p:pic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150ABD42-F08C-43CF-9200-1217976FCD36}"/>
              </a:ext>
            </a:extLst>
          </p:cNvPr>
          <p:cNvCxnSpPr/>
          <p:nvPr/>
        </p:nvCxnSpPr>
        <p:spPr>
          <a:xfrm flipH="1">
            <a:off x="3790950" y="2181225"/>
            <a:ext cx="7239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72FAB43C-D222-4AFE-AF99-66FC625E7601}"/>
              </a:ext>
            </a:extLst>
          </p:cNvPr>
          <p:cNvSpPr/>
          <p:nvPr/>
        </p:nvSpPr>
        <p:spPr>
          <a:xfrm>
            <a:off x="5114723" y="102672"/>
            <a:ext cx="1873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err="1"/>
              <a:t>hamulus</a:t>
            </a:r>
            <a:endParaRPr lang="tr-T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798" y="73183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9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F565501A-69DF-467E-8B2B-4793C2984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1033462"/>
            <a:ext cx="6419850" cy="4791075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ACB5F2AF-1D99-4A31-B417-55C57D7ADAC1}"/>
              </a:ext>
            </a:extLst>
          </p:cNvPr>
          <p:cNvCxnSpPr/>
          <p:nvPr/>
        </p:nvCxnSpPr>
        <p:spPr>
          <a:xfrm flipV="1">
            <a:off x="7600950" y="1666875"/>
            <a:ext cx="495300" cy="428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B8ED7925-E6C6-4D93-BEDB-39D67E30458C}"/>
              </a:ext>
            </a:extLst>
          </p:cNvPr>
          <p:cNvCxnSpPr/>
          <p:nvPr/>
        </p:nvCxnSpPr>
        <p:spPr>
          <a:xfrm flipV="1">
            <a:off x="8534400" y="1809750"/>
            <a:ext cx="0" cy="657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514602B5-1BE7-49FB-9C53-BD2084015192}"/>
              </a:ext>
            </a:extLst>
          </p:cNvPr>
          <p:cNvSpPr/>
          <p:nvPr/>
        </p:nvSpPr>
        <p:spPr>
          <a:xfrm>
            <a:off x="4779261" y="75684"/>
            <a:ext cx="3276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Kırmızı </a:t>
            </a:r>
            <a:r>
              <a:rPr lang="tr-TR" b="1" dirty="0" smtClean="0"/>
              <a:t>ok</a:t>
            </a:r>
            <a:r>
              <a:rPr lang="tr-TR" dirty="0" smtClean="0"/>
              <a:t>: lateral </a:t>
            </a:r>
            <a:r>
              <a:rPr lang="tr-TR" dirty="0"/>
              <a:t>pterygoid plate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318" y="73183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81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B3A1552B-8CD4-4273-AEA0-9D5C29543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995362"/>
            <a:ext cx="6400800" cy="4867275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E520B3F1-7166-4823-9DB6-9D6E10DE9724}"/>
              </a:ext>
            </a:extLst>
          </p:cNvPr>
          <p:cNvCxnSpPr/>
          <p:nvPr/>
        </p:nvCxnSpPr>
        <p:spPr>
          <a:xfrm flipV="1">
            <a:off x="8620125" y="2190750"/>
            <a:ext cx="0" cy="1123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CECAD509-D863-47B4-BC47-88FCE2D72EAF}"/>
              </a:ext>
            </a:extLst>
          </p:cNvPr>
          <p:cNvSpPr/>
          <p:nvPr/>
        </p:nvSpPr>
        <p:spPr>
          <a:xfrm>
            <a:off x="4700271" y="128026"/>
            <a:ext cx="2300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distomolar</a:t>
            </a:r>
            <a:endParaRPr lang="tr-T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798" y="71659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62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C90D425-4BB1-48E5-869D-C3F4C6D84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319" y="614363"/>
            <a:ext cx="4251362" cy="5629274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xmlns="" id="{51983455-D3BC-4BE5-8ACD-D5305E86C011}"/>
              </a:ext>
            </a:extLst>
          </p:cNvPr>
          <p:cNvCxnSpPr/>
          <p:nvPr/>
        </p:nvCxnSpPr>
        <p:spPr>
          <a:xfrm>
            <a:off x="4086225" y="1428750"/>
            <a:ext cx="314325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xmlns="" id="{EF6B4B88-7083-44AA-A566-BC219D486CB2}"/>
              </a:ext>
            </a:extLst>
          </p:cNvPr>
          <p:cNvCxnSpPr/>
          <p:nvPr/>
        </p:nvCxnSpPr>
        <p:spPr>
          <a:xfrm>
            <a:off x="6076950" y="809625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xmlns="" id="{3F2813F5-1299-453E-97E8-B05B45AD7EE8}"/>
              </a:ext>
            </a:extLst>
          </p:cNvPr>
          <p:cNvCxnSpPr/>
          <p:nvPr/>
        </p:nvCxnSpPr>
        <p:spPr>
          <a:xfrm flipH="1">
            <a:off x="7610477" y="1190625"/>
            <a:ext cx="361950" cy="4286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xmlns="" id="{270284D7-CDF4-41FE-8821-7C2AFD856C1D}"/>
              </a:ext>
            </a:extLst>
          </p:cNvPr>
          <p:cNvCxnSpPr/>
          <p:nvPr/>
        </p:nvCxnSpPr>
        <p:spPr>
          <a:xfrm>
            <a:off x="6296025" y="4752975"/>
            <a:ext cx="5238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xmlns="" id="{9D4700F0-0F56-4A7C-AA45-98DB659893F8}"/>
              </a:ext>
            </a:extLst>
          </p:cNvPr>
          <p:cNvCxnSpPr/>
          <p:nvPr/>
        </p:nvCxnSpPr>
        <p:spPr>
          <a:xfrm>
            <a:off x="5086350" y="4724400"/>
            <a:ext cx="5905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56563EC3-58D5-4008-8B23-5A0F2C112768}"/>
              </a:ext>
            </a:extLst>
          </p:cNvPr>
          <p:cNvSpPr/>
          <p:nvPr/>
        </p:nvSpPr>
        <p:spPr>
          <a:xfrm>
            <a:off x="3806302" y="33100"/>
            <a:ext cx="4579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Kırmızı ok</a:t>
            </a:r>
            <a:r>
              <a:rPr lang="tr-TR" dirty="0"/>
              <a:t>: dudak, </a:t>
            </a:r>
            <a:r>
              <a:rPr lang="tr-TR" b="1" dirty="0"/>
              <a:t>Siyah ok</a:t>
            </a:r>
            <a:r>
              <a:rPr lang="tr-TR" dirty="0"/>
              <a:t>: beslenme kanalları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558" y="665162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02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732C67BF-93E8-4E02-B058-EBE46B7FC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118" y="578873"/>
            <a:ext cx="4279763" cy="5700254"/>
          </a:xfrm>
          <a:prstGeom prst="rect">
            <a:avLst/>
          </a:prstGeom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xmlns="" id="{8D5E9ED1-ED4C-40D1-91CE-041CF1B920AE}"/>
              </a:ext>
            </a:extLst>
          </p:cNvPr>
          <p:cNvCxnSpPr/>
          <p:nvPr/>
        </p:nvCxnSpPr>
        <p:spPr>
          <a:xfrm>
            <a:off x="5505450" y="1457325"/>
            <a:ext cx="9239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BB140CA1-5DF1-4620-A419-10AECF9E1091}"/>
              </a:ext>
            </a:extLst>
          </p:cNvPr>
          <p:cNvCxnSpPr/>
          <p:nvPr/>
        </p:nvCxnSpPr>
        <p:spPr>
          <a:xfrm flipV="1">
            <a:off x="4983197" y="1004887"/>
            <a:ext cx="428625" cy="9048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6DCA2CB1-B0F0-46AD-AB2F-5D14A87B4E6B}"/>
              </a:ext>
            </a:extLst>
          </p:cNvPr>
          <p:cNvCxnSpPr/>
          <p:nvPr/>
        </p:nvCxnSpPr>
        <p:spPr>
          <a:xfrm flipH="1" flipV="1">
            <a:off x="7477125" y="1004887"/>
            <a:ext cx="428625" cy="1000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F7BB6F8B-9FBB-4EAE-80DF-A532509B74A9}"/>
              </a:ext>
            </a:extLst>
          </p:cNvPr>
          <p:cNvCxnSpPr/>
          <p:nvPr/>
        </p:nvCxnSpPr>
        <p:spPr>
          <a:xfrm flipV="1">
            <a:off x="4983197" y="2040501"/>
            <a:ext cx="342900" cy="590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xmlns="" id="{FF3B9DFD-849D-4C83-A97B-EDE1F3C5031F}"/>
              </a:ext>
            </a:extLst>
          </p:cNvPr>
          <p:cNvCxnSpPr/>
          <p:nvPr/>
        </p:nvCxnSpPr>
        <p:spPr>
          <a:xfrm flipH="1" flipV="1">
            <a:off x="7572374" y="2005012"/>
            <a:ext cx="238125" cy="723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B1FECCAE-C972-4151-ADE1-AF6695F18421}"/>
              </a:ext>
            </a:extLst>
          </p:cNvPr>
          <p:cNvSpPr txBox="1"/>
          <p:nvPr/>
        </p:nvSpPr>
        <p:spPr>
          <a:xfrm>
            <a:off x="2055223" y="66491"/>
            <a:ext cx="843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smtClean="0"/>
              <a:t>nazal </a:t>
            </a:r>
            <a:r>
              <a:rPr lang="tr-TR" dirty="0"/>
              <a:t>septum, </a:t>
            </a:r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smtClean="0"/>
              <a:t>nazal </a:t>
            </a:r>
            <a:r>
              <a:rPr lang="tr-TR" dirty="0"/>
              <a:t>fossa, </a:t>
            </a:r>
            <a:r>
              <a:rPr lang="tr-TR" b="1" dirty="0"/>
              <a:t>Sarı ok</a:t>
            </a:r>
            <a:r>
              <a:rPr lang="tr-TR" dirty="0"/>
              <a:t>: </a:t>
            </a:r>
            <a:r>
              <a:rPr lang="tr-TR" dirty="0" smtClean="0"/>
              <a:t>nazal </a:t>
            </a:r>
            <a:r>
              <a:rPr lang="tr-TR" dirty="0"/>
              <a:t>kavite tabanı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98" y="711200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38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2936B398-DF3E-4FE1-8005-C152BB5A1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438" y="632626"/>
            <a:ext cx="4186238" cy="5592747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CD517FC7-854B-4C89-B270-2ADAB58D5987}"/>
              </a:ext>
            </a:extLst>
          </p:cNvPr>
          <p:cNvCxnSpPr/>
          <p:nvPr/>
        </p:nvCxnSpPr>
        <p:spPr>
          <a:xfrm>
            <a:off x="5029200" y="5305425"/>
            <a:ext cx="7715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xmlns="" id="{55B349F4-4742-4294-9DD3-F9B30392FB42}"/>
              </a:ext>
            </a:extLst>
          </p:cNvPr>
          <p:cNvCxnSpPr/>
          <p:nvPr/>
        </p:nvCxnSpPr>
        <p:spPr>
          <a:xfrm>
            <a:off x="4248150" y="4105275"/>
            <a:ext cx="381000" cy="4095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xmlns="" id="{48471244-9408-485E-ADB9-D39D7D3B92CB}"/>
              </a:ext>
            </a:extLst>
          </p:cNvPr>
          <p:cNvCxnSpPr/>
          <p:nvPr/>
        </p:nvCxnSpPr>
        <p:spPr>
          <a:xfrm flipH="1">
            <a:off x="6753225" y="4343400"/>
            <a:ext cx="390525" cy="342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A79CD633-0B1E-482E-87B8-BD0C47B28DF2}"/>
              </a:ext>
            </a:extLst>
          </p:cNvPr>
          <p:cNvSpPr/>
          <p:nvPr/>
        </p:nvSpPr>
        <p:spPr>
          <a:xfrm>
            <a:off x="3612750" y="93147"/>
            <a:ext cx="473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err="1"/>
              <a:t>lingual</a:t>
            </a:r>
            <a:r>
              <a:rPr lang="tr-TR" dirty="0"/>
              <a:t> </a:t>
            </a:r>
            <a:r>
              <a:rPr lang="tr-TR" dirty="0" err="1"/>
              <a:t>foramen</a:t>
            </a:r>
            <a:r>
              <a:rPr lang="tr-TR" dirty="0"/>
              <a:t>, </a:t>
            </a:r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mental</a:t>
            </a:r>
            <a:r>
              <a:rPr lang="tr-TR" dirty="0"/>
              <a:t> sırt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38" y="693585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7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2D4B2D87-0CD6-4DC4-BBF7-B6B8DB357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216" y="633741"/>
            <a:ext cx="4182218" cy="5590517"/>
          </a:xfrm>
          <a:prstGeom prst="rect">
            <a:avLst/>
          </a:prstGeom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xmlns="" id="{6098E479-42DA-4FDA-B9ED-60188E522400}"/>
              </a:ext>
            </a:extLst>
          </p:cNvPr>
          <p:cNvCxnSpPr/>
          <p:nvPr/>
        </p:nvCxnSpPr>
        <p:spPr>
          <a:xfrm>
            <a:off x="4410075" y="3886200"/>
            <a:ext cx="352425" cy="590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xmlns="" id="{79F2A0BC-3A37-4725-AEE5-BCE7BBD96CAA}"/>
              </a:ext>
            </a:extLst>
          </p:cNvPr>
          <p:cNvCxnSpPr/>
          <p:nvPr/>
        </p:nvCxnSpPr>
        <p:spPr>
          <a:xfrm flipH="1">
            <a:off x="6829425" y="4029075"/>
            <a:ext cx="361950" cy="590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923D0D60-D10D-4EB2-8EBB-ABE51F85CC2A}"/>
              </a:ext>
            </a:extLst>
          </p:cNvPr>
          <p:cNvCxnSpPr/>
          <p:nvPr/>
        </p:nvCxnSpPr>
        <p:spPr>
          <a:xfrm>
            <a:off x="4962525" y="5324475"/>
            <a:ext cx="7524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Dikdörtgen 2">
            <a:extLst>
              <a:ext uri="{FF2B5EF4-FFF2-40B4-BE49-F238E27FC236}">
                <a16:creationId xmlns:a16="http://schemas.microsoft.com/office/drawing/2014/main" xmlns="" id="{8CA9CF65-CAED-40DE-B495-3EC993693BEE}"/>
              </a:ext>
            </a:extLst>
          </p:cNvPr>
          <p:cNvSpPr/>
          <p:nvPr/>
        </p:nvSpPr>
        <p:spPr>
          <a:xfrm>
            <a:off x="3701879" y="93147"/>
            <a:ext cx="4664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err="1"/>
              <a:t>mental</a:t>
            </a:r>
            <a:r>
              <a:rPr lang="tr-TR" dirty="0"/>
              <a:t> sırt, </a:t>
            </a:r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genial</a:t>
            </a:r>
            <a:r>
              <a:rPr lang="tr-TR" dirty="0"/>
              <a:t> </a:t>
            </a:r>
            <a:r>
              <a:rPr lang="tr-TR" dirty="0" err="1"/>
              <a:t>tüberkül</a:t>
            </a:r>
            <a:endParaRPr lang="tr-T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078" y="664220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50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328C839D-20DC-4D04-84BF-7BC2E23CB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828" y="734555"/>
            <a:ext cx="3970344" cy="5388890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DD1D3CBA-0E72-4F27-9ECA-C90F88E8CC13}"/>
              </a:ext>
            </a:extLst>
          </p:cNvPr>
          <p:cNvCxnSpPr/>
          <p:nvPr/>
        </p:nvCxnSpPr>
        <p:spPr>
          <a:xfrm>
            <a:off x="5324475" y="4629150"/>
            <a:ext cx="7715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4E286F2A-6B2B-432D-8774-52795B5EA778}"/>
              </a:ext>
            </a:extLst>
          </p:cNvPr>
          <p:cNvSpPr/>
          <p:nvPr/>
        </p:nvSpPr>
        <p:spPr>
          <a:xfrm>
            <a:off x="4782196" y="58222"/>
            <a:ext cx="253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Siyah ok</a:t>
            </a:r>
            <a:r>
              <a:rPr lang="tr-TR" dirty="0"/>
              <a:t>: beslenme kanalı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38" y="734555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79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9D1160F-2E4A-4BA6-B894-F0878C119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257" y="682514"/>
            <a:ext cx="4767485" cy="5492972"/>
          </a:xfrm>
          <a:prstGeom prst="rect">
            <a:avLst/>
          </a:prstGeom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xmlns="" id="{8A24CE26-A30C-44D0-9F21-769EA85F3C63}"/>
              </a:ext>
            </a:extLst>
          </p:cNvPr>
          <p:cNvCxnSpPr/>
          <p:nvPr/>
        </p:nvCxnSpPr>
        <p:spPr>
          <a:xfrm>
            <a:off x="4095750" y="4133850"/>
            <a:ext cx="6572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xmlns="" id="{3D8CC207-AFD5-4AFA-8044-081BDF21BEF4}"/>
              </a:ext>
            </a:extLst>
          </p:cNvPr>
          <p:cNvCxnSpPr/>
          <p:nvPr/>
        </p:nvCxnSpPr>
        <p:spPr>
          <a:xfrm flipH="1">
            <a:off x="7334250" y="4200525"/>
            <a:ext cx="7048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xmlns="" id="{743166C0-4D54-4E14-A1D7-67FCE30633F9}"/>
              </a:ext>
            </a:extLst>
          </p:cNvPr>
          <p:cNvCxnSpPr/>
          <p:nvPr/>
        </p:nvCxnSpPr>
        <p:spPr>
          <a:xfrm flipV="1">
            <a:off x="6067425" y="4467225"/>
            <a:ext cx="0" cy="504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74EADAA0-BACD-4A9D-9AAA-D7080C567C92}"/>
              </a:ext>
            </a:extLst>
          </p:cNvPr>
          <p:cNvCxnSpPr/>
          <p:nvPr/>
        </p:nvCxnSpPr>
        <p:spPr>
          <a:xfrm>
            <a:off x="4752975" y="1704975"/>
            <a:ext cx="133350" cy="58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A62B392C-C227-40C1-BCEA-DB7BE7082D39}"/>
              </a:ext>
            </a:extLst>
          </p:cNvPr>
          <p:cNvCxnSpPr/>
          <p:nvPr/>
        </p:nvCxnSpPr>
        <p:spPr>
          <a:xfrm>
            <a:off x="6029325" y="1485900"/>
            <a:ext cx="0" cy="6762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xmlns="" id="{F114B445-1A38-4E37-BCE2-8DBE870FC1F4}"/>
              </a:ext>
            </a:extLst>
          </p:cNvPr>
          <p:cNvCxnSpPr/>
          <p:nvPr/>
        </p:nvCxnSpPr>
        <p:spPr>
          <a:xfrm flipH="1">
            <a:off x="7334250" y="1766887"/>
            <a:ext cx="247650" cy="58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Dikdörtgen 2">
            <a:extLst>
              <a:ext uri="{FF2B5EF4-FFF2-40B4-BE49-F238E27FC236}">
                <a16:creationId xmlns:a16="http://schemas.microsoft.com/office/drawing/2014/main" xmlns="" id="{8C601147-9D6E-4563-A880-A28C909110C0}"/>
              </a:ext>
            </a:extLst>
          </p:cNvPr>
          <p:cNvSpPr/>
          <p:nvPr/>
        </p:nvSpPr>
        <p:spPr>
          <a:xfrm>
            <a:off x="3974421" y="15359"/>
            <a:ext cx="411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err="1"/>
              <a:t>mental</a:t>
            </a:r>
            <a:r>
              <a:rPr lang="tr-TR" dirty="0"/>
              <a:t> fossa, </a:t>
            </a:r>
            <a:r>
              <a:rPr lang="tr-TR" b="1" dirty="0"/>
              <a:t>Kırmızı ok</a:t>
            </a:r>
            <a:r>
              <a:rPr lang="tr-TR" dirty="0"/>
              <a:t>: Dudak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558" y="682514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3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D026FD0-1420-45B8-911E-0AAA805D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1547812"/>
            <a:ext cx="6191250" cy="3762375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D6F855F6-5FFB-4BBD-9A79-B94DCDC4C42A}"/>
              </a:ext>
            </a:extLst>
          </p:cNvPr>
          <p:cNvCxnSpPr/>
          <p:nvPr/>
        </p:nvCxnSpPr>
        <p:spPr>
          <a:xfrm flipH="1">
            <a:off x="4924425" y="3790950"/>
            <a:ext cx="5238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39C09A60-3522-4947-B2AA-516303440DB3}"/>
              </a:ext>
            </a:extLst>
          </p:cNvPr>
          <p:cNvCxnSpPr/>
          <p:nvPr/>
        </p:nvCxnSpPr>
        <p:spPr>
          <a:xfrm flipH="1">
            <a:off x="6362700" y="4219575"/>
            <a:ext cx="5238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6E8DD5F0-8958-4059-BBF4-946D5ACAF757}"/>
              </a:ext>
            </a:extLst>
          </p:cNvPr>
          <p:cNvCxnSpPr/>
          <p:nvPr/>
        </p:nvCxnSpPr>
        <p:spPr>
          <a:xfrm flipH="1">
            <a:off x="8305800" y="4219575"/>
            <a:ext cx="5238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BB434E3E-D3FE-4D49-8AF2-4104C17FA5BC}"/>
              </a:ext>
            </a:extLst>
          </p:cNvPr>
          <p:cNvSpPr/>
          <p:nvPr/>
        </p:nvSpPr>
        <p:spPr>
          <a:xfrm>
            <a:off x="4612281" y="85209"/>
            <a:ext cx="2897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Kırmızı ok</a:t>
            </a:r>
            <a:r>
              <a:rPr lang="tr-TR" dirty="0"/>
              <a:t>: daimi diş </a:t>
            </a:r>
            <a:r>
              <a:rPr lang="tr-TR" dirty="0" err="1"/>
              <a:t>jermleri</a:t>
            </a:r>
            <a:endParaRPr lang="tr-T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278" y="695007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29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0612B290-20D4-4918-B67B-A53C67681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985837"/>
            <a:ext cx="6400800" cy="4886325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73CAC7DD-17F7-4BE2-8DC0-452451F0B6F4}"/>
              </a:ext>
            </a:extLst>
          </p:cNvPr>
          <p:cNvCxnSpPr/>
          <p:nvPr/>
        </p:nvCxnSpPr>
        <p:spPr>
          <a:xfrm flipH="1">
            <a:off x="3933825" y="4467225"/>
            <a:ext cx="9429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22B3B700-1F04-4B02-B2C5-D4ECB076CD48}"/>
              </a:ext>
            </a:extLst>
          </p:cNvPr>
          <p:cNvSpPr/>
          <p:nvPr/>
        </p:nvSpPr>
        <p:spPr>
          <a:xfrm>
            <a:off x="4834584" y="-11628"/>
            <a:ext cx="253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err="1"/>
              <a:t>mental</a:t>
            </a:r>
            <a:r>
              <a:rPr lang="tr-TR" dirty="0"/>
              <a:t> </a:t>
            </a:r>
            <a:r>
              <a:rPr lang="tr-TR" dirty="0" err="1"/>
              <a:t>foramen</a:t>
            </a:r>
            <a:endParaRPr lang="tr-T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358" y="74707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51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EE6BB9D2-A36F-4CBC-9C6E-F2DA9774C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37" y="1166812"/>
            <a:ext cx="5953125" cy="4524375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E69A3358-D61E-4E2C-80E7-BEFB7867CDB1}"/>
              </a:ext>
            </a:extLst>
          </p:cNvPr>
          <p:cNvCxnSpPr/>
          <p:nvPr/>
        </p:nvCxnSpPr>
        <p:spPr>
          <a:xfrm flipH="1">
            <a:off x="5210175" y="3362325"/>
            <a:ext cx="9620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B2EEC08-567A-4951-8E35-72F9A3E788A3}"/>
              </a:ext>
            </a:extLst>
          </p:cNvPr>
          <p:cNvSpPr/>
          <p:nvPr/>
        </p:nvSpPr>
        <p:spPr>
          <a:xfrm>
            <a:off x="4906650" y="93147"/>
            <a:ext cx="2080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Siyah ok</a:t>
            </a:r>
            <a:r>
              <a:rPr lang="tr-TR" dirty="0"/>
              <a:t>: kanal eğesi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558" y="755649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0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FECD2D2C-899E-4752-91B7-86A88A018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37" y="1166812"/>
            <a:ext cx="5953125" cy="4524375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24854C38-2FC4-4A82-988A-4406DEBC839A}"/>
              </a:ext>
            </a:extLst>
          </p:cNvPr>
          <p:cNvCxnSpPr/>
          <p:nvPr/>
        </p:nvCxnSpPr>
        <p:spPr>
          <a:xfrm flipH="1">
            <a:off x="4972050" y="4019550"/>
            <a:ext cx="11239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8FBF6F3E-6939-4378-8FCC-4379847161E7}"/>
              </a:ext>
            </a:extLst>
          </p:cNvPr>
          <p:cNvCxnSpPr/>
          <p:nvPr/>
        </p:nvCxnSpPr>
        <p:spPr>
          <a:xfrm>
            <a:off x="6096000" y="4943475"/>
            <a:ext cx="9715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45A015C2-C130-4520-8467-1CAECBA7458A}"/>
              </a:ext>
            </a:extLst>
          </p:cNvPr>
          <p:cNvSpPr/>
          <p:nvPr/>
        </p:nvSpPr>
        <p:spPr>
          <a:xfrm>
            <a:off x="3544210" y="58222"/>
            <a:ext cx="5103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err="1"/>
              <a:t>submandibular</a:t>
            </a:r>
            <a:r>
              <a:rPr lang="tr-TR" dirty="0"/>
              <a:t> fossa; </a:t>
            </a:r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gutaperka</a:t>
            </a:r>
            <a:endParaRPr lang="tr-T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38" y="755649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75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97516DD-97BA-4D96-A09C-8FBF89C0B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995362"/>
            <a:ext cx="6381750" cy="4867275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A2B72EC0-734C-4680-9F3F-22709C2A88CB}"/>
              </a:ext>
            </a:extLst>
          </p:cNvPr>
          <p:cNvCxnSpPr/>
          <p:nvPr/>
        </p:nvCxnSpPr>
        <p:spPr>
          <a:xfrm flipH="1">
            <a:off x="5191125" y="4000500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259AB0B0-6B85-423C-BA5C-D0DC1FDD70D4}"/>
              </a:ext>
            </a:extLst>
          </p:cNvPr>
          <p:cNvSpPr/>
          <p:nvPr/>
        </p:nvSpPr>
        <p:spPr>
          <a:xfrm>
            <a:off x="4634524" y="120134"/>
            <a:ext cx="2624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dental</a:t>
            </a:r>
            <a:r>
              <a:rPr lang="tr-TR" dirty="0"/>
              <a:t> </a:t>
            </a:r>
            <a:r>
              <a:rPr lang="tr-TR" dirty="0" err="1"/>
              <a:t>implant</a:t>
            </a:r>
            <a:endParaRPr lang="tr-T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98" y="73183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16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059413DD-BDE2-43C4-89C2-9D9ADE4A4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362" y="1004887"/>
            <a:ext cx="6391275" cy="4848225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7D45F3D9-E072-4BC1-85B4-619B2D778963}"/>
              </a:ext>
            </a:extLst>
          </p:cNvPr>
          <p:cNvCxnSpPr/>
          <p:nvPr/>
        </p:nvCxnSpPr>
        <p:spPr>
          <a:xfrm>
            <a:off x="4276725" y="4514850"/>
            <a:ext cx="0" cy="647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1DE00C61-C350-4758-B9F3-575E485581A6}"/>
              </a:ext>
            </a:extLst>
          </p:cNvPr>
          <p:cNvCxnSpPr/>
          <p:nvPr/>
        </p:nvCxnSpPr>
        <p:spPr>
          <a:xfrm>
            <a:off x="5924550" y="4381500"/>
            <a:ext cx="0" cy="781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272D4B9C-DD6B-4DE6-BD65-A35F86269248}"/>
              </a:ext>
            </a:extLst>
          </p:cNvPr>
          <p:cNvCxnSpPr/>
          <p:nvPr/>
        </p:nvCxnSpPr>
        <p:spPr>
          <a:xfrm>
            <a:off x="7715250" y="4124325"/>
            <a:ext cx="0" cy="781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862802CA-A9E1-4869-8CDD-B3FB257A28A0}"/>
              </a:ext>
            </a:extLst>
          </p:cNvPr>
          <p:cNvSpPr/>
          <p:nvPr/>
        </p:nvSpPr>
        <p:spPr>
          <a:xfrm>
            <a:off x="4669892" y="129659"/>
            <a:ext cx="2660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err="1"/>
              <a:t>mandibular</a:t>
            </a:r>
            <a:r>
              <a:rPr lang="tr-TR" dirty="0"/>
              <a:t> kanal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318" y="74707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0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F221CBB2-EAD8-4425-93C6-76CE38FFF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536" y="783996"/>
            <a:ext cx="4016927" cy="5290008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6E8452A4-C495-4B10-A1D9-5DC186499D68}"/>
              </a:ext>
            </a:extLst>
          </p:cNvPr>
          <p:cNvCxnSpPr/>
          <p:nvPr/>
        </p:nvCxnSpPr>
        <p:spPr>
          <a:xfrm>
            <a:off x="5257800" y="3114675"/>
            <a:ext cx="5619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3FB2D694-FE7E-4D1E-BDFA-C7AADD2D7473}"/>
              </a:ext>
            </a:extLst>
          </p:cNvPr>
          <p:cNvCxnSpPr/>
          <p:nvPr/>
        </p:nvCxnSpPr>
        <p:spPr>
          <a:xfrm>
            <a:off x="6115049" y="1781175"/>
            <a:ext cx="0" cy="600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C8B50CA9-2BE3-46DA-B7E5-39A5A9C16595}"/>
              </a:ext>
            </a:extLst>
          </p:cNvPr>
          <p:cNvCxnSpPr/>
          <p:nvPr/>
        </p:nvCxnSpPr>
        <p:spPr>
          <a:xfrm flipH="1">
            <a:off x="6400800" y="3114675"/>
            <a:ext cx="5429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B40FB899-8C23-45C4-81BB-3F808F0C37A0}"/>
              </a:ext>
            </a:extLst>
          </p:cNvPr>
          <p:cNvSpPr txBox="1"/>
          <p:nvPr/>
        </p:nvSpPr>
        <p:spPr>
          <a:xfrm>
            <a:off x="1532707" y="0"/>
            <a:ext cx="912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Siyah ok: </a:t>
            </a:r>
            <a:r>
              <a:rPr lang="tr-TR" dirty="0" smtClean="0"/>
              <a:t>insiziv </a:t>
            </a:r>
            <a:r>
              <a:rPr lang="tr-TR" dirty="0"/>
              <a:t>foramen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90" y="783996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1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1A61E3D0-0C60-4DEF-B40C-724FAB9D9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825" y="710154"/>
            <a:ext cx="7150350" cy="5437691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C47696BE-191A-4B15-9AC9-C9D06942708A}"/>
              </a:ext>
            </a:extLst>
          </p:cNvPr>
          <p:cNvCxnSpPr>
            <a:cxnSpLocks/>
          </p:cNvCxnSpPr>
          <p:nvPr/>
        </p:nvCxnSpPr>
        <p:spPr>
          <a:xfrm flipH="1">
            <a:off x="6819901" y="3533775"/>
            <a:ext cx="8858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B8756C4C-2D4D-4ABD-964A-AE8FFFD9D342}"/>
              </a:ext>
            </a:extLst>
          </p:cNvPr>
          <p:cNvCxnSpPr/>
          <p:nvPr/>
        </p:nvCxnSpPr>
        <p:spPr>
          <a:xfrm flipH="1">
            <a:off x="5429250" y="4610100"/>
            <a:ext cx="7905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xmlns="" id="{B83C51BE-12A8-4103-ADF4-E9B6FC6E183B}"/>
              </a:ext>
            </a:extLst>
          </p:cNvPr>
          <p:cNvCxnSpPr/>
          <p:nvPr/>
        </p:nvCxnSpPr>
        <p:spPr>
          <a:xfrm flipH="1">
            <a:off x="4657725" y="5191125"/>
            <a:ext cx="7715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81487BCE-FA2D-4703-849E-28CEC0AEBD90}"/>
              </a:ext>
            </a:extLst>
          </p:cNvPr>
          <p:cNvSpPr/>
          <p:nvPr/>
        </p:nvSpPr>
        <p:spPr>
          <a:xfrm>
            <a:off x="3171825" y="-707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/>
              <a:t>Sarı ok</a:t>
            </a:r>
            <a:r>
              <a:rPr lang="tr-TR" dirty="0"/>
              <a:t>: </a:t>
            </a:r>
            <a:r>
              <a:rPr lang="tr-TR" dirty="0" err="1"/>
              <a:t>Eksternal</a:t>
            </a:r>
            <a:r>
              <a:rPr lang="tr-TR" dirty="0"/>
              <a:t> </a:t>
            </a:r>
            <a:r>
              <a:rPr lang="tr-TR" dirty="0" err="1"/>
              <a:t>oblik</a:t>
            </a:r>
            <a:r>
              <a:rPr lang="tr-TR" dirty="0"/>
              <a:t> sırt, </a:t>
            </a:r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err="1"/>
              <a:t>Mylohyoid</a:t>
            </a:r>
            <a:r>
              <a:rPr lang="tr-TR" dirty="0"/>
              <a:t> sırt,                     </a:t>
            </a:r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Submandibular</a:t>
            </a:r>
            <a:r>
              <a:rPr lang="tr-TR" dirty="0"/>
              <a:t> fossa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078" y="710154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36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33000B98-01D7-4D19-A17F-17CB53629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985837"/>
            <a:ext cx="6381750" cy="4886325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036235AC-4368-433C-9242-F86DCE4D19AD}"/>
              </a:ext>
            </a:extLst>
          </p:cNvPr>
          <p:cNvCxnSpPr/>
          <p:nvPr/>
        </p:nvCxnSpPr>
        <p:spPr>
          <a:xfrm flipH="1">
            <a:off x="4486275" y="5305425"/>
            <a:ext cx="7239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52A81499-D21F-4BB4-868B-74EDF5A74303}"/>
              </a:ext>
            </a:extLst>
          </p:cNvPr>
          <p:cNvSpPr/>
          <p:nvPr/>
        </p:nvSpPr>
        <p:spPr>
          <a:xfrm>
            <a:off x="4916376" y="49769"/>
            <a:ext cx="2989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smtClean="0"/>
              <a:t> mandibula alt kenarı</a:t>
            </a:r>
            <a:endParaRPr lang="tr-T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798" y="68611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88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4F924FAD-78FF-40A4-8114-F2FFB8E97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87" y="1019175"/>
            <a:ext cx="6448425" cy="4819650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F36824B5-4D13-464C-B695-A1F596EDB17B}"/>
              </a:ext>
            </a:extLst>
          </p:cNvPr>
          <p:cNvCxnSpPr/>
          <p:nvPr/>
        </p:nvCxnSpPr>
        <p:spPr>
          <a:xfrm flipH="1">
            <a:off x="7953375" y="2905125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2A762E8E-DE25-4F90-B8D7-E84F2C45C4A0}"/>
              </a:ext>
            </a:extLst>
          </p:cNvPr>
          <p:cNvSpPr/>
          <p:nvPr/>
        </p:nvSpPr>
        <p:spPr>
          <a:xfrm>
            <a:off x="4854280" y="0"/>
            <a:ext cx="248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Kırmızı ok</a:t>
            </a:r>
            <a:r>
              <a:rPr lang="tr-TR" dirty="0"/>
              <a:t>: Döküm post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358" y="73183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49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8AD80B94-0108-4FEC-9E8B-25258F1EC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995362"/>
            <a:ext cx="6400800" cy="4867275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23D51532-01E3-46E9-A0ED-04BFD55914A0}"/>
              </a:ext>
            </a:extLst>
          </p:cNvPr>
          <p:cNvCxnSpPr/>
          <p:nvPr/>
        </p:nvCxnSpPr>
        <p:spPr>
          <a:xfrm>
            <a:off x="5810250" y="3190875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E876BA28-946B-4FA3-B24C-F649555B681B}"/>
              </a:ext>
            </a:extLst>
          </p:cNvPr>
          <p:cNvCxnSpPr/>
          <p:nvPr/>
        </p:nvCxnSpPr>
        <p:spPr>
          <a:xfrm>
            <a:off x="6696075" y="3133725"/>
            <a:ext cx="0" cy="742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807376F9-5944-4CD8-94D0-E2EFDF7A0899}"/>
              </a:ext>
            </a:extLst>
          </p:cNvPr>
          <p:cNvCxnSpPr/>
          <p:nvPr/>
        </p:nvCxnSpPr>
        <p:spPr>
          <a:xfrm>
            <a:off x="3524250" y="4114800"/>
            <a:ext cx="0" cy="495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xmlns="" id="{F102E7BF-622F-43BB-8CB0-E2518E456639}"/>
              </a:ext>
            </a:extLst>
          </p:cNvPr>
          <p:cNvCxnSpPr/>
          <p:nvPr/>
        </p:nvCxnSpPr>
        <p:spPr>
          <a:xfrm>
            <a:off x="4953000" y="4181475"/>
            <a:ext cx="0" cy="58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xmlns="" id="{8335EF88-DA54-4557-B8CE-3EA8E0CA68F7}"/>
              </a:ext>
            </a:extLst>
          </p:cNvPr>
          <p:cNvCxnSpPr/>
          <p:nvPr/>
        </p:nvCxnSpPr>
        <p:spPr>
          <a:xfrm>
            <a:off x="6096000" y="4429125"/>
            <a:ext cx="0" cy="495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6BFA4852-7BD4-42B2-B1DC-921E6915F95C}"/>
              </a:ext>
            </a:extLst>
          </p:cNvPr>
          <p:cNvSpPr/>
          <p:nvPr/>
        </p:nvSpPr>
        <p:spPr>
          <a:xfrm>
            <a:off x="3712911" y="31024"/>
            <a:ext cx="5042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err="1"/>
              <a:t>mandibular</a:t>
            </a:r>
            <a:r>
              <a:rPr lang="tr-TR" dirty="0"/>
              <a:t> kanal, </a:t>
            </a:r>
            <a:r>
              <a:rPr lang="tr-TR" b="1" dirty="0"/>
              <a:t>Kırmızı ok</a:t>
            </a:r>
            <a:r>
              <a:rPr lang="tr-TR" dirty="0"/>
              <a:t>: çekim soketi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358" y="71659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61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4BBB55A-F0AB-41D2-8D04-67E88E7A1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990600"/>
            <a:ext cx="4876800" cy="4876800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A7B0AE92-5A38-455D-8780-C6EB371C5841}"/>
              </a:ext>
            </a:extLst>
          </p:cNvPr>
          <p:cNvCxnSpPr/>
          <p:nvPr/>
        </p:nvCxnSpPr>
        <p:spPr>
          <a:xfrm>
            <a:off x="4695825" y="2400300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D92EEBF4-D455-4B21-93ED-FA9E79936FEC}"/>
              </a:ext>
            </a:extLst>
          </p:cNvPr>
          <p:cNvSpPr/>
          <p:nvPr/>
        </p:nvSpPr>
        <p:spPr>
          <a:xfrm>
            <a:off x="4737262" y="0"/>
            <a:ext cx="271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Kırmızı ok</a:t>
            </a:r>
            <a:r>
              <a:rPr lang="tr-TR" dirty="0"/>
              <a:t>: sabit yer tutucu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68611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9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4277B2D9-2783-434C-B694-BE39D1A3B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014412"/>
            <a:ext cx="6400800" cy="4829175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7AE487A2-4C5E-4410-8923-A51ADC946FFC}"/>
              </a:ext>
            </a:extLst>
          </p:cNvPr>
          <p:cNvCxnSpPr/>
          <p:nvPr/>
        </p:nvCxnSpPr>
        <p:spPr>
          <a:xfrm>
            <a:off x="5876925" y="3629025"/>
            <a:ext cx="9715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2D502A89-3C00-4FE1-A634-D330BA20C873}"/>
              </a:ext>
            </a:extLst>
          </p:cNvPr>
          <p:cNvSpPr/>
          <p:nvPr/>
        </p:nvSpPr>
        <p:spPr>
          <a:xfrm>
            <a:off x="4774038" y="93964"/>
            <a:ext cx="292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persiste</a:t>
            </a:r>
            <a:r>
              <a:rPr lang="tr-TR" dirty="0"/>
              <a:t> süt </a:t>
            </a:r>
            <a:r>
              <a:rPr lang="tr-TR" dirty="0" err="1"/>
              <a:t>molar</a:t>
            </a:r>
            <a:endParaRPr lang="tr-T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98" y="71659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09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1BBC909F-9D04-40BB-A9A6-96F2122F5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1004887"/>
            <a:ext cx="6324600" cy="4848225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9077D81E-6272-4EBE-8570-E98323F93B3B}"/>
              </a:ext>
            </a:extLst>
          </p:cNvPr>
          <p:cNvCxnSpPr/>
          <p:nvPr/>
        </p:nvCxnSpPr>
        <p:spPr>
          <a:xfrm>
            <a:off x="6381750" y="5419725"/>
            <a:ext cx="8572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85E43D79-0639-4902-833E-8A3DFBCBAA03}"/>
              </a:ext>
            </a:extLst>
          </p:cNvPr>
          <p:cNvCxnSpPr/>
          <p:nvPr/>
        </p:nvCxnSpPr>
        <p:spPr>
          <a:xfrm flipH="1">
            <a:off x="3724275" y="4257675"/>
            <a:ext cx="8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0292F6B4-AB45-4F04-8389-EBBD6970928E}"/>
              </a:ext>
            </a:extLst>
          </p:cNvPr>
          <p:cNvCxnSpPr/>
          <p:nvPr/>
        </p:nvCxnSpPr>
        <p:spPr>
          <a:xfrm flipH="1">
            <a:off x="4371975" y="2590800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0C1770F0-F120-469B-958C-162C83FF86F7}"/>
              </a:ext>
            </a:extLst>
          </p:cNvPr>
          <p:cNvSpPr/>
          <p:nvPr/>
        </p:nvSpPr>
        <p:spPr>
          <a:xfrm>
            <a:off x="2960688" y="-977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/>
              <a:t>Siyah ok</a:t>
            </a:r>
            <a:r>
              <a:rPr lang="tr-TR" dirty="0"/>
              <a:t>: </a:t>
            </a:r>
            <a:r>
              <a:rPr lang="tr-TR" dirty="0" err="1"/>
              <a:t>mental</a:t>
            </a:r>
            <a:r>
              <a:rPr lang="tr-TR" dirty="0"/>
              <a:t> </a:t>
            </a:r>
            <a:r>
              <a:rPr lang="tr-TR" dirty="0" err="1"/>
              <a:t>foramen</a:t>
            </a:r>
            <a:r>
              <a:rPr lang="tr-TR" dirty="0"/>
              <a:t>, </a:t>
            </a:r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dental</a:t>
            </a:r>
            <a:r>
              <a:rPr lang="tr-TR" dirty="0"/>
              <a:t> </a:t>
            </a:r>
            <a:r>
              <a:rPr lang="tr-TR" dirty="0" err="1"/>
              <a:t>implant</a:t>
            </a:r>
            <a:r>
              <a:rPr lang="tr-TR" dirty="0"/>
              <a:t>,             </a:t>
            </a:r>
            <a:r>
              <a:rPr lang="tr-TR" b="1" dirty="0"/>
              <a:t>Sarı ok</a:t>
            </a:r>
            <a:r>
              <a:rPr lang="tr-TR" dirty="0"/>
              <a:t>: </a:t>
            </a:r>
            <a:r>
              <a:rPr lang="tr-TR" dirty="0" err="1"/>
              <a:t>implant</a:t>
            </a:r>
            <a:r>
              <a:rPr lang="tr-TR" dirty="0"/>
              <a:t> üstü protez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98" y="71659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65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1839385" y="1803400"/>
            <a:ext cx="9213849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sz="2400" b="1" dirty="0">
                <a:latin typeface="Comic Sans MS" panose="030F0702030302020204" pitchFamily="66" charset="0"/>
              </a:rPr>
              <a:t>PERİAPİKAL RADYOGRAFİDE İZLENEN ANATOMİK LANDMARKLAR</a:t>
            </a:r>
            <a:endParaRPr lang="en-GB" altLang="en-US" sz="2400" b="1" dirty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Comic Sans MS" pitchFamily="66" charset="0"/>
              </a:rPr>
              <a:t>Ankara </a:t>
            </a:r>
            <a:r>
              <a:rPr lang="en-GB" altLang="en-US" sz="2400" b="1" dirty="0" err="1">
                <a:latin typeface="Comic Sans MS" pitchFamily="66" charset="0"/>
              </a:rPr>
              <a:t>Üniversitesi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Diş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Hekimliği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Fakültesi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Ağız</a:t>
            </a:r>
            <a:r>
              <a:rPr lang="en-GB" altLang="en-US" sz="2400" b="1" dirty="0">
                <a:latin typeface="Comic Sans MS" pitchFamily="66" charset="0"/>
              </a:rPr>
              <a:t>, </a:t>
            </a:r>
            <a:r>
              <a:rPr lang="en-GB" altLang="en-US" sz="2400" b="1" dirty="0" err="1">
                <a:latin typeface="Comic Sans MS" pitchFamily="66" charset="0"/>
              </a:rPr>
              <a:t>Diş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ve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Çene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dirty="0" err="1">
                <a:latin typeface="Comic Sans MS" pitchFamily="66" charset="0"/>
              </a:rPr>
              <a:t>Radyolojisi</a:t>
            </a:r>
            <a:r>
              <a:rPr lang="en-GB" altLang="en-US" sz="2400" b="1" dirty="0">
                <a:latin typeface="Comic Sans MS" pitchFamily="66" charset="0"/>
              </a:rPr>
              <a:t> ABD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tr-TR" altLang="en-US" sz="1800" b="1" u="sng" dirty="0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en-US" sz="2000" b="1" u="sng" dirty="0">
                <a:latin typeface="Comic Sans MS" pitchFamily="66" charset="0"/>
              </a:rPr>
              <a:t>KATKISI OLANLAR</a:t>
            </a:r>
          </a:p>
          <a:p>
            <a:pPr algn="ctr">
              <a:spcBef>
                <a:spcPct val="0"/>
              </a:spcBef>
              <a:buNone/>
            </a:pPr>
            <a:r>
              <a:rPr lang="tr-TR" altLang="en-US" sz="2000" b="1" dirty="0">
                <a:latin typeface="Comic Sans MS" pitchFamily="66" charset="0"/>
              </a:rPr>
              <a:t>DT. ESRA ECE ÇAKMAK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en-US" sz="2000" b="1" dirty="0" smtClean="0">
                <a:latin typeface="Comic Sans MS" pitchFamily="66" charset="0"/>
              </a:rPr>
              <a:t>DT</a:t>
            </a:r>
            <a:r>
              <a:rPr lang="tr-TR" altLang="en-US" sz="2000" b="1" dirty="0">
                <a:latin typeface="Comic Sans MS" pitchFamily="66" charset="0"/>
              </a:rPr>
              <a:t>. NEJLAN </a:t>
            </a:r>
            <a:r>
              <a:rPr lang="tr-TR" altLang="en-US" sz="2000" b="1" dirty="0" smtClean="0">
                <a:latin typeface="Comic Sans MS" pitchFamily="66" charset="0"/>
              </a:rPr>
              <a:t>ERATAM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en-US" sz="2000" b="1" dirty="0" smtClean="0">
                <a:latin typeface="Comic Sans MS" pitchFamily="66" charset="0"/>
              </a:rPr>
              <a:t>DT</a:t>
            </a:r>
            <a:r>
              <a:rPr lang="tr-TR" altLang="en-US" sz="2000" b="1" dirty="0">
                <a:latin typeface="Comic Sans MS" pitchFamily="66" charset="0"/>
              </a:rPr>
              <a:t>. GÜL SÖNMEZ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tr-TR" altLang="en-US" sz="2400" b="1" dirty="0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en-US" sz="2400" b="1" dirty="0">
                <a:latin typeface="Comic Sans MS" pitchFamily="66" charset="0"/>
              </a:rPr>
              <a:t>Koordinator: Prof. Dr. Kıvanç Kamburoğlu</a:t>
            </a:r>
            <a:endParaRPr lang="en-US" altLang="en-US" sz="2400" b="1" dirty="0">
              <a:latin typeface="Comic Sans MS" pitchFamily="66" charset="0"/>
            </a:endParaRPr>
          </a:p>
        </p:txBody>
      </p:sp>
      <p:sp>
        <p:nvSpPr>
          <p:cNvPr id="59395" name="Rectangle 1"/>
          <p:cNvSpPr>
            <a:spLocks noChangeArrowheads="1"/>
          </p:cNvSpPr>
          <p:nvPr/>
        </p:nvSpPr>
        <p:spPr bwMode="auto">
          <a:xfrm>
            <a:off x="715433" y="1065214"/>
            <a:ext cx="1071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/>
            <a:r>
              <a:rPr lang="tr-TR" altLang="en-US" b="1">
                <a:latin typeface="Comic Sans MS" pitchFamily="66" charset="0"/>
              </a:rPr>
              <a:t>Ankara Üniversitesi Diş Hekimliği Fakültesi Ağız, Diş ve Çene Radyolojisi Anabilim Dalının ders notlarının tüm hakları saklıdır, izinsiz kullanılmaması rica olunur.</a:t>
            </a:r>
            <a:endParaRPr lang="en-US" altLang="en-US" b="1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2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3C998ACC-FB61-4000-93A4-E3BA08E8B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604837"/>
            <a:ext cx="4124325" cy="5634277"/>
          </a:xfrm>
          <a:prstGeom prst="rect">
            <a:avLst/>
          </a:prstGeom>
        </p:spPr>
      </p:pic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7014E0FC-7DD4-4C49-A8D7-5B11A17D4250}"/>
              </a:ext>
            </a:extLst>
          </p:cNvPr>
          <p:cNvCxnSpPr/>
          <p:nvPr/>
        </p:nvCxnSpPr>
        <p:spPr>
          <a:xfrm flipH="1">
            <a:off x="4905375" y="4305300"/>
            <a:ext cx="409575" cy="628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F3ACCD05-5D1F-4399-A4D1-85CC2364C1D4}"/>
              </a:ext>
            </a:extLst>
          </p:cNvPr>
          <p:cNvCxnSpPr/>
          <p:nvPr/>
        </p:nvCxnSpPr>
        <p:spPr>
          <a:xfrm>
            <a:off x="6196012" y="4267200"/>
            <a:ext cx="304800" cy="6667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xmlns="" id="{B8120E06-5A8A-447D-9BDA-A05068637E17}"/>
              </a:ext>
            </a:extLst>
          </p:cNvPr>
          <p:cNvCxnSpPr/>
          <p:nvPr/>
        </p:nvCxnSpPr>
        <p:spPr>
          <a:xfrm>
            <a:off x="6315074" y="1466850"/>
            <a:ext cx="371475" cy="428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xmlns="" id="{C2520F80-274F-4087-9492-B59B5FCD441C}"/>
              </a:ext>
            </a:extLst>
          </p:cNvPr>
          <p:cNvCxnSpPr/>
          <p:nvPr/>
        </p:nvCxnSpPr>
        <p:spPr>
          <a:xfrm flipH="1">
            <a:off x="6886574" y="1428750"/>
            <a:ext cx="485775" cy="485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297972A8-E10B-4D52-A76D-E55B8CA6AD3A}"/>
              </a:ext>
            </a:extLst>
          </p:cNvPr>
          <p:cNvSpPr txBox="1"/>
          <p:nvPr/>
        </p:nvSpPr>
        <p:spPr>
          <a:xfrm>
            <a:off x="2638696" y="182880"/>
            <a:ext cx="640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Siyah ok</a:t>
            </a:r>
            <a:r>
              <a:rPr lang="tr-TR" dirty="0"/>
              <a:t>: dudak, </a:t>
            </a:r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apikal</a:t>
            </a:r>
            <a:r>
              <a:rPr lang="tr-TR" dirty="0"/>
              <a:t> </a:t>
            </a:r>
            <a:r>
              <a:rPr lang="tr-TR" dirty="0" err="1"/>
              <a:t>periodontitis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798" y="788352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33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E97701D-DE23-451A-A4E9-6BD3AAE7E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88" y="633413"/>
            <a:ext cx="4056130" cy="5443538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E7E52CC0-2496-4B2C-AA47-1D874CD3C725}"/>
              </a:ext>
            </a:extLst>
          </p:cNvPr>
          <p:cNvCxnSpPr/>
          <p:nvPr/>
        </p:nvCxnSpPr>
        <p:spPr>
          <a:xfrm flipV="1">
            <a:off x="4524375" y="3355182"/>
            <a:ext cx="466725" cy="4286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E0FE4DC4-3E90-4B3A-B514-403147345960}"/>
              </a:ext>
            </a:extLst>
          </p:cNvPr>
          <p:cNvCxnSpPr/>
          <p:nvPr/>
        </p:nvCxnSpPr>
        <p:spPr>
          <a:xfrm flipH="1" flipV="1">
            <a:off x="7019925" y="3200400"/>
            <a:ext cx="53340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3E2B5B79-A56A-48A2-AFEB-57D0E73F34F3}"/>
              </a:ext>
            </a:extLst>
          </p:cNvPr>
          <p:cNvCxnSpPr/>
          <p:nvPr/>
        </p:nvCxnSpPr>
        <p:spPr>
          <a:xfrm flipV="1">
            <a:off x="6019800" y="3981450"/>
            <a:ext cx="0" cy="600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9D81D627-F287-4B3D-8D1D-0C1B5F1722E8}"/>
              </a:ext>
            </a:extLst>
          </p:cNvPr>
          <p:cNvSpPr txBox="1"/>
          <p:nvPr/>
        </p:nvSpPr>
        <p:spPr>
          <a:xfrm>
            <a:off x="3135086" y="0"/>
            <a:ext cx="554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Siyah ok</a:t>
            </a:r>
            <a:r>
              <a:rPr lang="tr-TR" dirty="0"/>
              <a:t>: burun yumuşak doku</a:t>
            </a:r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118" y="80803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6946CAE3-585F-4CA9-8713-BF6EACF4F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278" y="588169"/>
            <a:ext cx="4319443" cy="5681662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7F0E2836-1E23-48FD-BFCA-92D32848516C}"/>
              </a:ext>
            </a:extLst>
          </p:cNvPr>
          <p:cNvCxnSpPr/>
          <p:nvPr/>
        </p:nvCxnSpPr>
        <p:spPr>
          <a:xfrm>
            <a:off x="5181600" y="2619375"/>
            <a:ext cx="7810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918BB30F-CEE2-4E82-912C-BDC17E408195}"/>
              </a:ext>
            </a:extLst>
          </p:cNvPr>
          <p:cNvCxnSpPr/>
          <p:nvPr/>
        </p:nvCxnSpPr>
        <p:spPr>
          <a:xfrm flipV="1">
            <a:off x="4467225" y="4314825"/>
            <a:ext cx="219075" cy="438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6358AD98-CE19-4948-9EDD-E9E4A5117CD7}"/>
              </a:ext>
            </a:extLst>
          </p:cNvPr>
          <p:cNvCxnSpPr/>
          <p:nvPr/>
        </p:nvCxnSpPr>
        <p:spPr>
          <a:xfrm flipV="1">
            <a:off x="6181725" y="4848225"/>
            <a:ext cx="0" cy="590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xmlns="" id="{3088B618-DB39-4886-8146-D68181C34AF4}"/>
              </a:ext>
            </a:extLst>
          </p:cNvPr>
          <p:cNvCxnSpPr/>
          <p:nvPr/>
        </p:nvCxnSpPr>
        <p:spPr>
          <a:xfrm flipH="1" flipV="1">
            <a:off x="7743825" y="4191000"/>
            <a:ext cx="295275" cy="4286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41FB25EA-48D4-49FE-A58A-A140611634B5}"/>
              </a:ext>
            </a:extLst>
          </p:cNvPr>
          <p:cNvSpPr txBox="1"/>
          <p:nvPr/>
        </p:nvSpPr>
        <p:spPr>
          <a:xfrm>
            <a:off x="2960914" y="78377"/>
            <a:ext cx="602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err="1"/>
              <a:t>intermaksiller</a:t>
            </a:r>
            <a:r>
              <a:rPr lang="tr-TR" dirty="0"/>
              <a:t> </a:t>
            </a:r>
            <a:r>
              <a:rPr lang="tr-TR" dirty="0" err="1"/>
              <a:t>fissür</a:t>
            </a:r>
            <a:r>
              <a:rPr lang="tr-TR" dirty="0"/>
              <a:t>, </a:t>
            </a:r>
            <a:r>
              <a:rPr lang="tr-TR" b="1" dirty="0"/>
              <a:t>Sarı ok</a:t>
            </a:r>
            <a:r>
              <a:rPr lang="tr-TR" dirty="0"/>
              <a:t>: dudak </a:t>
            </a:r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318" y="72470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5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F9093602-AAA3-4FDB-B566-B95CA36A9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061" y="626269"/>
            <a:ext cx="4225138" cy="5605462"/>
          </a:xfrm>
          <a:prstGeom prst="rect">
            <a:avLst/>
          </a:prstGeom>
        </p:spPr>
      </p:pic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4768EF1F-8527-4F66-AC16-F50332C23639}"/>
              </a:ext>
            </a:extLst>
          </p:cNvPr>
          <p:cNvCxnSpPr/>
          <p:nvPr/>
        </p:nvCxnSpPr>
        <p:spPr>
          <a:xfrm>
            <a:off x="6534150" y="2324100"/>
            <a:ext cx="8477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86C34B95-F159-4ED9-8376-F2E54F0AC9A7}"/>
              </a:ext>
            </a:extLst>
          </p:cNvPr>
          <p:cNvSpPr/>
          <p:nvPr/>
        </p:nvSpPr>
        <p:spPr>
          <a:xfrm>
            <a:off x="3889573" y="76455"/>
            <a:ext cx="4912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Kırmızı ok</a:t>
            </a:r>
            <a:r>
              <a:rPr lang="tr-TR" dirty="0"/>
              <a:t>: rotasyon gösteren </a:t>
            </a:r>
            <a:r>
              <a:rPr lang="tr-TR" dirty="0" err="1"/>
              <a:t>lateral</a:t>
            </a:r>
            <a:r>
              <a:rPr lang="tr-TR" dirty="0"/>
              <a:t> daimi diş </a:t>
            </a:r>
            <a:r>
              <a:rPr lang="tr-TR" dirty="0" err="1"/>
              <a:t>jermi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078" y="762318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6944A3F4-4BDB-4107-AAF1-4F59768BB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069" y="700605"/>
            <a:ext cx="4212522" cy="5547796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FF65E489-87A8-4F7E-999B-246286F697FE}"/>
              </a:ext>
            </a:extLst>
          </p:cNvPr>
          <p:cNvCxnSpPr/>
          <p:nvPr/>
        </p:nvCxnSpPr>
        <p:spPr>
          <a:xfrm flipH="1" flipV="1">
            <a:off x="4133850" y="1662112"/>
            <a:ext cx="219075" cy="371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F5BA0006-647F-4F25-9567-FC72B1F4DA49}"/>
              </a:ext>
            </a:extLst>
          </p:cNvPr>
          <p:cNvCxnSpPr/>
          <p:nvPr/>
        </p:nvCxnSpPr>
        <p:spPr>
          <a:xfrm flipH="1" flipV="1">
            <a:off x="4886325" y="1262062"/>
            <a:ext cx="276225" cy="400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6E583417-7D45-4620-B7A0-0E04CA4939BC}"/>
              </a:ext>
            </a:extLst>
          </p:cNvPr>
          <p:cNvCxnSpPr/>
          <p:nvPr/>
        </p:nvCxnSpPr>
        <p:spPr>
          <a:xfrm flipH="1" flipV="1">
            <a:off x="5638800" y="714375"/>
            <a:ext cx="228600" cy="3524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xmlns="" id="{203B216D-AE7F-4D6B-BC51-761224CB2416}"/>
              </a:ext>
            </a:extLst>
          </p:cNvPr>
          <p:cNvCxnSpPr/>
          <p:nvPr/>
        </p:nvCxnSpPr>
        <p:spPr>
          <a:xfrm flipH="1">
            <a:off x="5638800" y="1662112"/>
            <a:ext cx="8572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xmlns="" id="{F26D3040-087D-45DB-A246-D823518FF3F1}"/>
              </a:ext>
            </a:extLst>
          </p:cNvPr>
          <p:cNvCxnSpPr/>
          <p:nvPr/>
        </p:nvCxnSpPr>
        <p:spPr>
          <a:xfrm flipH="1">
            <a:off x="6210300" y="4643437"/>
            <a:ext cx="9048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125B35A4-38D1-40F8-A7D8-A1F6189909D2}"/>
              </a:ext>
            </a:extLst>
          </p:cNvPr>
          <p:cNvSpPr txBox="1"/>
          <p:nvPr/>
        </p:nvSpPr>
        <p:spPr>
          <a:xfrm>
            <a:off x="2984591" y="-20320"/>
            <a:ext cx="6165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Kırmızı ok</a:t>
            </a:r>
            <a:r>
              <a:rPr lang="tr-TR" dirty="0"/>
              <a:t>: </a:t>
            </a:r>
            <a:r>
              <a:rPr lang="tr-TR" dirty="0" smtClean="0"/>
              <a:t>nazal </a:t>
            </a:r>
            <a:r>
              <a:rPr lang="tr-TR" dirty="0"/>
              <a:t>kavite tabanı, </a:t>
            </a:r>
            <a:r>
              <a:rPr lang="tr-TR" b="1" dirty="0"/>
              <a:t>Siyah ok</a:t>
            </a:r>
            <a:r>
              <a:rPr lang="tr-TR" dirty="0"/>
              <a:t>: apikal periodontitis, </a:t>
            </a:r>
            <a:r>
              <a:rPr lang="tr-TR" b="1" dirty="0"/>
              <a:t>Yeşil ok</a:t>
            </a:r>
            <a:r>
              <a:rPr lang="tr-TR" dirty="0"/>
              <a:t>: </a:t>
            </a:r>
            <a:r>
              <a:rPr lang="tr-TR" dirty="0" smtClean="0"/>
              <a:t>uyumsuz </a:t>
            </a:r>
            <a:r>
              <a:rPr lang="tr-TR" dirty="0"/>
              <a:t>kompozit dolgu</a:t>
            </a:r>
          </a:p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158" y="715845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2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385</TotalTime>
  <Words>582</Words>
  <Application>Microsoft Office PowerPoint</Application>
  <PresentationFormat>Custom</PresentationFormat>
  <Paragraphs>108</Paragraphs>
  <Slides>47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Organik</vt:lpstr>
      <vt:lpstr>PERİAPİKAL RADYOGRAFİDE İZLENEN ANATOMİK LANDMARKLAR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ANATOMİK LANDMARKLAR</dc:title>
  <dc:creator>esra ece cakmak</dc:creator>
  <cp:lastModifiedBy>dtkivo</cp:lastModifiedBy>
  <cp:revision>66</cp:revision>
  <dcterms:created xsi:type="dcterms:W3CDTF">2018-11-02T16:52:08Z</dcterms:created>
  <dcterms:modified xsi:type="dcterms:W3CDTF">2019-02-06T10:23:08Z</dcterms:modified>
</cp:coreProperties>
</file>