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42" d="100"/>
          <a:sy n="42" d="100"/>
        </p:scale>
        <p:origin x="652"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BA97D446-8B88-40BD-B421-05F8AB251CC4}" type="datetimeFigureOut">
              <a:rPr lang="tr-TR" smtClean="0"/>
              <a:t>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38000930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A97D446-8B88-40BD-B421-05F8AB251CC4}" type="datetimeFigureOut">
              <a:rPr lang="tr-TR" smtClean="0"/>
              <a:t>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3551465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A97D446-8B88-40BD-B421-05F8AB251CC4}" type="datetimeFigureOut">
              <a:rPr lang="tr-TR" smtClean="0"/>
              <a:t>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7251357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A97D446-8B88-40BD-B421-05F8AB251CC4}" type="datetimeFigureOut">
              <a:rPr lang="tr-TR" smtClean="0"/>
              <a:t>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2003832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A97D446-8B88-40BD-B421-05F8AB251CC4}" type="datetimeFigureOut">
              <a:rPr lang="tr-TR" smtClean="0"/>
              <a:t>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10251101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BA97D446-8B88-40BD-B421-05F8AB251CC4}" type="datetimeFigureOut">
              <a:rPr lang="tr-TR" smtClean="0"/>
              <a:t>8.02.2018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455810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BA97D446-8B88-40BD-B421-05F8AB251CC4}" type="datetimeFigureOut">
              <a:rPr lang="tr-TR" smtClean="0"/>
              <a:t>8.02.2018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1973073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BA97D446-8B88-40BD-B421-05F8AB251CC4}" type="datetimeFigureOut">
              <a:rPr lang="tr-TR" smtClean="0"/>
              <a:t>8.02.2018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88844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97D446-8B88-40BD-B421-05F8AB251CC4}" type="datetimeFigureOut">
              <a:rPr lang="tr-TR" smtClean="0"/>
              <a:t>8.02.2018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163428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A97D446-8B88-40BD-B421-05F8AB251CC4}" type="datetimeFigureOut">
              <a:rPr lang="tr-TR" smtClean="0"/>
              <a:t>8.02.2018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2214674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A97D446-8B88-40BD-B421-05F8AB251CC4}" type="datetimeFigureOut">
              <a:rPr lang="tr-TR" smtClean="0"/>
              <a:t>8.02.2018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1897608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97D446-8B88-40BD-B421-05F8AB251CC4}" type="datetimeFigureOut">
              <a:rPr lang="tr-TR" smtClean="0"/>
              <a:t>8.02.2018</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7644DE-B055-4C9B-8EA7-47FBB5212318}" type="slidenum">
              <a:rPr lang="tr-TR" smtClean="0"/>
              <a:t>‹#›</a:t>
            </a:fld>
            <a:endParaRPr lang="tr-TR"/>
          </a:p>
        </p:txBody>
      </p:sp>
    </p:spTree>
    <p:extLst>
      <p:ext uri="{BB962C8B-B14F-4D97-AF65-F5344CB8AC3E}">
        <p14:creationId xmlns:p14="http://schemas.microsoft.com/office/powerpoint/2010/main" val="24759953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JEM 361 ÖZEL MİNERALOJİ</a:t>
            </a:r>
            <a:endParaRPr lang="tr-TR" b="1" dirty="0"/>
          </a:p>
        </p:txBody>
      </p:sp>
      <p:sp>
        <p:nvSpPr>
          <p:cNvPr id="3" name="Subtitle 2"/>
          <p:cNvSpPr>
            <a:spLocks noGrp="1"/>
          </p:cNvSpPr>
          <p:nvPr>
            <p:ph type="subTitle" idx="1"/>
          </p:nvPr>
        </p:nvSpPr>
        <p:spPr>
          <a:xfrm>
            <a:off x="1524000" y="573724"/>
            <a:ext cx="9144000" cy="1655762"/>
          </a:xfrm>
        </p:spPr>
        <p:txBody>
          <a:bodyPr/>
          <a:lstStyle/>
          <a:p>
            <a:endParaRPr lang="tr-TR"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73440" y="789486"/>
            <a:ext cx="1440000" cy="1440000"/>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228000" y="681605"/>
            <a:ext cx="1440000" cy="1440000"/>
          </a:xfrm>
          <a:prstGeom prst="rect">
            <a:avLst/>
          </a:prstGeom>
        </p:spPr>
      </p:pic>
    </p:spTree>
    <p:extLst>
      <p:ext uri="{BB962C8B-B14F-4D97-AF65-F5344CB8AC3E}">
        <p14:creationId xmlns:p14="http://schemas.microsoft.com/office/powerpoint/2010/main" val="16526539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42900" y="3943350"/>
            <a:ext cx="10515600" cy="1325563"/>
          </a:xfrm>
        </p:spPr>
        <p:txBody>
          <a:bodyPr>
            <a:normAutofit fontScale="90000"/>
          </a:bodyPr>
          <a:lstStyle/>
          <a:p>
            <a:r>
              <a:rPr lang="tr-TR" sz="2700" dirty="0"/>
              <a:t>Magma ilk oluştuğunda yüksek sıcaklık ve basınç değerlerinde, silikaca fakir magma özelliğine sahiptir. Dolayısıyla magma, sodyum (</a:t>
            </a:r>
            <a:r>
              <a:rPr lang="tr-TR" sz="2700" dirty="0" err="1"/>
              <a:t>Na</a:t>
            </a:r>
            <a:r>
              <a:rPr lang="tr-TR" sz="2700" dirty="0"/>
              <a:t>) ve kalsiyum elementlerini (</a:t>
            </a:r>
            <a:r>
              <a:rPr lang="tr-TR" sz="2700" dirty="0" err="1"/>
              <a:t>Ca</a:t>
            </a:r>
            <a:r>
              <a:rPr lang="tr-TR" sz="2700" dirty="0"/>
              <a:t>) hızla tüketme eğilimine girer. Bundan ötürü bu evrede sodyumlu ve kalsiyumlu minerallerin </a:t>
            </a:r>
            <a:r>
              <a:rPr lang="tr-TR" sz="2700" dirty="0" err="1"/>
              <a:t>kristallenme</a:t>
            </a:r>
            <a:r>
              <a:rPr lang="tr-TR" sz="2700" dirty="0"/>
              <a:t> işlemi mevcut malzeme tüketilene kadar gerçekleşir. Burada sodyum ve kalsiyum hızlı bir şekilde tüketilirken silisyum yavaş bir şekilde </a:t>
            </a:r>
            <a:r>
              <a:rPr lang="tr-TR" sz="2700" dirty="0" err="1"/>
              <a:t>kristallenme</a:t>
            </a:r>
            <a:r>
              <a:rPr lang="tr-TR" sz="2700" dirty="0"/>
              <a:t> işlemine dahil olur. Bu sebepten ötürü silikaca fakir magmada silika kıtlığından ötürü </a:t>
            </a:r>
            <a:r>
              <a:rPr lang="tr-TR" sz="2700" dirty="0" err="1"/>
              <a:t>Nefelin</a:t>
            </a:r>
            <a:r>
              <a:rPr lang="tr-TR" sz="2700" dirty="0"/>
              <a:t>, </a:t>
            </a:r>
            <a:r>
              <a:rPr lang="tr-TR" sz="2700" dirty="0" err="1"/>
              <a:t>Sodalit</a:t>
            </a:r>
            <a:r>
              <a:rPr lang="tr-TR" sz="2700" dirty="0"/>
              <a:t> ve diğer </a:t>
            </a:r>
            <a:r>
              <a:rPr lang="tr-TR" sz="2700" dirty="0" err="1"/>
              <a:t>Feldispatoidler</a:t>
            </a:r>
            <a:r>
              <a:rPr lang="tr-TR" sz="2700" dirty="0"/>
              <a:t> gibi az silikat ihtiva eden mineraller oluşur. Bu oluşumlardan sonra geriye kalan magma doğal olarak silisçe zengin bir konuma geçer. Yani silis açısından yüzde olarak zenginleşir ve ardından silisyum (Si)-oksijen (O) bileşimli Kuvars (SiO</a:t>
            </a:r>
            <a:r>
              <a:rPr lang="tr-TR" sz="2700" baseline="-25000" dirty="0"/>
              <a:t>2</a:t>
            </a:r>
            <a:r>
              <a:rPr lang="tr-TR" sz="2700" dirty="0"/>
              <a:t>) mineralini oluşturur. Bundan ötürü silikaca zengin magmalardan Kuvars türeyebilirken silikaca fakir magmalardan </a:t>
            </a:r>
            <a:r>
              <a:rPr lang="tr-TR" sz="2700" dirty="0" err="1"/>
              <a:t>Nefelin</a:t>
            </a:r>
            <a:r>
              <a:rPr lang="tr-TR" sz="2700" dirty="0"/>
              <a:t>, </a:t>
            </a:r>
            <a:r>
              <a:rPr lang="tr-TR" sz="2700" dirty="0" err="1"/>
              <a:t>Lösit</a:t>
            </a:r>
            <a:r>
              <a:rPr lang="tr-TR" sz="2700" dirty="0"/>
              <a:t>, </a:t>
            </a:r>
            <a:r>
              <a:rPr lang="tr-TR" sz="2700" dirty="0" err="1"/>
              <a:t>Hauyn</a:t>
            </a:r>
            <a:r>
              <a:rPr lang="tr-TR" sz="2700" dirty="0"/>
              <a:t> gibi mineraller türeyebilmektedir. </a:t>
            </a:r>
            <a:r>
              <a:rPr lang="tr-TR" dirty="0"/>
              <a:t/>
            </a:r>
            <a:br>
              <a:rPr lang="tr-TR" dirty="0"/>
            </a:br>
            <a:endParaRPr lang="tr-TR" sz="1600" dirty="0"/>
          </a:p>
        </p:txBody>
      </p:sp>
      <p:sp>
        <p:nvSpPr>
          <p:cNvPr id="13" name="Rectangle 11"/>
          <p:cNvSpPr>
            <a:spLocks noChangeArrowheads="1"/>
          </p:cNvSpPr>
          <p:nvPr/>
        </p:nvSpPr>
        <p:spPr bwMode="auto">
          <a:xfrm>
            <a:off x="518160" y="1073755"/>
            <a:ext cx="11155680"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1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tr-TR" altLang="tr-TR"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tr-TR" altLang="tr-TR" sz="11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Nefelin</a:t>
            </a:r>
            <a:r>
              <a:rPr kumimoji="0" lang="tr-TR" altLang="tr-TR"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Na</a:t>
            </a:r>
            <a:r>
              <a:rPr kumimoji="0" lang="tr-TR" altLang="tr-TR" sz="1100" b="0" i="0" u="none" strike="noStrike" cap="none" normalizeH="0" baseline="-3000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a:t>
            </a:r>
            <a:r>
              <a:rPr kumimoji="0" lang="tr-TR" altLang="tr-TR"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KAl</a:t>
            </a:r>
            <a:r>
              <a:rPr kumimoji="0" lang="tr-TR" altLang="tr-TR" sz="1100" b="0" i="0" u="none" strike="noStrike" cap="none" normalizeH="0" baseline="-3000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a:t>
            </a:r>
            <a:r>
              <a:rPr kumimoji="0" lang="tr-TR" altLang="tr-TR"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Si</a:t>
            </a:r>
            <a:r>
              <a:rPr kumimoji="0" lang="tr-TR" altLang="tr-TR" sz="1100" b="0" i="0" u="none" strike="noStrike" cap="none" normalizeH="0" baseline="-3000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a:t>
            </a:r>
            <a:r>
              <a:rPr kumimoji="0" lang="tr-TR" altLang="tr-TR"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a:t>
            </a:r>
            <a:r>
              <a:rPr kumimoji="0" lang="tr-TR" altLang="tr-TR" sz="1100" b="0" i="0" u="none" strike="noStrike" cap="none" normalizeH="0" baseline="-3000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16</a:t>
            </a:r>
            <a:r>
              <a:rPr kumimoji="0" lang="tr-TR" altLang="tr-TR"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kumimoji="0" lang="tr-TR" altLang="tr-TR" sz="11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1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a:t>
            </a:r>
            <a:r>
              <a:rPr kumimoji="0" lang="tr-TR" altLang="tr-TR"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tr-TR" altLang="tr-TR" sz="11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Lösit</a:t>
            </a:r>
            <a:r>
              <a:rPr kumimoji="0" lang="tr-TR" altLang="tr-TR"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KAlSi</a:t>
            </a:r>
            <a:r>
              <a:rPr kumimoji="0" lang="tr-TR" altLang="tr-TR" sz="1100" b="0" i="0" u="none" strike="noStrike" cap="none" normalizeH="0" baseline="-3000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a:t>
            </a:r>
            <a:r>
              <a:rPr kumimoji="0" lang="tr-TR" altLang="tr-TR"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a:t>
            </a:r>
            <a:r>
              <a:rPr kumimoji="0" lang="tr-TR" altLang="tr-TR" sz="1100" b="0" i="0" u="none" strike="noStrike" cap="none" normalizeH="0" baseline="-3000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6</a:t>
            </a:r>
            <a:r>
              <a:rPr kumimoji="0" lang="tr-TR" altLang="tr-TR"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kumimoji="0" lang="tr-TR" altLang="tr-TR" sz="11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1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a:t>
            </a:r>
            <a:r>
              <a:rPr kumimoji="0" lang="tr-TR" altLang="tr-TR"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tr-TR" altLang="tr-TR" sz="11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Hauyn</a:t>
            </a:r>
            <a:r>
              <a:rPr kumimoji="0" lang="tr-TR" altLang="tr-TR"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Na</a:t>
            </a:r>
            <a:r>
              <a:rPr kumimoji="0" lang="tr-TR" altLang="tr-TR" sz="1100" b="0" i="0" u="none" strike="noStrike" cap="none" normalizeH="0" baseline="-3000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a:t>
            </a:r>
            <a:r>
              <a:rPr kumimoji="0" lang="tr-TR" altLang="tr-TR"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Al(Si</a:t>
            </a:r>
            <a:r>
              <a:rPr kumimoji="0" lang="tr-TR" altLang="tr-TR" sz="1100" b="0" i="0" u="none" strike="noStrike" cap="none" normalizeH="0" baseline="-3000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a:t>
            </a:r>
            <a:r>
              <a:rPr kumimoji="0" lang="tr-TR" altLang="tr-TR"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Al</a:t>
            </a:r>
            <a:r>
              <a:rPr kumimoji="0" lang="tr-TR" altLang="tr-TR" sz="1100" b="0" i="0" u="none" strike="noStrike" cap="none" normalizeH="0" baseline="-3000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a:t>
            </a:r>
            <a:r>
              <a:rPr kumimoji="0" lang="tr-TR" altLang="tr-TR"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a:t>
            </a:r>
            <a:r>
              <a:rPr kumimoji="0" lang="tr-TR" altLang="tr-TR" sz="1100" b="0" i="0" u="none" strike="noStrike" cap="none" normalizeH="0" baseline="-3000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a:t>
            </a:r>
            <a:r>
              <a:rPr kumimoji="0" lang="tr-TR" altLang="tr-TR"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(SO</a:t>
            </a:r>
            <a:r>
              <a:rPr kumimoji="0" lang="tr-TR" altLang="tr-TR" sz="1100" b="0" i="0" u="none" strike="noStrike" cap="none" normalizeH="0" baseline="-3000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a:t>
            </a:r>
            <a:r>
              <a:rPr kumimoji="0" lang="tr-TR" altLang="tr-TR"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kumimoji="0" lang="tr-TR" altLang="tr-TR" sz="11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1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ç)</a:t>
            </a:r>
            <a:r>
              <a:rPr kumimoji="0" lang="tr-TR" altLang="tr-TR"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tr-TR" altLang="tr-TR" sz="11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Nozayan</a:t>
            </a:r>
            <a:r>
              <a:rPr kumimoji="0" lang="tr-TR" altLang="tr-TR"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Na</a:t>
            </a:r>
            <a:r>
              <a:rPr kumimoji="0" lang="tr-TR" altLang="tr-TR" sz="1100" b="0" i="0" u="none" strike="noStrike" cap="none" normalizeH="0" baseline="-3000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8</a:t>
            </a:r>
            <a:r>
              <a:rPr kumimoji="0" lang="tr-TR" altLang="tr-TR"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Al</a:t>
            </a:r>
            <a:r>
              <a:rPr kumimoji="0" lang="tr-TR" altLang="tr-TR" sz="1100" b="0" i="0" u="none" strike="noStrike" cap="none" normalizeH="0" baseline="-3000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6</a:t>
            </a:r>
            <a:r>
              <a:rPr kumimoji="0" lang="tr-TR" altLang="tr-TR"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Si</a:t>
            </a:r>
            <a:r>
              <a:rPr kumimoji="0" lang="tr-TR" altLang="tr-TR" sz="1100" b="0" i="0" u="none" strike="noStrike" cap="none" normalizeH="0" baseline="-3000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6</a:t>
            </a:r>
            <a:r>
              <a:rPr kumimoji="0" lang="tr-TR" altLang="tr-TR"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a:t>
            </a:r>
            <a:r>
              <a:rPr kumimoji="0" lang="tr-TR" altLang="tr-TR" sz="1100" b="0" i="0" u="none" strike="noStrike" cap="none" normalizeH="0" baseline="-3000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24</a:t>
            </a:r>
            <a:r>
              <a:rPr kumimoji="0" lang="tr-TR" altLang="tr-TR"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(SO</a:t>
            </a:r>
            <a:r>
              <a:rPr kumimoji="0" lang="tr-TR" altLang="tr-TR" sz="1100" b="0" i="0" u="none" strike="noStrike" cap="none" normalizeH="0" baseline="-3000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a:t>
            </a:r>
            <a:r>
              <a:rPr kumimoji="0" lang="tr-TR" altLang="tr-TR"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H</a:t>
            </a:r>
            <a:r>
              <a:rPr kumimoji="0" lang="tr-TR" altLang="tr-TR" sz="1100" b="0" i="0" u="none" strike="noStrike" cap="none" normalizeH="0" baseline="-3000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a:t>
            </a:r>
            <a:r>
              <a:rPr kumimoji="0" lang="tr-TR" altLang="tr-TR"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  					</a:t>
            </a:r>
            <a:r>
              <a:rPr kumimoji="0" lang="tr-TR" altLang="tr-TR" sz="11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kumimoji="0" lang="tr-TR" altLang="tr-TR" sz="11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1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a:t>
            </a:r>
            <a:r>
              <a:rPr kumimoji="0" lang="tr-TR" altLang="tr-TR"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tr-TR" altLang="tr-TR" sz="11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Sodalit</a:t>
            </a:r>
            <a:r>
              <a:rPr kumimoji="0" lang="tr-TR" altLang="tr-TR"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Na</a:t>
            </a:r>
            <a:r>
              <a:rPr kumimoji="0" lang="tr-TR" altLang="tr-TR" sz="1100" b="0" i="0" u="none" strike="noStrike" cap="none" normalizeH="0" baseline="-3000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8</a:t>
            </a:r>
            <a:r>
              <a:rPr kumimoji="0" lang="tr-TR" altLang="tr-TR"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(AlSiO</a:t>
            </a:r>
            <a:r>
              <a:rPr kumimoji="0" lang="tr-TR" altLang="tr-TR" sz="1100" b="0" i="0" u="none" strike="noStrike" cap="none" normalizeH="0" baseline="-3000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a:t>
            </a:r>
            <a:r>
              <a:rPr kumimoji="0" lang="tr-TR" altLang="tr-TR"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tr-TR" altLang="tr-TR" sz="1100" b="0" i="0" u="none" strike="noStrike" cap="none" normalizeH="0" baseline="-3000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6</a:t>
            </a:r>
            <a:r>
              <a:rPr kumimoji="0" lang="tr-TR" altLang="tr-TR"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Cl</a:t>
            </a:r>
            <a:r>
              <a:rPr kumimoji="0" lang="tr-TR" altLang="tr-TR" sz="1100" b="0" i="0" u="none" strike="noStrike" cap="none" normalizeH="0" baseline="-3000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a:t>
            </a:r>
            <a:r>
              <a:rPr kumimoji="0" lang="tr-TR" altLang="tr-TR"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kumimoji="0" lang="tr-TR" altLang="tr-TR" sz="11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1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a:t>
            </a:r>
            <a:r>
              <a:rPr kumimoji="0" lang="tr-TR" altLang="tr-TR"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tr-TR" altLang="tr-TR" sz="11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Kankrinit</a:t>
            </a:r>
            <a:r>
              <a:rPr kumimoji="0" lang="tr-TR" altLang="tr-TR"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Na</a:t>
            </a:r>
            <a:r>
              <a:rPr kumimoji="0" lang="tr-TR" altLang="tr-TR" sz="1100" b="0" i="0" u="none" strike="noStrike" cap="none" normalizeH="0" baseline="-3000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6</a:t>
            </a:r>
            <a:r>
              <a:rPr kumimoji="0" lang="tr-TR" altLang="tr-TR"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Ca</a:t>
            </a:r>
            <a:r>
              <a:rPr kumimoji="0" lang="tr-TR" altLang="tr-TR" sz="1100" b="0" i="0" u="none" strike="noStrike" cap="none" normalizeH="0" baseline="-3000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a:t>
            </a:r>
            <a:r>
              <a:rPr kumimoji="0" lang="tr-TR" altLang="tr-TR"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a:t>
            </a:r>
            <a:r>
              <a:rPr kumimoji="0" lang="tr-TR" altLang="tr-TR" sz="1100" b="0" i="0" u="none" strike="noStrike" cap="none" normalizeH="0" baseline="-3000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a:t>
            </a:r>
            <a:r>
              <a:rPr kumimoji="0" lang="tr-TR" altLang="tr-TR"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tr-TR" altLang="tr-TR" sz="1100" b="0" i="0" u="none" strike="noStrike" cap="none" normalizeH="0" baseline="-3000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a:t>
            </a:r>
            <a:r>
              <a:rPr kumimoji="0" lang="tr-TR" altLang="tr-TR"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Al</a:t>
            </a:r>
            <a:r>
              <a:rPr kumimoji="0" lang="tr-TR" altLang="tr-TR" sz="1100" b="0" i="0" u="none" strike="noStrike" cap="none" normalizeH="0" baseline="-3000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6</a:t>
            </a:r>
            <a:r>
              <a:rPr kumimoji="0" lang="tr-TR" altLang="tr-TR"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Si</a:t>
            </a:r>
            <a:r>
              <a:rPr kumimoji="0" lang="tr-TR" altLang="tr-TR" sz="1100" b="0" i="0" u="none" strike="noStrike" cap="none" normalizeH="0" baseline="-3000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6</a:t>
            </a:r>
            <a:r>
              <a:rPr kumimoji="0" lang="tr-TR" altLang="tr-TR"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a:t>
            </a:r>
            <a:r>
              <a:rPr kumimoji="0" lang="tr-TR" altLang="tr-TR" sz="1100" b="0" i="0" u="none" strike="noStrike" cap="none" normalizeH="0" baseline="-3000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24</a:t>
            </a:r>
            <a:r>
              <a:rPr kumimoji="0" lang="tr-TR" altLang="tr-TR"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].2H</a:t>
            </a:r>
            <a:r>
              <a:rPr kumimoji="0" lang="tr-TR" altLang="tr-TR" sz="1100" b="0" i="0" u="none" strike="noStrike" cap="none" normalizeH="0" baseline="-3000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a:t>
            </a:r>
            <a:r>
              <a:rPr kumimoji="0" lang="tr-TR" altLang="tr-TR"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 </a:t>
            </a:r>
            <a:endParaRPr kumimoji="0" lang="tr-TR" altLang="tr-TR" sz="11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dirty="0" smtClean="0">
              <a:ln>
                <a:noFill/>
              </a:ln>
              <a:solidFill>
                <a:schemeClr val="tx1"/>
              </a:solidFill>
              <a:effectLst/>
              <a:latin typeface="Arial" panose="020B0604020202020204" pitchFamily="34" charset="0"/>
            </a:endParaRPr>
          </a:p>
        </p:txBody>
      </p:sp>
      <p:sp>
        <p:nvSpPr>
          <p:cNvPr id="14" name="Sağ Ayraç 4"/>
          <p:cNvSpPr/>
          <p:nvPr/>
        </p:nvSpPr>
        <p:spPr>
          <a:xfrm>
            <a:off x="1953260" y="5883275"/>
            <a:ext cx="45085" cy="247650"/>
          </a:xfrm>
          <a:prstGeom prst="rightBrace">
            <a:avLst/>
          </a:prstGeom>
        </p:spPr>
        <p:style>
          <a:lnRef idx="1">
            <a:schemeClr val="dk1"/>
          </a:lnRef>
          <a:fillRef idx="0">
            <a:schemeClr val="dk1"/>
          </a:fillRef>
          <a:effectRef idx="0">
            <a:schemeClr val="dk1"/>
          </a:effectRef>
          <a:fontRef idx="minor">
            <a:schemeClr val="tx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tr-TR"/>
          </a:p>
        </p:txBody>
      </p:sp>
      <p:sp>
        <p:nvSpPr>
          <p:cNvPr id="16" name="TextBox 15"/>
          <p:cNvSpPr txBox="1"/>
          <p:nvPr/>
        </p:nvSpPr>
        <p:spPr>
          <a:xfrm>
            <a:off x="518160" y="704423"/>
            <a:ext cx="5048177" cy="369332"/>
          </a:xfrm>
          <a:prstGeom prst="rect">
            <a:avLst/>
          </a:prstGeom>
          <a:noFill/>
        </p:spPr>
        <p:txBody>
          <a:bodyPr wrap="none" rtlCol="0">
            <a:spAutoFit/>
          </a:bodyPr>
          <a:lstStyle/>
          <a:p>
            <a:r>
              <a:rPr lang="en-US" dirty="0" err="1" smtClean="0"/>
              <a:t>Silikaca</a:t>
            </a:r>
            <a:r>
              <a:rPr lang="en-US" dirty="0" smtClean="0"/>
              <a:t> Fakir </a:t>
            </a:r>
            <a:r>
              <a:rPr lang="en-US" dirty="0" err="1" smtClean="0"/>
              <a:t>Magmadan</a:t>
            </a:r>
            <a:r>
              <a:rPr lang="en-US" dirty="0" smtClean="0"/>
              <a:t> </a:t>
            </a:r>
            <a:r>
              <a:rPr lang="en-US" dirty="0" err="1" smtClean="0"/>
              <a:t>Türeyen</a:t>
            </a:r>
            <a:r>
              <a:rPr lang="en-US" dirty="0" smtClean="0"/>
              <a:t> </a:t>
            </a:r>
            <a:r>
              <a:rPr lang="en-US" dirty="0" err="1" smtClean="0"/>
              <a:t>Önemli</a:t>
            </a:r>
            <a:r>
              <a:rPr lang="en-US" dirty="0" smtClean="0"/>
              <a:t> </a:t>
            </a:r>
            <a:r>
              <a:rPr lang="en-US" dirty="0" err="1" smtClean="0"/>
              <a:t>Mineraller</a:t>
            </a:r>
            <a:endParaRPr lang="tr-TR" dirty="0"/>
          </a:p>
        </p:txBody>
      </p:sp>
    </p:spTree>
    <p:extLst>
      <p:ext uri="{BB962C8B-B14F-4D97-AF65-F5344CB8AC3E}">
        <p14:creationId xmlns:p14="http://schemas.microsoft.com/office/powerpoint/2010/main" val="31682276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lnSpcReduction="10000"/>
          </a:bodyPr>
          <a:lstStyle/>
          <a:p>
            <a:r>
              <a:rPr lang="tr-TR" dirty="0"/>
              <a:t>Alkali magmatik kayaların tamamı </a:t>
            </a:r>
            <a:r>
              <a:rPr lang="tr-TR" dirty="0" err="1"/>
              <a:t>modal</a:t>
            </a:r>
            <a:r>
              <a:rPr lang="tr-TR" dirty="0"/>
              <a:t> mineralojik bileşimlerinde serbest kuvars içermeleri nedeniyle </a:t>
            </a:r>
            <a:r>
              <a:rPr lang="tr-TR" dirty="0" err="1"/>
              <a:t>jeokimyasal</a:t>
            </a:r>
            <a:r>
              <a:rPr lang="tr-TR" dirty="0"/>
              <a:t> tanımlamada silis bakımından aşırı doygun alkalin kayalar (ALKOS) olarak tanımlanırlar. Bundan ötürü Alkali </a:t>
            </a:r>
            <a:r>
              <a:rPr lang="tr-TR" dirty="0" err="1"/>
              <a:t>Feldispat</a:t>
            </a:r>
            <a:r>
              <a:rPr lang="tr-TR" dirty="0"/>
              <a:t> Granit kayası, silis bakımından aşırı doygun (ALKOS) kayalar grubuna girmektedir. Bu kaya grupları, </a:t>
            </a:r>
            <a:r>
              <a:rPr lang="tr-TR" dirty="0" err="1"/>
              <a:t>modal</a:t>
            </a:r>
            <a:r>
              <a:rPr lang="tr-TR" dirty="0"/>
              <a:t> mineralojik bileşiminde  ve normatif mineralojik bileşiminde Kuvars mineralinin </a:t>
            </a:r>
            <a:r>
              <a:rPr lang="tr-TR" dirty="0" err="1"/>
              <a:t>yanısıra</a:t>
            </a:r>
            <a:r>
              <a:rPr lang="tr-TR" dirty="0"/>
              <a:t> alkali amfibol ve alkali piroksen gibi </a:t>
            </a:r>
            <a:r>
              <a:rPr lang="tr-TR" dirty="0" err="1"/>
              <a:t>mafik</a:t>
            </a:r>
            <a:r>
              <a:rPr lang="tr-TR" dirty="0"/>
              <a:t> mineralleri az miktarda bünyesinde barındırır. </a:t>
            </a:r>
            <a:r>
              <a:rPr lang="tr-TR" dirty="0" err="1"/>
              <a:t>Sodalit</a:t>
            </a:r>
            <a:r>
              <a:rPr lang="tr-TR" dirty="0"/>
              <a:t> ve </a:t>
            </a:r>
            <a:r>
              <a:rPr lang="tr-TR" dirty="0" err="1"/>
              <a:t>Feldispatoid</a:t>
            </a:r>
            <a:r>
              <a:rPr lang="tr-TR" dirty="0"/>
              <a:t> mineralleri ise silis bakımından tüketilmiş olduklarından Alkali </a:t>
            </a:r>
            <a:r>
              <a:rPr lang="tr-TR" dirty="0" err="1"/>
              <a:t>Feldispat</a:t>
            </a:r>
            <a:r>
              <a:rPr lang="tr-TR" dirty="0"/>
              <a:t> Granit kayası; silis bakımından tüketilmiş, </a:t>
            </a:r>
            <a:r>
              <a:rPr lang="tr-TR" dirty="0" err="1"/>
              <a:t>Feldispatoyid</a:t>
            </a:r>
            <a:r>
              <a:rPr lang="tr-TR" dirty="0"/>
              <a:t> ve </a:t>
            </a:r>
            <a:r>
              <a:rPr lang="tr-TR" dirty="0" err="1"/>
              <a:t>Sodalit</a:t>
            </a:r>
            <a:r>
              <a:rPr lang="tr-TR" dirty="0"/>
              <a:t> grubu mineralleri asla içermez. Bu ifadeler </a:t>
            </a:r>
            <a:r>
              <a:rPr lang="tr-TR" b="1" dirty="0"/>
              <a:t>çeşitli grafikler ve diyagramlar ile </a:t>
            </a:r>
            <a:r>
              <a:rPr lang="tr-TR" b="1" dirty="0" smtClean="0"/>
              <a:t>gösteril</a:t>
            </a:r>
            <a:r>
              <a:rPr lang="en-US" b="1" dirty="0" err="1" smtClean="0"/>
              <a:t>ebilir</a:t>
            </a:r>
            <a:endParaRPr lang="tr-TR" dirty="0"/>
          </a:p>
          <a:p>
            <a:endParaRPr lang="tr-TR" dirty="0"/>
          </a:p>
        </p:txBody>
      </p:sp>
    </p:spTree>
    <p:extLst>
      <p:ext uri="{BB962C8B-B14F-4D97-AF65-F5344CB8AC3E}">
        <p14:creationId xmlns:p14="http://schemas.microsoft.com/office/powerpoint/2010/main" val="1169936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6320" y="4525645"/>
            <a:ext cx="10515600" cy="1325563"/>
          </a:xfrm>
        </p:spPr>
        <p:txBody>
          <a:bodyPr>
            <a:normAutofit/>
          </a:bodyPr>
          <a:lstStyle/>
          <a:p>
            <a:r>
              <a:rPr lang="tr-TR" sz="2000" dirty="0"/>
              <a:t>Bu grafikte A Eğrisi, </a:t>
            </a:r>
            <a:r>
              <a:rPr lang="tr-TR" sz="2000" dirty="0" err="1"/>
              <a:t>Alkalen</a:t>
            </a:r>
            <a:r>
              <a:rPr lang="tr-TR" sz="2000" dirty="0"/>
              <a:t> alana düşen kayalar ise kendi içlerinde hafif </a:t>
            </a:r>
            <a:r>
              <a:rPr lang="tr-TR" sz="2000" dirty="0" err="1"/>
              <a:t>alkalen</a:t>
            </a:r>
            <a:r>
              <a:rPr lang="tr-TR" sz="2000" dirty="0"/>
              <a:t> ve şiddetli </a:t>
            </a:r>
            <a:r>
              <a:rPr lang="tr-TR" sz="2000" dirty="0" err="1"/>
              <a:t>alkalen</a:t>
            </a:r>
            <a:r>
              <a:rPr lang="tr-TR" sz="2000" dirty="0"/>
              <a:t> kaya serileri, B (</a:t>
            </a:r>
            <a:r>
              <a:rPr lang="tr-TR" sz="2000" dirty="0" err="1"/>
              <a:t>Irvine</a:t>
            </a:r>
            <a:r>
              <a:rPr lang="tr-TR" sz="2000" dirty="0"/>
              <a:t> ve </a:t>
            </a:r>
            <a:r>
              <a:rPr lang="tr-TR" sz="2000" dirty="0" err="1"/>
              <a:t>Baragar</a:t>
            </a:r>
            <a:r>
              <a:rPr lang="tr-TR" sz="2000" dirty="0"/>
              <a:t>, 1971), C (</a:t>
            </a:r>
            <a:r>
              <a:rPr lang="tr-TR" sz="2000" dirty="0" err="1"/>
              <a:t>MacDonald</a:t>
            </a:r>
            <a:r>
              <a:rPr lang="tr-TR" sz="2000" dirty="0"/>
              <a:t> ve </a:t>
            </a:r>
            <a:r>
              <a:rPr lang="tr-TR" sz="2000" dirty="0" err="1"/>
              <a:t>Katsura</a:t>
            </a:r>
            <a:r>
              <a:rPr lang="tr-TR" sz="2000" dirty="0"/>
              <a:t>, 1964), D ve E (</a:t>
            </a:r>
            <a:r>
              <a:rPr lang="tr-TR" sz="2000" dirty="0" err="1"/>
              <a:t>Kuno</a:t>
            </a:r>
            <a:r>
              <a:rPr lang="tr-TR" sz="2000" dirty="0"/>
              <a:t>, 1959) eğrileri ile belirlenen sınır, </a:t>
            </a:r>
            <a:r>
              <a:rPr lang="tr-TR" sz="2000" dirty="0" err="1"/>
              <a:t>alkalen</a:t>
            </a:r>
            <a:r>
              <a:rPr lang="tr-TR" sz="2000" dirty="0"/>
              <a:t> kayaları </a:t>
            </a:r>
            <a:r>
              <a:rPr lang="tr-TR" sz="2000" dirty="0" err="1"/>
              <a:t>subalkalen</a:t>
            </a:r>
            <a:r>
              <a:rPr lang="tr-TR" sz="2000" dirty="0"/>
              <a:t> kayalardan ayırmaktadır.</a:t>
            </a:r>
            <a:endParaRPr lang="tr-TR" sz="2000" dirty="0"/>
          </a:p>
        </p:txBody>
      </p:sp>
      <p:pic>
        <p:nvPicPr>
          <p:cNvPr id="4" name="Content Placeholder 3">
            <a:extLst>
              <a:ext uri="{FF2B5EF4-FFF2-40B4-BE49-F238E27FC236}">
                <a16:creationId xmlns:a16="http://schemas.microsoft.com/office/drawing/2014/main" id="{427AE4C8-3C15-4AA6-968C-A5D443B8D504}"/>
              </a:ext>
            </a:extLst>
          </p:cNvPr>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398520" y="660876"/>
            <a:ext cx="5029200" cy="3419475"/>
          </a:xfrm>
          <a:prstGeom prst="rect">
            <a:avLst/>
          </a:prstGeom>
          <a:noFill/>
          <a:ln>
            <a:noFill/>
          </a:ln>
          <a:extLst/>
        </p:spPr>
      </p:pic>
    </p:spTree>
    <p:extLst>
      <p:ext uri="{BB962C8B-B14F-4D97-AF65-F5344CB8AC3E}">
        <p14:creationId xmlns:p14="http://schemas.microsoft.com/office/powerpoint/2010/main" val="31570634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0120" y="5348605"/>
            <a:ext cx="10515600" cy="1325563"/>
          </a:xfrm>
        </p:spPr>
        <p:txBody>
          <a:bodyPr>
            <a:normAutofit/>
          </a:bodyPr>
          <a:lstStyle/>
          <a:p>
            <a:r>
              <a:rPr lang="tr-TR" sz="1800" dirty="0"/>
              <a:t>Alkalin magmaların oluşum yerlerini gösterir şematik kesit</a:t>
            </a:r>
            <a:endParaRPr lang="tr-TR" sz="1800" dirty="0"/>
          </a:p>
        </p:txBody>
      </p:sp>
      <p:pic>
        <p:nvPicPr>
          <p:cNvPr id="4" name="Content Placeholder 3">
            <a:extLst>
              <a:ext uri="{FF2B5EF4-FFF2-40B4-BE49-F238E27FC236}">
                <a16:creationId xmlns:a16="http://schemas.microsoft.com/office/drawing/2014/main" id="{A66DCCF3-A4EC-4F9A-AB8D-287111ADFEBA}"/>
              </a:ext>
            </a:extLst>
          </p:cNvPr>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80160" y="1147604"/>
            <a:ext cx="9250680" cy="4049236"/>
          </a:xfrm>
          <a:prstGeom prst="rect">
            <a:avLst/>
          </a:prstGeom>
          <a:noFill/>
          <a:ln>
            <a:noFill/>
          </a:ln>
          <a:extLst/>
        </p:spPr>
      </p:pic>
    </p:spTree>
    <p:extLst>
      <p:ext uri="{BB962C8B-B14F-4D97-AF65-F5344CB8AC3E}">
        <p14:creationId xmlns:p14="http://schemas.microsoft.com/office/powerpoint/2010/main" val="7388341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8240" y="5150485"/>
            <a:ext cx="10515600" cy="1325563"/>
          </a:xfrm>
        </p:spPr>
        <p:txBody>
          <a:bodyPr>
            <a:normAutofit/>
          </a:bodyPr>
          <a:lstStyle/>
          <a:p>
            <a:r>
              <a:rPr lang="tr-TR" sz="2000" dirty="0"/>
              <a:t>QAPF diyagramındaki alkali kayaç toplulukları ve ALKOS trendler (</a:t>
            </a:r>
            <a:r>
              <a:rPr lang="tr-TR" sz="2000" dirty="0" err="1"/>
              <a:t>Lameyre</a:t>
            </a:r>
            <a:r>
              <a:rPr lang="tr-TR" sz="2000" dirty="0"/>
              <a:t> ve  </a:t>
            </a:r>
            <a:r>
              <a:rPr lang="tr-TR" sz="2000" dirty="0" err="1"/>
              <a:t>Bowden</a:t>
            </a:r>
            <a:r>
              <a:rPr lang="tr-TR" sz="2000" dirty="0"/>
              <a:t>, 1982)</a:t>
            </a:r>
            <a:endParaRPr lang="tr-TR" sz="2000" dirty="0"/>
          </a:p>
        </p:txBody>
      </p:sp>
      <p:pic>
        <p:nvPicPr>
          <p:cNvPr id="4" name="Content Placeholder 3" descr="alkos-alkus">
            <a:extLst>
              <a:ext uri="{FF2B5EF4-FFF2-40B4-BE49-F238E27FC236}">
                <a16:creationId xmlns:a16="http://schemas.microsoft.com/office/drawing/2014/main" id="{58A2852E-98DA-4DD6-A915-09D9049DD49D}"/>
              </a:ext>
            </a:extLst>
          </p:cNvPr>
          <p:cNvPicPr>
            <a:picLocks noGrp="1"/>
          </p:cNvPicPr>
          <p:nvPr>
            <p:ph idx="1"/>
          </p:nvPr>
        </p:nvPicPr>
        <p:blipFill rotWithShape="1">
          <a:blip r:embed="rId2">
            <a:extLst>
              <a:ext uri="{28A0092B-C50C-407E-A947-70E740481C1C}">
                <a14:useLocalDpi xmlns:a14="http://schemas.microsoft.com/office/drawing/2010/main" val="0"/>
              </a:ext>
            </a:extLst>
          </a:blip>
          <a:srcRect b="7892"/>
          <a:stretch/>
        </p:blipFill>
        <p:spPr bwMode="auto">
          <a:xfrm>
            <a:off x="3927060" y="621665"/>
            <a:ext cx="4033079" cy="4351338"/>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3394339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TotalTime>
  <Words>353</Words>
  <Application>Microsoft Office PowerPoint</Application>
  <PresentationFormat>Widescreen</PresentationFormat>
  <Paragraphs>13</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Times New Roman</vt:lpstr>
      <vt:lpstr>Office Theme</vt:lpstr>
      <vt:lpstr>JEM 361 ÖZEL MİNERALOJİ</vt:lpstr>
      <vt:lpstr>Magma ilk oluştuğunda yüksek sıcaklık ve basınç değerlerinde, silikaca fakir magma özelliğine sahiptir. Dolayısıyla magma, sodyum (Na) ve kalsiyum elementlerini (Ca) hızla tüketme eğilimine girer. Bundan ötürü bu evrede sodyumlu ve kalsiyumlu minerallerin kristallenme işlemi mevcut malzeme tüketilene kadar gerçekleşir. Burada sodyum ve kalsiyum hızlı bir şekilde tüketilirken silisyum yavaş bir şekilde kristallenme işlemine dahil olur. Bu sebepten ötürü silikaca fakir magmada silika kıtlığından ötürü Nefelin, Sodalit ve diğer Feldispatoidler gibi az silikat ihtiva eden mineraller oluşur. Bu oluşumlardan sonra geriye kalan magma doğal olarak silisçe zengin bir konuma geçer. Yani silis açısından yüzde olarak zenginleşir ve ardından silisyum (Si)-oksijen (O) bileşimli Kuvars (SiO2) mineralini oluşturur. Bundan ötürü silikaca zengin magmalardan Kuvars türeyebilirken silikaca fakir magmalardan Nefelin, Lösit, Hauyn gibi mineraller türeyebilmektedir.  </vt:lpstr>
      <vt:lpstr>PowerPoint Presentation</vt:lpstr>
      <vt:lpstr>Bu grafikte A Eğrisi, Alkalen alana düşen kayalar ise kendi içlerinde hafif alkalen ve şiddetli alkalen kaya serileri, B (Irvine ve Baragar, 1971), C (MacDonald ve Katsura, 1964), D ve E (Kuno, 1959) eğrileri ile belirlenen sınır, alkalen kayaları subalkalen kayalardan ayırmaktadır.</vt:lpstr>
      <vt:lpstr>Alkalin magmaların oluşum yerlerini gösterir şematik kesit</vt:lpstr>
      <vt:lpstr>QAPF diyagramındaki alkali kayaç toplulukları ve ALKOS trendler (Lameyre ve  Bowden, 1982)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Yusuf Kagan KADIOGLU</dc:creator>
  <cp:lastModifiedBy>Yusuf Kagan KADIOGLU</cp:lastModifiedBy>
  <cp:revision>11</cp:revision>
  <dcterms:created xsi:type="dcterms:W3CDTF">2018-02-08T13:34:19Z</dcterms:created>
  <dcterms:modified xsi:type="dcterms:W3CDTF">2018-02-08T16:15:04Z</dcterms:modified>
</cp:coreProperties>
</file>