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82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004" y="853616"/>
            <a:ext cx="7860142" cy="3125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751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5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  <p:sldLayoutId id="2147483699" r:id="rId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Sürdürülebilir Tasarım ve Uygulamaları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2" y="1123918"/>
            <a:ext cx="4371975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75" dirty="0">
                <a:latin typeface="Arial"/>
                <a:cs typeface="Arial"/>
              </a:rPr>
              <a:t>EKOLOJİ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25" dirty="0">
                <a:latin typeface="Arial"/>
                <a:cs typeface="Arial"/>
              </a:rPr>
              <a:t>SÜRDÜRÜLEBİLİRLİK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280" dirty="0">
                <a:latin typeface="Arial"/>
                <a:cs typeface="Arial"/>
              </a:rPr>
              <a:t>EKOLOJİK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135" dirty="0">
                <a:latin typeface="Arial"/>
                <a:cs typeface="Arial"/>
              </a:rPr>
              <a:t>MİMARLIK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00" dirty="0">
                <a:latin typeface="Arial"/>
                <a:cs typeface="Arial"/>
              </a:rPr>
              <a:t>Kaynakların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60" dirty="0">
                <a:latin typeface="Arial"/>
                <a:cs typeface="Arial"/>
              </a:rPr>
              <a:t>Enerjinin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30" dirty="0">
                <a:latin typeface="Arial"/>
                <a:cs typeface="Arial"/>
              </a:rPr>
              <a:t>Suyun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1086485" lvl="2" indent="-160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7120" algn="l"/>
              </a:tabLst>
            </a:pPr>
            <a:r>
              <a:rPr sz="1400" spc="-80" dirty="0">
                <a:latin typeface="Arial"/>
                <a:cs typeface="Arial"/>
              </a:rPr>
              <a:t>Malzemenin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200" dirty="0">
                <a:latin typeface="Arial"/>
                <a:cs typeface="Arial"/>
              </a:rPr>
              <a:t>Yaşam </a:t>
            </a:r>
            <a:r>
              <a:rPr sz="1400" spc="-114" dirty="0">
                <a:latin typeface="Arial"/>
                <a:cs typeface="Arial"/>
              </a:rPr>
              <a:t>Döngüsü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Tasarımı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85" dirty="0">
                <a:latin typeface="Arial"/>
                <a:cs typeface="Arial"/>
              </a:rPr>
              <a:t>Yapı </a:t>
            </a:r>
            <a:r>
              <a:rPr sz="1400" spc="-120" dirty="0">
                <a:latin typeface="Arial"/>
                <a:cs typeface="Arial"/>
              </a:rPr>
              <a:t>Öncesi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Evre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85" dirty="0">
                <a:latin typeface="Arial"/>
                <a:cs typeface="Arial"/>
              </a:rPr>
              <a:t>Yapı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Evresi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85" dirty="0">
                <a:latin typeface="Arial"/>
                <a:cs typeface="Arial"/>
              </a:rPr>
              <a:t>Yapı </a:t>
            </a:r>
            <a:r>
              <a:rPr sz="1400" spc="-135" dirty="0">
                <a:latin typeface="Arial"/>
                <a:cs typeface="Arial"/>
              </a:rPr>
              <a:t>Sonrası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Evre</a:t>
            </a:r>
            <a:endParaRPr sz="1400" dirty="0">
              <a:latin typeface="Arial"/>
              <a:cs typeface="Arial"/>
            </a:endParaRPr>
          </a:p>
          <a:p>
            <a:pPr marL="679450" lvl="1" indent="-2095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79450" algn="l"/>
              </a:tabLst>
            </a:pPr>
            <a:r>
              <a:rPr sz="1400" spc="-100" dirty="0">
                <a:latin typeface="Arial"/>
                <a:cs typeface="Arial"/>
              </a:rPr>
              <a:t>İnsan </a:t>
            </a:r>
            <a:r>
              <a:rPr sz="1400" spc="-60" dirty="0">
                <a:latin typeface="Arial"/>
                <a:cs typeface="Arial"/>
              </a:rPr>
              <a:t>İçin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Tasarım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14" dirty="0">
                <a:latin typeface="Arial"/>
                <a:cs typeface="Arial"/>
              </a:rPr>
              <a:t>Doğal </a:t>
            </a:r>
            <a:r>
              <a:rPr sz="1400" spc="-55" dirty="0">
                <a:latin typeface="Arial"/>
                <a:cs typeface="Arial"/>
              </a:rPr>
              <a:t>Ortamların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Korunumu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100" dirty="0">
                <a:latin typeface="Arial"/>
                <a:cs typeface="Arial"/>
              </a:rPr>
              <a:t>Kentsel </a:t>
            </a:r>
            <a:r>
              <a:rPr sz="1400" spc="-140" dirty="0">
                <a:latin typeface="Arial"/>
                <a:cs typeface="Arial"/>
              </a:rPr>
              <a:t>Tasarım </a:t>
            </a:r>
            <a:r>
              <a:rPr sz="1400" spc="-105" dirty="0">
                <a:latin typeface="Arial"/>
                <a:cs typeface="Arial"/>
              </a:rPr>
              <a:t>ve </a:t>
            </a:r>
            <a:r>
              <a:rPr sz="1400" spc="-100" dirty="0">
                <a:latin typeface="Arial"/>
                <a:cs typeface="Arial"/>
              </a:rPr>
              <a:t>Arazi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Planlaması</a:t>
            </a:r>
            <a:endParaRPr sz="1400" dirty="0">
              <a:latin typeface="Arial"/>
              <a:cs typeface="Arial"/>
            </a:endParaRPr>
          </a:p>
          <a:p>
            <a:pPr marL="1083945" lvl="2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1084580" algn="l"/>
              </a:tabLst>
            </a:pPr>
            <a:r>
              <a:rPr sz="1400" spc="-60" dirty="0">
                <a:latin typeface="Arial"/>
                <a:cs typeface="Arial"/>
              </a:rPr>
              <a:t>Konforlu </a:t>
            </a:r>
            <a:r>
              <a:rPr sz="1400" spc="-185" dirty="0">
                <a:latin typeface="Arial"/>
                <a:cs typeface="Arial"/>
              </a:rPr>
              <a:t>Yapı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Tasarımı</a:t>
            </a:r>
            <a:endParaRPr sz="1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93040" algn="l"/>
              </a:tabLst>
            </a:pPr>
            <a:r>
              <a:rPr sz="1400" b="1" spc="-225" dirty="0">
                <a:latin typeface="Arial"/>
                <a:cs typeface="Arial"/>
              </a:rPr>
              <a:t>SONUÇ </a:t>
            </a:r>
            <a:r>
              <a:rPr sz="1400" b="1" spc="-135" dirty="0">
                <a:latin typeface="Arial"/>
                <a:cs typeface="Arial"/>
              </a:rPr>
              <a:t>ve</a:t>
            </a:r>
            <a:r>
              <a:rPr sz="1400" b="1" spc="-260" dirty="0">
                <a:latin typeface="Arial"/>
                <a:cs typeface="Arial"/>
              </a:rPr>
              <a:t> </a:t>
            </a:r>
            <a:r>
              <a:rPr sz="1400" b="1" spc="-240" dirty="0">
                <a:latin typeface="Arial"/>
                <a:cs typeface="Arial"/>
              </a:rPr>
              <a:t>ÖNERİLER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479250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92605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7583" y="51739"/>
            <a:ext cx="2961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40" dirty="0"/>
              <a:t>Ekolojik</a:t>
            </a:r>
            <a:r>
              <a:rPr spc="-204" dirty="0"/>
              <a:t> </a:t>
            </a:r>
            <a:r>
              <a:rPr spc="-130" dirty="0"/>
              <a:t>Mimarlık</a:t>
            </a:r>
          </a:p>
        </p:txBody>
      </p:sp>
      <p:sp>
        <p:nvSpPr>
          <p:cNvPr id="3" name="object 3"/>
          <p:cNvSpPr/>
          <p:nvPr/>
        </p:nvSpPr>
        <p:spPr>
          <a:xfrm>
            <a:off x="87647" y="4032977"/>
            <a:ext cx="405892" cy="272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40905" y="4202112"/>
            <a:ext cx="7258684" cy="2383155"/>
            <a:chOff x="540905" y="4202112"/>
            <a:chExt cx="7258684" cy="2383155"/>
          </a:xfrm>
        </p:grpSpPr>
        <p:sp>
          <p:nvSpPr>
            <p:cNvPr id="5" name="object 5"/>
            <p:cNvSpPr/>
            <p:nvPr/>
          </p:nvSpPr>
          <p:spPr>
            <a:xfrm>
              <a:off x="553612" y="4214821"/>
              <a:ext cx="7211656" cy="2357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255" y="4208462"/>
              <a:ext cx="7245984" cy="2370455"/>
            </a:xfrm>
            <a:custGeom>
              <a:avLst/>
              <a:gdLst/>
              <a:ahLst/>
              <a:cxnLst/>
              <a:rect l="l" t="t" r="r" b="b"/>
              <a:pathLst>
                <a:path w="7245984" h="2370454">
                  <a:moveTo>
                    <a:pt x="0" y="0"/>
                  </a:moveTo>
                  <a:lnTo>
                    <a:pt x="7245794" y="0"/>
                  </a:lnTo>
                  <a:lnTo>
                    <a:pt x="7245794" y="2370150"/>
                  </a:lnTo>
                  <a:lnTo>
                    <a:pt x="0" y="237015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531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112" y="249379"/>
            <a:ext cx="8742045" cy="2971326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578735">
              <a:lnSpc>
                <a:spcPct val="100000"/>
              </a:lnSpc>
              <a:spcBef>
                <a:spcPts val="1930"/>
              </a:spcBef>
            </a:pPr>
            <a:r>
              <a:rPr sz="3200" b="1" spc="-240" dirty="0">
                <a:latin typeface="Arial"/>
                <a:cs typeface="Arial"/>
              </a:rPr>
              <a:t>Ekolojik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30" dirty="0">
                <a:latin typeface="Arial"/>
                <a:cs typeface="Arial"/>
              </a:rPr>
              <a:t>Mimarlık</a:t>
            </a:r>
            <a:endParaRPr sz="3200" dirty="0">
              <a:latin typeface="Arial"/>
              <a:cs typeface="Arial"/>
            </a:endParaRPr>
          </a:p>
          <a:p>
            <a:pPr marL="3007995">
              <a:lnSpc>
                <a:spcPct val="100000"/>
              </a:lnSpc>
              <a:spcBef>
                <a:spcPts val="1830"/>
              </a:spcBef>
            </a:pPr>
            <a:r>
              <a:rPr sz="2400" spc="-125" dirty="0">
                <a:solidFill>
                  <a:srgbClr val="C00000"/>
                </a:solidFill>
                <a:latin typeface="Arial"/>
                <a:cs typeface="Arial"/>
              </a:rPr>
              <a:t>Enerji</a:t>
            </a:r>
            <a:r>
              <a:rPr sz="2400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C00000"/>
                </a:solidFill>
                <a:latin typeface="Arial"/>
                <a:cs typeface="Arial"/>
              </a:rPr>
              <a:t>Kaynakları</a:t>
            </a:r>
            <a:endParaRPr sz="2400" dirty="0">
              <a:latin typeface="Arial"/>
              <a:cs typeface="Arial"/>
            </a:endParaRPr>
          </a:p>
          <a:p>
            <a:pPr marL="12700" marR="10795" indent="-635">
              <a:lnSpc>
                <a:spcPct val="100000"/>
              </a:lnSpc>
              <a:spcBef>
                <a:spcPts val="600"/>
              </a:spcBef>
              <a:buChar char="•"/>
              <a:tabLst>
                <a:tab pos="248285" algn="l"/>
                <a:tab pos="1619250" algn="l"/>
                <a:tab pos="3813175" algn="l"/>
                <a:tab pos="5706745" algn="l"/>
                <a:tab pos="6582409" algn="l"/>
                <a:tab pos="7783195" algn="l"/>
              </a:tabLst>
            </a:pPr>
            <a:r>
              <a:rPr sz="2400" spc="-570" dirty="0">
                <a:latin typeface="Arial"/>
                <a:cs typeface="Arial"/>
              </a:rPr>
              <a:t>E</a:t>
            </a:r>
            <a:r>
              <a:rPr sz="2400" spc="-145" dirty="0">
                <a:latin typeface="Arial"/>
                <a:cs typeface="Arial"/>
              </a:rPr>
              <a:t>n</a:t>
            </a:r>
            <a:r>
              <a:rPr sz="2400" spc="-15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rj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10" dirty="0">
                <a:latin typeface="Arial"/>
                <a:cs typeface="Arial"/>
              </a:rPr>
              <a:t>k</a:t>
            </a:r>
            <a:r>
              <a:rPr sz="2400" spc="-31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y</a:t>
            </a:r>
            <a:r>
              <a:rPr sz="2400" spc="-130" dirty="0">
                <a:latin typeface="Arial"/>
                <a:cs typeface="Arial"/>
              </a:rPr>
              <a:t>n</a:t>
            </a:r>
            <a:r>
              <a:rPr sz="2400" spc="-254" dirty="0">
                <a:latin typeface="Arial"/>
                <a:cs typeface="Arial"/>
              </a:rPr>
              <a:t>a</a:t>
            </a:r>
            <a:r>
              <a:rPr sz="2400" spc="-90" dirty="0">
                <a:latin typeface="Arial"/>
                <a:cs typeface="Arial"/>
              </a:rPr>
              <a:t>k</a:t>
            </a:r>
            <a:r>
              <a:rPr sz="2400" spc="-35" dirty="0">
                <a:latin typeface="Arial"/>
                <a:cs typeface="Arial"/>
              </a:rPr>
              <a:t>l</a:t>
            </a:r>
            <a:r>
              <a:rPr sz="2400" spc="-12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165" dirty="0">
                <a:latin typeface="Arial"/>
                <a:cs typeface="Arial"/>
              </a:rPr>
              <a:t>ı</a:t>
            </a:r>
            <a:r>
              <a:rPr sz="2400" spc="-95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5" dirty="0">
                <a:latin typeface="Arial"/>
                <a:cs typeface="Arial"/>
              </a:rPr>
              <a:t>h</a:t>
            </a:r>
            <a:r>
              <a:rPr sz="2400" spc="-195" dirty="0">
                <a:latin typeface="Arial"/>
                <a:cs typeface="Arial"/>
              </a:rPr>
              <a:t>e</a:t>
            </a:r>
            <a:r>
              <a:rPr sz="2400" spc="-80" dirty="0">
                <a:latin typeface="Arial"/>
                <a:cs typeface="Arial"/>
              </a:rPr>
              <a:t>rh</a:t>
            </a:r>
            <a:r>
              <a:rPr sz="2400" spc="-110" dirty="0">
                <a:latin typeface="Arial"/>
                <a:cs typeface="Arial"/>
              </a:rPr>
              <a:t>a</a:t>
            </a:r>
            <a:r>
              <a:rPr sz="2400" spc="-155" dirty="0">
                <a:latin typeface="Arial"/>
                <a:cs typeface="Arial"/>
              </a:rPr>
              <a:t>ng</a:t>
            </a:r>
            <a:r>
              <a:rPr sz="2400" spc="-6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0" dirty="0">
                <a:latin typeface="Arial"/>
                <a:cs typeface="Arial"/>
              </a:rPr>
              <a:t>b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00" dirty="0">
                <a:latin typeface="Arial"/>
                <a:cs typeface="Arial"/>
              </a:rPr>
              <a:t>y</a:t>
            </a:r>
            <a:r>
              <a:rPr sz="2400" spc="-95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ll</a:t>
            </a:r>
            <a:r>
              <a:rPr sz="2400" spc="-25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00" dirty="0">
                <a:latin typeface="Arial"/>
                <a:cs typeface="Arial"/>
              </a:rPr>
              <a:t>e</a:t>
            </a:r>
            <a:r>
              <a:rPr sz="2400" spc="-145" dirty="0">
                <a:latin typeface="Arial"/>
                <a:cs typeface="Arial"/>
              </a:rPr>
              <a:t>n</a:t>
            </a:r>
            <a:r>
              <a:rPr sz="2400" spc="-15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rj</a:t>
            </a:r>
            <a:r>
              <a:rPr sz="2400" spc="-5" dirty="0">
                <a:latin typeface="Arial"/>
                <a:cs typeface="Arial"/>
              </a:rPr>
              <a:t>i  </a:t>
            </a:r>
            <a:r>
              <a:rPr sz="2400" spc="-85" dirty="0">
                <a:latin typeface="Arial"/>
                <a:cs typeface="Arial"/>
              </a:rPr>
              <a:t>üretilmesini </a:t>
            </a:r>
            <a:r>
              <a:rPr sz="2400" spc="-215" dirty="0">
                <a:latin typeface="Arial"/>
                <a:cs typeface="Arial"/>
              </a:rPr>
              <a:t>sağlayan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kaynaklardır.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248285" algn="l"/>
                <a:tab pos="1637030" algn="l"/>
                <a:tab pos="3691254" algn="l"/>
                <a:tab pos="4984115" algn="l"/>
                <a:tab pos="7096759" algn="l"/>
                <a:tab pos="8350250" algn="l"/>
              </a:tabLst>
            </a:pPr>
            <a:r>
              <a:rPr sz="2400" spc="-190" dirty="0">
                <a:latin typeface="Arial"/>
                <a:cs typeface="Arial"/>
              </a:rPr>
              <a:t>Dü</a:t>
            </a:r>
            <a:r>
              <a:rPr sz="2400" spc="-220" dirty="0">
                <a:latin typeface="Arial"/>
                <a:cs typeface="Arial"/>
              </a:rPr>
              <a:t>n</a:t>
            </a:r>
            <a:r>
              <a:rPr sz="2400" spc="-200" dirty="0">
                <a:latin typeface="Arial"/>
                <a:cs typeface="Arial"/>
              </a:rPr>
              <a:t>y</a:t>
            </a:r>
            <a:r>
              <a:rPr sz="2400" spc="-25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35" dirty="0">
                <a:latin typeface="Arial"/>
                <a:cs typeface="Arial"/>
              </a:rPr>
              <a:t>ü</a:t>
            </a:r>
            <a:r>
              <a:rPr sz="2400" spc="-280" dirty="0">
                <a:latin typeface="Arial"/>
                <a:cs typeface="Arial"/>
              </a:rPr>
              <a:t>z</a:t>
            </a:r>
            <a:r>
              <a:rPr sz="2400" spc="-195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spc="-100" dirty="0">
                <a:latin typeface="Arial"/>
                <a:cs typeface="Arial"/>
              </a:rPr>
              <a:t>n</a:t>
            </a:r>
            <a:r>
              <a:rPr sz="2400" spc="-145" dirty="0">
                <a:latin typeface="Arial"/>
                <a:cs typeface="Arial"/>
              </a:rPr>
              <a:t>de</a:t>
            </a:r>
            <a:r>
              <a:rPr sz="2400" spc="-15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95" dirty="0">
                <a:latin typeface="Arial"/>
                <a:cs typeface="Arial"/>
              </a:rPr>
              <a:t>e</a:t>
            </a:r>
            <a:r>
              <a:rPr sz="2400" spc="-145" dirty="0">
                <a:latin typeface="Arial"/>
                <a:cs typeface="Arial"/>
              </a:rPr>
              <a:t>n</a:t>
            </a:r>
            <a:r>
              <a:rPr sz="2400" spc="-15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rj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10" dirty="0">
                <a:latin typeface="Arial"/>
                <a:cs typeface="Arial"/>
              </a:rPr>
              <a:t>k</a:t>
            </a:r>
            <a:r>
              <a:rPr sz="2400" spc="-31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y</a:t>
            </a:r>
            <a:r>
              <a:rPr sz="2400" spc="-130" dirty="0">
                <a:latin typeface="Arial"/>
                <a:cs typeface="Arial"/>
              </a:rPr>
              <a:t>n</a:t>
            </a:r>
            <a:r>
              <a:rPr sz="2400" spc="-254" dirty="0">
                <a:latin typeface="Arial"/>
                <a:cs typeface="Arial"/>
              </a:rPr>
              <a:t>a</a:t>
            </a:r>
            <a:r>
              <a:rPr sz="2400" spc="-90" dirty="0">
                <a:latin typeface="Arial"/>
                <a:cs typeface="Arial"/>
              </a:rPr>
              <a:t>k</a:t>
            </a:r>
            <a:r>
              <a:rPr sz="2400" spc="-35" dirty="0">
                <a:latin typeface="Arial"/>
                <a:cs typeface="Arial"/>
              </a:rPr>
              <a:t>l</a:t>
            </a:r>
            <a:r>
              <a:rPr sz="2400" spc="-12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r</a:t>
            </a:r>
            <a:r>
              <a:rPr sz="2400" spc="-165" dirty="0">
                <a:latin typeface="Arial"/>
                <a:cs typeface="Arial"/>
              </a:rPr>
              <a:t>ı</a:t>
            </a:r>
            <a:r>
              <a:rPr sz="2400" spc="-95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400" spc="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25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24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0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4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165" dirty="0">
                <a:latin typeface="Arial"/>
                <a:cs typeface="Arial"/>
              </a:rPr>
              <a:t>ve  </a:t>
            </a:r>
            <a:r>
              <a:rPr sz="2400" spc="-65" dirty="0">
                <a:solidFill>
                  <a:srgbClr val="C00000"/>
                </a:solidFill>
                <a:latin typeface="Arial"/>
                <a:cs typeface="Arial"/>
              </a:rPr>
              <a:t>alternatif </a:t>
            </a:r>
            <a:r>
              <a:rPr sz="2400" spc="-160" dirty="0">
                <a:solidFill>
                  <a:srgbClr val="C00000"/>
                </a:solidFill>
                <a:latin typeface="Arial"/>
                <a:cs typeface="Arial"/>
              </a:rPr>
              <a:t>kaynaklar </a:t>
            </a:r>
            <a:r>
              <a:rPr sz="2400" spc="-120" dirty="0">
                <a:latin typeface="Arial"/>
                <a:cs typeface="Arial"/>
              </a:rPr>
              <a:t>olmak </a:t>
            </a:r>
            <a:r>
              <a:rPr sz="2400" spc="-185" dirty="0">
                <a:latin typeface="Arial"/>
                <a:cs typeface="Arial"/>
              </a:rPr>
              <a:t>üzere </a:t>
            </a:r>
            <a:r>
              <a:rPr sz="2400" spc="-110" dirty="0">
                <a:latin typeface="Arial"/>
                <a:cs typeface="Arial"/>
              </a:rPr>
              <a:t>ikiye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ayrılabilir.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3712" y="3220705"/>
            <a:ext cx="5688012" cy="261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25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204" y="83125"/>
            <a:ext cx="8744585" cy="202946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578735">
              <a:lnSpc>
                <a:spcPct val="100000"/>
              </a:lnSpc>
              <a:spcBef>
                <a:spcPts val="1930"/>
              </a:spcBef>
            </a:pPr>
            <a:r>
              <a:rPr sz="3200" b="1" spc="-240" dirty="0">
                <a:latin typeface="Arial"/>
                <a:cs typeface="Arial"/>
              </a:rPr>
              <a:t>Ekolojik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30" dirty="0">
                <a:latin typeface="Arial"/>
                <a:cs typeface="Arial"/>
              </a:rPr>
              <a:t>Mimarlık</a:t>
            </a:r>
            <a:endParaRPr sz="3200" dirty="0">
              <a:latin typeface="Arial"/>
              <a:cs typeface="Arial"/>
            </a:endParaRPr>
          </a:p>
          <a:p>
            <a:pPr marL="1068705">
              <a:lnSpc>
                <a:spcPct val="100000"/>
              </a:lnSpc>
              <a:spcBef>
                <a:spcPts val="1830"/>
              </a:spcBef>
            </a:pPr>
            <a:r>
              <a:rPr sz="3200" spc="-185" dirty="0">
                <a:solidFill>
                  <a:srgbClr val="C00000"/>
                </a:solidFill>
                <a:latin typeface="Arial"/>
                <a:cs typeface="Arial"/>
              </a:rPr>
              <a:t>Yenilenemeyen </a:t>
            </a:r>
            <a:r>
              <a:rPr sz="3200" spc="-175" dirty="0">
                <a:solidFill>
                  <a:srgbClr val="C00000"/>
                </a:solidFill>
                <a:latin typeface="Arial"/>
                <a:cs typeface="Arial"/>
              </a:rPr>
              <a:t>(Klasik) </a:t>
            </a:r>
            <a:r>
              <a:rPr sz="3200" spc="-125" dirty="0">
                <a:solidFill>
                  <a:srgbClr val="C00000"/>
                </a:solidFill>
                <a:latin typeface="Arial"/>
                <a:cs typeface="Arial"/>
              </a:rPr>
              <a:t>Enerji</a:t>
            </a:r>
            <a:r>
              <a:rPr sz="320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C00000"/>
                </a:solidFill>
                <a:latin typeface="Arial"/>
                <a:cs typeface="Arial"/>
              </a:rPr>
              <a:t>Kaynakları</a:t>
            </a:r>
            <a:endParaRPr sz="3200" dirty="0">
              <a:latin typeface="Arial"/>
              <a:cs typeface="Arial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har char="•"/>
              <a:tabLst>
                <a:tab pos="248285" algn="l"/>
                <a:tab pos="1616710" algn="l"/>
                <a:tab pos="2557145" algn="l"/>
                <a:tab pos="3759200" algn="l"/>
                <a:tab pos="6652895" algn="l"/>
              </a:tabLst>
            </a:pPr>
            <a:r>
              <a:rPr sz="3200" spc="-165" dirty="0">
                <a:latin typeface="Arial"/>
                <a:cs typeface="Arial"/>
              </a:rPr>
              <a:t>Karbon	bazlı	</a:t>
            </a:r>
            <a:r>
              <a:rPr sz="3200" spc="-135" dirty="0">
                <a:latin typeface="Arial"/>
                <a:cs typeface="Arial"/>
              </a:rPr>
              <a:t>olarak	</a:t>
            </a:r>
            <a:r>
              <a:rPr sz="3200" spc="-130" dirty="0">
                <a:latin typeface="Arial"/>
                <a:cs typeface="Arial"/>
              </a:rPr>
              <a:t>adlandırabilecek	</a:t>
            </a:r>
            <a:r>
              <a:rPr sz="3200" spc="-155" dirty="0">
                <a:latin typeface="Arial"/>
                <a:cs typeface="Arial"/>
              </a:rPr>
              <a:t>kaynaklardır.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097" y="1930357"/>
            <a:ext cx="340550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88440" algn="l"/>
                <a:tab pos="3013710" algn="l"/>
              </a:tabLst>
            </a:pPr>
            <a:r>
              <a:rPr sz="3200" spc="-55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3200" spc="-1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200" spc="-3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200" spc="-9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3200" spc="14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200" spc="-90" dirty="0">
                <a:latin typeface="Arial"/>
                <a:cs typeface="Arial"/>
              </a:rPr>
              <a:t>,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6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3200" spc="-105" dirty="0">
                <a:solidFill>
                  <a:srgbClr val="C00000"/>
                </a:solidFill>
                <a:latin typeface="Arial"/>
                <a:cs typeface="Arial"/>
              </a:rPr>
              <a:t>ö</a:t>
            </a:r>
            <a:r>
              <a:rPr sz="3200" spc="-1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3200" spc="-105" dirty="0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sz="3200" spc="-229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200" spc="-90" dirty="0">
                <a:latin typeface="Arial"/>
                <a:cs typeface="Arial"/>
              </a:rPr>
              <a:t>,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04" dirty="0">
                <a:latin typeface="Arial"/>
                <a:cs typeface="Arial"/>
              </a:rPr>
              <a:t>ve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7442" y="1930357"/>
            <a:ext cx="49695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875" marR="5080" indent="-130810">
              <a:lnSpc>
                <a:spcPct val="100000"/>
              </a:lnSpc>
              <a:spcBef>
                <a:spcPts val="95"/>
              </a:spcBef>
              <a:tabLst>
                <a:tab pos="1849120" algn="l"/>
                <a:tab pos="1957070" algn="l"/>
                <a:tab pos="2668905" algn="l"/>
                <a:tab pos="3513454" algn="l"/>
                <a:tab pos="4005579" algn="l"/>
              </a:tabLst>
            </a:pPr>
            <a:r>
              <a:rPr sz="3200" spc="-9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3200" spc="-1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3200" spc="-320" dirty="0">
                <a:solidFill>
                  <a:srgbClr val="C00000"/>
                </a:solidFill>
                <a:latin typeface="Arial"/>
                <a:cs typeface="Arial"/>
              </a:rPr>
              <a:t>ğ</a:t>
            </a:r>
            <a:r>
              <a:rPr sz="3200" spc="-26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200" spc="3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200" spc="-32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3200" spc="-27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200" spc="-340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3200" spc="-200" dirty="0">
                <a:latin typeface="Arial"/>
                <a:cs typeface="Arial"/>
              </a:rPr>
              <a:t>e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35" dirty="0">
                <a:latin typeface="Arial"/>
                <a:cs typeface="Arial"/>
              </a:rPr>
              <a:t>t</a:t>
            </a:r>
            <a:r>
              <a:rPr sz="3200" spc="-195" dirty="0">
                <a:latin typeface="Arial"/>
                <a:cs typeface="Arial"/>
              </a:rPr>
              <a:t>e</a:t>
            </a:r>
            <a:r>
              <a:rPr sz="3200" spc="-180" dirty="0">
                <a:latin typeface="Arial"/>
                <a:cs typeface="Arial"/>
              </a:rPr>
              <a:t>m</a:t>
            </a:r>
            <a:r>
              <a:rPr sz="3200" spc="-125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95" dirty="0">
                <a:latin typeface="Arial"/>
                <a:cs typeface="Arial"/>
              </a:rPr>
              <a:t>e</a:t>
            </a:r>
            <a:r>
              <a:rPr sz="3200" spc="-145" dirty="0">
                <a:latin typeface="Arial"/>
                <a:cs typeface="Arial"/>
              </a:rPr>
              <a:t>n</a:t>
            </a:r>
            <a:r>
              <a:rPr sz="3200" spc="-150" dirty="0">
                <a:latin typeface="Arial"/>
                <a:cs typeface="Arial"/>
              </a:rPr>
              <a:t>e</a:t>
            </a:r>
            <a:r>
              <a:rPr sz="3200" spc="20" dirty="0">
                <a:latin typeface="Arial"/>
                <a:cs typeface="Arial"/>
              </a:rPr>
              <a:t>rj</a:t>
            </a:r>
            <a:r>
              <a:rPr sz="3200" spc="-5" dirty="0">
                <a:latin typeface="Arial"/>
                <a:cs typeface="Arial"/>
              </a:rPr>
              <a:t>i  </a:t>
            </a: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145" dirty="0">
                <a:latin typeface="Arial"/>
                <a:cs typeface="Arial"/>
              </a:rPr>
              <a:t>e</a:t>
            </a:r>
            <a:r>
              <a:rPr sz="3200" spc="-195" dirty="0">
                <a:latin typeface="Arial"/>
                <a:cs typeface="Arial"/>
              </a:rPr>
              <a:t>y</a:t>
            </a:r>
            <a:r>
              <a:rPr sz="3200" spc="-170" dirty="0">
                <a:latin typeface="Arial"/>
                <a:cs typeface="Arial"/>
              </a:rPr>
              <a:t>d</a:t>
            </a:r>
            <a:r>
              <a:rPr sz="3200" spc="-175" dirty="0">
                <a:latin typeface="Arial"/>
                <a:cs typeface="Arial"/>
              </a:rPr>
              <a:t>a</a:t>
            </a:r>
            <a:r>
              <a:rPr sz="3200" spc="-170" dirty="0">
                <a:latin typeface="Arial"/>
                <a:cs typeface="Arial"/>
              </a:rPr>
              <a:t>n</a:t>
            </a:r>
            <a:r>
              <a:rPr sz="3200" spc="-17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		</a:t>
            </a:r>
            <a:r>
              <a:rPr sz="3200" spc="-300" dirty="0">
                <a:latin typeface="Arial"/>
                <a:cs typeface="Arial"/>
              </a:rPr>
              <a:t>g</a:t>
            </a:r>
            <a:r>
              <a:rPr sz="3200" spc="-195" dirty="0">
                <a:latin typeface="Arial"/>
                <a:cs typeface="Arial"/>
              </a:rPr>
              <a:t>e</a:t>
            </a:r>
            <a:r>
              <a:rPr sz="3200" spc="20" dirty="0">
                <a:latin typeface="Arial"/>
                <a:cs typeface="Arial"/>
              </a:rPr>
              <a:t>l</a:t>
            </a:r>
            <a:r>
              <a:rPr sz="3200" spc="-110" dirty="0">
                <a:latin typeface="Arial"/>
                <a:cs typeface="Arial"/>
              </a:rPr>
              <a:t>i</a:t>
            </a:r>
            <a:r>
              <a:rPr sz="3200" spc="-229" dirty="0">
                <a:latin typeface="Arial"/>
                <a:cs typeface="Arial"/>
              </a:rPr>
              <a:t>ş</a:t>
            </a:r>
            <a:r>
              <a:rPr sz="3200" spc="-90" dirty="0">
                <a:latin typeface="Arial"/>
                <a:cs typeface="Arial"/>
              </a:rPr>
              <a:t>le</a:t>
            </a:r>
            <a:r>
              <a:rPr sz="3200" spc="35" dirty="0">
                <a:latin typeface="Arial"/>
                <a:cs typeface="Arial"/>
              </a:rPr>
              <a:t>ri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20" dirty="0">
                <a:latin typeface="Arial"/>
                <a:cs typeface="Arial"/>
              </a:rPr>
              <a:t>i</a:t>
            </a:r>
            <a:r>
              <a:rPr sz="3200" spc="185" dirty="0">
                <a:latin typeface="Arial"/>
                <a:cs typeface="Arial"/>
              </a:rPr>
              <a:t>t</a:t>
            </a:r>
            <a:r>
              <a:rPr sz="3200" spc="20" dirty="0">
                <a:latin typeface="Arial"/>
                <a:cs typeface="Arial"/>
              </a:rPr>
              <a:t>i</a:t>
            </a:r>
            <a:r>
              <a:rPr sz="3200" spc="-95" dirty="0">
                <a:latin typeface="Arial"/>
                <a:cs typeface="Arial"/>
              </a:rPr>
              <a:t>b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50" dirty="0">
                <a:latin typeface="Arial"/>
                <a:cs typeface="Arial"/>
              </a:rPr>
              <a:t>r</a:t>
            </a:r>
            <a:r>
              <a:rPr sz="3200" spc="-160" dirty="0">
                <a:latin typeface="Arial"/>
                <a:cs typeface="Arial"/>
              </a:rPr>
              <a:t>ı</a:t>
            </a:r>
            <a:r>
              <a:rPr sz="3200" spc="-90" dirty="0">
                <a:latin typeface="Arial"/>
                <a:cs typeface="Arial"/>
              </a:rPr>
              <a:t>y</a:t>
            </a:r>
            <a:r>
              <a:rPr sz="3200" spc="-35" dirty="0">
                <a:latin typeface="Arial"/>
                <a:cs typeface="Arial"/>
              </a:rPr>
              <a:t>l</a:t>
            </a:r>
            <a:r>
              <a:rPr sz="3200" spc="-250" dirty="0">
                <a:latin typeface="Arial"/>
                <a:cs typeface="Arial"/>
              </a:rPr>
              <a:t>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503" y="2418139"/>
            <a:ext cx="22707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3200" spc="-155" dirty="0">
                <a:latin typeface="Arial"/>
                <a:cs typeface="Arial"/>
              </a:rPr>
              <a:t>kaynaklarıdır.  </a:t>
            </a:r>
            <a:r>
              <a:rPr sz="3200" spc="-200" dirty="0">
                <a:latin typeface="Arial"/>
                <a:cs typeface="Arial"/>
              </a:rPr>
              <a:t>y</a:t>
            </a:r>
            <a:r>
              <a:rPr sz="3200" spc="-19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ni</a:t>
            </a:r>
            <a:r>
              <a:rPr sz="3200" spc="-30" dirty="0">
                <a:latin typeface="Arial"/>
                <a:cs typeface="Arial"/>
              </a:rPr>
              <a:t>l</a:t>
            </a:r>
            <a:r>
              <a:rPr sz="3200" spc="-190" dirty="0">
                <a:latin typeface="Arial"/>
                <a:cs typeface="Arial"/>
              </a:rPr>
              <a:t>e</a:t>
            </a:r>
            <a:r>
              <a:rPr sz="3200" spc="-80" dirty="0">
                <a:latin typeface="Arial"/>
                <a:cs typeface="Arial"/>
              </a:rPr>
              <a:t>n</a:t>
            </a:r>
            <a:r>
              <a:rPr sz="3200" spc="-130" dirty="0">
                <a:latin typeface="Arial"/>
                <a:cs typeface="Arial"/>
              </a:rPr>
              <a:t>m</a:t>
            </a:r>
            <a:r>
              <a:rPr sz="3200" spc="-190" dirty="0">
                <a:latin typeface="Arial"/>
                <a:cs typeface="Arial"/>
              </a:rPr>
              <a:t>e</a:t>
            </a:r>
            <a:r>
              <a:rPr sz="3200" spc="-40" dirty="0">
                <a:latin typeface="Arial"/>
                <a:cs typeface="Arial"/>
              </a:rPr>
              <a:t>l</a:t>
            </a:r>
            <a:r>
              <a:rPr sz="3200" spc="-130" dirty="0">
                <a:latin typeface="Arial"/>
                <a:cs typeface="Arial"/>
              </a:rPr>
              <a:t>e</a:t>
            </a:r>
            <a:r>
              <a:rPr sz="3200" spc="2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1277" y="2418139"/>
            <a:ext cx="62750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70" dirty="0">
                <a:latin typeface="Arial"/>
                <a:cs typeface="Arial"/>
              </a:rPr>
              <a:t>Bunlar,</a:t>
            </a:r>
            <a:endParaRPr sz="3200" dirty="0">
              <a:latin typeface="Arial"/>
              <a:cs typeface="Arial"/>
            </a:endParaRPr>
          </a:p>
          <a:p>
            <a:pPr marL="222250">
              <a:lnSpc>
                <a:spcPct val="100000"/>
              </a:lnSpc>
              <a:tabLst>
                <a:tab pos="1211580" algn="l"/>
                <a:tab pos="2435225" algn="l"/>
                <a:tab pos="3307079" algn="l"/>
                <a:tab pos="4439920" algn="l"/>
              </a:tabLst>
            </a:pPr>
            <a:r>
              <a:rPr sz="3200" spc="-175" dirty="0">
                <a:latin typeface="Arial"/>
                <a:cs typeface="Arial"/>
              </a:rPr>
              <a:t>çok	</a:t>
            </a:r>
            <a:r>
              <a:rPr sz="3200" spc="-165" dirty="0">
                <a:latin typeface="Arial"/>
                <a:cs typeface="Arial"/>
              </a:rPr>
              <a:t>uzun	</a:t>
            </a:r>
            <a:r>
              <a:rPr sz="3200" spc="-30" dirty="0">
                <a:latin typeface="Arial"/>
                <a:cs typeface="Arial"/>
              </a:rPr>
              <a:t>bir	</a:t>
            </a:r>
            <a:r>
              <a:rPr sz="3200" spc="-170" dirty="0">
                <a:latin typeface="Arial"/>
                <a:cs typeface="Arial"/>
              </a:rPr>
              <a:t>süre	</a:t>
            </a:r>
            <a:r>
              <a:rPr sz="3200" spc="-140" dirty="0">
                <a:latin typeface="Arial"/>
                <a:cs typeface="Arial"/>
              </a:rPr>
              <a:t>aldığından,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909" y="3393701"/>
            <a:ext cx="798258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35" dirty="0">
                <a:latin typeface="Arial"/>
                <a:cs typeface="Arial"/>
              </a:rPr>
              <a:t>yenilenmeyen </a:t>
            </a:r>
            <a:r>
              <a:rPr sz="3200" spc="-160" dirty="0">
                <a:latin typeface="Arial"/>
                <a:cs typeface="Arial"/>
              </a:rPr>
              <a:t>kaynaklar </a:t>
            </a:r>
            <a:r>
              <a:rPr sz="3200" spc="-135" dirty="0">
                <a:latin typeface="Arial"/>
                <a:cs typeface="Arial"/>
              </a:rPr>
              <a:t>olarak </a:t>
            </a:r>
            <a:r>
              <a:rPr sz="3200" spc="-175" dirty="0">
                <a:latin typeface="Arial"/>
                <a:cs typeface="Arial"/>
              </a:rPr>
              <a:t>da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adlandırılırlar.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844" y="3953192"/>
            <a:ext cx="8843853" cy="1901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25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112" y="213750"/>
            <a:ext cx="8744585" cy="5587427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578735" algn="just">
              <a:lnSpc>
                <a:spcPct val="100000"/>
              </a:lnSpc>
              <a:spcBef>
                <a:spcPts val="1930"/>
              </a:spcBef>
            </a:pPr>
            <a:r>
              <a:rPr sz="3200" b="1" spc="-240" dirty="0">
                <a:latin typeface="Arial"/>
                <a:cs typeface="Arial"/>
              </a:rPr>
              <a:t>Ekolojik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30" dirty="0">
                <a:latin typeface="Arial"/>
                <a:cs typeface="Arial"/>
              </a:rPr>
              <a:t>Mimarlık</a:t>
            </a:r>
            <a:endParaRPr sz="3200" dirty="0">
              <a:latin typeface="Arial"/>
              <a:cs typeface="Arial"/>
            </a:endParaRPr>
          </a:p>
          <a:p>
            <a:pPr marL="1108075" algn="just">
              <a:lnSpc>
                <a:spcPct val="100000"/>
              </a:lnSpc>
              <a:spcBef>
                <a:spcPts val="1830"/>
              </a:spcBef>
            </a:pPr>
            <a:r>
              <a:rPr sz="2800" spc="-40" dirty="0">
                <a:solidFill>
                  <a:srgbClr val="C00000"/>
                </a:solidFill>
                <a:latin typeface="Arial"/>
                <a:cs typeface="Arial"/>
              </a:rPr>
              <a:t>Alternatif </a:t>
            </a:r>
            <a:r>
              <a:rPr sz="2800" spc="-125" dirty="0">
                <a:solidFill>
                  <a:srgbClr val="C00000"/>
                </a:solidFill>
                <a:latin typeface="Arial"/>
                <a:cs typeface="Arial"/>
              </a:rPr>
              <a:t>Enerji </a:t>
            </a:r>
            <a:r>
              <a:rPr sz="2800" spc="-170" dirty="0">
                <a:solidFill>
                  <a:srgbClr val="C00000"/>
                </a:solidFill>
                <a:latin typeface="Arial"/>
                <a:cs typeface="Arial"/>
              </a:rPr>
              <a:t>Kaynaklarının</a:t>
            </a:r>
            <a:r>
              <a:rPr sz="2800" spc="-2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C00000"/>
                </a:solidFill>
                <a:latin typeface="Arial"/>
                <a:cs typeface="Arial"/>
              </a:rPr>
              <a:t>Kullanımı</a:t>
            </a:r>
            <a:endParaRPr sz="2800" dirty="0">
              <a:latin typeface="Arial"/>
              <a:cs typeface="Arial"/>
            </a:endParaRPr>
          </a:p>
          <a:p>
            <a:pPr marL="12700" marR="21590" indent="-63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48285" algn="l"/>
              </a:tabLst>
            </a:pPr>
            <a:r>
              <a:rPr sz="2800" spc="-204" dirty="0">
                <a:latin typeface="Arial"/>
                <a:cs typeface="Arial"/>
              </a:rPr>
              <a:t>Yapılarda </a:t>
            </a:r>
            <a:r>
              <a:rPr sz="2800" spc="-110" dirty="0">
                <a:latin typeface="Arial"/>
                <a:cs typeface="Arial"/>
              </a:rPr>
              <a:t>kullanılan </a:t>
            </a:r>
            <a:r>
              <a:rPr sz="2800" spc="-70" dirty="0">
                <a:latin typeface="Arial"/>
                <a:cs typeface="Arial"/>
              </a:rPr>
              <a:t>enerjinin </a:t>
            </a:r>
            <a:r>
              <a:rPr sz="2800" spc="-120" dirty="0">
                <a:latin typeface="Arial"/>
                <a:cs typeface="Arial"/>
              </a:rPr>
              <a:t>büyük </a:t>
            </a:r>
            <a:r>
              <a:rPr sz="2800" spc="-185" dirty="0">
                <a:latin typeface="Arial"/>
                <a:cs typeface="Arial"/>
              </a:rPr>
              <a:t>kısmı </a:t>
            </a:r>
            <a:r>
              <a:rPr sz="2800" spc="-65" dirty="0">
                <a:latin typeface="Arial"/>
                <a:cs typeface="Arial"/>
              </a:rPr>
              <a:t>petrol,  </a:t>
            </a:r>
            <a:r>
              <a:rPr sz="2800" spc="-160" dirty="0">
                <a:latin typeface="Arial"/>
                <a:cs typeface="Arial"/>
              </a:rPr>
              <a:t>kömür, </a:t>
            </a:r>
            <a:r>
              <a:rPr sz="2800" spc="-215" dirty="0">
                <a:latin typeface="Arial"/>
                <a:cs typeface="Arial"/>
              </a:rPr>
              <a:t>doğalgaz </a:t>
            </a:r>
            <a:r>
              <a:rPr sz="2800" spc="-95" dirty="0">
                <a:latin typeface="Arial"/>
                <a:cs typeface="Arial"/>
              </a:rPr>
              <a:t>gibi </a:t>
            </a:r>
            <a:r>
              <a:rPr sz="2800" spc="-105" dirty="0">
                <a:solidFill>
                  <a:srgbClr val="C00000"/>
                </a:solidFill>
                <a:latin typeface="Arial"/>
                <a:cs typeface="Arial"/>
              </a:rPr>
              <a:t>fosil </a:t>
            </a:r>
            <a:r>
              <a:rPr sz="2800" spc="-120" dirty="0">
                <a:solidFill>
                  <a:srgbClr val="C00000"/>
                </a:solidFill>
                <a:latin typeface="Arial"/>
                <a:cs typeface="Arial"/>
              </a:rPr>
              <a:t>yakıt </a:t>
            </a:r>
            <a:r>
              <a:rPr sz="2800" spc="-75" dirty="0">
                <a:solidFill>
                  <a:srgbClr val="C00000"/>
                </a:solidFill>
                <a:latin typeface="Arial"/>
                <a:cs typeface="Arial"/>
              </a:rPr>
              <a:t>enerji</a:t>
            </a:r>
            <a:r>
              <a:rPr sz="2800" spc="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kaynaklarıdır.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48285" algn="l"/>
              </a:tabLst>
            </a:pPr>
            <a:r>
              <a:rPr sz="2800" spc="-250" dirty="0">
                <a:latin typeface="Arial"/>
                <a:cs typeface="Arial"/>
              </a:rPr>
              <a:t>Bu </a:t>
            </a:r>
            <a:r>
              <a:rPr sz="2800" spc="-160" dirty="0">
                <a:latin typeface="Arial"/>
                <a:cs typeface="Arial"/>
              </a:rPr>
              <a:t>kaynaklardan </a:t>
            </a:r>
            <a:r>
              <a:rPr sz="2800" spc="-75" dirty="0">
                <a:latin typeface="Arial"/>
                <a:cs typeface="Arial"/>
              </a:rPr>
              <a:t>enerji </a:t>
            </a:r>
            <a:r>
              <a:rPr sz="2800" spc="-120" dirty="0">
                <a:latin typeface="Arial"/>
                <a:cs typeface="Arial"/>
              </a:rPr>
              <a:t>elde </a:t>
            </a:r>
            <a:r>
              <a:rPr sz="2800" spc="-114" dirty="0">
                <a:latin typeface="Arial"/>
                <a:cs typeface="Arial"/>
              </a:rPr>
              <a:t>etmek </a:t>
            </a:r>
            <a:r>
              <a:rPr sz="2800" spc="-85" dirty="0">
                <a:latin typeface="Arial"/>
                <a:cs typeface="Arial"/>
              </a:rPr>
              <a:t>için </a:t>
            </a:r>
            <a:r>
              <a:rPr sz="2800" spc="-30" dirty="0">
                <a:latin typeface="Arial"/>
                <a:cs typeface="Arial"/>
              </a:rPr>
              <a:t>bir </a:t>
            </a:r>
            <a:r>
              <a:rPr sz="2800" spc="-185" dirty="0">
                <a:solidFill>
                  <a:srgbClr val="C00000"/>
                </a:solidFill>
                <a:latin typeface="Arial"/>
                <a:cs typeface="Arial"/>
              </a:rPr>
              <a:t>yanma  </a:t>
            </a:r>
            <a:r>
              <a:rPr sz="2800" spc="-140" dirty="0">
                <a:solidFill>
                  <a:srgbClr val="C00000"/>
                </a:solidFill>
                <a:latin typeface="Arial"/>
                <a:cs typeface="Arial"/>
              </a:rPr>
              <a:t>olayı</a:t>
            </a:r>
            <a:r>
              <a:rPr sz="2800" spc="6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gerekmekte </a:t>
            </a:r>
            <a:r>
              <a:rPr sz="2800" spc="-190" dirty="0">
                <a:latin typeface="Arial"/>
                <a:cs typeface="Arial"/>
              </a:rPr>
              <a:t>ve  </a:t>
            </a:r>
            <a:r>
              <a:rPr sz="2800" spc="-180" dirty="0">
                <a:latin typeface="Arial"/>
                <a:cs typeface="Arial"/>
              </a:rPr>
              <a:t>yanma </a:t>
            </a:r>
            <a:r>
              <a:rPr sz="2800" spc="-160" dirty="0">
                <a:latin typeface="Arial"/>
                <a:cs typeface="Arial"/>
              </a:rPr>
              <a:t>sonucunda </a:t>
            </a:r>
            <a:r>
              <a:rPr sz="2800" spc="-225" dirty="0">
                <a:solidFill>
                  <a:srgbClr val="C00000"/>
                </a:solidFill>
                <a:latin typeface="Arial"/>
                <a:cs typeface="Arial"/>
              </a:rPr>
              <a:t>havaya  </a:t>
            </a:r>
            <a:r>
              <a:rPr sz="2800" spc="-165" dirty="0">
                <a:solidFill>
                  <a:srgbClr val="C00000"/>
                </a:solidFill>
                <a:latin typeface="Arial"/>
                <a:cs typeface="Arial"/>
              </a:rPr>
              <a:t>yayılan </a:t>
            </a:r>
            <a:r>
              <a:rPr sz="2800" spc="-80" dirty="0">
                <a:solidFill>
                  <a:srgbClr val="C00000"/>
                </a:solidFill>
                <a:latin typeface="Arial"/>
                <a:cs typeface="Arial"/>
              </a:rPr>
              <a:t>çeşitli </a:t>
            </a:r>
            <a:r>
              <a:rPr sz="2800" spc="-195" dirty="0">
                <a:solidFill>
                  <a:srgbClr val="C00000"/>
                </a:solidFill>
                <a:latin typeface="Arial"/>
                <a:cs typeface="Arial"/>
              </a:rPr>
              <a:t>gazlar </a:t>
            </a:r>
            <a:r>
              <a:rPr sz="2800" spc="-210" dirty="0">
                <a:solidFill>
                  <a:srgbClr val="C00000"/>
                </a:solidFill>
                <a:latin typeface="Arial"/>
                <a:cs typeface="Arial"/>
              </a:rPr>
              <a:t>sera </a:t>
            </a:r>
            <a:r>
              <a:rPr sz="2800" spc="-105" dirty="0">
                <a:solidFill>
                  <a:srgbClr val="C00000"/>
                </a:solidFill>
                <a:latin typeface="Arial"/>
                <a:cs typeface="Arial"/>
              </a:rPr>
              <a:t>etkisi </a:t>
            </a:r>
            <a:r>
              <a:rPr sz="2800" spc="-145" dirty="0">
                <a:latin typeface="Arial"/>
                <a:cs typeface="Arial"/>
              </a:rPr>
              <a:t>yaratmakta </a:t>
            </a:r>
            <a:r>
              <a:rPr sz="2800" spc="-190" dirty="0">
                <a:latin typeface="Arial"/>
                <a:cs typeface="Arial"/>
              </a:rPr>
              <a:t>ve </a:t>
            </a:r>
            <a:r>
              <a:rPr sz="2800" spc="-170" dirty="0">
                <a:latin typeface="Arial"/>
                <a:cs typeface="Arial"/>
              </a:rPr>
              <a:t>çevre  </a:t>
            </a:r>
            <a:r>
              <a:rPr sz="2800" spc="-30" dirty="0">
                <a:latin typeface="Arial"/>
                <a:cs typeface="Arial"/>
              </a:rPr>
              <a:t>kirliliği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oluşturmaktadır.</a:t>
            </a:r>
            <a:endParaRPr sz="2800" dirty="0">
              <a:latin typeface="Arial"/>
              <a:cs typeface="Arial"/>
            </a:endParaRPr>
          </a:p>
          <a:p>
            <a:pPr marL="247015" indent="-23495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47650" algn="l"/>
              </a:tabLst>
            </a:pPr>
            <a:r>
              <a:rPr sz="2800" spc="-195" dirty="0">
                <a:latin typeface="Arial"/>
                <a:cs typeface="Arial"/>
              </a:rPr>
              <a:t>Ayrıca </a:t>
            </a:r>
            <a:r>
              <a:rPr sz="2800" spc="-105" dirty="0">
                <a:latin typeface="Arial"/>
                <a:cs typeface="Arial"/>
              </a:rPr>
              <a:t>fosil </a:t>
            </a:r>
            <a:r>
              <a:rPr sz="2800" spc="-165" dirty="0">
                <a:latin typeface="Arial"/>
                <a:cs typeface="Arial"/>
              </a:rPr>
              <a:t>kaynaklı </a:t>
            </a:r>
            <a:r>
              <a:rPr sz="2800" spc="-75" dirty="0">
                <a:solidFill>
                  <a:srgbClr val="C00000"/>
                </a:solidFill>
                <a:latin typeface="Arial"/>
                <a:cs typeface="Arial"/>
              </a:rPr>
              <a:t>enerji </a:t>
            </a:r>
            <a:r>
              <a:rPr sz="2800" spc="-114" dirty="0">
                <a:solidFill>
                  <a:srgbClr val="C00000"/>
                </a:solidFill>
                <a:latin typeface="Arial"/>
                <a:cs typeface="Arial"/>
              </a:rPr>
              <a:t>rezervleri</a:t>
            </a:r>
            <a:r>
              <a:rPr sz="2800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C00000"/>
                </a:solidFill>
                <a:latin typeface="Arial"/>
                <a:cs typeface="Arial"/>
              </a:rPr>
              <a:t>azalmaktadır.</a:t>
            </a:r>
            <a:endParaRPr sz="2800" dirty="0">
              <a:latin typeface="Arial"/>
              <a:cs typeface="Arial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Char char="•"/>
              <a:tabLst>
                <a:tab pos="248285" algn="l"/>
              </a:tabLst>
            </a:pPr>
            <a:r>
              <a:rPr sz="2800" spc="-130" dirty="0">
                <a:latin typeface="Arial"/>
                <a:cs typeface="Arial"/>
              </a:rPr>
              <a:t>Bunların </a:t>
            </a:r>
            <a:r>
              <a:rPr sz="2800" spc="-105" dirty="0">
                <a:latin typeface="Arial"/>
                <a:cs typeface="Arial"/>
              </a:rPr>
              <a:t>yerine, </a:t>
            </a:r>
            <a:r>
              <a:rPr sz="2800" spc="-185" dirty="0">
                <a:solidFill>
                  <a:srgbClr val="C00000"/>
                </a:solidFill>
                <a:latin typeface="Arial"/>
                <a:cs typeface="Arial"/>
              </a:rPr>
              <a:t>güneş</a:t>
            </a:r>
            <a:r>
              <a:rPr sz="2800" spc="-185" dirty="0">
                <a:latin typeface="Arial"/>
                <a:cs typeface="Arial"/>
              </a:rPr>
              <a:t>, </a:t>
            </a:r>
            <a:r>
              <a:rPr sz="2800" spc="-190" dirty="0">
                <a:solidFill>
                  <a:srgbClr val="C00000"/>
                </a:solidFill>
                <a:latin typeface="Arial"/>
                <a:cs typeface="Arial"/>
              </a:rPr>
              <a:t>rüzgar</a:t>
            </a:r>
            <a:r>
              <a:rPr sz="2800" spc="-190" dirty="0">
                <a:latin typeface="Arial"/>
                <a:cs typeface="Arial"/>
              </a:rPr>
              <a:t>,  </a:t>
            </a:r>
            <a:r>
              <a:rPr sz="2800" spc="-180" dirty="0">
                <a:solidFill>
                  <a:srgbClr val="C00000"/>
                </a:solidFill>
                <a:latin typeface="Arial"/>
                <a:cs typeface="Arial"/>
              </a:rPr>
              <a:t>su</a:t>
            </a:r>
            <a:r>
              <a:rPr sz="2800" spc="-180" dirty="0">
                <a:latin typeface="Arial"/>
                <a:cs typeface="Arial"/>
              </a:rPr>
              <a:t>, </a:t>
            </a:r>
            <a:r>
              <a:rPr sz="2800" spc="-110" dirty="0">
                <a:solidFill>
                  <a:srgbClr val="C00000"/>
                </a:solidFill>
                <a:latin typeface="Arial"/>
                <a:cs typeface="Arial"/>
              </a:rPr>
              <a:t>biyoyakıt </a:t>
            </a:r>
            <a:r>
              <a:rPr sz="2800" spc="-204" dirty="0">
                <a:latin typeface="Arial"/>
                <a:cs typeface="Arial"/>
              </a:rPr>
              <a:t>ve </a:t>
            </a:r>
            <a:r>
              <a:rPr sz="2800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C00000"/>
                </a:solidFill>
                <a:latin typeface="Arial"/>
                <a:cs typeface="Arial"/>
              </a:rPr>
              <a:t>jeotermal </a:t>
            </a:r>
            <a:r>
              <a:rPr sz="2800" spc="-114" dirty="0">
                <a:latin typeface="Arial"/>
                <a:cs typeface="Arial"/>
              </a:rPr>
              <a:t>vb.</a:t>
            </a:r>
            <a:r>
              <a:rPr sz="2800" spc="655" dirty="0">
                <a:latin typeface="Arial"/>
                <a:cs typeface="Arial"/>
              </a:rPr>
              <a:t> </a:t>
            </a:r>
            <a:r>
              <a:rPr sz="2800" b="1" spc="-165" dirty="0">
                <a:solidFill>
                  <a:srgbClr val="C00000"/>
                </a:solidFill>
                <a:latin typeface="Arial"/>
                <a:cs typeface="Arial"/>
              </a:rPr>
              <a:t>yenilenebilir </a:t>
            </a:r>
            <a:r>
              <a:rPr sz="2800" b="1" spc="-145" dirty="0">
                <a:solidFill>
                  <a:srgbClr val="C00000"/>
                </a:solidFill>
                <a:latin typeface="Arial"/>
                <a:cs typeface="Arial"/>
              </a:rPr>
              <a:t>enerji </a:t>
            </a:r>
            <a:r>
              <a:rPr sz="2800" b="1" spc="-204" dirty="0">
                <a:solidFill>
                  <a:srgbClr val="C00000"/>
                </a:solidFill>
                <a:latin typeface="Arial"/>
                <a:cs typeface="Arial"/>
              </a:rPr>
              <a:t>kaynaklarının </a:t>
            </a:r>
            <a:r>
              <a:rPr sz="2800" b="1" spc="-204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yaygınlaşmasını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gerekmektedir.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83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455" y="2286000"/>
            <a:ext cx="3959694" cy="3464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204" y="308765"/>
            <a:ext cx="8742045" cy="5484835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578735">
              <a:lnSpc>
                <a:spcPct val="100000"/>
              </a:lnSpc>
              <a:spcBef>
                <a:spcPts val="1930"/>
              </a:spcBef>
            </a:pPr>
            <a:r>
              <a:rPr sz="3200" b="1" spc="-240" dirty="0">
                <a:latin typeface="Arial"/>
                <a:cs typeface="Arial"/>
              </a:rPr>
              <a:t>Ekolojik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30" dirty="0">
                <a:latin typeface="Arial"/>
                <a:cs typeface="Arial"/>
              </a:rPr>
              <a:t>Mimarlık</a:t>
            </a:r>
            <a:endParaRPr sz="3200" dirty="0">
              <a:latin typeface="Arial"/>
              <a:cs typeface="Arial"/>
            </a:endParaRPr>
          </a:p>
          <a:p>
            <a:pPr marL="993775">
              <a:lnSpc>
                <a:spcPct val="100000"/>
              </a:lnSpc>
              <a:spcBef>
                <a:spcPts val="1830"/>
              </a:spcBef>
            </a:pPr>
            <a:r>
              <a:rPr sz="2400" spc="-120" dirty="0">
                <a:solidFill>
                  <a:srgbClr val="C00000"/>
                </a:solidFill>
                <a:latin typeface="Arial"/>
                <a:cs typeface="Arial"/>
              </a:rPr>
              <a:t>Yenilenebilir </a:t>
            </a:r>
            <a:r>
              <a:rPr sz="2400" spc="-45" dirty="0">
                <a:solidFill>
                  <a:srgbClr val="C00000"/>
                </a:solidFill>
                <a:latin typeface="Arial"/>
                <a:cs typeface="Arial"/>
              </a:rPr>
              <a:t>(Alternatif) </a:t>
            </a:r>
            <a:r>
              <a:rPr sz="2400" spc="-125" dirty="0">
                <a:solidFill>
                  <a:srgbClr val="C00000"/>
                </a:solidFill>
                <a:latin typeface="Arial"/>
                <a:cs typeface="Arial"/>
              </a:rPr>
              <a:t>Enerji</a:t>
            </a:r>
            <a:r>
              <a:rPr sz="2400" spc="-3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C00000"/>
                </a:solidFill>
                <a:latin typeface="Arial"/>
                <a:cs typeface="Arial"/>
              </a:rPr>
              <a:t>Kaynakları</a:t>
            </a:r>
            <a:endParaRPr sz="2400" dirty="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spcBef>
                <a:spcPts val="600"/>
              </a:spcBef>
              <a:buChar char="•"/>
              <a:tabLst>
                <a:tab pos="248285" algn="l"/>
              </a:tabLst>
            </a:pPr>
            <a:r>
              <a:rPr sz="2400" spc="-200" dirty="0">
                <a:latin typeface="Arial"/>
                <a:cs typeface="Arial"/>
              </a:rPr>
              <a:t>Klasik </a:t>
            </a:r>
            <a:r>
              <a:rPr sz="2400" spc="-75" dirty="0">
                <a:latin typeface="Arial"/>
                <a:cs typeface="Arial"/>
              </a:rPr>
              <a:t>enerji </a:t>
            </a:r>
            <a:r>
              <a:rPr sz="2400" spc="-155" dirty="0">
                <a:latin typeface="Arial"/>
                <a:cs typeface="Arial"/>
              </a:rPr>
              <a:t>kaynaklarına </a:t>
            </a:r>
            <a:r>
              <a:rPr sz="2400" spc="-50" dirty="0">
                <a:latin typeface="Arial"/>
                <a:cs typeface="Arial"/>
              </a:rPr>
              <a:t>alternatif </a:t>
            </a:r>
            <a:r>
              <a:rPr sz="2400" spc="-130" dirty="0">
                <a:latin typeface="Arial"/>
                <a:cs typeface="Arial"/>
              </a:rPr>
              <a:t>olarak </a:t>
            </a:r>
            <a:r>
              <a:rPr sz="2400" spc="-140" dirty="0">
                <a:latin typeface="Arial"/>
                <a:cs typeface="Arial"/>
              </a:rPr>
              <a:t>sunulan  </a:t>
            </a:r>
            <a:r>
              <a:rPr sz="2400" spc="-155" dirty="0">
                <a:latin typeface="Arial"/>
                <a:cs typeface="Arial"/>
              </a:rPr>
              <a:t>kaynaklardır.</a:t>
            </a:r>
            <a:endParaRPr sz="2400" dirty="0">
              <a:latin typeface="Arial"/>
              <a:cs typeface="Arial"/>
            </a:endParaRPr>
          </a:p>
          <a:p>
            <a:pPr marL="339090" lvl="1" indent="-235585">
              <a:lnSpc>
                <a:spcPts val="3700"/>
              </a:lnSpc>
              <a:buClr>
                <a:srgbClr val="000000"/>
              </a:buClr>
              <a:buChar char="•"/>
              <a:tabLst>
                <a:tab pos="339725" algn="l"/>
              </a:tabLst>
            </a:pPr>
            <a:r>
              <a:rPr sz="2400" spc="-225" dirty="0">
                <a:solidFill>
                  <a:srgbClr val="C00000"/>
                </a:solidFill>
                <a:latin typeface="Arial"/>
                <a:cs typeface="Arial"/>
              </a:rPr>
              <a:t>Güneş,</a:t>
            </a:r>
            <a:endParaRPr sz="2400" dirty="0">
              <a:latin typeface="Arial"/>
              <a:cs typeface="Arial"/>
            </a:endParaRPr>
          </a:p>
          <a:p>
            <a:pPr marL="339090" lvl="1" indent="-235585">
              <a:lnSpc>
                <a:spcPct val="100000"/>
              </a:lnSpc>
              <a:buChar char="•"/>
              <a:tabLst>
                <a:tab pos="339725" algn="l"/>
              </a:tabLst>
            </a:pPr>
            <a:r>
              <a:rPr sz="2400" spc="-290" dirty="0">
                <a:solidFill>
                  <a:srgbClr val="C00000"/>
                </a:solidFill>
                <a:latin typeface="Arial"/>
                <a:cs typeface="Arial"/>
              </a:rPr>
              <a:t>Rüzgar,</a:t>
            </a:r>
            <a:endParaRPr sz="2400" dirty="0">
              <a:latin typeface="Arial"/>
              <a:cs typeface="Arial"/>
            </a:endParaRPr>
          </a:p>
          <a:p>
            <a:pPr marL="339090" lvl="1" indent="-235585">
              <a:lnSpc>
                <a:spcPct val="100000"/>
              </a:lnSpc>
              <a:buChar char="•"/>
              <a:tabLst>
                <a:tab pos="339725" algn="l"/>
              </a:tabLst>
            </a:pPr>
            <a:r>
              <a:rPr sz="2400" spc="-110" dirty="0">
                <a:solidFill>
                  <a:srgbClr val="C00000"/>
                </a:solidFill>
                <a:latin typeface="Arial"/>
                <a:cs typeface="Arial"/>
              </a:rPr>
              <a:t>Hidrojen,</a:t>
            </a:r>
            <a:endParaRPr sz="2400" dirty="0">
              <a:latin typeface="Arial"/>
              <a:cs typeface="Arial"/>
            </a:endParaRPr>
          </a:p>
          <a:p>
            <a:pPr marL="339090" lvl="1" indent="-235585">
              <a:lnSpc>
                <a:spcPct val="100000"/>
              </a:lnSpc>
              <a:buChar char="•"/>
              <a:tabLst>
                <a:tab pos="339725" algn="l"/>
              </a:tabLst>
            </a:pPr>
            <a:r>
              <a:rPr sz="2400" spc="-90" dirty="0">
                <a:solidFill>
                  <a:srgbClr val="C00000"/>
                </a:solidFill>
                <a:latin typeface="Arial"/>
                <a:cs typeface="Arial"/>
              </a:rPr>
              <a:t>Hidroelektrik </a:t>
            </a:r>
            <a:r>
              <a:rPr sz="2400" spc="-190" dirty="0">
                <a:solidFill>
                  <a:srgbClr val="C00000"/>
                </a:solidFill>
                <a:latin typeface="Arial"/>
                <a:cs typeface="Arial"/>
              </a:rPr>
              <a:t>ve</a:t>
            </a:r>
            <a:r>
              <a:rPr sz="2400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C00000"/>
                </a:solidFill>
                <a:latin typeface="Arial"/>
                <a:cs typeface="Arial"/>
              </a:rPr>
              <a:t>Jeotermal,</a:t>
            </a:r>
            <a:endParaRPr sz="2400" dirty="0">
              <a:latin typeface="Arial"/>
              <a:cs typeface="Arial"/>
            </a:endParaRPr>
          </a:p>
          <a:p>
            <a:pPr marL="104139" marR="4193540" lvl="1">
              <a:lnSpc>
                <a:spcPct val="100000"/>
              </a:lnSpc>
              <a:buChar char="•"/>
              <a:tabLst>
                <a:tab pos="339725" algn="l"/>
              </a:tabLst>
            </a:pPr>
            <a:r>
              <a:rPr sz="2400" spc="-114" dirty="0">
                <a:solidFill>
                  <a:srgbClr val="C00000"/>
                </a:solidFill>
                <a:latin typeface="Arial"/>
                <a:cs typeface="Arial"/>
              </a:rPr>
              <a:t>Biyokütle </a:t>
            </a:r>
            <a:r>
              <a:rPr sz="2400" spc="-45" dirty="0">
                <a:latin typeface="Arial"/>
                <a:cs typeface="Arial"/>
              </a:rPr>
              <a:t>(bitki </a:t>
            </a:r>
            <a:r>
              <a:rPr sz="2400" spc="-190" dirty="0">
                <a:latin typeface="Arial"/>
                <a:cs typeface="Arial"/>
              </a:rPr>
              <a:t>ve </a:t>
            </a:r>
            <a:r>
              <a:rPr sz="2400" spc="-185" dirty="0">
                <a:latin typeface="Arial"/>
                <a:cs typeface="Arial"/>
              </a:rPr>
              <a:t>hayvan  </a:t>
            </a:r>
            <a:r>
              <a:rPr sz="2400" spc="-95" dirty="0">
                <a:latin typeface="Arial"/>
                <a:cs typeface="Arial"/>
              </a:rPr>
              <a:t>atıkları) </a:t>
            </a:r>
            <a:r>
              <a:rPr sz="2400" spc="-155" dirty="0">
                <a:latin typeface="Arial"/>
                <a:cs typeface="Arial"/>
              </a:rPr>
              <a:t>kaynaklar </a:t>
            </a:r>
            <a:r>
              <a:rPr sz="2400" spc="-140" dirty="0">
                <a:latin typeface="Arial"/>
                <a:cs typeface="Arial"/>
              </a:rPr>
              <a:t>buna  </a:t>
            </a:r>
            <a:r>
              <a:rPr sz="2400" spc="-95" dirty="0">
                <a:latin typeface="Arial"/>
                <a:cs typeface="Arial"/>
              </a:rPr>
              <a:t>örnektir.</a:t>
            </a:r>
            <a:endParaRPr sz="2400" dirty="0">
              <a:latin typeface="Arial"/>
              <a:cs typeface="Arial"/>
            </a:endParaRPr>
          </a:p>
          <a:p>
            <a:pPr marL="33020" marR="425450">
              <a:lnSpc>
                <a:spcPct val="100000"/>
              </a:lnSpc>
              <a:spcBef>
                <a:spcPts val="680"/>
              </a:spcBef>
              <a:buChar char="•"/>
              <a:tabLst>
                <a:tab pos="267970" algn="l"/>
              </a:tabLst>
            </a:pPr>
            <a:r>
              <a:rPr sz="2400" spc="-250" dirty="0">
                <a:latin typeface="Arial"/>
                <a:cs typeface="Arial"/>
              </a:rPr>
              <a:t>Bu </a:t>
            </a:r>
            <a:r>
              <a:rPr sz="2400" spc="-150" dirty="0">
                <a:latin typeface="Arial"/>
                <a:cs typeface="Arial"/>
              </a:rPr>
              <a:t>kaynakların en </a:t>
            </a:r>
            <a:r>
              <a:rPr sz="2400" spc="-80" dirty="0">
                <a:latin typeface="Arial"/>
                <a:cs typeface="Arial"/>
              </a:rPr>
              <a:t>önemli </a:t>
            </a:r>
            <a:r>
              <a:rPr sz="2400" spc="-120" dirty="0">
                <a:latin typeface="Arial"/>
                <a:cs typeface="Arial"/>
              </a:rPr>
              <a:t>özelliği </a:t>
            </a:r>
            <a:r>
              <a:rPr sz="2400" spc="-175" dirty="0" err="1">
                <a:latin typeface="Arial"/>
                <a:cs typeface="Arial"/>
              </a:rPr>
              <a:t>ise</a:t>
            </a:r>
            <a:r>
              <a:rPr sz="2400" spc="-175" dirty="0">
                <a:latin typeface="Arial"/>
                <a:cs typeface="Arial"/>
              </a:rPr>
              <a:t> </a:t>
            </a:r>
            <a:endParaRPr lang="tr-TR" sz="2400" spc="-175" dirty="0" smtClean="0">
              <a:latin typeface="Arial"/>
              <a:cs typeface="Arial"/>
            </a:endParaRPr>
          </a:p>
          <a:p>
            <a:pPr marL="33020" marR="425450">
              <a:lnSpc>
                <a:spcPct val="100000"/>
              </a:lnSpc>
              <a:spcBef>
                <a:spcPts val="680"/>
              </a:spcBef>
              <a:buChar char="•"/>
              <a:tabLst>
                <a:tab pos="267970" algn="l"/>
              </a:tabLst>
            </a:pPr>
            <a:r>
              <a:rPr sz="2400" spc="-75" dirty="0" err="1" smtClean="0">
                <a:latin typeface="Arial"/>
                <a:cs typeface="Arial"/>
              </a:rPr>
              <a:t>yenilenebilir</a:t>
            </a:r>
            <a:r>
              <a:rPr sz="2400" spc="-75" dirty="0" smtClean="0">
                <a:latin typeface="Arial"/>
                <a:cs typeface="Arial"/>
              </a:rPr>
              <a:t>  </a:t>
            </a:r>
            <a:r>
              <a:rPr sz="2400" spc="-100" dirty="0">
                <a:latin typeface="Arial"/>
                <a:cs typeface="Arial"/>
              </a:rPr>
              <a:t>olmaları </a:t>
            </a:r>
            <a:r>
              <a:rPr sz="2400" spc="-190" dirty="0">
                <a:latin typeface="Arial"/>
                <a:cs typeface="Arial"/>
              </a:rPr>
              <a:t>ve </a:t>
            </a:r>
            <a:r>
              <a:rPr sz="2400" spc="-220" dirty="0" err="1">
                <a:latin typeface="Arial"/>
                <a:cs typeface="Arial"/>
              </a:rPr>
              <a:t>doğaya</a:t>
            </a:r>
            <a:r>
              <a:rPr sz="2400" spc="-220" dirty="0">
                <a:latin typeface="Arial"/>
                <a:cs typeface="Arial"/>
              </a:rPr>
              <a:t> </a:t>
            </a:r>
            <a:endParaRPr lang="tr-TR" sz="2400" spc="-220" dirty="0" smtClean="0">
              <a:latin typeface="Arial"/>
              <a:cs typeface="Arial"/>
            </a:endParaRPr>
          </a:p>
          <a:p>
            <a:pPr marL="33020" marR="425450">
              <a:lnSpc>
                <a:spcPct val="100000"/>
              </a:lnSpc>
              <a:spcBef>
                <a:spcPts val="680"/>
              </a:spcBef>
              <a:buChar char="•"/>
              <a:tabLst>
                <a:tab pos="267970" algn="l"/>
              </a:tabLst>
            </a:pPr>
            <a:r>
              <a:rPr sz="2400" spc="-175" dirty="0" err="1" smtClean="0">
                <a:latin typeface="Arial"/>
                <a:cs typeface="Arial"/>
              </a:rPr>
              <a:t>zarar</a:t>
            </a:r>
            <a:r>
              <a:rPr sz="2400" spc="-100" dirty="0" smtClean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vermemeleridir.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11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67583" y="51739"/>
            <a:ext cx="2961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40" dirty="0">
                <a:latin typeface="Arial"/>
                <a:cs typeface="Arial"/>
              </a:rPr>
              <a:t>Ekolojik</a:t>
            </a:r>
            <a:r>
              <a:rPr sz="3200" b="1" spc="-204" dirty="0">
                <a:latin typeface="Arial"/>
                <a:cs typeface="Arial"/>
              </a:rPr>
              <a:t> </a:t>
            </a:r>
            <a:r>
              <a:rPr sz="3200" b="1" spc="-130" dirty="0">
                <a:latin typeface="Arial"/>
                <a:cs typeface="Arial"/>
              </a:rPr>
              <a:t>Mimarlık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208" y="1151848"/>
            <a:ext cx="67798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20" dirty="0">
                <a:solidFill>
                  <a:srgbClr val="C00000"/>
                </a:solidFill>
                <a:latin typeface="Arial"/>
                <a:cs typeface="Arial"/>
              </a:rPr>
              <a:t>Yenilenebilir </a:t>
            </a:r>
            <a:r>
              <a:rPr sz="3200" spc="-45" dirty="0">
                <a:solidFill>
                  <a:srgbClr val="C00000"/>
                </a:solidFill>
                <a:latin typeface="Arial"/>
                <a:cs typeface="Arial"/>
              </a:rPr>
              <a:t>(Alternatif) </a:t>
            </a:r>
            <a:r>
              <a:rPr sz="3200" spc="-125" dirty="0">
                <a:solidFill>
                  <a:srgbClr val="C00000"/>
                </a:solidFill>
                <a:latin typeface="Arial"/>
                <a:cs typeface="Arial"/>
              </a:rPr>
              <a:t>Enerji</a:t>
            </a:r>
            <a:r>
              <a:rPr sz="3200" spc="-3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C00000"/>
                </a:solidFill>
                <a:latin typeface="Arial"/>
                <a:cs typeface="Arial"/>
              </a:rPr>
              <a:t>Kaynakları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1612" y="1618551"/>
            <a:ext cx="6070231" cy="4235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451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12461</TotalTime>
  <Words>215</Words>
  <Application>Microsoft Office PowerPoint</Application>
  <PresentationFormat>Ekran Gösterisi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Ekolojik Mimarlık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810</cp:revision>
  <cp:lastPrinted>2016-10-24T07:53:35Z</cp:lastPrinted>
  <dcterms:created xsi:type="dcterms:W3CDTF">2016-09-18T09:35:24Z</dcterms:created>
  <dcterms:modified xsi:type="dcterms:W3CDTF">2020-02-27T07:24:54Z</dcterms:modified>
</cp:coreProperties>
</file>