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B7F54-CCB4-4342-BE6A-E6A594A3994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0D5C1-CCE7-4D09-A750-681F298547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8470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DA322BA-3A11-4C9A-98B1-89E9A32FA8A3}" type="slidenum">
              <a:rPr lang="tr-TR" altLang="tr-TR">
                <a:solidFill>
                  <a:prstClr val="black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89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10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825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893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90085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98501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0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5319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927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257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17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589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772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06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27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924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dirty="0">
                <a:solidFill>
                  <a:srgbClr val="C00000"/>
                </a:solidFill>
                <a:latin typeface="Garamond" panose="02020404030301010803" pitchFamily="18" charset="0"/>
              </a:rPr>
              <a:t>Temel Kavramlar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4000" dirty="0">
                <a:solidFill>
                  <a:srgbClr val="FF0000"/>
                </a:solidFill>
                <a:latin typeface="Garamond" panose="02020404030301010803" pitchFamily="18" charset="0"/>
              </a:rPr>
              <a:t>İhtiyaç:</a:t>
            </a:r>
            <a:r>
              <a:rPr lang="tr-TR" altLang="tr-TR" sz="4000" dirty="0">
                <a:latin typeface="Garamond" panose="02020404030301010803" pitchFamily="18" charset="0"/>
              </a:rPr>
              <a:t> İnsanların hayatlarını sürdürebilmelerini sağlayan gereksinimleridir. İhtiyaçlar giderildiğinde insana  mutluluk ve tatmin sağlarlar.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4000" dirty="0">
                <a:solidFill>
                  <a:srgbClr val="FF0000"/>
                </a:solidFill>
                <a:latin typeface="Garamond" panose="02020404030301010803" pitchFamily="18" charset="0"/>
              </a:rPr>
              <a:t>İstek:</a:t>
            </a:r>
            <a:r>
              <a:rPr lang="tr-TR" altLang="tr-TR" sz="4000" dirty="0">
                <a:latin typeface="Garamond" panose="02020404030301010803" pitchFamily="18" charset="0"/>
              </a:rPr>
              <a:t> İhtiyaçlardan doğan tüketim (mal ve hizmet satın alma) eğilimidir. </a:t>
            </a:r>
          </a:p>
        </p:txBody>
      </p:sp>
    </p:spTree>
    <p:extLst>
      <p:ext uri="{BB962C8B-B14F-4D97-AF65-F5344CB8AC3E}">
        <p14:creationId xmlns:p14="http://schemas.microsoft.com/office/powerpoint/2010/main" val="237451764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solidFill>
                  <a:srgbClr val="C00000"/>
                </a:solidFill>
                <a:latin typeface="Garamond" panose="02020404030301010803" pitchFamily="18" charset="0"/>
              </a:rPr>
              <a:t>Temel Kavramlar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6603" y="1845734"/>
            <a:ext cx="10869077" cy="4582362"/>
          </a:xfrm>
        </p:spPr>
        <p:txBody>
          <a:bodyPr>
            <a:normAutofit/>
          </a:bodyPr>
          <a:lstStyle/>
          <a:p>
            <a:r>
              <a:rPr lang="tr-TR" sz="4400" dirty="0">
                <a:solidFill>
                  <a:srgbClr val="C00000"/>
                </a:solidFill>
                <a:latin typeface="Garamond" panose="02020404030301010803" pitchFamily="18" charset="0"/>
              </a:rPr>
              <a:t>Ürün: </a:t>
            </a:r>
            <a:r>
              <a:rPr lang="tr-TR" sz="4000" dirty="0">
                <a:solidFill>
                  <a:schemeClr val="tx1"/>
                </a:solidFill>
                <a:latin typeface="Garamond" panose="02020404030301010803" pitchFamily="18" charset="0"/>
              </a:rPr>
              <a:t>Tüketicilerin ihtiyaçlarını karşılamak için üretilen ve pazara sunulan mal ve hizmetlerdir.</a:t>
            </a:r>
          </a:p>
          <a:p>
            <a:r>
              <a:rPr lang="tr-TR" sz="4000" dirty="0">
                <a:solidFill>
                  <a:srgbClr val="C00000"/>
                </a:solidFill>
                <a:latin typeface="Garamond" panose="02020404030301010803" pitchFamily="18" charset="0"/>
              </a:rPr>
              <a:t>Mal: </a:t>
            </a:r>
            <a:r>
              <a:rPr lang="tr-TR" sz="4000" dirty="0">
                <a:solidFill>
                  <a:schemeClr val="tx1"/>
                </a:solidFill>
                <a:latin typeface="Garamond" panose="02020404030301010803" pitchFamily="18" charset="0"/>
              </a:rPr>
              <a:t>Tüketicilerin ihtiyaçlarını karşılamak için üretilen fiziksel ve somut nitelikteki ürünlerdir.</a:t>
            </a:r>
          </a:p>
          <a:p>
            <a:r>
              <a:rPr lang="tr-TR" sz="4000" dirty="0">
                <a:solidFill>
                  <a:srgbClr val="C00000"/>
                </a:solidFill>
                <a:latin typeface="Garamond" panose="02020404030301010803" pitchFamily="18" charset="0"/>
              </a:rPr>
              <a:t>Hizmet: </a:t>
            </a:r>
            <a:r>
              <a:rPr lang="tr-TR" sz="4000" dirty="0">
                <a:solidFill>
                  <a:schemeClr val="tx1"/>
                </a:solidFill>
                <a:latin typeface="Garamond" panose="02020404030301010803" pitchFamily="18" charset="0"/>
              </a:rPr>
              <a:t>Tüketicilerin ihtiyaçlarını karşılamak için üretilen soyut nitelikteki ürünlerdir.</a:t>
            </a:r>
          </a:p>
          <a:p>
            <a:endParaRPr lang="tr-TR" sz="4400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552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Unvan 1"/>
          <p:cNvSpPr>
            <a:spLocks noGrp="1"/>
          </p:cNvSpPr>
          <p:nvPr>
            <p:ph type="title"/>
          </p:nvPr>
        </p:nvSpPr>
        <p:spPr>
          <a:xfrm>
            <a:off x="1097280" y="-163773"/>
            <a:ext cx="10058400" cy="1450757"/>
          </a:xfrm>
        </p:spPr>
        <p:txBody>
          <a:bodyPr/>
          <a:lstStyle/>
          <a:p>
            <a:pPr eaLnBrk="1" hangingPunct="1"/>
            <a:r>
              <a:rPr lang="tr-TR" altLang="tr-TR" dirty="0">
                <a:ln>
                  <a:noFill/>
                </a:ln>
                <a:solidFill>
                  <a:srgbClr val="C00000"/>
                </a:solidFill>
                <a:latin typeface="Garamond" panose="02020404030301010803" pitchFamily="18" charset="0"/>
              </a:rPr>
              <a:t>Temel Kavramlar</a:t>
            </a:r>
            <a:endParaRPr lang="tr-TR" altLang="tr-TR" dirty="0">
              <a:ln>
                <a:noFill/>
              </a:ln>
              <a:latin typeface="Garamond" panose="02020404030301010803" pitchFamily="18" charset="0"/>
            </a:endParaRPr>
          </a:p>
        </p:txBody>
      </p:sp>
      <p:sp>
        <p:nvSpPr>
          <p:cNvPr id="18435" name="İçerik Yer Tutucusu 2"/>
          <p:cNvSpPr>
            <a:spLocks noGrp="1"/>
          </p:cNvSpPr>
          <p:nvPr>
            <p:ph idx="1"/>
          </p:nvPr>
        </p:nvSpPr>
        <p:spPr>
          <a:xfrm>
            <a:off x="286603" y="2091394"/>
            <a:ext cx="11060146" cy="402336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Clr>
                <a:srgbClr val="B15E28"/>
              </a:buClr>
            </a:pPr>
            <a:r>
              <a:rPr lang="tr-TR" altLang="tr-TR" sz="4000" dirty="0">
                <a:solidFill>
                  <a:srgbClr val="FF0000"/>
                </a:solidFill>
                <a:latin typeface="Garamond" panose="02020404030301010803" pitchFamily="18" charset="0"/>
              </a:rPr>
              <a:t>Talep:</a:t>
            </a:r>
            <a:r>
              <a:rPr lang="tr-TR" altLang="tr-TR" sz="4000" dirty="0">
                <a:latin typeface="Garamond" panose="02020404030301010803" pitchFamily="18" charset="0"/>
              </a:rPr>
              <a:t> Satın alma gücüne sahip tüketicilerin satın almak istedikleri mal ve hizmetlerdir.</a:t>
            </a:r>
          </a:p>
          <a:p>
            <a:pPr algn="just" eaLnBrk="1" hangingPunct="1">
              <a:lnSpc>
                <a:spcPct val="90000"/>
              </a:lnSpc>
              <a:buClr>
                <a:srgbClr val="B15E28"/>
              </a:buClr>
            </a:pPr>
            <a:r>
              <a:rPr lang="tr-TR" altLang="tr-TR" sz="4000" dirty="0">
                <a:latin typeface="Garamond" panose="02020404030301010803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  <a:buClr>
                <a:srgbClr val="B15E28"/>
              </a:buClr>
            </a:pPr>
            <a:r>
              <a:rPr lang="tr-TR" altLang="tr-TR" sz="4000" dirty="0">
                <a:solidFill>
                  <a:srgbClr val="FF0000"/>
                </a:solidFill>
                <a:latin typeface="Garamond" panose="02020404030301010803" pitchFamily="18" charset="0"/>
              </a:rPr>
              <a:t>Arz:</a:t>
            </a:r>
            <a:r>
              <a:rPr lang="tr-TR" altLang="tr-TR" sz="4000" dirty="0">
                <a:latin typeface="Garamond" panose="02020404030301010803" pitchFamily="18" charset="0"/>
              </a:rPr>
              <a:t> Tüketicilerin talebini karşılamak amacıyla üreticiler tarafından pazara sunulan mal ve hizmetlerdir. </a:t>
            </a:r>
            <a:endParaRPr lang="tr-TR" altLang="tr-TR" sz="3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457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>
                <a:ln>
                  <a:noFill/>
                </a:ln>
                <a:solidFill>
                  <a:srgbClr val="C00000"/>
                </a:solidFill>
                <a:latin typeface="Garamond" panose="02020404030301010803" pitchFamily="18" charset="0"/>
              </a:rPr>
              <a:t>Temel Kavramlar</a:t>
            </a:r>
            <a:endParaRPr lang="tr-TR" altLang="tr-TR" dirty="0">
              <a:ln>
                <a:noFill/>
              </a:ln>
              <a:latin typeface="Garamond" panose="02020404030301010803" pitchFamily="18" charset="0"/>
            </a:endParaRPr>
          </a:p>
        </p:txBody>
      </p:sp>
      <p:sp>
        <p:nvSpPr>
          <p:cNvPr id="19459" name="İçerik Yer Tutucusu 2"/>
          <p:cNvSpPr>
            <a:spLocks noGrp="1"/>
          </p:cNvSpPr>
          <p:nvPr>
            <p:ph idx="1"/>
          </p:nvPr>
        </p:nvSpPr>
        <p:spPr>
          <a:xfrm>
            <a:off x="1295400" y="2557463"/>
            <a:ext cx="10210800" cy="3317875"/>
          </a:xfrm>
        </p:spPr>
        <p:txBody>
          <a:bodyPr/>
          <a:lstStyle/>
          <a:p>
            <a:pPr eaLnBrk="1" hangingPunct="1"/>
            <a:r>
              <a:rPr lang="tr-TR" altLang="tr-TR" sz="4000" dirty="0">
                <a:solidFill>
                  <a:srgbClr val="FF0000"/>
                </a:solidFill>
                <a:latin typeface="Garamond" panose="02020404030301010803" pitchFamily="18" charset="0"/>
              </a:rPr>
              <a:t>Pazar: </a:t>
            </a:r>
            <a:r>
              <a:rPr lang="tr-TR" altLang="tr-TR" sz="4000" dirty="0">
                <a:latin typeface="Garamond" panose="02020404030301010803" pitchFamily="18" charset="0"/>
              </a:rPr>
              <a:t>Tüketici (talep) ve üreticilerin (arz) satış ve satın alma amacıyla karşı karşıya geldikleri ortamdır.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tr-TR" altLang="tr-TR" dirty="0">
              <a:solidFill>
                <a:srgbClr val="FF0000"/>
              </a:solidFill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tr-TR" altLang="tr-TR" dirty="0">
              <a:solidFill>
                <a:srgbClr val="FF0000"/>
              </a:solidFill>
            </a:endParaRPr>
          </a:p>
          <a:p>
            <a:pPr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4009684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>
                <a:ln>
                  <a:noFill/>
                </a:ln>
                <a:solidFill>
                  <a:srgbClr val="C00000"/>
                </a:solidFill>
                <a:latin typeface="Garamond" panose="02020404030301010803" pitchFamily="18" charset="0"/>
              </a:rPr>
              <a:t>Temel Kavramlar</a:t>
            </a:r>
            <a:endParaRPr lang="tr-TR" altLang="tr-TR" dirty="0">
              <a:ln>
                <a:noFill/>
              </a:ln>
              <a:latin typeface="Garamond" panose="02020404030301010803" pitchFamily="18" charset="0"/>
            </a:endParaRPr>
          </a:p>
        </p:txBody>
      </p:sp>
      <p:sp>
        <p:nvSpPr>
          <p:cNvPr id="20483" name="İçerik Yer Tutucusu 2"/>
          <p:cNvSpPr>
            <a:spLocks noGrp="1"/>
          </p:cNvSpPr>
          <p:nvPr>
            <p:ph idx="1"/>
          </p:nvPr>
        </p:nvSpPr>
        <p:spPr>
          <a:xfrm>
            <a:off x="573206" y="2557463"/>
            <a:ext cx="11109278" cy="3690937"/>
          </a:xfrm>
        </p:spPr>
        <p:txBody>
          <a:bodyPr/>
          <a:lstStyle/>
          <a:p>
            <a:pPr eaLnBrk="1" hangingPunct="1"/>
            <a:r>
              <a:rPr lang="tr-TR" altLang="tr-TR" sz="3600" dirty="0">
                <a:solidFill>
                  <a:srgbClr val="FF0000"/>
                </a:solidFill>
                <a:latin typeface="Garamond" panose="02020404030301010803" pitchFamily="18" charset="0"/>
              </a:rPr>
              <a:t>Memnuniyet:</a:t>
            </a:r>
            <a:r>
              <a:rPr lang="tr-TR" altLang="tr-TR" sz="3600" dirty="0">
                <a:latin typeface="Garamond" panose="02020404030301010803" pitchFamily="18" charset="0"/>
              </a:rPr>
              <a:t> Ürünün (mal yada hizmet) müşteri beklentilerini karşılama düzeyidir*</a:t>
            </a:r>
          </a:p>
          <a:p>
            <a:pPr eaLnBrk="1" hangingPunct="1"/>
            <a:endParaRPr lang="tr-TR" altLang="tr-TR" sz="3600" dirty="0">
              <a:latin typeface="Garamond" panose="02020404030301010803" pitchFamily="18" charset="0"/>
            </a:endParaRPr>
          </a:p>
          <a:p>
            <a:pPr eaLnBrk="1" hangingPunct="1"/>
            <a:r>
              <a:rPr lang="tr-TR" altLang="tr-TR" sz="3600" dirty="0">
                <a:solidFill>
                  <a:srgbClr val="FF0000"/>
                </a:solidFill>
                <a:latin typeface="Garamond" panose="02020404030301010803" pitchFamily="18" charset="0"/>
              </a:rPr>
              <a:t>Kalite</a:t>
            </a:r>
            <a:r>
              <a:rPr lang="tr-TR" altLang="tr-TR" sz="3600" dirty="0">
                <a:latin typeface="Garamond" panose="02020404030301010803" pitchFamily="18" charset="0"/>
              </a:rPr>
              <a:t> Müşteri ihtiyaçlarını karşılayan ürünün ya da hizmetin niteliklerinin toplamıdır.</a:t>
            </a:r>
          </a:p>
        </p:txBody>
      </p:sp>
    </p:spTree>
    <p:extLst>
      <p:ext uri="{BB962C8B-B14F-4D97-AF65-F5344CB8AC3E}">
        <p14:creationId xmlns:p14="http://schemas.microsoft.com/office/powerpoint/2010/main" val="3159343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>
                <a:latin typeface="Garamond" panose="02020404030301010803" pitchFamily="18" charset="0"/>
              </a:rPr>
              <a:t>İşletme</a:t>
            </a:r>
            <a:endParaRPr lang="tr-TR" altLang="tr-TR" dirty="0">
              <a:latin typeface="Garamond" panose="02020404030301010803" pitchFamily="18" charset="0"/>
            </a:endParaRPr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buNone/>
              <a:defRPr/>
            </a:pPr>
            <a:r>
              <a:rPr lang="tr-TR" sz="3700" dirty="0">
                <a:latin typeface="Garamond" panose="02020404030301010803" pitchFamily="18" charset="0"/>
              </a:rPr>
              <a:t>Belirli bir amacı gerçekleştirmek için kurulan, üretim faktörlerini uyumlu bir şekilde bir araya getirerek toplumun ihtiyaçlarını karşılayacak mal ve hizmetleri üreten ekonomik bir birimdir. </a:t>
            </a:r>
          </a:p>
        </p:txBody>
      </p:sp>
    </p:spTree>
    <p:extLst>
      <p:ext uri="{BB962C8B-B14F-4D97-AF65-F5344CB8AC3E}">
        <p14:creationId xmlns:p14="http://schemas.microsoft.com/office/powerpoint/2010/main" val="1483496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dirty="0">
                <a:latin typeface="Garamond" panose="02020404030301010803" pitchFamily="18" charset="0"/>
              </a:rPr>
              <a:t>1.Kar Etmek</a:t>
            </a:r>
            <a:r>
              <a:rPr lang="tr-TR" altLang="tr-TR" dirty="0"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>
                <a:latin typeface="Garamond" panose="02020404030301010803" pitchFamily="18" charset="0"/>
              </a:rPr>
              <a:t>		</a:t>
            </a:r>
            <a:r>
              <a:rPr lang="tr-TR" altLang="tr-TR" sz="3200" b="1" dirty="0">
                <a:latin typeface="Garamond" panose="02020404030301010803" pitchFamily="18" charset="0"/>
              </a:rPr>
              <a:t>Kar bir işletmenin belirli bir dönem sonunda elde ettiği kazanç toplamıdır. Başka bir anlatımla belirli bir sürede elde ettiği gelir ve giderler arasındaki olumlu farktır. Tersi gerçekleşirse ortaya zarar çıkar. </a:t>
            </a:r>
            <a:endParaRPr lang="tr-TR" altLang="tr-TR" sz="28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53953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186</Words>
  <Application>Microsoft Office PowerPoint</Application>
  <PresentationFormat>Geniş ekran</PresentationFormat>
  <Paragraphs>24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Geçmişe bakış</vt:lpstr>
      <vt:lpstr>İşletme Yönetimi</vt:lpstr>
      <vt:lpstr>Temel Kavramlar</vt:lpstr>
      <vt:lpstr>Temel Kavramlar</vt:lpstr>
      <vt:lpstr>Temel Kavramlar</vt:lpstr>
      <vt:lpstr>Temel Kavramlar</vt:lpstr>
      <vt:lpstr>Temel Kavramlar</vt:lpstr>
      <vt:lpstr>İşletme</vt:lpstr>
      <vt:lpstr>1.Kar Etmek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2</cp:revision>
  <dcterms:created xsi:type="dcterms:W3CDTF">2017-10-29T12:36:35Z</dcterms:created>
  <dcterms:modified xsi:type="dcterms:W3CDTF">2018-03-04T11:15:02Z</dcterms:modified>
</cp:coreProperties>
</file>