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handoutMasterIdLst>
    <p:handoutMasterId r:id="rId17"/>
  </p:handoutMasterIdLst>
  <p:sldIdLst>
    <p:sldId id="272" r:id="rId2"/>
    <p:sldId id="368" r:id="rId3"/>
    <p:sldId id="369" r:id="rId4"/>
    <p:sldId id="370" r:id="rId5"/>
    <p:sldId id="371" r:id="rId6"/>
    <p:sldId id="372" r:id="rId7"/>
    <p:sldId id="373" r:id="rId8"/>
    <p:sldId id="374" r:id="rId9"/>
    <p:sldId id="375" r:id="rId10"/>
    <p:sldId id="376" r:id="rId11"/>
    <p:sldId id="377" r:id="rId12"/>
    <p:sldId id="378" r:id="rId13"/>
    <p:sldId id="379" r:id="rId14"/>
    <p:sldId id="446" r:id="rId15"/>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3" d="100"/>
          <a:sy n="83" d="100"/>
        </p:scale>
        <p:origin x="686"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2.05.2019</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2.05.2019</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a:t>Asıl metin stillerini düzenlemek için tıklayın</a:t>
            </a:r>
          </a:p>
          <a:p>
            <a:pPr lvl="1" rtl="0"/>
            <a:r>
              <a:rPr lang="tr-TR" noProof="0" dirty="0"/>
              <a:t>İkinci düzey</a:t>
            </a:r>
          </a:p>
          <a:p>
            <a:pPr lvl="2" rtl="0"/>
            <a:r>
              <a:rPr lang="tr-TR" noProof="0" dirty="0"/>
              <a:t>Üçüncü düzey</a:t>
            </a:r>
          </a:p>
          <a:p>
            <a:pPr lvl="3" rtl="0"/>
            <a:r>
              <a:rPr lang="tr-TR" noProof="0" dirty="0"/>
              <a:t>Dördüncü düzey</a:t>
            </a:r>
          </a:p>
          <a:p>
            <a:pPr lvl="4" rtl="0"/>
            <a:r>
              <a:rPr lang="tr-TR" noProof="0" dirty="0"/>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lar Yer Tutucusu 2"/>
          <p:cNvSpPr>
            <a:spLocks noGrp="1"/>
          </p:cNvSpPr>
          <p:nvPr>
            <p:ph type="body" idx="1"/>
          </p:nvPr>
        </p:nvSpPr>
        <p:spPr/>
        <p:txBody>
          <a:bodyPr rtlCol="0"/>
          <a:lstStyle/>
          <a:p>
            <a:pPr rtl="0"/>
            <a:endParaRPr lang="tr-TR" dirty="0"/>
          </a:p>
        </p:txBody>
      </p:sp>
      <p:sp>
        <p:nvSpPr>
          <p:cNvPr id="4" name="Slayt Numarası Yer Tutucusu 3"/>
          <p:cNvSpPr>
            <a:spLocks noGrp="1"/>
          </p:cNvSpPr>
          <p:nvPr>
            <p:ph type="sldNum" sz="quarter" idx="10"/>
          </p:nvPr>
        </p:nvSpPr>
        <p:spPr/>
        <p:txBody>
          <a:bodyPr rtlCol="0"/>
          <a:lstStyle/>
          <a:p>
            <a:pPr rtl="0"/>
            <a:fld id="{893B0CF2-7F87-4E02-A248-870047730F99}" type="slidenum">
              <a:rPr lang="tr-TR" smtClean="0"/>
              <a:t>1</a:t>
            </a:fld>
            <a:endParaRPr lang="tr-TR" dirty="0"/>
          </a:p>
        </p:txBody>
      </p:sp>
    </p:spTree>
    <p:extLst>
      <p:ext uri="{BB962C8B-B14F-4D97-AF65-F5344CB8AC3E}">
        <p14:creationId xmlns:p14="http://schemas.microsoft.com/office/powerpoint/2010/main" val="14951338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2.05.2019</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a:t>Alt bilgi ekle</a:t>
            </a:r>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12"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a:t>Asıl başlık stilini düzenlemek için tıklayın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
        <p:nvSpPr>
          <p:cNvPr id="7" name="Unvan 1"/>
          <p:cNvSpPr txBox="1">
            <a:spLocks/>
          </p:cNvSpPr>
          <p:nvPr userDrawn="1"/>
        </p:nvSpPr>
        <p:spPr>
          <a:xfrm rot="19943020">
            <a:off x="-637481" y="3059135"/>
            <a:ext cx="13466962" cy="1091200"/>
          </a:xfrm>
          <a:prstGeom prst="rect">
            <a:avLst/>
          </a:prstGeom>
          <a:noFill/>
          <a:ln>
            <a:noFill/>
          </a:ln>
        </p:spPr>
        <p:txBody>
          <a:bodyPr anchor="b">
            <a:normAutofit fontScale="92500" lnSpcReduction="20000"/>
          </a:bodyPr>
          <a:ls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a:defRPr/>
            </a:pPr>
            <a:r>
              <a:rPr lang="tr-TR" sz="8800"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2.05.2019</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a:t>Alt bilgi ekle</a:t>
            </a:r>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a:t>Asıl başlık stilini düzenlemek için tıklayın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a:t>Asıl başlık stilini düzenlemek için tıklayın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2.05.2019</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a:t>Alt bilgi ekle</a:t>
            </a:r>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2.05.2019</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a:t>Alt bilgi ekle</a:t>
            </a:r>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2.05.2019</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a:t>Alt bilgi ekle</a:t>
            </a:r>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a:t>Asıl başlık stilini düzenlemek için tıklayın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a:t>Asıl metin stillerini düzenle</a:t>
            </a:r>
          </a:p>
          <a:p>
            <a:pPr lvl="1" rtl="0" eaLnBrk="1" latinLnBrk="0" hangingPunct="1"/>
            <a:r>
              <a:rPr lang="tr-TR" noProof="0"/>
              <a:t>İkinci düzey</a:t>
            </a:r>
          </a:p>
          <a:p>
            <a:pPr lvl="2" rtl="0" eaLnBrk="1" latinLnBrk="0" hangingPunct="1"/>
            <a:r>
              <a:rPr lang="tr-TR" noProof="0"/>
              <a:t>Üçüncü düzey</a:t>
            </a:r>
          </a:p>
          <a:p>
            <a:pPr lvl="3" rtl="0" eaLnBrk="1" latinLnBrk="0" hangingPunct="1"/>
            <a:r>
              <a:rPr lang="tr-TR" noProof="0"/>
              <a:t>Dördüncü düzey</a:t>
            </a:r>
          </a:p>
          <a:p>
            <a:pPr lvl="4" rtl="0" eaLnBrk="1" latinLnBrk="0" hangingPunct="1"/>
            <a:r>
              <a:rPr lang="tr-TR" noProof="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a:t>Asıl başlık stilini düzenlemek için tıklayın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a:t>Resim eklemek için simgeye tıklayın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2.05.2019</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a:t>Alt bilgi ekle</a:t>
            </a:r>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a:t>Asıl metin stillerini düzenlemek için tıklayın</a:t>
            </a:r>
          </a:p>
          <a:p>
            <a:pPr lvl="1" rtl="0" eaLnBrk="1" latinLnBrk="0" hangingPunct="1"/>
            <a:r>
              <a:rPr lang="tr-TR" noProof="0" dirty="0"/>
              <a:t>İkinci düzey</a:t>
            </a:r>
          </a:p>
          <a:p>
            <a:pPr lvl="2" rtl="0" eaLnBrk="1" latinLnBrk="0" hangingPunct="1"/>
            <a:r>
              <a:rPr lang="tr-TR" noProof="0" dirty="0"/>
              <a:t>Üçüncü düzey</a:t>
            </a:r>
          </a:p>
          <a:p>
            <a:pPr lvl="3" rtl="0" eaLnBrk="1" latinLnBrk="0" hangingPunct="1"/>
            <a:r>
              <a:rPr lang="tr-TR" noProof="0" dirty="0"/>
              <a:t>Dördüncü düzey</a:t>
            </a:r>
          </a:p>
          <a:p>
            <a:pPr lvl="4" rtl="0" eaLnBrk="1" latinLnBrk="0" hangingPunct="1"/>
            <a:r>
              <a:rPr lang="tr-TR" noProof="0" dirty="0"/>
              <a:t>Beşinci düzey</a:t>
            </a:r>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2.05.2019</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a:t>Alt bilgi ekle</a:t>
            </a:r>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ctrTitle"/>
          </p:nvPr>
        </p:nvSpPr>
        <p:spPr>
          <a:xfrm>
            <a:off x="401067" y="304799"/>
            <a:ext cx="5128928" cy="1223819"/>
          </a:xfrm>
        </p:spPr>
        <p:txBody>
          <a:bodyPr rtlCol="0"/>
          <a:lstStyle/>
          <a:p>
            <a:pPr rtl="0"/>
            <a:r>
              <a:rPr lang="tr-TR" dirty="0"/>
              <a:t>GENEL TURİZM</a:t>
            </a:r>
          </a:p>
        </p:txBody>
      </p:sp>
      <p:pic>
        <p:nvPicPr>
          <p:cNvPr id="3" name="Resim 2">
            <a:extLst>
              <a:ext uri="{FF2B5EF4-FFF2-40B4-BE49-F238E27FC236}">
                <a16:creationId xmlns:a16="http://schemas.microsoft.com/office/drawing/2014/main" id="{1D85515D-EB10-4739-9BBC-39381E710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1895" y="1644074"/>
            <a:ext cx="7625765" cy="4385589"/>
          </a:xfrm>
          <a:prstGeom prst="rect">
            <a:avLst/>
          </a:prstGeom>
        </p:spPr>
      </p:pic>
      <p:pic>
        <p:nvPicPr>
          <p:cNvPr id="7" name="Resim 6">
            <a:extLst>
              <a:ext uri="{FF2B5EF4-FFF2-40B4-BE49-F238E27FC236}">
                <a16:creationId xmlns:a16="http://schemas.microsoft.com/office/drawing/2014/main" id="{91DBB4BA-09F7-44E0-8536-830EFBA03C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1068" y="3889714"/>
            <a:ext cx="3136459" cy="2139950"/>
          </a:xfrm>
          <a:prstGeom prst="rect">
            <a:avLst/>
          </a:prstGeom>
        </p:spPr>
      </p:pic>
      <p:pic>
        <p:nvPicPr>
          <p:cNvPr id="9" name="Resim 8">
            <a:extLst>
              <a:ext uri="{FF2B5EF4-FFF2-40B4-BE49-F238E27FC236}">
                <a16:creationId xmlns:a16="http://schemas.microsoft.com/office/drawing/2014/main" id="{81BD441F-EBDA-4668-B7B5-821CE1D4B7E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1067" y="1644074"/>
            <a:ext cx="3136460" cy="2245639"/>
          </a:xfrm>
          <a:prstGeom prst="rect">
            <a:avLst/>
          </a:prstGeom>
        </p:spPr>
      </p:pic>
    </p:spTree>
    <p:extLst>
      <p:ext uri="{BB962C8B-B14F-4D97-AF65-F5344CB8AC3E}">
        <p14:creationId xmlns:p14="http://schemas.microsoft.com/office/powerpoint/2010/main" val="3549628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A) Fiyat Düzeyi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Gidilen bölgedeki fiyat düzeyi, turizm talebi üzerinde bir etki yapabilir. Bu etki daha çok bireysel ya da çok küçük gruplar halinde seyahat etmek isteyen turist grupları için geçerlidir. Çünkü kişinin ne kadar harcama yapacağını önceden tahmin etmek mümkün olmamaktadır. Kore, Hong Kong, Tayland, Avustralya ve Japonya gibi Uzakdoğu ülkeleri ile Paris, Londra, İstanbul, New York, Hawaii gibi bölgelerde fiyatların oldukça yüksek olduğu düşünülmektedir. Bu ise söz konusu bölgelere gitmek isteyen kimselerin seyahat kararlarında olumsuz etki yapabilmektedir. Yüksek gelir grupları için böyle bir etki söz konusu olmayabilir, ancak orta ve düşük gelir grupları için bu etki oldukça yüksektir.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2473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B) Gelir Düzeyi</a:t>
            </a:r>
          </a:p>
          <a:p>
            <a:pPr algn="just">
              <a:buFont typeface="Wingdings" panose="05000000000000000000" pitchFamily="2" charset="2"/>
              <a:buChar char="Ø"/>
            </a:pPr>
            <a:r>
              <a:rPr lang="tr-TR" sz="2800" dirty="0">
                <a:latin typeface="Times New Roman" panose="02020603050405020304" pitchFamily="18" charset="0"/>
                <a:cs typeface="Times New Roman" panose="02020603050405020304" pitchFamily="18" charset="0"/>
              </a:rPr>
              <a:t>Diğer tüketicilerde olduğu gibi, turistlerin mal ve hizmetlere olan talepleri de </a:t>
            </a:r>
            <a:r>
              <a:rPr lang="tr-TR" sz="2800" b="1" dirty="0">
                <a:solidFill>
                  <a:srgbClr val="FF0000"/>
                </a:solidFill>
                <a:latin typeface="Times New Roman" panose="02020603050405020304" pitchFamily="18" charset="0"/>
                <a:cs typeface="Times New Roman" panose="02020603050405020304" pitchFamily="18" charset="0"/>
              </a:rPr>
              <a:t>kişisel harcanabilir gelir düzeylerinden </a:t>
            </a:r>
            <a:r>
              <a:rPr lang="tr-TR" sz="2800" dirty="0">
                <a:latin typeface="Times New Roman" panose="02020603050405020304" pitchFamily="18" charset="0"/>
                <a:cs typeface="Times New Roman" panose="02020603050405020304" pitchFamily="18" charset="0"/>
              </a:rPr>
              <a:t>etkilenir. </a:t>
            </a:r>
            <a:r>
              <a:rPr lang="tr-TR" sz="2800" b="1" dirty="0">
                <a:latin typeface="Times New Roman" panose="02020603050405020304" pitchFamily="18" charset="0"/>
                <a:cs typeface="Times New Roman" panose="02020603050405020304" pitchFamily="18" charset="0"/>
              </a:rPr>
              <a:t>Kişisel harcanabilir gelir düzeyi artarken turizme olan talep de artmaktadır. </a:t>
            </a:r>
            <a:r>
              <a:rPr lang="tr-TR" sz="2800" dirty="0">
                <a:latin typeface="Times New Roman" panose="02020603050405020304" pitchFamily="18" charset="0"/>
                <a:cs typeface="Times New Roman" panose="02020603050405020304" pitchFamily="18" charset="0"/>
              </a:rPr>
              <a:t>Bu arada değişik turizm türlerinin kalitesi de turizm talebi-gelir ilişkisi açısından önemlidir. Herhangi bir turizm türü kaliteli olabilir. Ayrıca, gelirdeki artış, bazı turistlerin talebini daha yüksek kaliteli alternatif turizm türüne kaydırabilir.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67468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B) Gelir Düzeyi</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Genelde turizmin gelir esnekliğinin 1’den büyük olduğuna inanılır. Turizm, ihtiyatlı bir harcama gerektirdiği için </a:t>
            </a:r>
            <a:r>
              <a:rPr lang="tr-TR" b="1" dirty="0">
                <a:solidFill>
                  <a:srgbClr val="FF0000"/>
                </a:solidFill>
                <a:latin typeface="Times New Roman" panose="02020603050405020304" pitchFamily="18" charset="0"/>
                <a:cs typeface="Times New Roman" panose="02020603050405020304" pitchFamily="18" charset="0"/>
              </a:rPr>
              <a:t>gelirdeki değişmelere karşı oldukça duyarlıdır.</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Turizm, gelir düştüğünde vazgeçilebilecek ilk harcamalardan biri olduğu gibi, aynı zamanda gelir arttığında turizme yönelik talebin de artacağı beklenebilir</a:t>
            </a:r>
            <a:r>
              <a:rPr lang="tr-TR" dirty="0">
                <a:latin typeface="Times New Roman" panose="02020603050405020304" pitchFamily="18" charset="0"/>
                <a:cs typeface="Times New Roman" panose="02020603050405020304" pitchFamily="18" charset="0"/>
              </a:rPr>
              <a:t>. Bununla birlikte, bazı kimseler turizm talebinin gelir esnekliğinin en azından zengin ülkelerde katı olduğunu düşünürler. Örneğin, bir Amerikalı aile yıllık programına göre seyahate çıkabilir. Aile, gelirinin düşmesi ile birlikte seyahat harcamalarını güçlendirmek için diğer giderlerden kesinti yapabilir.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88845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C) Ekonomik Uzaklık</a:t>
            </a:r>
          </a:p>
          <a:p>
            <a:pPr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Ekonomik uzaklık, iki bölge arasındaki ulaştırma için gerekli zaman miktarını ve ulaştırma maliyetini kapsamaktadır. Turizmin gelişmeye başladığı dönemlerde ekonomik uzaklık, potansiyel talebin bölge seçiminde önemli bir rol oynamakta idi. Ancak, teknolojideki gelişme ve dolayısıyla organize turların artması ile birlikte ulaştırma için harcanan zaman ve ücret daha da düşmeye başlamıştır. Bununla birlikte, turist gönderen ülkelere uzak konumda bulunan bazı bölgeler (Latin Amerika ülkeleri gibi) halen ekonomik uzaklık sonucu ortaya çıkan olumsuzlukları yaşamaktadır.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336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smtClean="0"/>
              <a:t>Nazmi Kozak, Metin Kozak, Meryem A. Kozak , Genel Turizm, Detay Yayınları</a:t>
            </a:r>
            <a:endParaRPr lang="tr-TR" dirty="0"/>
          </a:p>
        </p:txBody>
      </p:sp>
    </p:spTree>
    <p:extLst>
      <p:ext uri="{BB962C8B-B14F-4D97-AF65-F5344CB8AC3E}">
        <p14:creationId xmlns:p14="http://schemas.microsoft.com/office/powerpoint/2010/main" val="2003609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a:t>
            </a:r>
          </a:p>
          <a:p>
            <a:pPr marL="0" indent="0" algn="just">
              <a:buNone/>
            </a:pPr>
            <a:r>
              <a:rPr lang="tr-TR" dirty="0">
                <a:latin typeface="Times New Roman" panose="02020603050405020304" pitchFamily="18" charset="0"/>
                <a:cs typeface="Times New Roman" panose="02020603050405020304" pitchFamily="18" charset="0"/>
              </a:rPr>
              <a:t>Ekonomi disiplininin yapmış olduğu tanımdan yola çıkarak </a:t>
            </a:r>
            <a:r>
              <a:rPr lang="tr-TR" b="1" dirty="0">
                <a:latin typeface="Times New Roman" panose="02020603050405020304" pitchFamily="18" charset="0"/>
                <a:cs typeface="Times New Roman" panose="02020603050405020304" pitchFamily="18" charset="0"/>
              </a:rPr>
              <a:t>turizm talebi</a:t>
            </a:r>
            <a:r>
              <a:rPr lang="tr-TR" dirty="0">
                <a:latin typeface="Times New Roman" panose="02020603050405020304" pitchFamily="18" charset="0"/>
                <a:cs typeface="Times New Roman" panose="02020603050405020304" pitchFamily="18" charset="0"/>
              </a:rPr>
              <a:t>; yeterli satın alma gücüne ve boş zamana sahip olup belirli bir zaman diliminde, belirli bir hedef doğrultusunda turistik mal ve hizmetlerden faydalanan ya da yararlanmak isteyen kişi ya da kişiler topluluğu olarak ele alınabilir .Tanımdan da anlaşılacağı üzere turizm sektörüne özgü talep kavramından söz edebilmek için;</a:t>
            </a:r>
          </a:p>
          <a:p>
            <a:pPr marL="0" indent="0" algn="just">
              <a:buNone/>
            </a:pPr>
            <a:endParaRPr lang="tr-TR" dirty="0">
              <a:latin typeface="Times New Roman" panose="02020603050405020304" pitchFamily="18" charset="0"/>
              <a:cs typeface="Times New Roman" panose="02020603050405020304" pitchFamily="18" charset="0"/>
            </a:endParaRPr>
          </a:p>
          <a:p>
            <a:pPr marL="803275" lvl="0" indent="-2730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Tüketim zamanının kesin sınırlarının çizilmiş olması,</a:t>
            </a:r>
          </a:p>
          <a:p>
            <a:pPr marL="803275" lvl="0" indent="-2730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Tüketimde bulunacak kimsenin belirli bir gelire ve boş zamana sahip olması,</a:t>
            </a:r>
          </a:p>
          <a:p>
            <a:pPr marL="803275" lvl="0" indent="-2730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Turistik mal ve hizmetlerin belirli bir piyasada ve belirli bir fiyata turistlerin hizmetine sunulmuş olması,</a:t>
            </a:r>
          </a:p>
          <a:p>
            <a:pPr marL="803275" lvl="0" indent="-273050">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 Tüketicinin mal ve hizmetlerden yararlanmak için isteğinin olması gerekmektedir</a:t>
            </a:r>
          </a:p>
          <a:p>
            <a:pPr marL="530225" lvl="0" indent="0">
              <a:buNone/>
            </a:pPr>
            <a:endParaRPr lang="tr-TR" dirty="0"/>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1574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a:t>
            </a:r>
          </a:p>
          <a:p>
            <a:pPr marL="0" indent="0" algn="just">
              <a:buNone/>
            </a:pPr>
            <a:r>
              <a:rPr lang="tr-TR" dirty="0">
                <a:latin typeface="Times New Roman" panose="02020603050405020304" pitchFamily="18" charset="0"/>
                <a:cs typeface="Times New Roman" panose="02020603050405020304" pitchFamily="18" charset="0"/>
              </a:rPr>
              <a:t>Tüketici kitle, turist olabileceği gibi ziyaretçi ya da bir yerden farklı bir yere seyahat eden grup olabilir. Tanımın diğer bir özelliği ise, turizm talebinin sadece tüketimde bulunan kişilerden oluşmamasıdır. Bu nedenle, turizm talebi belli başlı üç bileşenden oluşmaktadır;</a:t>
            </a:r>
          </a:p>
          <a:p>
            <a:pPr marL="720725" lvl="0" indent="-27305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Bir turizm bölgesine giderek turizm faaliyetlerine doğrudan katılan efektif talep; buna </a:t>
            </a:r>
            <a:r>
              <a:rPr lang="tr-TR" b="1" dirty="0">
                <a:solidFill>
                  <a:srgbClr val="FF0000"/>
                </a:solidFill>
                <a:latin typeface="Times New Roman" panose="02020603050405020304" pitchFamily="18" charset="0"/>
                <a:cs typeface="Times New Roman" panose="02020603050405020304" pitchFamily="18" charset="0"/>
              </a:rPr>
              <a:t>aktif turizm talebi </a:t>
            </a:r>
            <a:r>
              <a:rPr lang="tr-TR" dirty="0">
                <a:latin typeface="Times New Roman" panose="02020603050405020304" pitchFamily="18" charset="0"/>
                <a:cs typeface="Times New Roman" panose="02020603050405020304" pitchFamily="18" charset="0"/>
              </a:rPr>
              <a:t>de denilmektedir.</a:t>
            </a:r>
          </a:p>
          <a:p>
            <a:pPr marL="720725" lvl="0" indent="-27305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 Seyahat etmeleri için uyarılmış ancak, gerek zaman ve gerekse parasal kısıtlamalar nedeniyle bu isteğini gerçekleştiremeyen </a:t>
            </a:r>
            <a:r>
              <a:rPr lang="tr-TR" b="1" dirty="0">
                <a:solidFill>
                  <a:srgbClr val="FF0000"/>
                </a:solidFill>
                <a:latin typeface="Times New Roman" panose="02020603050405020304" pitchFamily="18" charset="0"/>
                <a:cs typeface="Times New Roman" panose="02020603050405020304" pitchFamily="18" charset="0"/>
              </a:rPr>
              <a:t>potansiyel talep,</a:t>
            </a:r>
            <a:endParaRPr lang="tr-TR" dirty="0">
              <a:latin typeface="Times New Roman" panose="02020603050405020304" pitchFamily="18" charset="0"/>
              <a:cs typeface="Times New Roman" panose="02020603050405020304" pitchFamily="18" charset="0"/>
            </a:endParaRPr>
          </a:p>
          <a:p>
            <a:pPr marL="720725" lvl="0" indent="-273050" algn="just">
              <a:buFont typeface="Wingdings" panose="05000000000000000000" pitchFamily="2" charset="2"/>
              <a:buChar char="Ø"/>
            </a:pPr>
            <a:r>
              <a:rPr lang="tr-TR" dirty="0">
                <a:latin typeface="Times New Roman" panose="02020603050405020304" pitchFamily="18" charset="0"/>
                <a:cs typeface="Times New Roman" panose="02020603050405020304" pitchFamily="18" charset="0"/>
              </a:rPr>
              <a:t>Uyarıldığında seyahat edebilen ancak, sunulan olanaklar ve faaliyetler hakkında yeterli bilgiye sahip olmayan </a:t>
            </a:r>
            <a:r>
              <a:rPr lang="tr-TR" b="1" dirty="0">
                <a:solidFill>
                  <a:srgbClr val="FF0000"/>
                </a:solidFill>
                <a:latin typeface="Times New Roman" panose="02020603050405020304" pitchFamily="18" charset="0"/>
                <a:cs typeface="Times New Roman" panose="02020603050405020304" pitchFamily="18" charset="0"/>
              </a:rPr>
              <a:t>ertelenmiş turizm talebi </a:t>
            </a:r>
            <a:r>
              <a:rPr lang="tr-TR" dirty="0">
                <a:latin typeface="Times New Roman" panose="02020603050405020304" pitchFamily="18" charset="0"/>
                <a:cs typeface="Times New Roman" panose="02020603050405020304" pitchFamily="18" charset="0"/>
              </a:rPr>
              <a:t>olmak üzere.</a:t>
            </a:r>
          </a:p>
          <a:p>
            <a:pPr algn="ctr">
              <a:buFont typeface="Wingdings" panose="05000000000000000000" pitchFamily="2" charset="2"/>
              <a:buChar char="Ø"/>
            </a:pP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60354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75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75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ÖZELLİKLERİ</a:t>
            </a:r>
          </a:p>
          <a:p>
            <a:endParaRPr lang="tr-TR" b="1" dirty="0"/>
          </a:p>
          <a:p>
            <a:pPr lvl="0" algn="just">
              <a:buFont typeface="Wingdings" panose="05000000000000000000" pitchFamily="2" charset="2"/>
              <a:buChar char="Ø"/>
            </a:pPr>
            <a:r>
              <a:rPr lang="tr-TR" sz="2800" b="1" dirty="0">
                <a:latin typeface="Times New Roman" panose="02020603050405020304" pitchFamily="18" charset="0"/>
                <a:cs typeface="Times New Roman" panose="02020603050405020304" pitchFamily="18" charset="0"/>
              </a:rPr>
              <a:t>Turizm talebi ba</a:t>
            </a:r>
            <a:r>
              <a:rPr lang="tr-TR" sz="2800" dirty="0">
                <a:latin typeface="Times New Roman" panose="02020603050405020304" pitchFamily="18" charset="0"/>
                <a:cs typeface="Times New Roman" panose="02020603050405020304" pitchFamily="18" charset="0"/>
              </a:rPr>
              <a:t>ğı</a:t>
            </a:r>
            <a:r>
              <a:rPr lang="tr-TR" sz="2800" b="1" dirty="0">
                <a:latin typeface="Times New Roman" panose="02020603050405020304" pitchFamily="18" charset="0"/>
                <a:cs typeface="Times New Roman" panose="02020603050405020304" pitchFamily="18" charset="0"/>
              </a:rPr>
              <a:t>ms</a:t>
            </a:r>
            <a:r>
              <a:rPr lang="tr-TR" sz="2800" dirty="0">
                <a:latin typeface="Times New Roman" panose="02020603050405020304" pitchFamily="18" charset="0"/>
                <a:cs typeface="Times New Roman" panose="02020603050405020304" pitchFamily="18" charset="0"/>
              </a:rPr>
              <a:t>ı</a:t>
            </a:r>
            <a:r>
              <a:rPr lang="tr-TR" sz="2800" b="1" dirty="0">
                <a:latin typeface="Times New Roman" panose="02020603050405020304" pitchFamily="18" charset="0"/>
                <a:cs typeface="Times New Roman" panose="02020603050405020304" pitchFamily="18" charset="0"/>
              </a:rPr>
              <a:t>z bir taleptir: </a:t>
            </a:r>
            <a:r>
              <a:rPr lang="tr-TR" sz="2800" dirty="0">
                <a:latin typeface="Times New Roman" panose="02020603050405020304" pitchFamily="18" charset="0"/>
                <a:cs typeface="Times New Roman" panose="02020603050405020304" pitchFamily="18" charset="0"/>
              </a:rPr>
              <a:t>İnsanları seyahate yönelten çeşitli nedenler vardır. Bu nedenler, insanların atmosfer değiştirme isteği ve kişisel etkiler altında kalmasının bir sonucudur.</a:t>
            </a:r>
          </a:p>
          <a:p>
            <a:pPr lvl="0"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800" b="1" dirty="0">
                <a:latin typeface="Times New Roman" panose="02020603050405020304" pitchFamily="18" charset="0"/>
                <a:cs typeface="Times New Roman" panose="02020603050405020304" pitchFamily="18" charset="0"/>
              </a:rPr>
              <a:t> Turizm talebi çok yönlüdür ve karma</a:t>
            </a:r>
            <a:r>
              <a:rPr lang="tr-TR" sz="2800" dirty="0">
                <a:latin typeface="Times New Roman" panose="02020603050405020304" pitchFamily="18" charset="0"/>
                <a:cs typeface="Times New Roman" panose="02020603050405020304" pitchFamily="18" charset="0"/>
              </a:rPr>
              <a:t>şı</a:t>
            </a:r>
            <a:r>
              <a:rPr lang="tr-TR" sz="2800" b="1" dirty="0">
                <a:latin typeface="Times New Roman" panose="02020603050405020304" pitchFamily="18" charset="0"/>
                <a:cs typeface="Times New Roman" panose="02020603050405020304" pitchFamily="18" charset="0"/>
              </a:rPr>
              <a:t>k bir özelli</a:t>
            </a:r>
            <a:r>
              <a:rPr lang="tr-TR" sz="2800" dirty="0">
                <a:latin typeface="Times New Roman" panose="02020603050405020304" pitchFamily="18" charset="0"/>
                <a:cs typeface="Times New Roman" panose="02020603050405020304" pitchFamily="18" charset="0"/>
              </a:rPr>
              <a:t>ğ</a:t>
            </a:r>
            <a:r>
              <a:rPr lang="tr-TR" sz="2800" b="1" dirty="0">
                <a:latin typeface="Times New Roman" panose="02020603050405020304" pitchFamily="18" charset="0"/>
                <a:cs typeface="Times New Roman" panose="02020603050405020304" pitchFamily="18" charset="0"/>
              </a:rPr>
              <a:t>e sahiptir: </a:t>
            </a:r>
            <a:r>
              <a:rPr lang="tr-TR" sz="2800" dirty="0">
                <a:latin typeface="Times New Roman" panose="02020603050405020304" pitchFamily="18" charset="0"/>
                <a:cs typeface="Times New Roman" panose="02020603050405020304" pitchFamily="18" charset="0"/>
              </a:rPr>
              <a:t>Fiziksel bir rahatlığa, psikolojik bir mutluluğa ulaşmak için seyahat edenler ile ticari amaçlı seyahat eden insanlar arasında bir farklılık olduğu gibi konaklamanın gerçekleştiği bölgedeki gıda, eğlence, diğer mal ve hizmetler gibi değişik gereksinimlerin baskısı ve yoğunluğuna göre de farklılıklar bulunmaktadır</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59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ÖZELLİKLERİ</a:t>
            </a:r>
          </a:p>
          <a:p>
            <a:endParaRPr lang="tr-TR" b="1" dirty="0"/>
          </a:p>
          <a:p>
            <a:pPr lvl="0" algn="just">
              <a:buFont typeface="Wingdings" panose="05000000000000000000" pitchFamily="2" charset="2"/>
              <a:buChar char="Ø"/>
            </a:pPr>
            <a:r>
              <a:rPr lang="tr-TR" sz="2800" b="1" dirty="0">
                <a:latin typeface="Times New Roman" panose="02020603050405020304" pitchFamily="18" charset="0"/>
                <a:cs typeface="Times New Roman" panose="02020603050405020304" pitchFamily="18" charset="0"/>
              </a:rPr>
              <a:t>Aşırı</a:t>
            </a:r>
            <a:r>
              <a:rPr lang="tr-TR" sz="2800" dirty="0">
                <a:latin typeface="Times New Roman" panose="02020603050405020304" pitchFamily="18" charset="0"/>
                <a:cs typeface="Times New Roman" panose="02020603050405020304" pitchFamily="18" charset="0"/>
              </a:rPr>
              <a:t> </a:t>
            </a:r>
            <a:r>
              <a:rPr lang="tr-TR" sz="2800" b="1" dirty="0">
                <a:latin typeface="Times New Roman" panose="02020603050405020304" pitchFamily="18" charset="0"/>
                <a:cs typeface="Times New Roman" panose="02020603050405020304" pitchFamily="18" charset="0"/>
              </a:rPr>
              <a:t>esnektir: </a:t>
            </a:r>
            <a:r>
              <a:rPr lang="tr-TR" sz="2800" dirty="0">
                <a:latin typeface="Times New Roman" panose="02020603050405020304" pitchFamily="18" charset="0"/>
                <a:cs typeface="Times New Roman" panose="02020603050405020304" pitchFamily="18" charset="0"/>
              </a:rPr>
              <a:t>Turizm talebinin ikame olanaklarının fazla olması, turistik tüketimdeki tercihlere ekonomik, sosyal, politik ve mali nitelikteki unsurların etki etmesi turizm talebine aşırı esnek bir özellik kazandırır.</a:t>
            </a:r>
          </a:p>
          <a:p>
            <a:pPr lvl="0" algn="just">
              <a:buFont typeface="Wingdings" panose="05000000000000000000" pitchFamily="2" charset="2"/>
              <a:buChar char="Ø"/>
            </a:pPr>
            <a:endParaRPr lang="tr-TR" sz="28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tr-TR" sz="2800" b="1" dirty="0">
                <a:latin typeface="Times New Roman" panose="02020603050405020304" pitchFamily="18" charset="0"/>
                <a:cs typeface="Times New Roman" panose="02020603050405020304" pitchFamily="18" charset="0"/>
              </a:rPr>
              <a:t> Turizm ürünleri aras</a:t>
            </a:r>
            <a:r>
              <a:rPr lang="tr-TR" sz="2800" dirty="0">
                <a:latin typeface="Times New Roman" panose="02020603050405020304" pitchFamily="18" charset="0"/>
                <a:cs typeface="Times New Roman" panose="02020603050405020304" pitchFamily="18" charset="0"/>
              </a:rPr>
              <a:t>ı</a:t>
            </a:r>
            <a:r>
              <a:rPr lang="tr-TR" sz="2800" b="1" dirty="0">
                <a:latin typeface="Times New Roman" panose="02020603050405020304" pitchFamily="18" charset="0"/>
                <a:cs typeface="Times New Roman" panose="02020603050405020304" pitchFamily="18" charset="0"/>
              </a:rPr>
              <a:t>nda a</a:t>
            </a:r>
            <a:r>
              <a:rPr lang="tr-TR" sz="2800" dirty="0">
                <a:latin typeface="Times New Roman" panose="02020603050405020304" pitchFamily="18" charset="0"/>
                <a:cs typeface="Times New Roman" panose="02020603050405020304" pitchFamily="18" charset="0"/>
              </a:rPr>
              <a:t>şı</a:t>
            </a:r>
            <a:r>
              <a:rPr lang="tr-TR" sz="2800" b="1" dirty="0">
                <a:latin typeface="Times New Roman" panose="02020603050405020304" pitchFamily="18" charset="0"/>
                <a:cs typeface="Times New Roman" panose="02020603050405020304" pitchFamily="18" charset="0"/>
              </a:rPr>
              <a:t>r</a:t>
            </a:r>
            <a:r>
              <a:rPr lang="tr-TR" sz="2800" dirty="0">
                <a:latin typeface="Times New Roman" panose="02020603050405020304" pitchFamily="18" charset="0"/>
                <a:cs typeface="Times New Roman" panose="02020603050405020304" pitchFamily="18" charset="0"/>
              </a:rPr>
              <a:t>ı </a:t>
            </a:r>
            <a:r>
              <a:rPr lang="tr-TR" sz="2800" b="1" dirty="0">
                <a:latin typeface="Times New Roman" panose="02020603050405020304" pitchFamily="18" charset="0"/>
                <a:cs typeface="Times New Roman" panose="02020603050405020304" pitchFamily="18" charset="0"/>
              </a:rPr>
              <a:t>rekabet söz konusudur: </a:t>
            </a:r>
            <a:r>
              <a:rPr lang="tr-TR" sz="2800" dirty="0">
                <a:latin typeface="Times New Roman" panose="02020603050405020304" pitchFamily="18" charset="0"/>
                <a:cs typeface="Times New Roman" panose="02020603050405020304" pitchFamily="18" charset="0"/>
              </a:rPr>
              <a:t>Turistik tüketime konu olan mal ve hizmetler arasında da aşırı bir rekabet vardır. Bu rekabet kişisel tercihlere bağlı olarak ortaya çıkar. Ayrıca, turizm ürünleri ekonomideki lüks ve kültürel nitelikteki diğer mal ve hizmetlerle rekabet halindedir.</a:t>
            </a:r>
          </a:p>
        </p:txBody>
      </p:sp>
    </p:spTree>
    <p:extLst>
      <p:ext uri="{BB962C8B-B14F-4D97-AF65-F5344CB8AC3E}">
        <p14:creationId xmlns:p14="http://schemas.microsoft.com/office/powerpoint/2010/main" val="1137743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75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75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ÖZELLİKLERİ</a:t>
            </a:r>
          </a:p>
          <a:p>
            <a:endParaRPr lang="tr-TR" b="1" dirty="0"/>
          </a:p>
          <a:p>
            <a:pPr lvl="0" algn="just">
              <a:buFont typeface="Wingdings" panose="05000000000000000000" pitchFamily="2" charset="2"/>
              <a:buChar char="Ø"/>
            </a:pPr>
            <a:r>
              <a:rPr lang="tr-TR" sz="3200" b="1" dirty="0">
                <a:latin typeface="Times New Roman" panose="02020603050405020304" pitchFamily="18" charset="0"/>
                <a:cs typeface="Times New Roman" panose="02020603050405020304" pitchFamily="18" charset="0"/>
              </a:rPr>
              <a:t> Mevsimlik özellik taşır: </a:t>
            </a:r>
            <a:r>
              <a:rPr lang="tr-TR" sz="3200" dirty="0">
                <a:latin typeface="Times New Roman" panose="02020603050405020304" pitchFamily="18" charset="0"/>
                <a:cs typeface="Times New Roman" panose="02020603050405020304" pitchFamily="18" charset="0"/>
              </a:rPr>
              <a:t>Turistik hareketler belirli mevsimlerde yoğunlaştığı için turizm talebi de mevsimlik bir özellik taşır.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a:p>
            <a:pPr lvl="0" algn="just">
              <a:buFont typeface="Wingdings" panose="05000000000000000000" pitchFamily="2" charset="2"/>
              <a:buChar char="Ø"/>
            </a:pPr>
            <a:r>
              <a:rPr lang="tr-TR" sz="3200" b="1" dirty="0">
                <a:latin typeface="Times New Roman" panose="02020603050405020304" pitchFamily="18" charset="0"/>
                <a:cs typeface="Times New Roman" panose="02020603050405020304" pitchFamily="18" charset="0"/>
              </a:rPr>
              <a:t> Ülkelerin gelişmişlik düzeyine göre değişiklik gösterir: </a:t>
            </a:r>
            <a:r>
              <a:rPr lang="tr-TR" sz="3200" dirty="0">
                <a:latin typeface="Times New Roman" panose="02020603050405020304" pitchFamily="18" charset="0"/>
                <a:cs typeface="Times New Roman" panose="02020603050405020304" pitchFamily="18" charset="0"/>
              </a:rPr>
              <a:t>Turizm talebi ülkelerin gelişmişlik düzeylerine göre de değişiklikler gösterir.</a:t>
            </a:r>
          </a:p>
        </p:txBody>
      </p:sp>
    </p:spTree>
    <p:extLst>
      <p:ext uri="{BB962C8B-B14F-4D97-AF65-F5344CB8AC3E}">
        <p14:creationId xmlns:p14="http://schemas.microsoft.com/office/powerpoint/2010/main" val="1595738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75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A) Fiyat Düzeyi</a:t>
            </a:r>
          </a:p>
          <a:p>
            <a:pPr algn="just">
              <a:buFont typeface="Wingdings" panose="05000000000000000000" pitchFamily="2" charset="2"/>
              <a:buChar char="Ø"/>
            </a:pP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Bir mal ya da hizmetin talebini ilk başta etkileyecek olan unsurun, o mal veya hizmetin fiyatı olması, talep yasasının normal bir sonucudur. Bu nedenle turizm talebini, turistik mal ve hizmetlerin fiyatları ile bağlantılı olarak göstermek mümkündür.</a:t>
            </a:r>
          </a:p>
          <a:p>
            <a:pPr algn="just">
              <a:buFont typeface="Wingdings" panose="05000000000000000000" pitchFamily="2" charset="2"/>
              <a:buChar char="Ø"/>
            </a:pPr>
            <a:endParaRPr lang="tr-TR" sz="2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tr-TR" sz="2400" dirty="0">
                <a:latin typeface="Times New Roman" panose="02020603050405020304" pitchFamily="18" charset="0"/>
                <a:cs typeface="Times New Roman" panose="02020603050405020304" pitchFamily="18" charset="0"/>
              </a:rPr>
              <a:t>Diğer mal ve hizmetlerin fiyatları da turizm talebini etkilemektedir. Örneğin; potansiyel turistler, diğer mal ve hizmetlere harcamak için daha fazla (ya da daha az) pay ayırabilmek amacıyla turizmin daha ucuz (ya da daha pahalı) türlerini seçmeye karar verebilirler. Bu eğilim, turizmde özellikle </a:t>
            </a:r>
            <a:r>
              <a:rPr lang="tr-TR" sz="2400" b="1" dirty="0">
                <a:solidFill>
                  <a:srgbClr val="FF0000"/>
                </a:solidFill>
                <a:latin typeface="Times New Roman" panose="02020603050405020304" pitchFamily="18" charset="0"/>
                <a:cs typeface="Times New Roman" panose="02020603050405020304" pitchFamily="18" charset="0"/>
              </a:rPr>
              <a:t>tamamlayıcı mallar söz konusu </a:t>
            </a:r>
            <a:r>
              <a:rPr lang="tr-TR" sz="2400" dirty="0">
                <a:latin typeface="Times New Roman" panose="02020603050405020304" pitchFamily="18" charset="0"/>
                <a:cs typeface="Times New Roman" panose="02020603050405020304" pitchFamily="18" charset="0"/>
              </a:rPr>
              <a:t>olduğu zaman daha da artar. Örneğin, havayolu fiyatlarında bir düşme olduğu zaman turizm talebinde artış görülür.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5320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A) Fiyat Düzeyi</a:t>
            </a:r>
          </a:p>
          <a:p>
            <a:pPr algn="just">
              <a:buFont typeface="Wingdings" panose="05000000000000000000" pitchFamily="2" charset="2"/>
              <a:buChar char="Ø"/>
            </a:pPr>
            <a:r>
              <a:rPr lang="tr-TR" sz="2300" dirty="0">
                <a:latin typeface="Times New Roman" panose="02020603050405020304" pitchFamily="18" charset="0"/>
                <a:cs typeface="Times New Roman" panose="02020603050405020304" pitchFamily="18" charset="0"/>
              </a:rPr>
              <a:t>Turizmde </a:t>
            </a:r>
            <a:r>
              <a:rPr lang="tr-TR" sz="2300" b="1" dirty="0">
                <a:solidFill>
                  <a:srgbClr val="FF0000"/>
                </a:solidFill>
                <a:latin typeface="Times New Roman" panose="02020603050405020304" pitchFamily="18" charset="0"/>
                <a:cs typeface="Times New Roman" panose="02020603050405020304" pitchFamily="18" charset="0"/>
              </a:rPr>
              <a:t>ikame olanakları </a:t>
            </a:r>
            <a:r>
              <a:rPr lang="tr-TR" sz="2300" dirty="0">
                <a:latin typeface="Times New Roman" panose="02020603050405020304" pitchFamily="18" charset="0"/>
                <a:cs typeface="Times New Roman" panose="02020603050405020304" pitchFamily="18" charset="0"/>
              </a:rPr>
              <a:t>söz konusu olduğu zaman ise, alternatif turistik mal ve hizmetlerin fiyatlarında oluşan düşme turizm talebinde de artışa yol açacaktır. Örneğin, birbirlerine yakın turistik arz potansiyeline sahip iki bölgeden birisinin fiyatlarındaki düşme, diğer bölgeye yönelik turizm talebinde de düşmeye yol açacaktır. Turistler, yalnızca belirli bir turizm bölgesinde yapılacak olan bir tatilin fiyatını kendi ülkelerindeki fiyat düzeyi ile karşılaştırmakla yetinmezler, aynı zamanda onlar, yabancı turizm bölgelerinin seyahat maliyetlerini diğer benzeri yabancı turizm bölgeleri ile karşılaştırırlar. Örneğin, Avusturya’nın kış sporları açısından İsviçre’nin bir ikamesi durumunda olması gibi. Aynı şekilde, konaklama işletmeleri kapsamında yer alan otel, motel, pansiyon vb. işletmeler birbirlerinin ikamesi durumundadır. Otel fiyatlarındaki olası bir artış, diğer konaklama işletmelerine olan talebi artırmaktadır.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150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9F3594F-874B-439C-9207-13E0791A8E4D}"/>
              </a:ext>
            </a:extLst>
          </p:cNvPr>
          <p:cNvSpPr>
            <a:spLocks noGrp="1"/>
          </p:cNvSpPr>
          <p:nvPr>
            <p:ph type="title"/>
          </p:nvPr>
        </p:nvSpPr>
        <p:spPr>
          <a:xfrm>
            <a:off x="2484580" y="616600"/>
            <a:ext cx="8137239" cy="648781"/>
          </a:xfrm>
        </p:spPr>
        <p:txBody>
          <a:bodyPr>
            <a:noAutofit/>
          </a:bodyPr>
          <a:lstStyle/>
          <a:p>
            <a:r>
              <a:rPr lang="tr-TR" sz="2800" b="1" dirty="0">
                <a:latin typeface="Times New Roman" panose="02020603050405020304" pitchFamily="18" charset="0"/>
                <a:cs typeface="Times New Roman" panose="02020603050405020304" pitchFamily="18" charset="0"/>
              </a:rPr>
              <a:t>TURİZM ENDÜSTRİSİNİN UNSURLARI</a:t>
            </a:r>
          </a:p>
        </p:txBody>
      </p:sp>
      <p:sp>
        <p:nvSpPr>
          <p:cNvPr id="3" name="İçerik Yer Tutucusu 2">
            <a:extLst>
              <a:ext uri="{FF2B5EF4-FFF2-40B4-BE49-F238E27FC236}">
                <a16:creationId xmlns:a16="http://schemas.microsoft.com/office/drawing/2014/main" id="{65D7CAA3-5AE6-466A-A646-CAD32C028D29}"/>
              </a:ext>
            </a:extLst>
          </p:cNvPr>
          <p:cNvSpPr>
            <a:spLocks noGrp="1"/>
          </p:cNvSpPr>
          <p:nvPr>
            <p:ph idx="1"/>
          </p:nvPr>
        </p:nvSpPr>
        <p:spPr>
          <a:xfrm>
            <a:off x="92365" y="1477817"/>
            <a:ext cx="11517744" cy="5301673"/>
          </a:xfrm>
        </p:spPr>
        <p:txBody>
          <a:bodyPr>
            <a:noAutofit/>
          </a:bodyPr>
          <a:lstStyle/>
          <a:p>
            <a:r>
              <a:rPr lang="tr-TR" b="1" dirty="0"/>
              <a:t>TURİZM TALEBİNİN ETKİLEYEN UNSURLAR</a:t>
            </a:r>
          </a:p>
          <a:p>
            <a:r>
              <a:rPr lang="tr-TR" b="1" dirty="0"/>
              <a:t>1.Ekonomik Unsurlar</a:t>
            </a:r>
          </a:p>
          <a:p>
            <a:r>
              <a:rPr lang="tr-TR" b="1" dirty="0"/>
              <a:t>A) Fiyat Düzeyi</a:t>
            </a:r>
          </a:p>
          <a:p>
            <a:pPr algn="just"/>
            <a:r>
              <a:rPr lang="tr-TR" sz="2000" dirty="0">
                <a:latin typeface="Times New Roman" panose="02020603050405020304" pitchFamily="18" charset="0"/>
                <a:cs typeface="Times New Roman" panose="02020603050405020304" pitchFamily="18" charset="0"/>
              </a:rPr>
              <a:t>Talebi etkileyen diğer bir unsur uluslararası turizm talebi ile döviz kuru arasındaki ilişkidir. Uluslararası turizm talebi fonksiyonlarında döviz kuru değişkeninin kullanılmasının nedeni, tüketicilerin gittikleri ülkelerdeki zorunlu giderlerin neler olabileceğinden çok döviz kurlarını bilmeleri ve bu nedenle kendilerine ölçü olarak döviz kurlarını almalarıdır. Daha önce aynı ülkeyi ziyaret etmemişler ise, turistlerin çok azı gidecekleri ülkedeki fiyatları tümüyle bilmektedir. </a:t>
            </a:r>
            <a:r>
              <a:rPr lang="tr-TR" sz="2000" b="1" dirty="0">
                <a:solidFill>
                  <a:srgbClr val="FF0000"/>
                </a:solidFill>
                <a:latin typeface="Times New Roman" panose="02020603050405020304" pitchFamily="18" charset="0"/>
                <a:cs typeface="Times New Roman" panose="02020603050405020304" pitchFamily="18" charset="0"/>
              </a:rPr>
              <a:t>Bu nedenle turistler o ülkedeki fiyat düzeylerini kendi paralarının döviz kuru üzerinden hesaplayarak tahmin etmek isterler. </a:t>
            </a:r>
            <a:r>
              <a:rPr lang="tr-TR" sz="2000" dirty="0">
                <a:latin typeface="Times New Roman" panose="02020603050405020304" pitchFamily="18" charset="0"/>
                <a:cs typeface="Times New Roman" panose="02020603050405020304" pitchFamily="18" charset="0"/>
              </a:rPr>
              <a:t>Nitekim yapılan araştırmalarda, seçilen değişkenler arasında Türkiye’ye yönelik dış turizm talebini belirleyen </a:t>
            </a:r>
            <a:r>
              <a:rPr lang="tr-TR" sz="2000" b="1" dirty="0">
                <a:latin typeface="Times New Roman" panose="02020603050405020304" pitchFamily="18" charset="0"/>
                <a:cs typeface="Times New Roman" panose="02020603050405020304" pitchFamily="18" charset="0"/>
              </a:rPr>
              <a:t>en güçlü değişkenin döviz </a:t>
            </a:r>
            <a:r>
              <a:rPr lang="tr-TR" sz="2000" dirty="0">
                <a:latin typeface="Times New Roman" panose="02020603050405020304" pitchFamily="18" charset="0"/>
                <a:cs typeface="Times New Roman" panose="02020603050405020304" pitchFamily="18" charset="0"/>
              </a:rPr>
              <a:t>kurları olduğu belirlenmiştir. Türk Lirası’nın günlük kur ayarlaması ile sürekli olarak devalüe edilmesi ve konaklama işletmelerinin döviz bazında düşük fiyat uygulamaları, yabancı turistler açısından Türkiye’yi çekici hale getirmektedir. Türkiye’de uygulanan politikalar sonucunda Türkiye’ye yönelik seyahatleri sırasında </a:t>
            </a:r>
            <a:r>
              <a:rPr lang="tr-TR" sz="2000" b="1" dirty="0">
                <a:latin typeface="Times New Roman" panose="02020603050405020304" pitchFamily="18" charset="0"/>
                <a:cs typeface="Times New Roman" panose="02020603050405020304" pitchFamily="18" charset="0"/>
              </a:rPr>
              <a:t>satın alma güçleri artan yabancı turistler, tatil için ayırdıkları bütçe ile daha uzun konaklama yapabildikleri gibi alışverişe de daha fazla pay </a:t>
            </a:r>
            <a:r>
              <a:rPr lang="tr-TR" sz="2000" dirty="0">
                <a:latin typeface="Times New Roman" panose="02020603050405020304" pitchFamily="18" charset="0"/>
                <a:cs typeface="Times New Roman" panose="02020603050405020304" pitchFamily="18" charset="0"/>
              </a:rPr>
              <a:t>ayırabilmektedirler.</a:t>
            </a:r>
          </a:p>
          <a:p>
            <a:pPr lvl="0" algn="just">
              <a:buFont typeface="Wingdings" panose="05000000000000000000" pitchFamily="2" charset="2"/>
              <a:buChar char="Ø"/>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56369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665</TotalTime>
  <Words>1297</Words>
  <Application>Microsoft Office PowerPoint</Application>
  <PresentationFormat>Geniş ekran</PresentationFormat>
  <Paragraphs>74</Paragraphs>
  <Slides>14</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Calibri</vt:lpstr>
      <vt:lpstr>Century Gothic</vt:lpstr>
      <vt:lpstr>Palatino Linotype</vt:lpstr>
      <vt:lpstr>Times New Roman</vt:lpstr>
      <vt:lpstr>Wingdings</vt:lpstr>
      <vt:lpstr>Wingdings 2</vt:lpstr>
      <vt:lpstr>Beyin fırtınası hakkında sunu</vt:lpstr>
      <vt:lpstr>GENEL TURİZM</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TURİZM ENDÜSTRİSİNİN UNSURLARI</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TURİZM</dc:title>
  <dc:creator>Fuat Atasoy</dc:creator>
  <cp:lastModifiedBy>Fuat Atasoy</cp:lastModifiedBy>
  <cp:revision>77</cp:revision>
  <dcterms:created xsi:type="dcterms:W3CDTF">2018-09-03T20:09:10Z</dcterms:created>
  <dcterms:modified xsi:type="dcterms:W3CDTF">2019-05-02T14:33:27Z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