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1" r:id="rId2"/>
    <p:sldId id="260" r:id="rId3"/>
    <p:sldId id="262" r:id="rId4"/>
    <p:sldId id="261" r:id="rId5"/>
    <p:sldId id="263" r:id="rId6"/>
    <p:sldId id="264" r:id="rId7"/>
    <p:sldId id="259" r:id="rId8"/>
    <p:sldId id="269" r:id="rId9"/>
    <p:sldId id="270" r:id="rId10"/>
    <p:sldId id="272" r:id="rId11"/>
    <p:sldId id="273"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p15:clr>
            <a:srgbClr val="A4A3A4"/>
          </p15:clr>
        </p15:guide>
        <p15:guide id="2" pos="381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2"/>
      </p:cViewPr>
      <p:guideLst>
        <p:guide orient="horz" pos="2154"/>
        <p:guide pos="381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F5110FC-8820-4B89-9C7D-2C62350B3556}"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3040C26-3BB3-4C30-BBF8-1078A78F160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F5110FC-8820-4B89-9C7D-2C62350B3556}"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040C26-3BB3-4C30-BBF8-1078A78F160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F5110FC-8820-4B89-9C7D-2C62350B3556}"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040C26-3BB3-4C30-BBF8-1078A78F160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F5110FC-8820-4B89-9C7D-2C62350B3556}"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040C26-3BB3-4C30-BBF8-1078A78F1604}" type="slidenum">
              <a:rPr lang="tr-TR" smtClean="0"/>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F5110FC-8820-4B89-9C7D-2C62350B3556}"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040C26-3BB3-4C30-BBF8-1078A78F160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F5110FC-8820-4B89-9C7D-2C62350B3556}"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040C26-3BB3-4C30-BBF8-1078A78F1604}" type="slidenum">
              <a:rPr lang="tr-TR" smtClean="0"/>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F5110FC-8820-4B89-9C7D-2C62350B3556}"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040C26-3BB3-4C30-BBF8-1078A78F1604}" type="slidenum">
              <a:rPr lang="tr-TR" smtClean="0"/>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F5110FC-8820-4B89-9C7D-2C62350B3556}"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040C26-3BB3-4C30-BBF8-1078A78F160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F5110FC-8820-4B89-9C7D-2C62350B3556}"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040C26-3BB3-4C30-BBF8-1078A78F160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F5110FC-8820-4B89-9C7D-2C62350B3556}"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040C26-3BB3-4C30-BBF8-1078A78F160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hasCustomPrompt="1"/>
          </p:nvPr>
        </p:nvSpPr>
        <p:spPr/>
        <p:txBody>
          <a:bodyPr/>
          <a:lstStyle/>
          <a:p>
            <a:r>
              <a:rPr lang="tr-TR" smtClean="0"/>
              <a:t>Asıl başlık stili için tıklatın</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F5110FC-8820-4B89-9C7D-2C62350B3556}"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3040C26-3BB3-4C30-BBF8-1078A78F160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hasCustomPrompt="1"/>
          </p:nvPr>
        </p:nvSpPr>
        <p:spPr/>
        <p:txBody>
          <a:bodyPr/>
          <a:lstStyle/>
          <a:p>
            <a:r>
              <a:rPr lang="tr-TR" smtClean="0"/>
              <a:t>Asıl başlık stili için tıklatın</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F5110FC-8820-4B89-9C7D-2C62350B3556}" type="datetimeFigureOut">
              <a:rPr lang="tr-TR" smtClean="0"/>
              <a:t>23.03.2018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3040C26-3BB3-4C30-BBF8-1078A78F160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F5110FC-8820-4B89-9C7D-2C62350B3556}" type="datetimeFigureOut">
              <a:rPr lang="tr-TR" smtClean="0"/>
              <a:t>23.03.2018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3040C26-3BB3-4C30-BBF8-1078A78F160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5110FC-8820-4B89-9C7D-2C62350B3556}" type="datetimeFigureOut">
              <a:rPr lang="tr-TR" smtClean="0"/>
              <a:t>23.03.2018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3040C26-3BB3-4C30-BBF8-1078A78F160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F5110FC-8820-4B89-9C7D-2C62350B3556}"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3040C26-3BB3-4C30-BBF8-1078A78F160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hasCustomPrompt="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F5110FC-8820-4B89-9C7D-2C62350B3556}"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040C26-3BB3-4C30-BBF8-1078A78F160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F5110FC-8820-4B89-9C7D-2C62350B3556}" type="datetimeFigureOut">
              <a:rPr lang="tr-TR" smtClean="0"/>
              <a:t>23.03.2018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3040C26-3BB3-4C30-BBF8-1078A78F160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2885" y="2621915"/>
            <a:ext cx="10011410" cy="3289300"/>
          </a:xfrm>
        </p:spPr>
        <p:txBody>
          <a:bodyPr/>
          <a:lstStyle/>
          <a:p>
            <a:pPr marL="0" indent="0">
              <a:buNone/>
            </a:pPr>
            <a:r>
              <a:rPr lang="tr-TR" altLang="en-US" sz="4400" b="1">
                <a:solidFill>
                  <a:schemeClr val="accent2"/>
                </a:solidFill>
              </a:rPr>
              <a:t>EARLY MUSLIM POLEMIC WRITERS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altLang="en-US" sz="3500"/>
              <a:t>THANK YOU FOR LISTENING</a:t>
            </a:r>
          </a:p>
        </p:txBody>
      </p:sp>
      <p:sp>
        <p:nvSpPr>
          <p:cNvPr id="4" name="Smiley Face 3"/>
          <p:cNvSpPr/>
          <p:nvPr/>
        </p:nvSpPr>
        <p:spPr>
          <a:xfrm>
            <a:off x="9083675" y="2133600"/>
            <a:ext cx="683260" cy="631825"/>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50408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4335" y="624205"/>
            <a:ext cx="9839960" cy="1125855"/>
          </a:xfrm>
        </p:spPr>
        <p:txBody>
          <a:bodyPr>
            <a:normAutofit fontScale="90000"/>
          </a:bodyPr>
          <a:lstStyle/>
          <a:p>
            <a:r>
              <a:rPr lang="tr-TR" dirty="0">
                <a:sym typeface="+mn-ea"/>
              </a:rPr>
              <a:t>Abd Allah b. Ismail al-Hashimi(d. 205/850) </a:t>
            </a:r>
            <a:r>
              <a:rPr lang="tr-TR" dirty="0"/>
              <a:t/>
            </a:r>
            <a:br>
              <a:rPr lang="tr-TR" dirty="0"/>
            </a:br>
            <a:endParaRPr lang="tr-TR" b="1" dirty="0"/>
          </a:p>
        </p:txBody>
      </p:sp>
      <p:sp>
        <p:nvSpPr>
          <p:cNvPr id="3" name="İçerik Yer Tutucusu 2"/>
          <p:cNvSpPr>
            <a:spLocks noGrp="1"/>
          </p:cNvSpPr>
          <p:nvPr>
            <p:ph idx="1"/>
          </p:nvPr>
        </p:nvSpPr>
        <p:spPr>
          <a:xfrm>
            <a:off x="1116330" y="1750695"/>
            <a:ext cx="10388600" cy="4160520"/>
          </a:xfrm>
        </p:spPr>
        <p:txBody>
          <a:bodyPr>
            <a:normAutofit/>
          </a:bodyPr>
          <a:lstStyle/>
          <a:p>
            <a:r>
              <a:rPr lang="tr-TR" sz="2300" dirty="0"/>
              <a:t>He  lives in the palace during the reign of Caliph Ma'mun, and who is also a nephew of the caliph.</a:t>
            </a:r>
          </a:p>
          <a:p>
            <a:endParaRPr lang="tr-TR" sz="2300" dirty="0"/>
          </a:p>
          <a:p>
            <a:r>
              <a:rPr lang="tr-TR" sz="2300" dirty="0"/>
              <a:t> His book Risâla ila Abdil Masih b. Ishâq al-Kindî is known as a first independent polemic book and it takes a few issue. </a:t>
            </a:r>
          </a:p>
          <a:p>
            <a:pPr marL="0" indent="0">
              <a:buNone/>
            </a:pPr>
            <a:endParaRPr lang="tr-TR" sz="2300" dirty="0"/>
          </a:p>
          <a:p>
            <a:r>
              <a:rPr lang="tr-TR" sz="2300" dirty="0"/>
              <a:t>It summarizes the principles and obligations of Islam although it is not a direct rejection of Christianity, it is important that it is the first available source of Islamic-Christian dialogue.</a:t>
            </a:r>
          </a:p>
          <a:p>
            <a:endParaRPr lang="tr-TR" sz="2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6925" y="859790"/>
            <a:ext cx="10708005" cy="5120640"/>
          </a:xfrm>
        </p:spPr>
        <p:txBody>
          <a:bodyPr>
            <a:normAutofit/>
          </a:bodyPr>
          <a:lstStyle/>
          <a:p>
            <a:pPr marL="0" indent="0">
              <a:buClrTx/>
              <a:buFont typeface="Wingdings" panose="05000000000000000000" charset="0"/>
            </a:pPr>
            <a:r>
              <a:rPr lang="tr-TR" sz="2400" dirty="0">
                <a:sym typeface="+mn-ea"/>
              </a:rPr>
              <a:t/>
            </a:r>
            <a:br>
              <a:rPr lang="tr-TR" sz="2400" dirty="0">
                <a:sym typeface="+mn-ea"/>
              </a:rPr>
            </a:br>
            <a:r>
              <a:rPr lang="tr-TR" sz="2400" dirty="0">
                <a:sym typeface="+mn-ea"/>
              </a:rPr>
              <a:t>In his work, he warns to al - Kindi for leaving to worship the Father, the Son and Holy Spirit.  He said that these does not have any benefits. Because Kindi is close friend him and he is a Christian scholar in caliphate.</a:t>
            </a:r>
            <a:r>
              <a:rPr lang="tr-TR" sz="2400" dirty="0"/>
              <a:t/>
            </a:r>
            <a:br>
              <a:rPr lang="tr-TR" sz="2400" dirty="0"/>
            </a:br>
            <a:r>
              <a:rPr lang="tr-TR" sz="2400" dirty="0"/>
              <a:t/>
            </a:r>
            <a:br>
              <a:rPr lang="tr-TR" sz="2400" dirty="0"/>
            </a:br>
            <a:r>
              <a:rPr lang="tr-TR" sz="2400" dirty="0">
                <a:sym typeface="+mn-ea"/>
              </a:rPr>
              <a:t>He wants to show him to right way. He pointed out that the understanding of the God of Christians was wrong. </a:t>
            </a:r>
            <a:br>
              <a:rPr lang="tr-TR" sz="2400" dirty="0">
                <a:sym typeface="+mn-ea"/>
              </a:rPr>
            </a:br>
            <a:r>
              <a:rPr lang="tr-TR" sz="2400" dirty="0">
                <a:sym typeface="+mn-ea"/>
              </a:rPr>
              <a:t/>
            </a:r>
            <a:br>
              <a:rPr lang="tr-TR" sz="2400" dirty="0">
                <a:sym typeface="+mn-ea"/>
              </a:rPr>
            </a:br>
            <a:r>
              <a:rPr lang="tr-TR" sz="2400" dirty="0">
                <a:sym typeface="+mn-ea"/>
              </a:rPr>
              <a:t>Christians and Jews are not on the same level of closeness to Islam and Christians are closer to Muslims than Jews. </a:t>
            </a:r>
            <a:br>
              <a:rPr lang="tr-TR" sz="2400" dirty="0">
                <a:sym typeface="+mn-ea"/>
              </a:rPr>
            </a:br>
            <a:endParaRPr lang="tr-T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51280" y="1385570"/>
            <a:ext cx="10153015" cy="4525645"/>
          </a:xfrm>
        </p:spPr>
        <p:txBody>
          <a:bodyPr>
            <a:noAutofit/>
          </a:bodyPr>
          <a:lstStyle/>
          <a:p>
            <a:r>
              <a:rPr lang="tr-TR" sz="2500" dirty="0">
                <a:sym typeface="+mn-ea"/>
              </a:rPr>
              <a:t>He said that Prophet called all people to Islam from east to west with soft words so he has tried to express the universality of Islam. </a:t>
            </a:r>
          </a:p>
          <a:p>
            <a:endParaRPr lang="tr-TR" sz="2500" dirty="0">
              <a:sym typeface="+mn-ea"/>
            </a:endParaRPr>
          </a:p>
          <a:p>
            <a:r>
              <a:rPr lang="tr-TR" sz="2500" dirty="0">
                <a:sym typeface="+mn-ea"/>
              </a:rPr>
              <a:t>We understand that Hashimi who reflects this understanding in his treatise, uses a friendly language. </a:t>
            </a:r>
          </a:p>
          <a:p>
            <a:endParaRPr lang="tr-TR" sz="2500" dirty="0">
              <a:sym typeface="+mn-ea"/>
            </a:endParaRPr>
          </a:p>
          <a:p>
            <a:r>
              <a:rPr lang="tr-TR" sz="2500" dirty="0">
                <a:sym typeface="+mn-ea"/>
              </a:rPr>
              <a:t>It is understood that Hashimi who does not deal with the Christian concept in all details, expresses issues in a very soft style. Also it has invitation feature rather than feature of polemic.</a:t>
            </a:r>
            <a:br>
              <a:rPr lang="tr-TR" sz="2500" dirty="0">
                <a:sym typeface="+mn-ea"/>
              </a:rPr>
            </a:br>
            <a:endParaRPr lang="tr-TR" sz="2500" dirty="0">
              <a:sym typeface="+mn-ea"/>
            </a:endParaRPr>
          </a:p>
          <a:p>
            <a:endParaRPr lang="tr-TR" sz="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46530" y="624205"/>
            <a:ext cx="10057765" cy="1280795"/>
          </a:xfrm>
        </p:spPr>
        <p:txBody>
          <a:bodyPr/>
          <a:lstStyle/>
          <a:p>
            <a:r>
              <a:rPr lang="tr-TR"/>
              <a:t> Ali b. Rabban at-Tabari (d. 240/855)</a:t>
            </a:r>
          </a:p>
        </p:txBody>
      </p:sp>
      <p:sp>
        <p:nvSpPr>
          <p:cNvPr id="3" name="İçerik Yer Tutucusu 2"/>
          <p:cNvSpPr>
            <a:spLocks noGrp="1"/>
          </p:cNvSpPr>
          <p:nvPr>
            <p:ph idx="1"/>
          </p:nvPr>
        </p:nvSpPr>
        <p:spPr>
          <a:xfrm>
            <a:off x="1068705" y="1604645"/>
            <a:ext cx="10435590" cy="4100195"/>
          </a:xfrm>
        </p:spPr>
        <p:txBody>
          <a:bodyPr>
            <a:noAutofit/>
          </a:bodyPr>
          <a:lstStyle/>
          <a:p>
            <a:r>
              <a:rPr lang="tr-TR" sz="2100" dirty="0"/>
              <a:t>He is a member of the Nestorianism and grew up in  cultured Christian family.</a:t>
            </a:r>
          </a:p>
          <a:p>
            <a:endParaRPr lang="tr-TR" sz="2100" dirty="0"/>
          </a:p>
          <a:p>
            <a:r>
              <a:rPr lang="tr-TR" sz="2100" dirty="0"/>
              <a:t>He is the son of Sahl who can translate philosophical texts from one language to another and knows the astronomy and mathematics and Jewish sharia well. </a:t>
            </a:r>
          </a:p>
          <a:p>
            <a:endParaRPr lang="tr-TR" sz="2100" dirty="0"/>
          </a:p>
          <a:p>
            <a:r>
              <a:rPr lang="tr-TR" sz="2100" dirty="0"/>
              <a:t>As one of the oldest polemic writers in Islamic thought, Tabari has also been a guide to Islamic thinkers in this regard. He declares that every religionist would defend his own religion. </a:t>
            </a:r>
          </a:p>
          <a:p>
            <a:pPr marL="0" indent="0">
              <a:buNone/>
            </a:pPr>
            <a:endParaRPr lang="tr-TR" sz="2100" dirty="0"/>
          </a:p>
          <a:p>
            <a:r>
              <a:rPr lang="tr-TR" sz="2100" dirty="0"/>
              <a:t>He then said that he chooses  Islam at the seventy ages to leave the world and take the descendants and warn Christians about their religion.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2915" y="1409700"/>
            <a:ext cx="11198225" cy="5097780"/>
          </a:xfrm>
        </p:spPr>
        <p:txBody>
          <a:bodyPr>
            <a:normAutofit/>
          </a:bodyPr>
          <a:lstStyle/>
          <a:p>
            <a:r>
              <a:rPr lang="tr-TR" dirty="0"/>
              <a:t> </a:t>
            </a:r>
            <a:r>
              <a:rPr lang="tr-TR" sz="2300" dirty="0"/>
              <a:t>Tabari's book of Kitab ar-Radd ala'n Nasâra is carrying the first denial feature against Christianity in true sense. </a:t>
            </a:r>
          </a:p>
          <a:p>
            <a:pPr marL="0" indent="0">
              <a:buNone/>
            </a:pPr>
            <a:endParaRPr lang="tr-TR" sz="2300" dirty="0"/>
          </a:p>
          <a:p>
            <a:r>
              <a:rPr lang="tr-TR" sz="2300" dirty="0"/>
              <a:t>In the beginning of his work, he explains why he was a Muslim. He intends to warn those who support Christ and the Bibles by writing his work and distort his words. He gives some contradictions from Bible and tries to prove their falsehood. </a:t>
            </a:r>
          </a:p>
          <a:p>
            <a:endParaRPr lang="tr-TR" sz="2300" dirty="0"/>
          </a:p>
          <a:p>
            <a:r>
              <a:rPr lang="tr-TR" sz="2300" dirty="0"/>
              <a:t>He says that because of his writing, Muslims would love him and the Christians would either abandon their religion or be in doubt.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2160" y="755015"/>
            <a:ext cx="10809605" cy="5323840"/>
          </a:xfrm>
        </p:spPr>
        <p:txBody>
          <a:bodyPr>
            <a:normAutofit/>
          </a:bodyPr>
          <a:lstStyle/>
          <a:p>
            <a:pPr marL="0" marR="0" lvl="0" indent="0" algn="l" defTabSz="914400" rtl="0" eaLnBrk="0" fontAlgn="base" latinLnBrk="0" hangingPunct="0">
              <a:lnSpc>
                <a:spcPct val="100000"/>
              </a:lnSpc>
              <a:spcBef>
                <a:spcPct val="0"/>
              </a:spcBef>
              <a:spcAft>
                <a:spcPct val="0"/>
              </a:spcAft>
              <a:buClrTx/>
              <a:buSzTx/>
              <a:buFontTx/>
              <a:buNone/>
            </a:pPr>
            <a:endParaRPr lang="tr-TR" altLang="tr-TR" dirty="0" smtClean="0">
              <a:ln>
                <a:noFill/>
              </a:ln>
              <a:solidFill>
                <a:schemeClr val="tx1"/>
              </a:solidFill>
              <a:effectLst/>
              <a:latin typeface="Times New Roman" panose="02020603050405020304" pitchFamily="18" charset="0"/>
              <a:cs typeface="Times New Roman" panose="02020603050405020304" pitchFamily="18" charset="0"/>
              <a:sym typeface="+mn-ea"/>
            </a:endParaRPr>
          </a:p>
          <a:p>
            <a:pPr marL="0" marR="0" lvl="0" indent="0" algn="l" defTabSz="914400" rtl="0" eaLnBrk="0" fontAlgn="base" latinLnBrk="0" hangingPunct="0">
              <a:lnSpc>
                <a:spcPct val="100000"/>
              </a:lnSpc>
              <a:spcBef>
                <a:spcPct val="0"/>
              </a:spcBef>
              <a:spcAft>
                <a:spcPct val="0"/>
              </a:spcAft>
              <a:buClrTx/>
              <a:buSzTx/>
              <a:buFontTx/>
              <a:buNone/>
            </a:pPr>
            <a:endParaRPr lang="tr-TR" altLang="tr-TR" dirty="0" smtClean="0">
              <a:ln>
                <a:noFill/>
              </a:ln>
              <a:solidFill>
                <a:schemeClr val="tx1"/>
              </a:solidFill>
              <a:effectLst/>
              <a:latin typeface="Times New Roman" panose="02020603050405020304" pitchFamily="18" charset="0"/>
              <a:cs typeface="Times New Roman" panose="02020603050405020304" pitchFamily="18" charset="0"/>
              <a:sym typeface="+mn-ea"/>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charset="0"/>
              <a:buChar char="Ø"/>
            </a:pPr>
            <a:r>
              <a:rPr lang="tr-TR" altLang="tr-TR" sz="2100" dirty="0" smtClean="0">
                <a:ln>
                  <a:noFill/>
                </a:ln>
                <a:solidFill>
                  <a:schemeClr val="tx1"/>
                </a:solidFill>
                <a:effectLst/>
                <a:latin typeface="Times New Roman" panose="02020603050405020304" pitchFamily="18" charset="0"/>
                <a:cs typeface="Times New Roman" panose="02020603050405020304" pitchFamily="18" charset="0"/>
                <a:sym typeface="+mn-ea"/>
              </a:rPr>
              <a:t>In each of the five episodes, each of the chapters is based on the biblical questions, after the questions they ask about the subject and that Christian understanding of belief is invalid.</a:t>
            </a:r>
          </a:p>
          <a:p>
            <a:pPr marL="0" marR="0" lvl="0" indent="0" algn="l" defTabSz="914400" rtl="0" eaLnBrk="0" fontAlgn="base" latinLnBrk="0" hangingPunct="0">
              <a:lnSpc>
                <a:spcPct val="100000"/>
              </a:lnSpc>
              <a:spcBef>
                <a:spcPct val="0"/>
              </a:spcBef>
              <a:spcAft>
                <a:spcPct val="0"/>
              </a:spcAft>
              <a:buClrTx/>
              <a:buSzTx/>
              <a:buFont typeface="Wingdings" panose="05000000000000000000" charset="0"/>
              <a:buNone/>
            </a:pPr>
            <a:endParaRPr kumimoji="0" lang="tr-TR" altLang="tr-TR" sz="2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tr-TR" altLang="tr-TR" sz="2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charset="0"/>
              <a:buChar char="Ø"/>
            </a:pPr>
            <a:r>
              <a:rPr lang="tr-TR" altLang="tr-TR" sz="2100" dirty="0" smtClean="0">
                <a:ln>
                  <a:noFill/>
                </a:ln>
                <a:solidFill>
                  <a:schemeClr val="tx1"/>
                </a:solidFill>
                <a:effectLst/>
                <a:latin typeface="Times New Roman" panose="02020603050405020304" pitchFamily="18" charset="0"/>
                <a:cs typeface="Times New Roman" panose="02020603050405020304" pitchFamily="18" charset="0"/>
                <a:sym typeface="+mn-ea"/>
              </a:rPr>
              <a:t> He tries to emphasize that Jesus is a created human prophet. One of the things that draws our attention in the work of Tabari is the effort to reveal that there are differences between God and man. For this purpose, he puts forward the phrases concerning the adjectives in the Old and New Testament which should be found in God. </a:t>
            </a:r>
          </a:p>
          <a:p>
            <a:pPr marL="0" marR="0" lvl="0" indent="0" algn="l" defTabSz="914400" rtl="0" eaLnBrk="0" fontAlgn="base" latinLnBrk="0" hangingPunct="0">
              <a:lnSpc>
                <a:spcPct val="100000"/>
              </a:lnSpc>
              <a:spcBef>
                <a:spcPct val="0"/>
              </a:spcBef>
              <a:spcAft>
                <a:spcPct val="0"/>
              </a:spcAft>
              <a:buClrTx/>
              <a:buSzTx/>
              <a:buFontTx/>
              <a:buNone/>
            </a:pPr>
            <a:endParaRPr lang="tr-TR" altLang="tr-TR" sz="2100" dirty="0" smtClean="0">
              <a:ln>
                <a:noFill/>
              </a:ln>
              <a:solidFill>
                <a:schemeClr val="tx1"/>
              </a:solidFill>
              <a:effectLst/>
              <a:latin typeface="Times New Roman" panose="02020603050405020304" pitchFamily="18" charset="0"/>
              <a:cs typeface="Times New Roman" panose="02020603050405020304" pitchFamily="18" charset="0"/>
              <a:sym typeface="+mn-ea"/>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charset="0"/>
              <a:buChar char="Ø"/>
            </a:pPr>
            <a:endParaRPr lang="tr-TR" altLang="tr-TR" sz="2100" dirty="0" smtClean="0">
              <a:ln>
                <a:noFill/>
              </a:ln>
              <a:solidFill>
                <a:schemeClr val="tx1"/>
              </a:solidFill>
              <a:effectLst/>
              <a:latin typeface="Times New Roman" panose="02020603050405020304" pitchFamily="18" charset="0"/>
              <a:cs typeface="Times New Roman" panose="02020603050405020304" pitchFamily="18" charset="0"/>
              <a:sym typeface="+mn-ea"/>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charset="0"/>
              <a:buChar char="Ø"/>
            </a:pPr>
            <a:r>
              <a:rPr lang="tr-TR" altLang="tr-TR" sz="2100" dirty="0" smtClean="0">
                <a:ln>
                  <a:noFill/>
                </a:ln>
                <a:solidFill>
                  <a:schemeClr val="tx1"/>
                </a:solidFill>
                <a:effectLst/>
                <a:latin typeface="Times New Roman" panose="02020603050405020304" pitchFamily="18" charset="0"/>
                <a:cs typeface="Times New Roman" panose="02020603050405020304" pitchFamily="18" charset="0"/>
                <a:sym typeface="+mn-ea"/>
              </a:rPr>
              <a:t>When we look the goal of Tabari in his book is to distort the Bible and to eradicate the humanity of Jesus. He focuses Jesus and tries to prove his humanity and the invalidity of the Christian religion. </a:t>
            </a:r>
            <a:endParaRPr lang="tr-TR" sz="2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8475" y="598170"/>
            <a:ext cx="9142730" cy="1280795"/>
          </a:xfrm>
        </p:spPr>
        <p:txBody>
          <a:bodyPr/>
          <a:lstStyle/>
          <a:p>
            <a:r>
              <a:rPr lang="en-US"/>
              <a:t>Abu Isa Muhammad b. Harun al-Warraq (d. 248/862)</a:t>
            </a:r>
          </a:p>
        </p:txBody>
      </p:sp>
      <p:sp>
        <p:nvSpPr>
          <p:cNvPr id="3" name="Content Placeholder 2"/>
          <p:cNvSpPr>
            <a:spLocks noGrp="1"/>
          </p:cNvSpPr>
          <p:nvPr>
            <p:ph idx="1"/>
          </p:nvPr>
        </p:nvSpPr>
        <p:spPr>
          <a:xfrm>
            <a:off x="1893570" y="2133600"/>
            <a:ext cx="9610725" cy="3777615"/>
          </a:xfrm>
        </p:spPr>
        <p:txBody>
          <a:bodyPr>
            <a:normAutofit/>
          </a:bodyPr>
          <a:lstStyle/>
          <a:p>
            <a:r>
              <a:rPr lang="en-US" sz="2000"/>
              <a:t>He has significant contributions to Islamic-Christian polemics. We do not give information about him in a details because in the sources life about him is not in a detail. </a:t>
            </a:r>
          </a:p>
          <a:p>
            <a:endParaRPr lang="en-US" sz="2000"/>
          </a:p>
          <a:p>
            <a:endParaRPr lang="en-US" sz="2000"/>
          </a:p>
          <a:p>
            <a:r>
              <a:rPr lang="en-US" sz="2000"/>
              <a:t>In the early ninth century, Abu Isa Muhammad b. Harun al-Warraq wrote an Arabic treatise, The Refutation of the creed of the three Christian sects Radd ala al-Thalath Firaq min al-Nasara, which is a rational and philosophic attempt to refute the Christian doctrine of the Trinity and the Incarnation of Jesus Christ. </a:t>
            </a:r>
          </a:p>
          <a:p>
            <a:endParaRPr lang="en-US"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3145" y="1182370"/>
            <a:ext cx="10471150" cy="4728845"/>
          </a:xfrm>
        </p:spPr>
        <p:txBody>
          <a:bodyPr/>
          <a:lstStyle/>
          <a:p>
            <a:r>
              <a:rPr lang="en-US" sz="2000">
                <a:sym typeface="+mn-ea"/>
              </a:rPr>
              <a:t>Professor David Thomas has translated al-Warraq’s Arabic work into two volumes. </a:t>
            </a:r>
          </a:p>
          <a:p>
            <a:endParaRPr lang="en-US" sz="2000">
              <a:sym typeface="+mn-ea"/>
            </a:endParaRPr>
          </a:p>
          <a:p>
            <a:r>
              <a:rPr lang="en-US" sz="2000">
                <a:sym typeface="+mn-ea"/>
              </a:rPr>
              <a:t>His first volume introduces al-Warraq in his historical context and then presents a scholarly translation of al-Warraq’s refutation of the Christian doctrine of the Trinity. </a:t>
            </a:r>
          </a:p>
          <a:p>
            <a:endParaRPr lang="en-US" sz="2000">
              <a:sym typeface="+mn-ea"/>
            </a:endParaRPr>
          </a:p>
          <a:p>
            <a:r>
              <a:rPr lang="tr-TR" altLang="en-US" sz="2000">
                <a:sym typeface="+mn-ea"/>
              </a:rPr>
              <a:t>S</a:t>
            </a:r>
            <a:r>
              <a:rPr lang="en-US" sz="2000">
                <a:sym typeface="+mn-ea"/>
              </a:rPr>
              <a:t>econd volume provides considerable additional background material, followed by an English translation of al-Warraq’s critique of the incarnation of Jesus Christ. </a:t>
            </a:r>
            <a:endParaRPr lang="en-US" sz="2000"/>
          </a:p>
        </p:txBody>
      </p:sp>
    </p:spTree>
  </p:cSld>
  <p:clrMapOvr>
    <a:masterClrMapping/>
  </p:clrMapOvr>
  <p:transition>
    <p:blinds dir="vert"/>
  </p:transition>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244</TotalTime>
  <Words>686</Words>
  <Application>Microsoft Office PowerPoint</Application>
  <PresentationFormat>Geniş ekran</PresentationFormat>
  <Paragraphs>46</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Century Gothic</vt:lpstr>
      <vt:lpstr>Times New Roman</vt:lpstr>
      <vt:lpstr>Wingdings</vt:lpstr>
      <vt:lpstr>Wingdings 3</vt:lpstr>
      <vt:lpstr>Duman</vt:lpstr>
      <vt:lpstr>PowerPoint Sunusu</vt:lpstr>
      <vt:lpstr>Abd Allah b. Ismail al-Hashimi(d. 205/850)  </vt:lpstr>
      <vt:lpstr> In his work, he warns to al - Kindi for leaving to worship the Father, the Son and Holy Spirit.  He said that these does not have any benefits. Because Kindi is close friend him and he is a Christian scholar in caliphate.  He wants to show him to right way. He pointed out that the understanding of the God of Christians was wrong.   Christians and Jews are not on the same level of closeness to Islam and Christians are closer to Muslims than Jews.  </vt:lpstr>
      <vt:lpstr>PowerPoint Sunusu</vt:lpstr>
      <vt:lpstr> Ali b. Rabban at-Tabari (d. 240/855)</vt:lpstr>
      <vt:lpstr>PowerPoint Sunusu</vt:lpstr>
      <vt:lpstr>PowerPoint Sunusu</vt:lpstr>
      <vt:lpstr>Abu Isa Muhammad b. Harun al-Warraq (d. 248/862)</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cemil</dc:creator>
  <cp:lastModifiedBy>cemil</cp:lastModifiedBy>
  <cp:revision>20</cp:revision>
  <dcterms:created xsi:type="dcterms:W3CDTF">2017-02-28T09:00:00Z</dcterms:created>
  <dcterms:modified xsi:type="dcterms:W3CDTF">2018-03-23T14:14:01Z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1033-10.2.0.5811</vt:lpwstr>
  </property>
</Properties>
</file>