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7" r:id="rId2"/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7" r:id="rId13"/>
    <p:sldId id="278" r:id="rId14"/>
    <p:sldId id="263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-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47DCC-2293-4CA3-9A41-5BA36647D6A1}" type="datetimeFigureOut">
              <a:rPr lang="tr-TR" smtClean="0"/>
              <a:t>6.4.2019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270B0-07BA-4694-B91C-E89AC4039A9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265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55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70052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8B5301-1728-4B1C-B39E-9BD85996D84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126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D47E222-EFAC-4E98-9EE1-0FB622BE44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97F22F55-CF54-4C84-A68A-97E1B444A6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3F4C4FC-8113-4CC4-86D5-28AC2AF3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54656-D8B1-4F50-A206-D8F3CB93281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5A4801CC-B3E4-4438-9EDB-EDF29DD6F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05EE9B57-404D-4966-A137-CBC805634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99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CA6CA94E-B32D-4651-B36D-CD89D3E13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E5B0AF00-77E4-4EFA-A79C-0FDDC9F7E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4F8FC5-0422-48E2-843B-4F2F86A20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5A7C-6452-4441-B4B8-EDEB1536B37C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7F724320-2A3C-4B61-9C27-EBF0227EA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11F4D27C-F16E-4A56-B157-61817BC2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5732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89880094-6D84-4A0A-A02A-24BFC37758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F7181946-3729-46F8-AC39-F08D5845EE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329BDD5D-FCAA-4AE3-B5F3-E54641C4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D9C33-D599-44A3-A99E-6EF1923650CA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164E904D-D24B-4A54-8987-4A1EA7319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955AA27-0E53-44CE-829C-EB35AA3AB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2876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3FDB0222-4253-4D7D-A9B3-CE598F143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7334708-4DEE-4B4B-AD7D-78FE09FCD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C98C8477-3A67-4915-AEE3-561B431CC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6C83D-C7BC-4667-B461-F97895A6297B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1CEB008-B42A-4F2A-81E1-27AC472E7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C1163802-9C9D-4B33-BF7A-F9064F4A6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9846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9C811F0-2459-4DE1-AFA6-26A97166AD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A8FCD65B-C16D-4553-AB60-700944269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843E5E27-149D-46EB-8BB2-6E6796A85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1CB23-657A-4DBD-8312-60C48B622665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0366FCF-9563-4871-BD56-BAF19AEC8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E14D2866-F762-438C-A649-BDC0B2F81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913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FF02F0E-3632-435D-AD33-7A9DE181D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2C455A8-E4F5-42A3-B0CC-E7C0F864EB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8A969280-613A-4914-9F9F-A892F4E6D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9177FBFE-F9E8-4016-916A-CD0A57454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17D41-B48A-42A7-95A7-E3D08854289A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771BC5B2-CD53-48C7-9FA4-8FCE7CEBE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C7C4495-09B5-430D-85B5-EA0FEC313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5911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0DF595D-8E89-424F-9F29-AE4534E94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413DEA5-D065-4D9B-8ABA-7EEB21F8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A3D7F167-6541-4961-B455-0BE72494E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4738620C-017A-4185-9974-2685F2621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133783D-F2EC-466A-B98E-CF9F310C6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336EEF35-6A30-4079-A3B1-D34245C1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7829B-D804-4D29-9805-829A67064131}" type="datetime1">
              <a:rPr lang="tr-TR" smtClean="0"/>
              <a:t>6.4.2019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DAF33A8C-5860-4BBF-9210-BD2D83B02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9399C27D-3025-46F4-B4AB-1577761E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10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22AA600-1F01-4A26-B427-9C9DD0BAA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49D0178F-F601-4523-B0F1-F3CC62782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23E0C-C42A-43EB-A6E5-BEF0466B74DE}" type="datetime1">
              <a:rPr lang="tr-TR" smtClean="0"/>
              <a:t>6.4.2019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B956D79F-BF4D-423D-A496-32B88AEAA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AD16D4B4-99D4-4C1F-90DA-A30981914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3257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5426BE15-D802-4763-8F94-69C981322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8E60E-3F15-4E08-8D35-4A5C782BF496}" type="datetime1">
              <a:rPr lang="tr-TR" smtClean="0"/>
              <a:t>6.4.2019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94030729-0DC7-4FA9-9B5D-9FA7FE5C2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F9D0265E-9DBE-4004-B1F8-823989B6E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550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38B53C8-729E-4CC2-8A67-3D1B31261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50C6979-31E2-4F7D-8C26-B3AFDD227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86FC20C-86F9-4D01-99B2-9A6B99C2F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88ACFDDE-8196-469A-BB9D-FCD55212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E5E92-5313-4BBB-AD62-DBA5C2B3E610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CAF33557-97EE-4366-8977-49E6E9F6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83C1CA4D-EDCE-4E7A-9F85-F015EEB1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4009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7D114379-B799-4072-A798-368408E67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5CCB73B5-63F6-42E3-A38C-C714519EE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D4307F50-F5E3-4D5C-BAED-D8A9EA68B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2D4DD3C2-5AA5-4E59-9AC3-2E585C5F4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4D37B-B81E-4887-A86D-442B3A5C6400}" type="datetime1">
              <a:rPr lang="tr-TR" smtClean="0"/>
              <a:t>6.4.2019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E4A11C98-81AA-46C6-9054-67812790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B23DFE9-E940-4DB8-9DE2-000866761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268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11AF88C7-29CB-432F-954B-587D70CBF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D9C4ABA2-95CA-4863-87EE-38E6F9975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ACCA31C9-2AD8-427A-BE70-D6FEF437FE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18181-F33C-46D5-8058-8F035DC48540}" type="datetime1">
              <a:rPr lang="tr-TR" smtClean="0"/>
              <a:t>6.4.2019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388C7EB-5B18-4885-A7C0-484A2042A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3DBF7DC0-85B3-48EA-B39F-D7B04977D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65EC-96E6-4109-9484-D25B1BCDAF4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50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5400" dirty="0"/>
              <a:t>ELE427</a:t>
            </a:r>
            <a:br>
              <a:rPr lang="tr-TR" sz="5400" dirty="0"/>
            </a:br>
            <a:r>
              <a:rPr lang="tr-TR" sz="5400" dirty="0"/>
              <a:t>COMMUNICATION THEORY – II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1600" dirty="0"/>
              <a:t>ANKARA UNIVERSITY</a:t>
            </a:r>
          </a:p>
          <a:p>
            <a:r>
              <a:rPr lang="tr-TR" sz="1600" dirty="0"/>
              <a:t>FACULTY OF ENGINEERING</a:t>
            </a:r>
          </a:p>
          <a:p>
            <a:r>
              <a:rPr lang="tr-TR" sz="1600" dirty="0"/>
              <a:t>ELECTRICAL AND ELECTRONICS ENGINEERING DEPARTMENT</a:t>
            </a:r>
          </a:p>
        </p:txBody>
      </p:sp>
    </p:spTree>
    <p:extLst>
      <p:ext uri="{BB962C8B-B14F-4D97-AF65-F5344CB8AC3E}">
        <p14:creationId xmlns:p14="http://schemas.microsoft.com/office/powerpoint/2010/main" val="3383223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2004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Regenerative </a:t>
                </a:r>
                <a:r>
                  <a:rPr lang="tr-TR" sz="3600" dirty="0" err="1"/>
                  <a:t>Repeaters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 probability of </a:t>
                </a:r>
                <a:r>
                  <a:rPr lang="en-US" sz="2800" i="1" dirty="0" err="1"/>
                  <a:t>i</a:t>
                </a:r>
                <a:r>
                  <a:rPr lang="en-US" sz="2800" i="1" dirty="0"/>
                  <a:t> </a:t>
                </a:r>
                <a:r>
                  <a:rPr lang="en-US" sz="2800" dirty="0"/>
                  <a:t>errors in </a:t>
                </a:r>
                <a:r>
                  <a:rPr lang="en-US" sz="2800" i="1" dirty="0"/>
                  <a:t>m </a:t>
                </a:r>
                <a:r>
                  <a:rPr lang="en-US" sz="2800" dirty="0"/>
                  <a:t>successive conversions is</a:t>
                </a:r>
                <a:r>
                  <a:rPr lang="tr-TR" sz="2800" dirty="0"/>
                  <a:t> </a:t>
                </a:r>
                <a:r>
                  <a:rPr lang="en-US" sz="2800" dirty="0"/>
                  <a:t>given by the </a:t>
                </a:r>
                <a:r>
                  <a:rPr lang="en-US" sz="2800" i="1" dirty="0"/>
                  <a:t>binomial frequency function,</a:t>
                </a:r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i="1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eqArr>
                        </m:e>
                      </m:d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∝)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200497"/>
              </a:xfrm>
              <a:prstGeom prst="rect">
                <a:avLst/>
              </a:prstGeom>
              <a:blipFill>
                <a:blip r:embed="rId2"/>
                <a:stretch>
                  <a:fillRect l="-1683" t="-1355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3562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58851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Regenerative </a:t>
                </a:r>
                <a:r>
                  <a:rPr lang="tr-TR" sz="3600" dirty="0" err="1"/>
                  <a:t>Repeaters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Since we have a destination error only when </a:t>
                </a:r>
                <a:r>
                  <a:rPr lang="en-US" sz="2800" i="1" dirty="0" err="1"/>
                  <a:t>i</a:t>
                </a:r>
                <a:r>
                  <a:rPr lang="en-US" sz="2800" i="1" dirty="0"/>
                  <a:t> </a:t>
                </a:r>
                <a:r>
                  <a:rPr lang="en-US" sz="2800" dirty="0"/>
                  <a:t>is </a:t>
                </a:r>
                <a:r>
                  <a:rPr lang="en-US" sz="2800" i="1" dirty="0"/>
                  <a:t>odd</a:t>
                </a:r>
                <a:r>
                  <a:rPr lang="en-US" i="1" dirty="0"/>
                  <a:t>,</a:t>
                </a:r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𝑜𝑑𝑑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eqArr>
                        </m:e>
                      </m:d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1−∝</m:t>
                              </m:r>
                            </m:e>
                          </m:d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∝</m:t>
                          </m:r>
                        </m:e>
                        <m:sup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tr-TR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1−∝</m:t>
                              </m:r>
                            </m:e>
                          </m:d>
                        </m:e>
                        <m:sup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  <m:r>
                            <a:rPr lang="tr-TR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+…</m:t>
                      </m:r>
                    </m:oMath>
                  </m:oMathPara>
                </a14:m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5885137"/>
              </a:xfrm>
              <a:prstGeom prst="rect">
                <a:avLst/>
              </a:prstGeom>
              <a:blipFill>
                <a:blip r:embed="rId2"/>
                <a:stretch>
                  <a:fillRect l="-1683" t="-16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843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510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Error Rate</a:t>
                </a:r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We can easily account for the signaling-rate difference when the message bits</a:t>
                </a:r>
                <a:r>
                  <a:rPr lang="tr-TR" sz="2800" dirty="0"/>
                  <a:t> </a:t>
                </a:r>
                <a:r>
                  <a:rPr lang="en-US" sz="2800" dirty="0"/>
                  <a:t>are encoded in blocks of length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𝑟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</m:func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To relate the </a:t>
                </a:r>
                <a:r>
                  <a:rPr lang="en-US" sz="2800" i="1" dirty="0"/>
                  <a:t>M</a:t>
                </a:r>
                <a:r>
                  <a:rPr lang="en-US" sz="2800" dirty="0"/>
                  <a:t>-</a:t>
                </a:r>
                <a:r>
                  <a:rPr lang="en-US" sz="2800" dirty="0" err="1"/>
                  <a:t>ary</a:t>
                </a:r>
                <a:r>
                  <a:rPr lang="en-US" sz="2800" dirty="0"/>
                  <a:t> symbol error probability </a:t>
                </a:r>
                <a:r>
                  <a:rPr lang="en-US" sz="2800" i="1" dirty="0"/>
                  <a:t>Pe </a:t>
                </a:r>
                <a:r>
                  <a:rPr lang="en-US" sz="2800" dirty="0"/>
                  <a:t>to the</a:t>
                </a:r>
                <a:r>
                  <a:rPr lang="tr-TR" sz="2800" dirty="0"/>
                  <a:t> </a:t>
                </a:r>
                <a:r>
                  <a:rPr lang="en-US" sz="2800" dirty="0"/>
                  <a:t>resulting error probability per bit, we’ll assume a </a:t>
                </a:r>
                <a:r>
                  <a:rPr lang="en-US" sz="2800" i="1" dirty="0"/>
                  <a:t>Gray code </a:t>
                </a:r>
                <a:r>
                  <a:rPr lang="en-US" sz="2800" dirty="0"/>
                  <a:t>and a reasonably large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signal-to-noise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ratio</a:t>
                </a:r>
                <a:r>
                  <a:rPr lang="tr-TR" sz="2800" dirty="0"/>
                  <a:t>.</a:t>
                </a:r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510296"/>
              </a:xfrm>
              <a:prstGeom prst="rect">
                <a:avLst/>
              </a:prstGeom>
              <a:blipFill>
                <a:blip r:embed="rId2"/>
                <a:stretch>
                  <a:fillRect l="-1683" t="-102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8442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694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Error Rate</a:t>
                </a:r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Under these conditions a noise excursion seldom goes beyond</a:t>
                </a:r>
                <a:r>
                  <a:rPr lang="tr-TR" sz="2800" dirty="0"/>
                  <a:t> </a:t>
                </a:r>
                <a:r>
                  <a:rPr lang="en-US" sz="2800" dirty="0"/>
                  <a:t>one amplitude level in the </a:t>
                </a:r>
                <a:r>
                  <a:rPr lang="en-US" sz="2800" i="1" dirty="0"/>
                  <a:t>M</a:t>
                </a:r>
                <a:r>
                  <a:rPr lang="en-US" sz="2800" dirty="0"/>
                  <a:t>-</a:t>
                </a:r>
                <a:r>
                  <a:rPr lang="en-US" sz="2800" dirty="0" err="1"/>
                  <a:t>ary</a:t>
                </a:r>
                <a:r>
                  <a:rPr lang="en-US" sz="2800" dirty="0"/>
                  <a:t> waveform, which corresponds to just one erroneous</a:t>
                </a:r>
                <a:r>
                  <a:rPr lang="tr-TR" sz="2800" dirty="0"/>
                  <a:t> </a:t>
                </a:r>
                <a:r>
                  <a:rPr lang="en-US" sz="2800" dirty="0"/>
                  <a:t>bit in the block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func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bits. 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Therefore,</a:t>
                </a:r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𝑏𝑒</m:t>
                          </m:r>
                        </m:sub>
                      </m:sSub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func>
                        <m:funcPr>
                          <m:ctrlP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tr-TR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tr-TR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fName>
                        <m:e/>
                      </m:func>
                    </m:oMath>
                  </m:oMathPara>
                </a14:m>
                <a:endParaRPr lang="tr-TR" sz="2800" dirty="0"/>
              </a:p>
              <a:p>
                <a:pPr marL="571500" indent="-57150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𝑏𝑒</m:t>
                        </m:r>
                      </m:sub>
                    </m:sSub>
                  </m:oMath>
                </a14:m>
                <a:r>
                  <a:rPr lang="en-US" sz="2800" i="1" dirty="0"/>
                  <a:t> </a:t>
                </a:r>
                <a:r>
                  <a:rPr lang="en-US" sz="2800" dirty="0"/>
                  <a:t>stands for the equivalent </a:t>
                </a:r>
                <a:r>
                  <a:rPr lang="en-US" sz="2800" b="1" dirty="0"/>
                  <a:t>bit error probability, </a:t>
                </a:r>
                <a:r>
                  <a:rPr lang="en-US" sz="2800" dirty="0"/>
                  <a:t>also called the bit error</a:t>
                </a:r>
                <a:r>
                  <a:rPr lang="tr-TR" sz="2800" dirty="0"/>
                  <a:t> rate (BER).</a:t>
                </a:r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694962"/>
              </a:xfrm>
              <a:prstGeom prst="rect">
                <a:avLst/>
              </a:prstGeom>
              <a:blipFill rotWithShape="0">
                <a:blip r:embed="rId2"/>
                <a:stretch>
                  <a:fillRect l="-1683" t="-1006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4269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 err="1"/>
              <a:t>Communication</a:t>
            </a:r>
            <a:r>
              <a:rPr lang="tr-TR" dirty="0"/>
              <a:t> </a:t>
            </a:r>
            <a:r>
              <a:rPr lang="tr-TR" dirty="0" err="1"/>
              <a:t>Systems</a:t>
            </a:r>
            <a:r>
              <a:rPr lang="tr-TR" dirty="0"/>
              <a:t>, 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Noise</a:t>
            </a:r>
            <a:r>
              <a:rPr lang="tr-TR" dirty="0"/>
              <a:t> in </a:t>
            </a:r>
            <a:r>
              <a:rPr lang="tr-TR" dirty="0" err="1"/>
              <a:t>Electrical</a:t>
            </a:r>
            <a:r>
              <a:rPr lang="tr-TR" dirty="0"/>
              <a:t> </a:t>
            </a:r>
            <a:r>
              <a:rPr lang="tr-TR" dirty="0" err="1"/>
              <a:t>Communication</a:t>
            </a:r>
            <a:r>
              <a:rPr lang="tr-TR" dirty="0"/>
              <a:t>, 5th </a:t>
            </a:r>
            <a:r>
              <a:rPr lang="tr-TR" dirty="0" err="1"/>
              <a:t>edition</a:t>
            </a:r>
            <a:r>
              <a:rPr lang="tr-TR" dirty="0"/>
              <a:t>,  A.B. </a:t>
            </a:r>
            <a:r>
              <a:rPr lang="tr-TR" dirty="0" err="1"/>
              <a:t>Carlson</a:t>
            </a:r>
            <a:r>
              <a:rPr lang="tr-TR" dirty="0"/>
              <a:t>, P.B. </a:t>
            </a:r>
            <a:r>
              <a:rPr lang="tr-TR" dirty="0" err="1"/>
              <a:t>Crilly</a:t>
            </a:r>
            <a:r>
              <a:rPr lang="tr-TR" dirty="0"/>
              <a:t>, J.C. </a:t>
            </a:r>
            <a:r>
              <a:rPr lang="tr-TR" dirty="0" err="1"/>
              <a:t>Rutledge</a:t>
            </a:r>
            <a:r>
              <a:rPr lang="tr-TR" dirty="0"/>
              <a:t>, </a:t>
            </a:r>
            <a:r>
              <a:rPr lang="tr-TR" dirty="0" err="1"/>
              <a:t>Mc</a:t>
            </a:r>
            <a:r>
              <a:rPr lang="tr-TR" dirty="0"/>
              <a:t> </a:t>
            </a:r>
            <a:r>
              <a:rPr lang="tr-TR" dirty="0" err="1"/>
              <a:t>Graw</a:t>
            </a:r>
            <a:r>
              <a:rPr lang="tr-TR" dirty="0"/>
              <a:t> </a:t>
            </a:r>
            <a:r>
              <a:rPr lang="tr-TR" dirty="0" err="1"/>
              <a:t>Hill</a:t>
            </a:r>
            <a:r>
              <a:rPr lang="tr-TR" dirty="0"/>
              <a:t>.</a:t>
            </a:r>
          </a:p>
          <a:p>
            <a:pPr marL="0" lvl="0" indent="0">
              <a:buNone/>
            </a:pPr>
            <a:endParaRPr lang="tr-TR" dirty="0"/>
          </a:p>
          <a:p>
            <a:r>
              <a:rPr lang="tr-TR" dirty="0"/>
              <a:t>An </a:t>
            </a:r>
            <a:r>
              <a:rPr lang="tr-TR" dirty="0" err="1"/>
              <a:t>Introduction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Analog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Digital</a:t>
            </a:r>
            <a:r>
              <a:rPr lang="tr-TR" dirty="0"/>
              <a:t> Communications, 2nd </a:t>
            </a:r>
            <a:r>
              <a:rPr lang="tr-TR" dirty="0" err="1"/>
              <a:t>edition</a:t>
            </a:r>
            <a:r>
              <a:rPr lang="tr-TR" dirty="0"/>
              <a:t>, S. </a:t>
            </a:r>
            <a:r>
              <a:rPr lang="tr-TR" dirty="0" err="1"/>
              <a:t>Haykin</a:t>
            </a:r>
            <a:r>
              <a:rPr lang="tr-TR" dirty="0"/>
              <a:t>, M. </a:t>
            </a:r>
            <a:r>
              <a:rPr lang="tr-TR" dirty="0" err="1"/>
              <a:t>Moher</a:t>
            </a:r>
            <a:r>
              <a:rPr lang="tr-TR" dirty="0"/>
              <a:t>, </a:t>
            </a:r>
            <a:r>
              <a:rPr lang="tr-TR" dirty="0" err="1"/>
              <a:t>Wiley</a:t>
            </a:r>
            <a:r>
              <a:rPr lang="tr-TR" dirty="0"/>
              <a:t>.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6912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122140" y="1757320"/>
            <a:ext cx="5925065" cy="190028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ELE427 </a:t>
            </a:r>
            <a:br>
              <a:rPr lang="tr-TR" sz="3600" dirty="0"/>
            </a:br>
            <a:r>
              <a:rPr lang="tr-TR" sz="3600" dirty="0"/>
              <a:t>COMMUNICATION THEORY - II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2240691" y="3975700"/>
            <a:ext cx="8767119" cy="22026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3000" dirty="0"/>
              <a:t>LECTURE 6</a:t>
            </a:r>
          </a:p>
          <a:p>
            <a:pPr marL="0" indent="0">
              <a:buNone/>
            </a:pPr>
            <a:r>
              <a:rPr lang="tr-TR" sz="3000" dirty="0"/>
              <a:t>NOISE EFFECT ON BASEBAND TRANSMISSION: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sz="2600" dirty="0"/>
              <a:t>ANALOG REPEATERS</a:t>
            </a:r>
          </a:p>
          <a:p>
            <a:pPr marL="0" indent="0">
              <a:buNone/>
            </a:pPr>
            <a:r>
              <a:rPr lang="tr-TR" sz="2600" dirty="0"/>
              <a:t>	ERROR RATE </a:t>
            </a:r>
          </a:p>
          <a:p>
            <a:pPr marL="0" indent="0">
              <a:buNone/>
            </a:pPr>
            <a:r>
              <a:rPr lang="tr-TR" sz="2600" dirty="0"/>
              <a:t>	REGENERATIVE REPEATERS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229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Regenerative</a:t>
            </a:r>
            <a:r>
              <a:rPr lang="tr-TR" sz="3600" dirty="0"/>
              <a:t> </a:t>
            </a:r>
            <a:r>
              <a:rPr lang="tr-TR" sz="3600" dirty="0" err="1"/>
              <a:t>Repeaters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Long-haul transmission requires repeaters, be it for analog or digital communication.</a:t>
            </a:r>
            <a:endParaRPr lang="tr-TR" sz="2800" dirty="0"/>
          </a:p>
          <a:p>
            <a:pPr algn="just"/>
            <a:endParaRPr lang="en-US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But unlike analog-message repeaters, digital repeaters can be </a:t>
            </a:r>
            <a:r>
              <a:rPr lang="en-US" sz="2800" i="1" dirty="0"/>
              <a:t>regenerative.</a:t>
            </a:r>
            <a:endParaRPr lang="tr-TR" sz="2800" dirty="0"/>
          </a:p>
          <a:p>
            <a:pPr algn="just"/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086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Regenerative</a:t>
            </a:r>
            <a:r>
              <a:rPr lang="tr-TR" sz="3600" dirty="0"/>
              <a:t> </a:t>
            </a:r>
            <a:r>
              <a:rPr lang="tr-TR" sz="3600" dirty="0" err="1"/>
              <a:t>Repeaters</a:t>
            </a:r>
            <a:endParaRPr lang="tr-TR" sz="3600" dirty="0"/>
          </a:p>
          <a:p>
            <a:pPr algn="just"/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en-US" sz="2800" dirty="0"/>
              <a:t>the error probability per repeater is reasonably low and the number of hops </a:t>
            </a:r>
            <a:r>
              <a:rPr lang="en-US" sz="2800" i="1" dirty="0"/>
              <a:t>m </a:t>
            </a:r>
            <a:r>
              <a:rPr lang="en-US" sz="2800" dirty="0"/>
              <a:t>is</a:t>
            </a:r>
            <a:r>
              <a:rPr lang="tr-TR" sz="2800" dirty="0"/>
              <a:t> </a:t>
            </a:r>
            <a:r>
              <a:rPr lang="en-US" sz="2800" dirty="0"/>
              <a:t>large, the regeneration</a:t>
            </a:r>
            <a:r>
              <a:rPr lang="tr-TR" sz="2800" dirty="0"/>
              <a:t> </a:t>
            </a:r>
            <a:r>
              <a:rPr lang="en-US" sz="2800" dirty="0"/>
              <a:t>advantage turns out to be rather spectacular. </a:t>
            </a:r>
            <a:endParaRPr lang="tr-TR" sz="2800" dirty="0"/>
          </a:p>
          <a:p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This will be</a:t>
            </a:r>
            <a:r>
              <a:rPr lang="tr-TR" sz="2800" dirty="0"/>
              <a:t> </a:t>
            </a:r>
            <a:r>
              <a:rPr lang="en-US" sz="2800" dirty="0"/>
              <a:t>demonstrated for the case of polar binary transmission.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324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91709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Regenerative </a:t>
                </a:r>
                <a:r>
                  <a:rPr lang="tr-TR" sz="3600" dirty="0" err="1"/>
                  <a:t>Repeaters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When analog repeaters are used and Eq. (11), Sect. 9.4 applies, the final </a:t>
                </a:r>
                <a:r>
                  <a:rPr lang="en-US" sz="2800" dirty="0" smtClean="0"/>
                  <a:t>signal</a:t>
                </a:r>
                <a:r>
                  <a:rPr lang="tr-TR" sz="2800" dirty="0" smtClean="0"/>
                  <a:t>-</a:t>
                </a:r>
                <a:r>
                  <a:rPr lang="en-US" sz="2800" dirty="0" smtClean="0"/>
                  <a:t>to-</a:t>
                </a:r>
                <a:r>
                  <a:rPr lang="tr-TR" sz="2800" dirty="0" smtClean="0"/>
                  <a:t> </a:t>
                </a:r>
                <a:r>
                  <a:rPr lang="tr-TR" sz="2800" dirty="0" err="1"/>
                  <a:t>noise</a:t>
                </a:r>
                <a:r>
                  <a:rPr lang="tr-TR" sz="2800" dirty="0"/>
                  <a:t> </a:t>
                </a:r>
                <a:r>
                  <a:rPr lang="tr-TR" sz="2800" dirty="0" err="1"/>
                  <a:t>ratio</a:t>
                </a:r>
                <a:r>
                  <a:rPr lang="tr-TR" sz="2800" dirty="0"/>
                  <a:t>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8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=(</m:t>
                    </m:r>
                    <m:f>
                      <m:fPr>
                        <m:ctrlPr>
                          <a:rPr lang="tr-TR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r>
                      <a:rPr lang="tr-TR" sz="28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sz="2800" dirty="0"/>
                  <a:t> and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tr-TR" sz="2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tr-T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num>
                                    <m:den>
                                      <m:r>
                                        <a:rPr lang="tr-TR" sz="2800" b="0" i="1" smtClean="0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tr-T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e>
                      </m:d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en-US" sz="2800" dirty="0"/>
                  <a:t>Where</a:t>
                </a:r>
                <a:r>
                  <a:rPr lang="tr-TR" sz="28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(</m:t>
                        </m:r>
                        <m:f>
                          <m:fPr>
                            <m:ctrlPr>
                              <a:rPr lang="tr-TR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𝑆</m:t>
                            </m:r>
                          </m:num>
                          <m:den>
                            <m:r>
                              <a:rPr lang="tr-TR" sz="2800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b>
                        <m:r>
                          <a:rPr lang="tr-TR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/>
                  <a:t> is the signal-to-noise ratio after one hop.</a:t>
                </a: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9170972"/>
              </a:xfrm>
              <a:prstGeom prst="rect">
                <a:avLst/>
              </a:prstGeom>
              <a:blipFill rotWithShape="0">
                <a:blip r:embed="rId2"/>
                <a:stretch>
                  <a:fillRect l="-1683" t="-1064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37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Regenerative</a:t>
            </a:r>
            <a:r>
              <a:rPr lang="tr-TR" sz="3600" dirty="0"/>
              <a:t> </a:t>
            </a:r>
            <a:r>
              <a:rPr lang="tr-TR" sz="3600" dirty="0" err="1"/>
              <a:t>Repeaters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tr-TR" sz="2800" dirty="0" err="1"/>
              <a:t>Therefore</a:t>
            </a:r>
            <a:r>
              <a:rPr lang="tr-TR" sz="2800" dirty="0"/>
              <a:t>, </a:t>
            </a:r>
            <a:r>
              <a:rPr lang="tr-TR" sz="2800" dirty="0" err="1"/>
              <a:t>the</a:t>
            </a:r>
            <a:r>
              <a:rPr lang="tr-TR" sz="2800" dirty="0"/>
              <a:t> </a:t>
            </a:r>
            <a:r>
              <a:rPr lang="tr-TR" sz="2800" dirty="0" err="1"/>
              <a:t>transmitted</a:t>
            </a:r>
            <a:r>
              <a:rPr lang="tr-TR" sz="2800" dirty="0"/>
              <a:t> </a:t>
            </a:r>
            <a:r>
              <a:rPr lang="en-US" sz="2800" dirty="0"/>
              <a:t>power </a:t>
            </a:r>
            <a:r>
              <a:rPr lang="en-US" sz="2800" i="1" dirty="0"/>
              <a:t>per repeater </a:t>
            </a:r>
            <a:r>
              <a:rPr lang="en-US" sz="2800" dirty="0"/>
              <a:t>must be increased linearly with </a:t>
            </a:r>
            <a:r>
              <a:rPr lang="en-US" sz="2800" i="1" dirty="0"/>
              <a:t>m </a:t>
            </a:r>
            <a:r>
              <a:rPr lang="en-US" sz="2800" dirty="0"/>
              <a:t>just to stay even, a factor not to</a:t>
            </a:r>
            <a:r>
              <a:rPr lang="tr-TR" sz="2800" dirty="0"/>
              <a:t> </a:t>
            </a:r>
            <a:r>
              <a:rPr lang="en-US" sz="2800" dirty="0"/>
              <a:t>be sneezed at since, for example, it takes 100 or more repeaters to cross the continent.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23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8586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Regenerative</a:t>
            </a:r>
            <a:r>
              <a:rPr lang="tr-TR" sz="3600" dirty="0"/>
              <a:t> </a:t>
            </a:r>
            <a:r>
              <a:rPr lang="tr-TR" sz="3600" dirty="0" err="1"/>
              <a:t>Repeaters</a:t>
            </a:r>
            <a:endParaRPr lang="tr-TR" sz="3600" dirty="0"/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In contrast, a regenerative repeater station consists of a complete receiver and</a:t>
            </a:r>
            <a:r>
              <a:rPr lang="tr-TR" sz="2800" dirty="0"/>
              <a:t> </a:t>
            </a:r>
            <a:r>
              <a:rPr lang="en-US" sz="2800" dirty="0"/>
              <a:t>transmitter back to back in one package.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receiving portion converts incoming</a:t>
            </a:r>
            <a:r>
              <a:rPr lang="tr-TR" sz="2800" dirty="0"/>
              <a:t> </a:t>
            </a:r>
            <a:r>
              <a:rPr lang="en-US" sz="2800" dirty="0"/>
              <a:t>signals to message digits, making a few errors in the process; the digits are then</a:t>
            </a:r>
            <a:r>
              <a:rPr lang="tr-TR" sz="2800" dirty="0"/>
              <a:t> </a:t>
            </a:r>
            <a:r>
              <a:rPr lang="en-US" sz="2800" dirty="0"/>
              <a:t>delivered to the transmitting portion, which in turn generates a new signal for transmission</a:t>
            </a:r>
            <a:r>
              <a:rPr lang="tr-TR" sz="2800" dirty="0"/>
              <a:t> </a:t>
            </a:r>
            <a:r>
              <a:rPr lang="en-US" sz="2800" dirty="0"/>
              <a:t>to the next station.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The regenerated signal is thereby completely stripped of</a:t>
            </a:r>
            <a:r>
              <a:rPr lang="tr-TR" sz="2800" dirty="0"/>
              <a:t> </a:t>
            </a:r>
            <a:r>
              <a:rPr lang="en-US" sz="2800" dirty="0"/>
              <a:t>random noise but does contain some errors.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21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xmlns="" id="{49685FAE-89AE-4633-BCA3-B3ABBD6E2E46}"/>
                  </a:ext>
                </a:extLst>
              </p:cNvPr>
              <p:cNvSpPr txBox="1"/>
              <p:nvPr/>
            </p:nvSpPr>
            <p:spPr>
              <a:xfrm>
                <a:off x="550416" y="656948"/>
                <a:ext cx="10866267" cy="79461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tr-TR" sz="3600" dirty="0"/>
                  <a:t>Regenerative </a:t>
                </a:r>
                <a:r>
                  <a:rPr lang="tr-TR" sz="3600" dirty="0" err="1"/>
                  <a:t>Repeaters</a:t>
                </a:r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To analyze the performance, let </a:t>
                </a:r>
                <a:r>
                  <a:rPr lang="el-GR" sz="2800" dirty="0"/>
                  <a:t>α</a:t>
                </a:r>
                <a:r>
                  <a:rPr lang="en-US" sz="2800" dirty="0"/>
                  <a:t> be the error probability at each repeater,</a:t>
                </a:r>
                <a:r>
                  <a:rPr lang="tr-TR" sz="2800" dirty="0"/>
                  <a:t> </a:t>
                </a:r>
                <a:r>
                  <a:rPr lang="tr-TR" sz="2800" dirty="0" err="1"/>
                  <a:t>namely</a:t>
                </a:r>
                <a:r>
                  <a:rPr lang="tr-TR" sz="2800" dirty="0"/>
                  <a:t>,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∝</m:t>
                      </m:r>
                      <m:r>
                        <a:rPr lang="tr-TR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tr-TR" sz="2800" i="1">
                          <a:latin typeface="Cambria Math" panose="02040503050406030204" pitchFamily="18" charset="0"/>
                        </a:rPr>
                        <m:t>𝑄</m:t>
                      </m:r>
                      <m:d>
                        <m:dPr>
                          <m:begChr m:val="["/>
                          <m:endChr m:val="]"/>
                          <m:ctrlPr>
                            <a:rPr lang="tr-TR" sz="2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tr-TR" sz="28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f>
                                    <m:fPr>
                                      <m:ctrlP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num>
                                    <m:den>
                                      <m:r>
                                        <a:rPr lang="tr-TR" sz="28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b>
                                  <m:r>
                                    <a:rPr lang="tr-TR" sz="28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rad>
                        </m:e>
                      </m:d>
                    </m:oMath>
                  </m:oMathPara>
                </a14:m>
                <a:endParaRPr lang="tr-TR" sz="28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r>
                  <a:rPr lang="tr-TR" sz="2800" dirty="0" err="1"/>
                  <a:t>assuming</a:t>
                </a:r>
                <a:r>
                  <a:rPr lang="tr-TR" sz="2800" dirty="0"/>
                  <a:t> </a:t>
                </a:r>
                <a:r>
                  <a:rPr lang="tr-TR" sz="2800" dirty="0" err="1"/>
                  <a:t>identical</a:t>
                </a:r>
                <a:r>
                  <a:rPr lang="tr-TR" sz="2800" dirty="0"/>
                  <a:t> </a:t>
                </a:r>
                <a:r>
                  <a:rPr lang="tr-TR" sz="2800" dirty="0" err="1"/>
                  <a:t>units</a:t>
                </a:r>
                <a:r>
                  <a:rPr lang="tr-TR" sz="2800" dirty="0"/>
                  <a:t>.</a:t>
                </a:r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28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algn="just"/>
                <a:endParaRPr lang="tr-TR" sz="3600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i="1" dirty="0"/>
              </a:p>
              <a:p>
                <a:pPr marL="285750" indent="-285750" algn="just">
                  <a:buFont typeface="Arial" panose="020B0604020202020204" pitchFamily="34" charset="0"/>
                  <a:buChar char="•"/>
                </a:pPr>
                <a:endParaRPr lang="tr-TR" sz="3600" dirty="0"/>
              </a:p>
            </p:txBody>
          </p:sp>
        </mc:Choice>
        <mc:Fallback xmlns="">
          <p:sp>
            <p:nvSpPr>
              <p:cNvPr id="2" name="Metin kutusu 1">
                <a:extLst>
                  <a:ext uri="{FF2B5EF4-FFF2-40B4-BE49-F238E27FC236}">
                    <a16:creationId xmlns:a16="http://schemas.microsoft.com/office/drawing/2014/main" id="{49685FAE-89AE-4633-BCA3-B3ABBD6E2E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416" y="656948"/>
                <a:ext cx="10866267" cy="7946150"/>
              </a:xfrm>
              <a:prstGeom prst="rect">
                <a:avLst/>
              </a:prstGeom>
              <a:blipFill>
                <a:blip r:embed="rId2"/>
                <a:stretch>
                  <a:fillRect l="-1683" t="-1228" r="-112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973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xmlns="" id="{49685FAE-89AE-4633-BCA3-B3ABBD6E2E46}"/>
              </a:ext>
            </a:extLst>
          </p:cNvPr>
          <p:cNvSpPr txBox="1"/>
          <p:nvPr/>
        </p:nvSpPr>
        <p:spPr>
          <a:xfrm>
            <a:off x="550416" y="656948"/>
            <a:ext cx="108662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3600" dirty="0" err="1"/>
              <a:t>Regenerative</a:t>
            </a:r>
            <a:r>
              <a:rPr lang="tr-TR" sz="3600" dirty="0"/>
              <a:t> </a:t>
            </a:r>
            <a:r>
              <a:rPr lang="tr-TR" sz="3600" dirty="0" err="1"/>
              <a:t>Repeaters</a:t>
            </a:r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As a given digit passes from station to station, it may suffer</a:t>
            </a:r>
            <a:r>
              <a:rPr lang="tr-TR" sz="2800" dirty="0"/>
              <a:t> </a:t>
            </a:r>
            <a:r>
              <a:rPr lang="en-US" sz="2800" dirty="0"/>
              <a:t>cumulative conversion errors. 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800" dirty="0"/>
              <a:t>If the number of erroneous conversions is </a:t>
            </a:r>
            <a:r>
              <a:rPr lang="en-US" sz="2800" i="1" dirty="0"/>
              <a:t>even, </a:t>
            </a:r>
            <a:r>
              <a:rPr lang="en-US" sz="2800" dirty="0"/>
              <a:t>they</a:t>
            </a:r>
            <a:r>
              <a:rPr lang="tr-TR" sz="2800" dirty="0"/>
              <a:t> </a:t>
            </a:r>
            <a:r>
              <a:rPr lang="en-US" sz="2800" dirty="0"/>
              <a:t>cancel out, and a correct digit is delivered to the destination.</a:t>
            </a:r>
            <a:endParaRPr lang="tr-TR" sz="28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28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algn="just"/>
            <a:endParaRPr lang="tr-TR" sz="3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i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tr-TR" sz="3600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Ankara University,                                                                                                               Electrical and Electronics Engineering Department, ELE427 Communication Theory II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823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611</Words>
  <Application>Microsoft Office PowerPoint</Application>
  <PresentationFormat>Geniş ekran</PresentationFormat>
  <Paragraphs>149</Paragraphs>
  <Slides>14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Teması</vt:lpstr>
      <vt:lpstr>ELE427 COMMUNICATION THEORY – II</vt:lpstr>
      <vt:lpstr>ELE427  COMMUNICATION THEORY - II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ELE322  COMMUNICATION THEORY – I</dc:title>
  <dc:creator>gulerhacer13@gmail.com</dc:creator>
  <cp:lastModifiedBy>Murat Hüsnü SAZLI</cp:lastModifiedBy>
  <cp:revision>16</cp:revision>
  <dcterms:created xsi:type="dcterms:W3CDTF">2019-01-31T13:56:40Z</dcterms:created>
  <dcterms:modified xsi:type="dcterms:W3CDTF">2019-04-06T11:29:01Z</dcterms:modified>
</cp:coreProperties>
</file>