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7" r:id="rId13"/>
    <p:sldId id="278" r:id="rId14"/>
    <p:sldId id="263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-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4656-D8B1-4F50-A206-D8F3CB932815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5A7C-6452-4441-B4B8-EDEB1536B37C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9C33-D599-44A3-A99E-6EF1923650CA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C83D-C7BC-4667-B461-F97895A6297B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CB23-657A-4DBD-8312-60C48B622665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7D41-B48A-42A7-95A7-E3D08854289A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29B-D804-4D29-9805-829A67064131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3E0C-C42A-43EB-A6E5-BEF0466B74DE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8E60E-3F15-4E08-8D35-4A5C782BF496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E5E92-5313-4BBB-AD62-DBA5C2B3E610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4D37B-B81E-4887-A86D-442B3A5C6400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18181-F33C-46D5-8058-8F035DC48540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2004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Regenerative </a:t>
                </a:r>
                <a:r>
                  <a:rPr lang="tr-TR" sz="3600" dirty="0" err="1"/>
                  <a:t>Repeaters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probability of </a:t>
                </a:r>
                <a:r>
                  <a:rPr lang="en-US" sz="2800" i="1" dirty="0" err="1"/>
                  <a:t>i</a:t>
                </a:r>
                <a:r>
                  <a:rPr lang="en-US" sz="2800" i="1" dirty="0"/>
                  <a:t> </a:t>
                </a:r>
                <a:r>
                  <a:rPr lang="en-US" sz="2800" dirty="0"/>
                  <a:t>errors in </a:t>
                </a:r>
                <a:r>
                  <a:rPr lang="en-US" sz="2800" i="1" dirty="0"/>
                  <a:t>m </a:t>
                </a:r>
                <a:r>
                  <a:rPr lang="en-US" sz="2800" dirty="0"/>
                  <a:t>successive conversions is</a:t>
                </a:r>
                <a:r>
                  <a:rPr lang="tr-TR" sz="2800" dirty="0"/>
                  <a:t> </a:t>
                </a:r>
                <a:r>
                  <a:rPr lang="en-US" sz="2800" dirty="0"/>
                  <a:t>given by the </a:t>
                </a:r>
                <a:r>
                  <a:rPr lang="en-US" sz="2800" i="1" dirty="0"/>
                  <a:t>binomial frequency function,</a:t>
                </a:r>
                <a:endParaRPr lang="tr-TR" sz="28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i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eqArr>
                        </m:e>
                      </m:d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∝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∝)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tr-TR" sz="28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200497"/>
              </a:xfrm>
              <a:prstGeom prst="rect">
                <a:avLst/>
              </a:prstGeom>
              <a:blipFill>
                <a:blip r:embed="rId2"/>
                <a:stretch>
                  <a:fillRect l="-1683" t="-1355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3562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58851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Regenerative </a:t>
                </a:r>
                <a:r>
                  <a:rPr lang="tr-TR" sz="3600" dirty="0" err="1"/>
                  <a:t>Repeaters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Since we have a destination error only when </a:t>
                </a:r>
                <a:r>
                  <a:rPr lang="en-US" sz="2800" i="1" dirty="0" err="1"/>
                  <a:t>i</a:t>
                </a:r>
                <a:r>
                  <a:rPr lang="en-US" sz="2800" i="1" dirty="0"/>
                  <a:t> </a:t>
                </a:r>
                <a:r>
                  <a:rPr lang="en-US" sz="2800" dirty="0"/>
                  <a:t>is </a:t>
                </a:r>
                <a:r>
                  <a:rPr lang="en-US" sz="2800" i="1" dirty="0"/>
                  <a:t>odd</a:t>
                </a:r>
                <a:r>
                  <a:rPr lang="en-US" i="1" dirty="0"/>
                  <a:t>,</a:t>
                </a: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𝑜𝑑𝑑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eqAr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1−∝</m:t>
                              </m:r>
                            </m:e>
                          </m:d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∝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1−∝</m:t>
                              </m:r>
                            </m:e>
                          </m:d>
                        </m:e>
                        <m:sup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5885137"/>
              </a:xfrm>
              <a:prstGeom prst="rect">
                <a:avLst/>
              </a:prstGeom>
              <a:blipFill>
                <a:blip r:embed="rId2"/>
                <a:stretch>
                  <a:fillRect l="-1683" t="-16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843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95102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Error Rate</a:t>
                </a:r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We can easily account for the signaling-rate difference when the message bits</a:t>
                </a:r>
                <a:r>
                  <a:rPr lang="tr-TR" sz="2800" dirty="0"/>
                  <a:t> </a:t>
                </a:r>
                <a:r>
                  <a:rPr lang="en-US" sz="2800" dirty="0"/>
                  <a:t>are encoded in blocks of length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func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8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func>
                    </m:oMath>
                  </m:oMathPara>
                </a14:m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To relate the </a:t>
                </a:r>
                <a:r>
                  <a:rPr lang="en-US" sz="2800" i="1" dirty="0"/>
                  <a:t>M</a:t>
                </a:r>
                <a:r>
                  <a:rPr lang="en-US" sz="2800" dirty="0"/>
                  <a:t>-</a:t>
                </a:r>
                <a:r>
                  <a:rPr lang="en-US" sz="2800" dirty="0" err="1"/>
                  <a:t>ary</a:t>
                </a:r>
                <a:r>
                  <a:rPr lang="en-US" sz="2800" dirty="0"/>
                  <a:t> symbol error probability </a:t>
                </a:r>
                <a:r>
                  <a:rPr lang="en-US" sz="2800" i="1" dirty="0"/>
                  <a:t>Pe </a:t>
                </a:r>
                <a:r>
                  <a:rPr lang="en-US" sz="2800" dirty="0"/>
                  <a:t>to the</a:t>
                </a:r>
                <a:r>
                  <a:rPr lang="tr-TR" sz="2800" dirty="0"/>
                  <a:t> </a:t>
                </a:r>
                <a:r>
                  <a:rPr lang="en-US" sz="2800" dirty="0"/>
                  <a:t>resulting error probability per bit, we’ll assume a </a:t>
                </a:r>
                <a:r>
                  <a:rPr lang="en-US" sz="2800" i="1" dirty="0"/>
                  <a:t>Gray code </a:t>
                </a:r>
                <a:r>
                  <a:rPr lang="en-US" sz="2800" dirty="0"/>
                  <a:t>and a reasonably large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signal-to-noise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ratio</a:t>
                </a:r>
                <a:r>
                  <a:rPr lang="tr-TR" sz="2800" dirty="0"/>
                  <a:t>.</a:t>
                </a:r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9510296"/>
              </a:xfrm>
              <a:prstGeom prst="rect">
                <a:avLst/>
              </a:prstGeom>
              <a:blipFill>
                <a:blip r:embed="rId2"/>
                <a:stretch>
                  <a:fillRect l="-1683" t="-1026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442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9694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Error Rate</a:t>
                </a:r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Under these conditions a noise excursion seldom goes beyond</a:t>
                </a:r>
                <a:r>
                  <a:rPr lang="tr-TR" sz="2800" dirty="0"/>
                  <a:t> </a:t>
                </a:r>
                <a:r>
                  <a:rPr lang="en-US" sz="2800" dirty="0"/>
                  <a:t>one amplitude level in the </a:t>
                </a:r>
                <a:r>
                  <a:rPr lang="en-US" sz="2800" i="1" dirty="0"/>
                  <a:t>M</a:t>
                </a:r>
                <a:r>
                  <a:rPr lang="en-US" sz="2800" dirty="0"/>
                  <a:t>-</a:t>
                </a:r>
                <a:r>
                  <a:rPr lang="en-US" sz="2800" dirty="0" err="1"/>
                  <a:t>ary</a:t>
                </a:r>
                <a:r>
                  <a:rPr lang="en-US" sz="2800" dirty="0"/>
                  <a:t> waveform, which corresponds to just one erroneous</a:t>
                </a:r>
                <a:r>
                  <a:rPr lang="tr-TR" sz="2800" dirty="0"/>
                  <a:t> </a:t>
                </a:r>
                <a:r>
                  <a:rPr lang="en-US" sz="2800" dirty="0"/>
                  <a:t>bit in the block of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func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bits. 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Therefore,</a:t>
                </a:r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𝑏𝑒</m:t>
                          </m:r>
                        </m:sub>
                      </m:sSub>
                      <m:r>
                        <a:rPr lang="tr-TR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fName>
                        <m:e/>
                      </m:func>
                    </m:oMath>
                  </m:oMathPara>
                </a14:m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𝑏𝑒</m:t>
                        </m:r>
                      </m:sub>
                    </m:sSub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stands for the equivalent </a:t>
                </a:r>
                <a:r>
                  <a:rPr lang="en-US" sz="2800" b="1" dirty="0"/>
                  <a:t>bit error probability, </a:t>
                </a:r>
                <a:r>
                  <a:rPr lang="en-US" sz="2800" dirty="0"/>
                  <a:t>also called the bit error</a:t>
                </a:r>
                <a:r>
                  <a:rPr lang="tr-TR" sz="2800" dirty="0"/>
                  <a:t> rate (BER).</a:t>
                </a:r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9694962"/>
              </a:xfrm>
              <a:prstGeom prst="rect">
                <a:avLst/>
              </a:prstGeom>
              <a:blipFill rotWithShape="0">
                <a:blip r:embed="rId2"/>
                <a:stretch>
                  <a:fillRect l="-1683" t="-1006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4269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000" dirty="0"/>
              <a:t>LECTURE 6</a:t>
            </a:r>
          </a:p>
          <a:p>
            <a:pPr marL="0" indent="0">
              <a:buNone/>
            </a:pPr>
            <a:r>
              <a:rPr lang="tr-TR" sz="3000" dirty="0"/>
              <a:t>NOISE EFFECT ON BASEBAND TRANSMISSION: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600" dirty="0"/>
              <a:t>ANALOG REPEATERS</a:t>
            </a:r>
          </a:p>
          <a:p>
            <a:pPr marL="0" indent="0">
              <a:buNone/>
            </a:pPr>
            <a:r>
              <a:rPr lang="tr-TR" sz="2600" dirty="0"/>
              <a:t>	ERROR RATE </a:t>
            </a:r>
          </a:p>
          <a:p>
            <a:pPr marL="0" indent="0">
              <a:buNone/>
            </a:pPr>
            <a:r>
              <a:rPr lang="tr-TR" sz="2600" dirty="0"/>
              <a:t>	REGENERATIVE REPEATERS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Regenerative</a:t>
            </a:r>
            <a:r>
              <a:rPr lang="tr-TR" sz="3600" dirty="0"/>
              <a:t> </a:t>
            </a:r>
            <a:r>
              <a:rPr lang="tr-TR" sz="3600" dirty="0" err="1"/>
              <a:t>Repeaters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Long-haul transmission requires repeaters, be it for analog or digital communication.</a:t>
            </a:r>
            <a:endParaRPr lang="tr-TR" sz="2800" dirty="0"/>
          </a:p>
          <a:p>
            <a:pPr algn="just"/>
            <a:endParaRPr lang="en-US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But unlike analog-message repeaters, digital repeaters can be </a:t>
            </a:r>
            <a:r>
              <a:rPr lang="en-US" sz="2800" i="1" dirty="0"/>
              <a:t>regenerative.</a:t>
            </a:r>
            <a:endParaRPr lang="tr-TR" sz="2800" dirty="0"/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Regenerative</a:t>
            </a:r>
            <a:r>
              <a:rPr lang="tr-TR" sz="3600" dirty="0"/>
              <a:t> </a:t>
            </a:r>
            <a:r>
              <a:rPr lang="tr-TR" sz="3600" dirty="0" err="1"/>
              <a:t>Repeaters</a:t>
            </a:r>
            <a:endParaRPr lang="tr-TR" sz="3600" dirty="0"/>
          </a:p>
          <a:p>
            <a:pPr algn="just"/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800" dirty="0" err="1"/>
              <a:t>If</a:t>
            </a:r>
            <a:r>
              <a:rPr lang="tr-TR" sz="2800" dirty="0"/>
              <a:t> </a:t>
            </a:r>
            <a:r>
              <a:rPr lang="en-US" sz="2800" dirty="0"/>
              <a:t>the error probability per repeater is reasonably low and the number of hops </a:t>
            </a:r>
            <a:r>
              <a:rPr lang="en-US" sz="2800" i="1" dirty="0"/>
              <a:t>m </a:t>
            </a:r>
            <a:r>
              <a:rPr lang="en-US" sz="2800" dirty="0"/>
              <a:t>is</a:t>
            </a:r>
            <a:r>
              <a:rPr lang="tr-TR" sz="2800" dirty="0"/>
              <a:t> </a:t>
            </a:r>
            <a:r>
              <a:rPr lang="en-US" sz="2800" dirty="0"/>
              <a:t>large, the regeneration</a:t>
            </a:r>
            <a:r>
              <a:rPr lang="tr-TR" sz="2800" dirty="0"/>
              <a:t> </a:t>
            </a:r>
            <a:r>
              <a:rPr lang="en-US" sz="2800" dirty="0"/>
              <a:t>advantage turns out to be rather spectacular. </a:t>
            </a:r>
            <a:endParaRPr lang="tr-TR" sz="2800" dirty="0"/>
          </a:p>
          <a:p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This will be</a:t>
            </a:r>
            <a:r>
              <a:rPr lang="tr-TR" sz="2800" dirty="0"/>
              <a:t> </a:t>
            </a:r>
            <a:r>
              <a:rPr lang="en-US" sz="2800" dirty="0"/>
              <a:t>demonstrated for the case of polar binary transmission.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242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9170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Regenerative </a:t>
                </a:r>
                <a:r>
                  <a:rPr lang="tr-TR" sz="3600" dirty="0" err="1"/>
                  <a:t>Repeaters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When analog repeaters are used and Eq. (11), Sect. 9.4 applies, the final </a:t>
                </a:r>
                <a:r>
                  <a:rPr lang="en-US" sz="2800" dirty="0" smtClean="0"/>
                  <a:t>signal</a:t>
                </a:r>
                <a:r>
                  <a:rPr lang="tr-TR" sz="2800" dirty="0" smtClean="0"/>
                  <a:t>-</a:t>
                </a:r>
                <a:r>
                  <a:rPr lang="en-US" sz="2800" dirty="0" smtClean="0"/>
                  <a:t>to-</a:t>
                </a:r>
                <a:r>
                  <a:rPr lang="tr-TR" sz="2800" dirty="0" smtClean="0"/>
                  <a:t> </a:t>
                </a:r>
                <a:r>
                  <a:rPr lang="tr-TR" sz="2800" dirty="0" err="1"/>
                  <a:t>noise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ratio</a:t>
                </a:r>
                <a:r>
                  <a:rPr lang="tr-TR" sz="2800" dirty="0"/>
                  <a:t>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num>
                          <m:den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=(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num>
                          <m:den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tr-TR" sz="2800" dirty="0"/>
                  <a:t> and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begChr m:val="["/>
                          <m:endChr m:val="]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den>
                              </m:f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f>
                                    <m:fPr>
                                      <m:ctrlPr>
                                        <a:rPr lang="tr-TR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tr-TR" sz="2800" b="0" i="1" smtClean="0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num>
                                    <m:den>
                                      <m:r>
                                        <a:rPr lang="tr-TR" sz="2800" b="0" i="1" smtClean="0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den>
                                  </m:f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rad>
                        </m:e>
                      </m:d>
                    </m:oMath>
                  </m:oMathPara>
                </a14:m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r>
                  <a:rPr lang="en-US" sz="2800" dirty="0"/>
                  <a:t>Where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num>
                          <m:den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 is the signal-to-noise ratio after one hop.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9170972"/>
              </a:xfrm>
              <a:prstGeom prst="rect">
                <a:avLst/>
              </a:prstGeom>
              <a:blipFill rotWithShape="0">
                <a:blip r:embed="rId2"/>
                <a:stretch>
                  <a:fillRect l="-1683" t="-1064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376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Regenerative</a:t>
            </a:r>
            <a:r>
              <a:rPr lang="tr-TR" sz="3600" dirty="0"/>
              <a:t> </a:t>
            </a:r>
            <a:r>
              <a:rPr lang="tr-TR" sz="3600" dirty="0" err="1"/>
              <a:t>Repeaters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800" dirty="0" err="1"/>
              <a:t>Therefore</a:t>
            </a:r>
            <a:r>
              <a:rPr lang="tr-TR" sz="2800" dirty="0"/>
              <a:t>,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transmitted</a:t>
            </a:r>
            <a:r>
              <a:rPr lang="tr-TR" sz="2800" dirty="0"/>
              <a:t> </a:t>
            </a:r>
            <a:r>
              <a:rPr lang="en-US" sz="2800" dirty="0"/>
              <a:t>power </a:t>
            </a:r>
            <a:r>
              <a:rPr lang="en-US" sz="2800" i="1" dirty="0"/>
              <a:t>per repeater </a:t>
            </a:r>
            <a:r>
              <a:rPr lang="en-US" sz="2800" dirty="0"/>
              <a:t>must be increased linearly with </a:t>
            </a:r>
            <a:r>
              <a:rPr lang="en-US" sz="2800" i="1" dirty="0"/>
              <a:t>m </a:t>
            </a:r>
            <a:r>
              <a:rPr lang="en-US" sz="2800" dirty="0"/>
              <a:t>just to stay even, a factor not to</a:t>
            </a:r>
            <a:r>
              <a:rPr lang="tr-TR" sz="2800" dirty="0"/>
              <a:t> </a:t>
            </a:r>
            <a:r>
              <a:rPr lang="en-US" sz="2800" dirty="0"/>
              <a:t>be sneezed at since, for example, it takes 100 or more repeaters to cross the continent.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38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Regenerative</a:t>
            </a:r>
            <a:r>
              <a:rPr lang="tr-TR" sz="3600" dirty="0"/>
              <a:t> </a:t>
            </a:r>
            <a:r>
              <a:rPr lang="tr-TR" sz="3600" dirty="0" err="1"/>
              <a:t>Repeaters</a:t>
            </a:r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In contrast, a regenerative repeater station consists of a complete receiver and</a:t>
            </a:r>
            <a:r>
              <a:rPr lang="tr-TR" sz="2800" dirty="0"/>
              <a:t> </a:t>
            </a:r>
            <a:r>
              <a:rPr lang="en-US" sz="2800" dirty="0"/>
              <a:t>transmitter back to back in one package.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receiving portion converts incoming</a:t>
            </a:r>
            <a:r>
              <a:rPr lang="tr-TR" sz="2800" dirty="0"/>
              <a:t> </a:t>
            </a:r>
            <a:r>
              <a:rPr lang="en-US" sz="2800" dirty="0"/>
              <a:t>signals to message digits, making a few errors in the process; the digits are then</a:t>
            </a:r>
            <a:r>
              <a:rPr lang="tr-TR" sz="2800" dirty="0"/>
              <a:t> </a:t>
            </a:r>
            <a:r>
              <a:rPr lang="en-US" sz="2800" dirty="0"/>
              <a:t>delivered to the transmitting portion, which in turn generates a new signal for transmission</a:t>
            </a:r>
            <a:r>
              <a:rPr lang="tr-TR" sz="2800" dirty="0"/>
              <a:t> </a:t>
            </a:r>
            <a:r>
              <a:rPr lang="en-US" sz="2800" dirty="0"/>
              <a:t>to the next station.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regenerated signal is thereby completely stripped of</a:t>
            </a:r>
            <a:r>
              <a:rPr lang="tr-TR" sz="2800" dirty="0"/>
              <a:t> </a:t>
            </a:r>
            <a:r>
              <a:rPr lang="en-US" sz="2800" dirty="0"/>
              <a:t>random noise but does contain some errors.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22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946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Regenerative </a:t>
                </a:r>
                <a:r>
                  <a:rPr lang="tr-TR" sz="3600" dirty="0" err="1"/>
                  <a:t>Repeaters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To analyze the performance, let </a:t>
                </a:r>
                <a:r>
                  <a:rPr lang="el-GR" sz="2800" dirty="0"/>
                  <a:t>α</a:t>
                </a:r>
                <a:r>
                  <a:rPr lang="en-US" sz="2800" dirty="0"/>
                  <a:t> be the error probability at each repeater,</a:t>
                </a:r>
                <a:r>
                  <a:rPr lang="tr-TR" sz="2800" dirty="0"/>
                  <a:t> </a:t>
                </a:r>
                <a:r>
                  <a:rPr lang="tr-TR" sz="2800" dirty="0" err="1"/>
                  <a:t>namely</a:t>
                </a:r>
                <a:r>
                  <a:rPr lang="tr-TR" sz="2800" dirty="0"/>
                  <a:t>,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tr-TR" sz="2800" i="1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begChr m:val="["/>
                          <m:endChr m:val="]"/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f>
                                    <m:fPr>
                                      <m:ctrlP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num>
                                    <m:den>
                                      <m: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den>
                                  </m:f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rad>
                        </m:e>
                      </m:d>
                    </m:oMath>
                  </m:oMathPara>
                </a14:m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r>
                  <a:rPr lang="tr-TR" sz="2800" dirty="0" err="1"/>
                  <a:t>assuming</a:t>
                </a:r>
                <a:r>
                  <a:rPr lang="tr-TR" sz="2800" dirty="0"/>
                  <a:t> </a:t>
                </a:r>
                <a:r>
                  <a:rPr lang="tr-TR" sz="2800" dirty="0" err="1"/>
                  <a:t>identical</a:t>
                </a:r>
                <a:r>
                  <a:rPr lang="tr-TR" sz="2800" dirty="0"/>
                  <a:t> </a:t>
                </a:r>
                <a:r>
                  <a:rPr lang="tr-TR" sz="2800" dirty="0" err="1"/>
                  <a:t>units</a:t>
                </a:r>
                <a:r>
                  <a:rPr lang="tr-TR" sz="2800" dirty="0"/>
                  <a:t>.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946150"/>
              </a:xfrm>
              <a:prstGeom prst="rect">
                <a:avLst/>
              </a:prstGeom>
              <a:blipFill>
                <a:blip r:embed="rId2"/>
                <a:stretch>
                  <a:fillRect l="-1683" t="-1228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973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Regenerative</a:t>
            </a:r>
            <a:r>
              <a:rPr lang="tr-TR" sz="3600" dirty="0"/>
              <a:t> </a:t>
            </a:r>
            <a:r>
              <a:rPr lang="tr-TR" sz="3600" dirty="0" err="1"/>
              <a:t>Repeaters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As a given digit passes from station to station, it may suffer</a:t>
            </a:r>
            <a:r>
              <a:rPr lang="tr-TR" sz="2800" dirty="0"/>
              <a:t> </a:t>
            </a:r>
            <a:r>
              <a:rPr lang="en-US" sz="2800" dirty="0"/>
              <a:t>cumulative conversion errors.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If the number of erroneous conversions is </a:t>
            </a:r>
            <a:r>
              <a:rPr lang="en-US" sz="2800" i="1" dirty="0"/>
              <a:t>even, </a:t>
            </a:r>
            <a:r>
              <a:rPr lang="en-US" sz="2800" dirty="0"/>
              <a:t>they</a:t>
            </a:r>
            <a:r>
              <a:rPr lang="tr-TR" sz="2800" dirty="0"/>
              <a:t> </a:t>
            </a:r>
            <a:r>
              <a:rPr lang="en-US" sz="2800" dirty="0"/>
              <a:t>cancel out, and a correct digit is delivered to the destination.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238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611</Words>
  <Application>Microsoft Office PowerPoint</Application>
  <PresentationFormat>Geniş ekran</PresentationFormat>
  <Paragraphs>149</Paragraphs>
  <Slides>14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16</cp:revision>
  <dcterms:created xsi:type="dcterms:W3CDTF">2019-01-31T13:56:40Z</dcterms:created>
  <dcterms:modified xsi:type="dcterms:W3CDTF">2019-04-06T11:29:01Z</dcterms:modified>
</cp:coreProperties>
</file>