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2" r:id="rId4"/>
    <p:sldId id="258" r:id="rId5"/>
    <p:sldId id="259" r:id="rId6"/>
    <p:sldId id="260" r:id="rId7"/>
    <p:sldId id="261" r:id="rId8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9" d="100"/>
          <a:sy n="89" d="100"/>
        </p:scale>
        <p:origin x="96" y="1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Dikdörtgen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Yuvarlatılmış Dikdörtgen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Alt Başlık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28" name="Veri Yer Tutucusu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16.03.2021</a:t>
            </a:fld>
            <a:endParaRPr lang="tr-TR"/>
          </a:p>
        </p:txBody>
      </p:sp>
      <p:sp>
        <p:nvSpPr>
          <p:cNvPr id="17" name="Altbilgi Yer Tutucusu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29" name="Slayt Numarası Yer Tutucusu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7" name="Dikdörtgen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Dikdörtgen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Dikdörtgen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Başlık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16.03.2021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16.03.2021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16.03.2021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8" name="İçerik Yer Tutucusu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Dikdörtgen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Yuvarlatılmış Dikdörtgen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16.03.2021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tr-TR"/>
          </a:p>
        </p:txBody>
      </p:sp>
      <p:sp>
        <p:nvSpPr>
          <p:cNvPr id="7" name="Dikdörtgen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Dikdörtgen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Dikdörtgen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16.03.2021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9" name="İçerik Yer Tutucusu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1" name="İçerik Yer Tutucusu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16.03.2021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11" name="İçerik Yer Tutucusu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3" name="İçerik Yer Tutucusu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16.03.2021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16.03.2021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ikdörtgen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Yuvarlatılmış Dikdörtgen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16.03.2021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11" name="İçerik Yer Tutucusu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16.03.2021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11" name="Dikdörtgen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ikdörtgen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Dikdörtgen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Dikdörtgen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Yuvarlatılmış Dikdörtgen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Başlık Yer Tutucusu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3" name="Metin Yer Tutucusu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4" name="Veri Yer Tutucusu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A23720DD-5B6D-40BF-8493-A6B52D484E6B}" type="datetimeFigureOut">
              <a:rPr lang="tr-TR" smtClean="0"/>
              <a:t>16.03.2021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23" name="Slayt Numarası Yer Tutucusu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Prof. Dr. Aysel Köksal Akyol</a:t>
            </a:r>
            <a:endParaRPr lang="tr-TR" dirty="0"/>
          </a:p>
        </p:txBody>
      </p:sp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dirty="0"/>
              <a:t>Gelişimsel destekte kullanılan yöntem ve </a:t>
            </a:r>
            <a:r>
              <a:rPr lang="tr-TR" dirty="0" smtClean="0"/>
              <a:t>teknikler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822113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914400" y="2564904"/>
            <a:ext cx="7772400" cy="345489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tr-TR" dirty="0"/>
              <a:t>Sosyal beceri eğitiminde, uygun öğrenme ilkelerini kullanmak, etkili ve verimli programlar geliştirmeye olanak verdiğinden, seçilecek olan yöntem </a:t>
            </a:r>
            <a:r>
              <a:rPr lang="tr-TR" dirty="0" smtClean="0"/>
              <a:t>önemlidir. </a:t>
            </a:r>
            <a:endParaRPr lang="tr-TR" dirty="0"/>
          </a:p>
          <a:p>
            <a:pPr marL="0" indent="0" algn="ctr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629836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tr-TR" dirty="0"/>
              <a:t>Sosyal beceri eğitiminde kullanılan yöntemler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914400" y="2492896"/>
            <a:ext cx="7772400" cy="3526904"/>
          </a:xfrm>
        </p:spPr>
        <p:txBody>
          <a:bodyPr/>
          <a:lstStyle/>
          <a:p>
            <a:pPr marL="0" indent="0">
              <a:buNone/>
            </a:pPr>
            <a:r>
              <a:rPr lang="tr-TR" dirty="0" smtClean="0"/>
              <a:t>Oyun, rol </a:t>
            </a:r>
            <a:r>
              <a:rPr lang="tr-TR" dirty="0"/>
              <a:t>oynama, gösteri, model olma, antrenörlük (</a:t>
            </a:r>
            <a:r>
              <a:rPr lang="tr-TR" dirty="0" err="1"/>
              <a:t>coaching</a:t>
            </a:r>
            <a:r>
              <a:rPr lang="tr-TR" dirty="0"/>
              <a:t>), doğrudan öğretim, bilişsel süreç yaklaşımı, bilişsel sosyal öğrenme, akran destekli öğrenme, drama, işbirlikçi </a:t>
            </a:r>
            <a:r>
              <a:rPr lang="tr-TR" dirty="0" smtClean="0"/>
              <a:t>öğrenmedir.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072356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smtClean="0"/>
              <a:t>Oyun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914400" y="3068960"/>
            <a:ext cx="7772400" cy="2950840"/>
          </a:xfrm>
        </p:spPr>
        <p:txBody>
          <a:bodyPr/>
          <a:lstStyle/>
          <a:p>
            <a:r>
              <a:rPr lang="tr-TR" dirty="0"/>
              <a:t>Oyun oynayabilme, oyun kurabilme, oyundaki çeşitlilik sosyo-duygusal gelişim kapsamında </a:t>
            </a:r>
            <a:r>
              <a:rPr lang="tr-TR" dirty="0" smtClean="0"/>
              <a:t>ele </a:t>
            </a:r>
            <a:r>
              <a:rPr lang="tr-TR" dirty="0" smtClean="0"/>
              <a:t>alınmaktadır.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204231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/>
              <a:t>Ç</a:t>
            </a:r>
            <a:r>
              <a:rPr lang="tr-TR" dirty="0" smtClean="0"/>
              <a:t>ocuk kitapları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914400" y="2708920"/>
            <a:ext cx="7772400" cy="3310880"/>
          </a:xfrm>
        </p:spPr>
        <p:txBody>
          <a:bodyPr/>
          <a:lstStyle/>
          <a:p>
            <a:pPr algn="ctr"/>
            <a:r>
              <a:rPr lang="tr-TR" dirty="0"/>
              <a:t>Öykülerde yer alan örtük </a:t>
            </a:r>
            <a:r>
              <a:rPr lang="tr-TR" dirty="0" smtClean="0"/>
              <a:t>mesajlar, çocuğun </a:t>
            </a:r>
            <a:r>
              <a:rPr lang="tr-TR" dirty="0"/>
              <a:t>toplum içindeki tutum ve davranışlarına rehberlik etmelerinin yanı sıra, onun sosyal </a:t>
            </a:r>
            <a:r>
              <a:rPr lang="tr-TR" dirty="0" smtClean="0"/>
              <a:t>ve duygusal </a:t>
            </a:r>
            <a:r>
              <a:rPr lang="tr-TR" dirty="0"/>
              <a:t>gelişimleri üzerinde de etkili </a:t>
            </a:r>
            <a:r>
              <a:rPr lang="tr-TR" dirty="0" smtClean="0"/>
              <a:t>olmaktadır.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7830556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/>
              <a:t>D</a:t>
            </a:r>
            <a:r>
              <a:rPr lang="tr-TR" dirty="0" smtClean="0"/>
              <a:t>rama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914400" y="2852936"/>
            <a:ext cx="7772400" cy="3166864"/>
          </a:xfrm>
        </p:spPr>
        <p:txBody>
          <a:bodyPr/>
          <a:lstStyle/>
          <a:p>
            <a:r>
              <a:rPr lang="tr-TR" dirty="0"/>
              <a:t>Drama, bireylerin kendilerinde varolan yaratıcılıklarının </a:t>
            </a:r>
            <a:r>
              <a:rPr lang="tr-TR" dirty="0" smtClean="0"/>
              <a:t>gelişimini </a:t>
            </a:r>
            <a:r>
              <a:rPr lang="tr-TR" dirty="0"/>
              <a:t>desteklemekte, hayal </a:t>
            </a:r>
            <a:r>
              <a:rPr lang="tr-TR" dirty="0" smtClean="0"/>
              <a:t>güçlerini geliştirmekte</a:t>
            </a:r>
            <a:r>
              <a:rPr lang="tr-TR" dirty="0"/>
              <a:t>, </a:t>
            </a:r>
            <a:r>
              <a:rPr lang="tr-TR" dirty="0" smtClean="0"/>
              <a:t>gelişimsel </a:t>
            </a:r>
            <a:r>
              <a:rPr lang="tr-TR" dirty="0"/>
              <a:t>özelliklerine </a:t>
            </a:r>
            <a:r>
              <a:rPr lang="tr-TR" dirty="0" smtClean="0"/>
              <a:t>ilişkin </a:t>
            </a:r>
            <a:r>
              <a:rPr lang="tr-TR" dirty="0"/>
              <a:t>beceriler kazandırarak çok yönlü </a:t>
            </a:r>
            <a:r>
              <a:rPr lang="tr-TR" dirty="0" smtClean="0"/>
              <a:t>gelişim </a:t>
            </a:r>
            <a:r>
              <a:rPr lang="tr-TR" dirty="0"/>
              <a:t>göstermelerine </a:t>
            </a:r>
            <a:r>
              <a:rPr lang="tr-TR" dirty="0" smtClean="0"/>
              <a:t>olanak vermektedir</a:t>
            </a:r>
            <a:r>
              <a:rPr lang="tr-TR" dirty="0"/>
              <a:t>. Bireysel </a:t>
            </a:r>
            <a:r>
              <a:rPr lang="tr-TR" dirty="0" smtClean="0"/>
              <a:t>gelişim </a:t>
            </a:r>
            <a:r>
              <a:rPr lang="tr-TR" dirty="0"/>
              <a:t>için yararlı olan bir </a:t>
            </a:r>
            <a:r>
              <a:rPr lang="tr-TR" dirty="0" smtClean="0"/>
              <a:t>yöntemdir.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4792769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Kaynaklar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dirty="0" smtClean="0"/>
              <a:t>Durualp, </a:t>
            </a:r>
            <a:r>
              <a:rPr lang="tr-TR" dirty="0"/>
              <a:t>E</a:t>
            </a:r>
            <a:r>
              <a:rPr lang="tr-TR" dirty="0" smtClean="0"/>
              <a:t>. (</a:t>
            </a:r>
            <a:r>
              <a:rPr lang="tr-TR" dirty="0"/>
              <a:t>2009). Anasınıfına devam eden altı yaş çocuklarının sosyal uyum ve becerilerine oyun temelli sosyal beceri eğitiminin etkisinin incelenmesi: Çankırı örneği </a:t>
            </a:r>
            <a:r>
              <a:rPr lang="tr-TR" dirty="0" smtClean="0"/>
              <a:t>(Doktora Tezi, </a:t>
            </a:r>
            <a:r>
              <a:rPr lang="tr-TR" dirty="0"/>
              <a:t>Ankara Üniversitesi Fen Bilimleri Enstitüsü Ev Ekonomisi </a:t>
            </a:r>
            <a:r>
              <a:rPr lang="tr-TR" dirty="0" smtClean="0"/>
              <a:t>Çocuk </a:t>
            </a:r>
            <a:r>
              <a:rPr lang="tr-TR" dirty="0"/>
              <a:t>Gelişimi ve </a:t>
            </a:r>
            <a:r>
              <a:rPr lang="tr-TR" dirty="0" smtClean="0"/>
              <a:t>Eğitimi </a:t>
            </a:r>
            <a:r>
              <a:rPr lang="tr-TR" dirty="0"/>
              <a:t>Anabilim Dalı</a:t>
            </a:r>
            <a:r>
              <a:rPr lang="tr-TR" dirty="0" smtClean="0"/>
              <a:t>).</a:t>
            </a:r>
          </a:p>
          <a:p>
            <a:r>
              <a:rPr lang="tr-TR" dirty="0" smtClean="0"/>
              <a:t>Köksal Akyol</a:t>
            </a:r>
            <a:r>
              <a:rPr lang="tr-TR" dirty="0"/>
              <a:t>, A. </a:t>
            </a:r>
            <a:r>
              <a:rPr lang="tr-TR" dirty="0" smtClean="0"/>
              <a:t>(</a:t>
            </a:r>
            <a:r>
              <a:rPr lang="tr-TR" dirty="0"/>
              <a:t>2003). Drama ve </a:t>
            </a:r>
            <a:r>
              <a:rPr lang="tr-TR" dirty="0" err="1" smtClean="0"/>
              <a:t>dramanın</a:t>
            </a:r>
            <a:r>
              <a:rPr lang="tr-TR" dirty="0" smtClean="0"/>
              <a:t> </a:t>
            </a:r>
            <a:r>
              <a:rPr lang="tr-TR" dirty="0"/>
              <a:t>önemi. Türk Eğitim Bilimleri Dergisi, 1(2</a:t>
            </a:r>
            <a:r>
              <a:rPr lang="tr-TR" dirty="0" smtClean="0"/>
              <a:t>).</a:t>
            </a:r>
          </a:p>
          <a:p>
            <a:r>
              <a:rPr lang="tr-TR" dirty="0"/>
              <a:t>Maçkalı, Z</a:t>
            </a:r>
            <a:r>
              <a:rPr lang="tr-TR" dirty="0" smtClean="0"/>
              <a:t>., </a:t>
            </a:r>
            <a:r>
              <a:rPr lang="tr-TR" dirty="0" err="1"/>
              <a:t>Eracar</a:t>
            </a:r>
            <a:r>
              <a:rPr lang="tr-TR" dirty="0"/>
              <a:t>, N. (2020). Otizm Riski Görülen Bir Olgu </a:t>
            </a:r>
            <a:r>
              <a:rPr lang="tr-TR" dirty="0" smtClean="0"/>
              <a:t>ile </a:t>
            </a:r>
            <a:r>
              <a:rPr lang="tr-TR" dirty="0"/>
              <a:t>Erken Dönem Gelişimsel Destek Çalışması.</a:t>
            </a:r>
            <a:endParaRPr lang="tr-TR" dirty="0" smtClean="0"/>
          </a:p>
          <a:p>
            <a:r>
              <a:rPr lang="tr-TR" dirty="0" smtClean="0"/>
              <a:t>Turan, </a:t>
            </a:r>
            <a:r>
              <a:rPr lang="tr-TR" dirty="0"/>
              <a:t>F</a:t>
            </a:r>
            <a:r>
              <a:rPr lang="tr-TR" dirty="0" smtClean="0"/>
              <a:t>., Ulutaş, </a:t>
            </a:r>
            <a:r>
              <a:rPr lang="tr-TR" dirty="0"/>
              <a:t>İ. (2016). Okul öncesi eğitim kurumlarındaki resimli öykü kitaplarının özellikleri ile öğretmenlerin bu kitapları kullanma durumlarının incelenmesi. Hacettepe Eğitim Araştırmaları Dergisi, 2(1).</a:t>
            </a:r>
          </a:p>
        </p:txBody>
      </p:sp>
    </p:spTree>
    <p:extLst>
      <p:ext uri="{BB962C8B-B14F-4D97-AF65-F5344CB8AC3E}">
        <p14:creationId xmlns:p14="http://schemas.microsoft.com/office/powerpoint/2010/main" val="301190747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Hisse Senedi">
  <a:themeElements>
    <a:clrScheme name="Hisse Senedi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Hisse Senedi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Hisse Senedi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18</TotalTime>
  <Words>275</Words>
  <Application>Microsoft Office PowerPoint</Application>
  <PresentationFormat>Ekran Gösterisi (4:3)</PresentationFormat>
  <Paragraphs>16</Paragraphs>
  <Slides>7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11" baseType="lpstr">
      <vt:lpstr>Franklin Gothic Book</vt:lpstr>
      <vt:lpstr>Perpetua</vt:lpstr>
      <vt:lpstr>Wingdings 2</vt:lpstr>
      <vt:lpstr>Hisse Senedi</vt:lpstr>
      <vt:lpstr>Gelişimsel destekte kullanılan yöntem ve teknikler</vt:lpstr>
      <vt:lpstr>PowerPoint Sunusu</vt:lpstr>
      <vt:lpstr>Sosyal beceri eğitiminde kullanılan yöntemler</vt:lpstr>
      <vt:lpstr>Oyun</vt:lpstr>
      <vt:lpstr>Çocuk kitapları</vt:lpstr>
      <vt:lpstr>Drama</vt:lpstr>
      <vt:lpstr>Kaynaklar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Gelişimsel destekte kullanılan yöntem ve teknikler</dc:title>
  <dc:creator>AYÇA</dc:creator>
  <cp:lastModifiedBy>user</cp:lastModifiedBy>
  <cp:revision>7</cp:revision>
  <dcterms:created xsi:type="dcterms:W3CDTF">2021-03-14T23:15:52Z</dcterms:created>
  <dcterms:modified xsi:type="dcterms:W3CDTF">2021-03-15T22:19:26Z</dcterms:modified>
</cp:coreProperties>
</file>