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20"/>
  </p:notesMasterIdLst>
  <p:handoutMasterIdLst>
    <p:handoutMasterId r:id="rId21"/>
  </p:handoutMasterIdLst>
  <p:sldIdLst>
    <p:sldId id="256" r:id="rId2"/>
    <p:sldId id="378" r:id="rId3"/>
    <p:sldId id="350" r:id="rId4"/>
    <p:sldId id="355" r:id="rId5"/>
    <p:sldId id="375" r:id="rId6"/>
    <p:sldId id="377" r:id="rId7"/>
    <p:sldId id="379" r:id="rId8"/>
    <p:sldId id="380" r:id="rId9"/>
    <p:sldId id="338" r:id="rId10"/>
    <p:sldId id="382" r:id="rId11"/>
    <p:sldId id="353" r:id="rId12"/>
    <p:sldId id="383" r:id="rId13"/>
    <p:sldId id="384" r:id="rId14"/>
    <p:sldId id="360" r:id="rId15"/>
    <p:sldId id="385" r:id="rId16"/>
    <p:sldId id="386" r:id="rId17"/>
    <p:sldId id="359" r:id="rId18"/>
    <p:sldId id="388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I KAPISIZ" initials="SK" lastIdx="1" clrIdx="0">
    <p:extLst>
      <p:ext uri="{19B8F6BF-5375-455C-9EA6-DF929625EA0E}">
        <p15:presenceInfo xmlns:p15="http://schemas.microsoft.com/office/powerpoint/2012/main" userId="30f698448d3acf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9EF"/>
    <a:srgbClr val="A11586"/>
    <a:srgbClr val="F61A2F"/>
    <a:srgbClr val="A53010"/>
    <a:srgbClr val="FE2D11"/>
    <a:srgbClr val="FDFEFC"/>
    <a:srgbClr val="0A01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6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6137D-E862-4FF3-9B2B-DCE0B3858F6E}" type="datetime1">
              <a:rPr lang="tr-TR" smtClean="0"/>
              <a:t>26.12.2022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4930F-B05A-4AAF-AEB8-8DEF2E0B74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0CFD-288C-4EF9-A7B8-E5A04CBC64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F05EE6E-CC67-42C9-A1A9-A0AB346BA638}" type="datetime1">
              <a:rPr lang="tr-TR" smtClean="0"/>
              <a:t>26.12.2022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739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014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3118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725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395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5838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9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4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273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56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158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194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322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71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0B4184-6084-4AA4-868E-C71099F5CB3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14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13717A-E251-7E8C-1DC8-3227BE20E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3E4B3CF-0979-C1AA-0080-F63E8F839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191829-89EF-6C59-52A6-9A6BEA33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9836-7AF8-48AD-96F7-E56380BC7992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A705DE-E383-F2A6-9562-2DC5DB8B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5FCEBA-6A80-753E-DEA8-FDE1E206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8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48F24A-8B4D-78E9-1B48-166CFD21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3DE6862-C411-EFFF-F547-77BDE0D91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3529F0-D281-D788-8A03-FB8950EB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9142-A3A4-47F0-9844-ECB1D89FE013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8AA9D0-EC3E-D5E5-5ACD-7F48E463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3118EE-9BC0-112F-EBEC-32CC35FC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33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C6CB410-655C-0CB3-5EA2-FDE840DD19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C5B931-27F9-CCF6-2F41-7D8D7562E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4C7B50-7172-5518-147A-D8342042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9F6D-25C6-44A9-A3DC-C24833091B00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44F376-BD92-C05A-FEDD-AE650231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8F282C-0EE2-09D4-5A8B-5C25A417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961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BA612E-2130-E0E9-47C1-4DC32403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03D849-64D2-EF81-EFA6-419EB50ED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61F157-9520-18BA-C9C8-0653F523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1A3F-7062-4CEE-B459-7733F4641A67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413066-C8B8-91D8-BD3A-B417EEB4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15BB1D-3CD8-1E63-D236-C857D94A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38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CDB8FE-693C-1CC5-CC25-57D262D42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4C6869-EF25-8599-DF4E-5A9AD0EFA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4A508-D8C9-A7E6-3E2E-7CACD8E5D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16E6-AF6F-4379-837A-934346D468BC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1BBE78-37E7-C6E6-A8DA-D32FC9F1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553B32-D2E1-499D-5F95-40CD7EDB3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7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1AED5C-ED4A-C494-FC1B-86C509E2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F09434-CF55-F200-F967-72774ACF2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6451E8-6D41-F530-3C7E-F85495408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AF4751E-6C59-FF0D-AC8C-6BFF6348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6CD-CEAC-44EF-95E5-6DB5F5CE6504}" type="datetime1">
              <a:rPr lang="tr-TR" smtClean="0"/>
              <a:t>26.12.2022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4E19EF-A36A-DCA1-C1E8-19AF5D2C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CCC8BF-E7D2-B598-37AC-658D8639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05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B44F84-A3AE-175B-A970-6FBD280E4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B5CC5E8-FB1B-C4D7-B8D3-1F26B9CFF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9C410FD-75C5-FDBD-E8B0-74B24E134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31F7213-6F3C-16D3-2756-BA749D933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39B14DE-CC88-3CCF-C87A-EB4C1CE63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13D5AA7-C236-0565-B9BF-781D16FBF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3074-0035-433B-B564-F1EFE9C10614}" type="datetime1">
              <a:rPr lang="tr-TR" smtClean="0"/>
              <a:t>26.12.2022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25BAD58-0AB4-D3D0-9753-0E664598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E00839E-3B5B-7857-A5E3-7D1CE9E5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46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C65A75-D40E-5FC9-3586-91DF161D5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5D3F5CE-101B-82F5-3D42-4BAA48C7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50A6-F44A-4EB4-9FE9-1CF06AA8E419}" type="datetime1">
              <a:rPr lang="tr-TR" smtClean="0"/>
              <a:t>26.12.2022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4B1F52B-8F43-894C-31FF-540637922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E436BB6-E090-7666-D770-A5082C83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1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B75FF56-633A-E528-7347-1793184BA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F8A8-ADE3-44C2-A432-2F32328EAC7D}" type="datetime1">
              <a:rPr lang="tr-TR" smtClean="0"/>
              <a:t>26.12.2022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9EA6DF-FF6A-51EF-4CE9-AC3ED9270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B48BFCA-63AD-B59E-26E8-E969BDE8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52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34BAB0-D0BE-1BC9-DB17-8B89AF08D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5AF3DD-B5AC-9831-B3B6-1A4D932FE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E1071A0-6C6D-B91E-F0A1-E1FAC672A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29485FB-7A89-F777-6C35-B613FDAF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06CC-150D-4A99-A8B9-FCDB0CBC59D3}" type="datetime1">
              <a:rPr lang="tr-TR" smtClean="0"/>
              <a:t>26.12.2022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11F954C-CB31-3D83-488B-7191D076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E890EE7-9A2B-E285-08F2-E9727747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4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EA2D0C-866B-1A98-9D5A-66BF96FF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325E3D2-552A-F000-6186-8C2190B67D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D2A73AF-77DB-14F7-B5A7-C18E5F98E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C22DC0-F05F-4B68-1548-9CC7D6AF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52E2-790D-4CD6-902D-5CCC1E685C84}" type="datetime1">
              <a:rPr lang="tr-TR" smtClean="0"/>
              <a:t>26.12.2022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99D053-905A-3362-39D8-7BE65CF9D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BDC7D80-F946-EB5A-3455-0C3E3AB3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02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C95DE4B-AAF5-6593-9577-645FFF8CC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1F1853A-2A18-42D3-3246-D7046C5DC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63CA60-4BD1-5CA5-EFB3-F6BDD65E2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9A4C-E77E-4983-8CC3-D932F8EC170E}" type="datetime1">
              <a:rPr lang="tr-TR" smtClean="0"/>
              <a:t>26.12.2022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F9A88D-84BA-5981-8643-E75936F4D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76444D-E095-B901-959F-BFD04F251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49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647728" y="1484784"/>
            <a:ext cx="5378674" cy="1566174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  <a:t>Ankara Üniversitesi </a:t>
            </a:r>
            <a:b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</a:br>
            <a: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  <a:t>Sağlık Bilimleri Fakültesi</a:t>
            </a:r>
            <a:b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</a:br>
            <a: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  <a:t>Sosyal Hizmet Anabilim Dalı</a:t>
            </a:r>
            <a:br>
              <a:rPr lang="tr-TR" sz="31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+mn-lt"/>
                <a:cs typeface="Times New Roman" pitchFamily="18" charset="0"/>
              </a:rPr>
            </a:br>
            <a:endParaRPr lang="tr-TR" sz="310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43472" y="3158970"/>
            <a:ext cx="8712968" cy="2376264"/>
          </a:xfrm>
        </p:spPr>
        <p:txBody>
          <a:bodyPr>
            <a:normAutofit fontScale="92500" lnSpcReduction="10000"/>
          </a:bodyPr>
          <a:lstStyle/>
          <a:p>
            <a:pPr marL="257310" indent="-256770" algn="ctr">
              <a:spcBef>
                <a:spcPts val="751"/>
              </a:spcBef>
            </a:pPr>
            <a:endParaRPr lang="tr-TR" sz="2700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257310" indent="-256770" algn="just">
              <a:spcBef>
                <a:spcPts val="751"/>
              </a:spcBef>
            </a:pPr>
            <a:r>
              <a:rPr lang="tr-TR" sz="30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Dersin adı: </a:t>
            </a:r>
            <a:r>
              <a:rPr lang="tr-TR" sz="3000" spc="-1" dirty="0" err="1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Gerontolojik</a:t>
            </a:r>
            <a:r>
              <a:rPr lang="tr-TR" sz="30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Sosyal Hizmet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30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Dersin kodu: USHB 239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30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Satı GÜL KAPISIZ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30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Ünitenin adı: Psiko-sosyal Yönleriyle Yaşlılık ve Kırılganlık</a:t>
            </a:r>
          </a:p>
          <a:p>
            <a:pPr marL="257310" indent="-256770" algn="ctr">
              <a:spcBef>
                <a:spcPts val="751"/>
              </a:spcBef>
            </a:pPr>
            <a:endParaRPr lang="tr-TR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75662" y="692696"/>
            <a:ext cx="8714184" cy="831627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Yaşlılık Dönemindeki Gelişimsel Görevler</a:t>
            </a:r>
            <a:br>
              <a:rPr lang="tr-TR" sz="2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1690688"/>
            <a:ext cx="9729092" cy="4618632"/>
          </a:xfrm>
        </p:spPr>
        <p:txBody>
          <a:bodyPr>
            <a:normAutofit/>
          </a:bodyPr>
          <a:lstStyle/>
          <a:p>
            <a:pPr marL="342900" lvl="1" indent="0" algn="just">
              <a:lnSpc>
                <a:spcPct val="150000"/>
              </a:lnSpc>
              <a:buNone/>
            </a:pPr>
            <a:r>
              <a:rPr lang="tr-TR" sz="28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Gelişimsel Görevlerin Önemi</a:t>
            </a:r>
            <a:endParaRPr lang="tr-TR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740" indent="-457200" algn="just">
              <a:buClr>
                <a:srgbClr val="B31166"/>
              </a:buClr>
            </a:pPr>
            <a:r>
              <a:rPr lang="tr-TR" dirty="0">
                <a:ea typeface="Times New Roman" panose="02020603050405020304" pitchFamily="18" charset="0"/>
              </a:rPr>
              <a:t>G</a:t>
            </a:r>
            <a:r>
              <a:rPr lang="tr-TR" dirty="0">
                <a:effectLst/>
                <a:ea typeface="Times New Roman" panose="02020603050405020304" pitchFamily="18" charset="0"/>
              </a:rPr>
              <a:t>elişimsel görevler, yaşlılığın sosyal, ekonomik ve psikolojik açıdan sağlıklı sürdürülmesinde gereklidir. </a:t>
            </a:r>
          </a:p>
          <a:p>
            <a:pPr marL="457740" indent="-457200" algn="just">
              <a:buClr>
                <a:srgbClr val="B31166"/>
              </a:buClr>
            </a:pPr>
            <a:r>
              <a:rPr lang="tr-TR" dirty="0">
                <a:effectLst/>
                <a:ea typeface="Times New Roman" panose="02020603050405020304" pitchFamily="18" charset="0"/>
              </a:rPr>
              <a:t>Gelişimsel görevlerin yerine getirilmesi, yaşlının yaşam kalitesinin korunması ve iyileştirilmesi için önemlidir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3244001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KIRILGANLIK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342900" algn="just"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9275" indent="-342900" algn="just">
              <a:tabLst>
                <a:tab pos="0" algn="l"/>
              </a:tabLs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Kırılganlık, bireylerin yetkinliklerini ve seçeneklerini tüketen olasılıklardır.</a:t>
            </a:r>
          </a:p>
          <a:p>
            <a:pPr marL="434975" indent="-342900" algn="just">
              <a:tabLst>
                <a:tab pos="0" algn="l"/>
              </a:tabLst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</a:t>
            </a:r>
            <a:r>
              <a:rPr lang="tr-TR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Bireyin kendi iç kaynaklarının ve başa çıkma kapasitesinin tükenmesi,</a:t>
            </a:r>
          </a:p>
          <a:p>
            <a:pPr marL="434975" indent="-342900" algn="just">
              <a:tabLst>
                <a:tab pos="0" algn="l"/>
              </a:tabLst>
            </a:pPr>
            <a:r>
              <a:rPr lang="tr-TR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-Bireyin içinde yaşadığı çevrenin olanakları, ekonomik, sosyal ve kültürel koşulların yetersizliği 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bireyin/bireylerin kırılganlığını artırabilir. </a:t>
            </a:r>
          </a:p>
          <a:p>
            <a:pPr marL="434975" indent="-342900" algn="just">
              <a:tabLst>
                <a:tab pos="0" algn="l"/>
              </a:tabLst>
            </a:pP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Kırılganlık döneminde bireylerin ihtiyaç duyduğu en önemli yaklaşımlardan biri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güçlendirmedir.</a:t>
            </a:r>
            <a:endParaRPr lang="tr-T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49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KIRILGANLIK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114840" indent="0" algn="just">
              <a:spcBef>
                <a:spcPts val="751"/>
              </a:spcBef>
              <a:buNone/>
            </a:pPr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Kırılganlığı Artıran İç Faktörler</a:t>
            </a:r>
            <a:endParaRPr lang="tr-T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740" indent="-342900" algn="just">
              <a:spcBef>
                <a:spcPts val="751"/>
              </a:spcBef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Yaşlandıkça bireylerin rol  kaybetmesi, </a:t>
            </a:r>
          </a:p>
          <a:p>
            <a:pPr marL="457740" indent="-342900" algn="just">
              <a:spcBef>
                <a:spcPts val="751"/>
              </a:spcBef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Toplum içinde yaşlanmış ve değersiz olarak görüldüğünü hissetmesi, </a:t>
            </a:r>
          </a:p>
          <a:p>
            <a:pPr marL="457740" indent="-342900" algn="just">
              <a:spcBef>
                <a:spcPts val="751"/>
              </a:spcBef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Savunmasız hale gelmesi iç kapasitesinin azalmasına neden olmaktadır. </a:t>
            </a:r>
          </a:p>
          <a:p>
            <a:pPr marL="457740" indent="-342900" algn="just">
              <a:spcBef>
                <a:spcPts val="751"/>
              </a:spcBef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Yaşlı bireyin gün geçtikçe sağlığının kötüleşmesi, </a:t>
            </a:r>
          </a:p>
          <a:p>
            <a:pPr marL="457740" indent="-342900" algn="just">
              <a:spcBef>
                <a:spcPts val="751"/>
              </a:spcBef>
            </a:pPr>
            <a:r>
              <a:rPr lang="tr-T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Düşük eğitim düzeyi ve düşük gelir düzeyi gibi bireyin kendisi ile ilgili konular</a:t>
            </a:r>
          </a:p>
          <a:p>
            <a:pPr marL="549275" indent="-342900" algn="just"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84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KIRILGANLIK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114840" indent="0" algn="just">
              <a:spcBef>
                <a:spcPts val="751"/>
              </a:spcBef>
              <a:buNone/>
            </a:pPr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Kırılganlığı Artıran Dış Faktörler</a:t>
            </a:r>
            <a:endParaRPr lang="tr-T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Sosyal dışlanma,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Kötü konut koşulları,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Hizmetlere erişim engeli,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İhmal gibi riskler,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Eşin ya da çocukların kaybı,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İstismar gibi şokları,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Yaş ayrımcılığı gibi baskıları,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Sağlık politikalarını,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Sosyal politikaları ve </a:t>
            </a:r>
          </a:p>
          <a:p>
            <a:pPr marL="643478" lvl="1" indent="-342900" algn="just">
              <a:buClr>
                <a:srgbClr val="B31166"/>
              </a:buClr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	Çevre politikalarını içermektedir.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387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b="1" dirty="0">
                <a:latin typeface="+mn-lt"/>
                <a:cs typeface="Times New Roman" panose="02020603050405020304" pitchFamily="18" charset="0"/>
              </a:rPr>
              <a:t>KIRILGANLIK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41" y="1628800"/>
            <a:ext cx="9812660" cy="4680520"/>
          </a:xfrm>
        </p:spPr>
        <p:txBody>
          <a:bodyPr>
            <a:noAutofit/>
          </a:bodyPr>
          <a:lstStyle/>
          <a:p>
            <a:pPr marL="206375" indent="0" algn="just">
              <a:buNone/>
              <a:tabLst>
                <a:tab pos="0" algn="l"/>
              </a:tabLst>
            </a:pPr>
            <a:r>
              <a:rPr lang="tr-TR" b="1" dirty="0">
                <a:latin typeface="+mn-lt"/>
                <a:cs typeface="Times New Roman" panose="02020603050405020304" pitchFamily="18" charset="0"/>
              </a:rPr>
              <a:t>Kırılganlığın Özellikleri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Yaşlı bireyin </a:t>
            </a:r>
            <a:r>
              <a:rPr lang="tr-TR" i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riske maruz kalma </a:t>
            </a:r>
            <a:r>
              <a:rPr lang="tr-TR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süresi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sıklığı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şiddeti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kırılganlığın etkisini belirlemektedir. </a:t>
            </a: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Yaşlının risk ya da tehdit ile başa çıkma isteği ve başa çıkmaya yüklediği anlam, kırılganlığın süresini ve maruz kalma sıklığını etkilemektedir</a:t>
            </a:r>
            <a:r>
              <a:rPr lang="tr-TR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Diğer yandan başa çıkma isteği ve gücü olan yaşlılarda direnç kazanma süreci yaşanmaktadır.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840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+mn-lt"/>
                <a:cs typeface="Times New Roman" panose="02020603050405020304" pitchFamily="18" charset="0"/>
              </a:rPr>
              <a:t>KIRILGANLIK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tr-TR" sz="2800" b="1" dirty="0">
                <a:latin typeface="+mn-lt"/>
                <a:cs typeface="Times New Roman" panose="02020603050405020304" pitchFamily="18" charset="0"/>
              </a:rPr>
              <a:t>Kırılganlığı Azaltan Faktörler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Fiziksel olarak sağlıklı olmak, </a:t>
            </a:r>
          </a:p>
          <a:p>
            <a:pPr lvl="1" algn="just"/>
            <a:r>
              <a:rPr lang="tr-TR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kapasitenin korunması, 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Ekonomik kapitalin varlığı, 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Kuşaklararası dayanışma ilişkileri, 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Çalışma ve üretken olma, 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Topluma katılma,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Yaşam boyu öğrenme olanaklarından yararlanma gibi faktörler kırılganlığı azaltmaktadır. </a:t>
            </a:r>
          </a:p>
          <a:p>
            <a:pPr marL="92075" indent="0" algn="just">
              <a:buNone/>
              <a:tabLst>
                <a:tab pos="0" algn="l"/>
              </a:tabLst>
            </a:pPr>
            <a:endParaRPr lang="tr-TR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306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+mn-lt"/>
                <a:cs typeface="Times New Roman" panose="02020603050405020304" pitchFamily="18" charset="0"/>
              </a:rPr>
              <a:t>KIRILGANLIK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endParaRPr lang="tr-TR" sz="2800" b="1" dirty="0"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tr-TR" sz="2800" b="1" dirty="0">
                <a:latin typeface="+mn-lt"/>
                <a:cs typeface="Times New Roman" panose="02020603050405020304" pitchFamily="18" charset="0"/>
              </a:rPr>
              <a:t>Kırılganlığı Azaltan Faktörler</a:t>
            </a:r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Yaşlılık döneminde kırılganlığı etkileyen en önemli faktörlerden biri fonksiyonel kapasitedir. </a:t>
            </a:r>
          </a:p>
          <a:p>
            <a:pPr lvl="1" algn="just"/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Fonksiyonel kapasite; çocukluk döneminde büyüme ve gelişmenin olması, yetişkinlik döneminde mümkün olan en yüksek fonksiyonelliğin sürdürülmesi anlamına gelmektedir. </a:t>
            </a:r>
          </a:p>
          <a:p>
            <a:pPr marL="457200" lvl="1" indent="0" algn="just"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endParaRPr lang="tr-TR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934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7"/>
            <a:ext cx="9812660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+mn-lt"/>
                <a:cs typeface="Times New Roman" panose="02020603050405020304" pitchFamily="18" charset="0"/>
              </a:rPr>
              <a:t>Kırılganlık Ve Yaşam Dönemi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Yaşlı bireyin kırılganlığına neden olan etkiler doğumdan itibaren başlamaktadır.</a:t>
            </a:r>
          </a:p>
          <a:p>
            <a:pPr marL="549275" indent="-342900" algn="just">
              <a:tabLst>
                <a:tab pos="0" algn="l"/>
              </a:tabLst>
            </a:pPr>
            <a:r>
              <a:rPr lang="tr-TR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Bebeklik döneminde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fiziksel, sosyal ve duygusal olarak sağlıklı olmak, sağlıklı bir ailede büyümek,</a:t>
            </a:r>
          </a:p>
          <a:p>
            <a:pPr marL="549275" indent="-342900" algn="just">
              <a:tabLst>
                <a:tab pos="0" algn="l"/>
              </a:tabLst>
            </a:pPr>
            <a:r>
              <a:rPr lang="tr-TR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ocukluk döneminde,</a:t>
            </a:r>
            <a:r>
              <a:rPr lang="tr-TR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 okula gitmek, sosyal çevre kirliliğinden uzak olabilmek, sosyal, sanat ve spor alanında yeni yetenekler geliştirmek için zaman ve kaynak ayırmak, aile desteği, fiziksel sağlık, </a:t>
            </a:r>
          </a:p>
          <a:p>
            <a:pPr marL="549275" indent="-342900" algn="just">
              <a:tabLst>
                <a:tab pos="0" algn="l"/>
              </a:tabLst>
            </a:pPr>
            <a:r>
              <a:rPr lang="tr-TR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Gençlik döneminde,</a:t>
            </a:r>
            <a:r>
              <a:rPr lang="tr-TR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 eğitime devam etmek, sosyal kapital oluşturmak, aile ve ekonomik kapital, kariyer planı yapmak, </a:t>
            </a:r>
          </a:p>
          <a:p>
            <a:pPr marL="549275" indent="-342900" algn="just">
              <a:tabLst>
                <a:tab pos="0" algn="l"/>
              </a:tabLst>
            </a:pPr>
            <a:r>
              <a:rPr lang="tr-TR" sz="2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Yetişkinlik döneminde</a:t>
            </a:r>
            <a:r>
              <a:rPr lang="tr-TR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, iş ve kariyer olanaklarına odaklanmak, çalışma durumu, sağlıklı olmak ve buna benzer faktörler kırılganlık durumunu azaltmaktadır. Bireyi daha güçlü olarak yaşlılık dönemine hazırlamaktadır. 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7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465456"/>
            <a:ext cx="9812660" cy="1163343"/>
          </a:xfrm>
        </p:spPr>
        <p:txBody>
          <a:bodyPr anchor="ctr">
            <a:noAutofit/>
          </a:bodyPr>
          <a:lstStyle/>
          <a:p>
            <a:r>
              <a:rPr lang="tr-TR" sz="2800" b="1" dirty="0">
                <a:latin typeface="Calibri" panose="020F0502020204030204" pitchFamily="34" charset="0"/>
                <a:cs typeface="Calibri" panose="020F0502020204030204" pitchFamily="34" charset="0"/>
              </a:rPr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844824"/>
            <a:ext cx="9721080" cy="4464496"/>
          </a:xfrm>
        </p:spPr>
        <p:txBody>
          <a:bodyPr>
            <a:noAutofit/>
          </a:bodyPr>
          <a:lstStyle/>
          <a:p>
            <a:pPr marL="80963" indent="0" algn="just">
              <a:spcAft>
                <a:spcPts val="750"/>
              </a:spcAft>
              <a:buNone/>
            </a:pPr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963" indent="0" algn="just">
              <a:spcAft>
                <a:spcPts val="750"/>
              </a:spcAft>
              <a:buNone/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1)Yaşlılığa Çok Yönlü Bakış. Yaşlılar İçin Sosyal Hizmet. Baş Editör: Prof. Dr. Emine </a:t>
            </a:r>
            <a:r>
              <a:rPr lang="tr-TR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Özmete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 Kitap </a:t>
            </a:r>
            <a:r>
              <a:rPr lang="tr-TR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Editörü:Prof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 Dr. Emine </a:t>
            </a:r>
            <a:r>
              <a:rPr lang="tr-TR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Özmete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. Hedef Yayıncılık ve Mühendislik. Ankara, 2018.</a:t>
            </a:r>
          </a:p>
          <a:p>
            <a:pPr marL="80963" indent="0" algn="just">
              <a:spcAft>
                <a:spcPts val="750"/>
              </a:spcAft>
              <a:buNone/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tr-TR" sz="2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Gerontolojik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Sosyal Hizmet. Ed. Emre Birinci. Nobel Akademik Yayıncılık. Ankara,2021.</a:t>
            </a:r>
          </a:p>
          <a:p>
            <a:pPr lvl="1" algn="just"/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endParaRPr lang="tr-TR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63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 dirty="0" err="1">
                <a:latin typeface="+mn-lt"/>
                <a:cs typeface="Times New Roman" panose="02020603050405020304" pitchFamily="18" charset="0"/>
              </a:rPr>
              <a:t>Psiko</a:t>
            </a:r>
            <a:r>
              <a:rPr lang="tr-TR" sz="2800" b="1" dirty="0">
                <a:latin typeface="+mn-lt"/>
                <a:cs typeface="Times New Roman" panose="02020603050405020304" pitchFamily="18" charset="0"/>
              </a:rPr>
              <a:t>-sosyal Yönleriyle Yaşlılık ve Kırılganlık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AutoNum type="arabicPeriod"/>
              <a:tabLst>
                <a:tab pos="0" algn="l"/>
              </a:tabLst>
            </a:pPr>
            <a:endParaRPr lang="tr-TR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9275" indent="-457200" algn="just">
              <a:buAutoNum type="arabicPeriod"/>
              <a:tabLst>
                <a:tab pos="0" algn="l"/>
              </a:tabLst>
            </a:pPr>
            <a:r>
              <a:rPr lang="tr-TR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Emeklilik ve gelirin düşmesi</a:t>
            </a: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Emeklilik ile birlikte bireyler, toplum içindeki üretici rolünü resmi olarak kaybederler. </a:t>
            </a: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Emeklilik ile birlikte </a:t>
            </a:r>
            <a:r>
              <a:rPr lang="tr-TR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gelirin düşmesi de yaşlı birey için yeni bir </a:t>
            </a:r>
            <a:r>
              <a:rPr lang="tr-TR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-ekonomik dönemin başlangıcı</a:t>
            </a: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 anlamına gelmektedir. </a:t>
            </a:r>
          </a:p>
          <a:p>
            <a:pPr marL="663575" indent="-457200" algn="just">
              <a:tabLst>
                <a:tab pos="0" algn="l"/>
              </a:tabLst>
            </a:pPr>
            <a:r>
              <a:rPr lang="tr-TR" dirty="0">
                <a:ea typeface="Times New Roman" panose="02020603050405020304" pitchFamily="18" charset="0"/>
                <a:cs typeface="Times New Roman" panose="02020603050405020304" pitchFamily="18" charset="0"/>
              </a:rPr>
              <a:t>Bireyin sosyal ve ekonomik koşullarındaki değişimler psikolojik durumunu da etkilemektedir.</a:t>
            </a: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01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>
                <a:latin typeface="+mn-lt"/>
                <a:cs typeface="Times New Roman" panose="02020603050405020304" pitchFamily="18" charset="0"/>
              </a:rPr>
              <a:t>Psiko-sosyal Yönleriyle Yaşlılık ve Kırılganlık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606425" indent="-514350" algn="just">
              <a:buAutoNum type="arabicPeriod" startAt="2"/>
              <a:tabLst>
                <a:tab pos="0" algn="l"/>
              </a:tabLst>
            </a:pPr>
            <a:endParaRPr lang="tr-TR" sz="2800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6425" indent="-514350" algn="just">
              <a:buAutoNum type="arabicPeriod" startAt="2"/>
              <a:tabLst>
                <a:tab pos="0" algn="l"/>
              </a:tabLst>
            </a:pPr>
            <a:r>
              <a:rPr lang="tr-TR" sz="28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Emeklilikte evde, eşle ve çocuklar ile birlikte olmak</a:t>
            </a:r>
            <a:r>
              <a:rPr lang="tr-TR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49275" indent="-457200" algn="just">
              <a:tabLst>
                <a:tab pos="0" algn="l"/>
              </a:tabLst>
            </a:pP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Emeklilikten sonra eşleri ve çocukları ile 7 gün 24 saat bir arada olmak ve yeni meşguliyetler edinmek psikolojik açıdan uyum gerektiren bir süreci içermektedir.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995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>
                <a:latin typeface="+mn-lt"/>
                <a:cs typeface="Times New Roman" panose="02020603050405020304" pitchFamily="18" charset="0"/>
              </a:rPr>
              <a:t>Psiko-sosyal Yönleriyle Yaşlılık ve Kırılganlık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sz="28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r>
              <a:rPr lang="tr-TR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tr-TR" sz="28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Arkadaşlar ve akranlar ile ilişkiler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: Emeklilikten sonra, yaşlılık döneminde bireylerin az görüştüğü arkadaşları ile bağ kurması, yeni arkadaşlar ve akranlar edinmek üzere sosyal ortamlarda bulunması, yaşamlarında yeni hobiler, yetenekler kazanmaları ve yeni amaçlar edinmeleri beklenmektedir.</a:t>
            </a:r>
          </a:p>
          <a:p>
            <a:pPr marL="92075" indent="0" algn="just">
              <a:buNone/>
              <a:tabLst>
                <a:tab pos="0" algn="l"/>
              </a:tabLst>
            </a:pPr>
            <a:endParaRPr lang="tr-TR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r>
              <a:rPr lang="tr-TR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sz="28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Aile bağlarının sürdürülmesi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: Yaşlılık döneminde çocuklar ve akrabalar ile bağların korunması, karşılıklı dayanışma ilişkilerinin sürdürülmesi </a:t>
            </a:r>
            <a:r>
              <a:rPr lang="tr-TR" sz="28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kuşaklararası dayanışma ve aktif yaşlanma </a:t>
            </a:r>
            <a:r>
              <a:rPr lang="tr-TR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için önemlidir.</a:t>
            </a: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373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>
                <a:latin typeface="+mn-lt"/>
                <a:cs typeface="Times New Roman" panose="02020603050405020304" pitchFamily="18" charset="0"/>
              </a:rPr>
              <a:t>Psiko-sosyal Yönleriyle Yaşlılık ve Kırılganlık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AutoNum type="arabicPeriod" startAt="5"/>
              <a:tabLst>
                <a:tab pos="0" algn="l"/>
              </a:tabLst>
            </a:pPr>
            <a:endParaRPr lang="tr-TR" sz="24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9275" indent="-457200" algn="just">
              <a:buAutoNum type="arabicPeriod" startAt="5"/>
              <a:tabLst>
                <a:tab pos="0" algn="l"/>
              </a:tabLst>
            </a:pPr>
            <a:r>
              <a:rPr lang="tr-TR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Topluma aktif katılım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Yaşlı bireyler vatandaş olarak topluma duyarlı olmaları, aktif vatandaş olarak gönüllü çalışma ya da diğer aktiviteler kapsamında topluma aktif katılmaları, yeni fırsat ve olanaklara sahip olmaları için desteklenmelidir.</a:t>
            </a:r>
          </a:p>
          <a:p>
            <a:pPr marL="549275" indent="-457200" algn="just">
              <a:buAutoNum type="arabicPeriod" startAt="5"/>
              <a:tabLst>
                <a:tab pos="0" algn="l"/>
              </a:tabLst>
            </a:pPr>
            <a:endParaRPr lang="tr-T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549275" indent="-457200" algn="just">
              <a:buFont typeface="Wingdings" panose="05000000000000000000" pitchFamily="2" charset="2"/>
              <a:buChar char="ü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09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>
                <a:latin typeface="+mn-lt"/>
                <a:cs typeface="Times New Roman" panose="02020603050405020304" pitchFamily="18" charset="0"/>
              </a:rPr>
              <a:t>Psiko-sosyal Yönleriyle Yaşlılık ve Kırılganlık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AutoNum type="arabicPeriod" startAt="5"/>
              <a:tabLst>
                <a:tab pos="0" algn="l"/>
              </a:tabLst>
            </a:pPr>
            <a:endParaRPr lang="tr-TR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i="1" dirty="0">
                <a:ea typeface="Times New Roman" panose="02020603050405020304" pitchFamily="18" charset="0"/>
                <a:cs typeface="Calibri" panose="020F0502020204030204" pitchFamily="34" charset="0"/>
              </a:rPr>
              <a:t>6. Sağlığın bozulması, eşin ya da çocukların kaybı</a:t>
            </a:r>
            <a:r>
              <a:rPr lang="tr-TR" b="1" dirty="0"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tr-TR" dirty="0">
                <a:ea typeface="Times New Roman" panose="02020603050405020304" pitchFamily="18" charset="0"/>
                <a:cs typeface="Calibri" panose="020F0502020204030204" pitchFamily="34" charset="0"/>
              </a:rPr>
              <a:t> Yaşlı bireyin sağlığının bozulması, sağlık hizmetlerinden yararlanma ihtiyacını artırmakta, hastane ve doktor masraflarını yükseltmektedir. </a:t>
            </a:r>
            <a:endParaRPr lang="tr-TR" dirty="0"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Eşin ölümü </a:t>
            </a:r>
            <a:r>
              <a:rPr lang="tr-TR" dirty="0">
                <a:solidFill>
                  <a:srgbClr val="FF0000"/>
                </a:solidFill>
                <a:cs typeface="Times New Roman" panose="02020603050405020304" pitchFamily="18" charset="0"/>
              </a:rPr>
              <a:t>yas sürecini </a:t>
            </a:r>
            <a:r>
              <a:rPr lang="tr-TR" dirty="0">
                <a:cs typeface="Times New Roman" panose="02020603050405020304" pitchFamily="18" charset="0"/>
              </a:rPr>
              <a:t>başlatmakta ve yalnızlık psikolojik durumu etkileyen sorun olarak ortaya çıkmaktadır. </a:t>
            </a:r>
          </a:p>
          <a:p>
            <a:pPr algn="just"/>
            <a:endParaRPr lang="tr-TR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cs typeface="Times New Roman" panose="02020603050405020304" pitchFamily="18" charset="0"/>
              </a:rPr>
              <a:t>7.</a:t>
            </a:r>
            <a:r>
              <a:rPr lang="tr-TR" b="1" i="1" dirty="0">
                <a:cs typeface="Times New Roman" panose="02020603050405020304" pitchFamily="18" charset="0"/>
              </a:rPr>
              <a:t>Ölüm korkusu ve ölümü kabul etmek: </a:t>
            </a:r>
            <a:r>
              <a:rPr lang="tr-TR" dirty="0">
                <a:cs typeface="Times New Roman" panose="02020603050405020304" pitchFamily="18" charset="0"/>
              </a:rPr>
              <a:t>Yaşamının dolu ve anlamlı geçtiğini düşünen bireyler, sağlığı kötüleştikçe ölümün yaklaştığını daha kolay kabul ederler, ölüme hazır oldukları değerlendirmesini yaparlar.</a:t>
            </a:r>
          </a:p>
          <a:p>
            <a:pPr marL="0" indent="0" algn="just">
              <a:buNone/>
            </a:pPr>
            <a:r>
              <a:rPr lang="tr-TR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52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4" y="465457"/>
            <a:ext cx="9308604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latin typeface="+mn-lt"/>
                <a:cs typeface="Times New Roman" panose="02020603050405020304" pitchFamily="18" charset="0"/>
              </a:rPr>
              <a:t>Değersizlik, Umutsuzluk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AutoNum type="arabicPeriod" startAt="5"/>
              <a:tabLst>
                <a:tab pos="0" algn="l"/>
              </a:tabLst>
            </a:pPr>
            <a:endParaRPr lang="tr-TR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>
                <a:cs typeface="Times New Roman" panose="02020603050405020304" pitchFamily="18" charset="0"/>
              </a:rPr>
              <a:t>Yaşlı bireylerin toplumda </a:t>
            </a:r>
            <a:r>
              <a:rPr lang="tr-TR" sz="2800" b="1" i="1" dirty="0">
                <a:cs typeface="Times New Roman" panose="02020603050405020304" pitchFamily="18" charset="0"/>
              </a:rPr>
              <a:t>değersiz görülmesi</a:t>
            </a:r>
            <a:r>
              <a:rPr lang="tr-TR" sz="2800" dirty="0">
                <a:cs typeface="Times New Roman" panose="02020603050405020304" pitchFamily="18" charset="0"/>
              </a:rPr>
              <a:t>, sağlığın kötüleşmesi gibi koşullar yaşlıların bütünlüğü sağlamasını güçleştirmektedir. </a:t>
            </a:r>
          </a:p>
          <a:p>
            <a:pPr algn="just"/>
            <a:r>
              <a:rPr lang="tr-TR" sz="2800" b="1" i="1" dirty="0">
                <a:cs typeface="Times New Roman" panose="02020603050405020304" pitchFamily="18" charset="0"/>
              </a:rPr>
              <a:t>Umutsuzluk;</a:t>
            </a:r>
            <a:r>
              <a:rPr lang="tr-TR" sz="2800" dirty="0">
                <a:cs typeface="Times New Roman" panose="02020603050405020304" pitchFamily="18" charset="0"/>
              </a:rPr>
              <a:t> kişinin geçmişinde pişmanlık duyması ile ortaya çıkar. Bireyin geçmişte yapmış olduğu şeyleri daha başka şekilde yapmış olma arzusunu içerir. </a:t>
            </a:r>
          </a:p>
          <a:p>
            <a:pPr algn="just"/>
            <a:r>
              <a:rPr lang="tr-TR" sz="2800" dirty="0">
                <a:cs typeface="Times New Roman" panose="02020603050405020304" pitchFamily="18" charset="0"/>
              </a:rPr>
              <a:t>Umutsuzluk ölüm korkusunu artırmaktadır.</a:t>
            </a:r>
          </a:p>
          <a:p>
            <a:pPr marL="0" indent="0" algn="just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5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1" y="465457"/>
            <a:ext cx="9884667" cy="644650"/>
          </a:xfrm>
        </p:spPr>
        <p:txBody>
          <a:bodyPr anchor="ctr">
            <a:noAutofit/>
          </a:bodyPr>
          <a:lstStyle/>
          <a:p>
            <a:pPr algn="just"/>
            <a:r>
              <a:rPr lang="tr-TR" sz="2800" b="1" dirty="0">
                <a:latin typeface="+mn-lt"/>
                <a:cs typeface="Times New Roman" panose="02020603050405020304" pitchFamily="18" charset="0"/>
              </a:rPr>
              <a:t>Yaşlılıkta Benlik Bütünlüğünü ve Psiko-sosyal Yaşamı Etkileyen Faktörler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549275" indent="-457200" algn="just">
              <a:buAutoNum type="arabicPeriod" startAt="5"/>
              <a:tabLst>
                <a:tab pos="0" algn="l"/>
              </a:tabLst>
            </a:pPr>
            <a:endParaRPr lang="tr-TR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Sosyal ve Ekonomik Durum</a:t>
            </a: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Eğitim</a:t>
            </a:r>
          </a:p>
          <a:p>
            <a:pPr algn="just"/>
            <a:r>
              <a:rPr lang="tr-TR" dirty="0">
                <a:solidFill>
                  <a:schemeClr val="tx1"/>
                </a:solidFill>
                <a:cs typeface="Times New Roman" panose="02020603050405020304" pitchFamily="18" charset="0"/>
              </a:rPr>
              <a:t>Kültürel ve Etnik Yapı</a:t>
            </a:r>
          </a:p>
          <a:p>
            <a:pPr algn="just"/>
            <a:r>
              <a:rPr lang="tr-TR" dirty="0">
                <a:solidFill>
                  <a:schemeClr val="tx1"/>
                </a:solidFill>
                <a:cs typeface="Times New Roman" panose="02020603050405020304" pitchFamily="18" charset="0"/>
              </a:rPr>
              <a:t>Fiziksel Çevre</a:t>
            </a:r>
          </a:p>
          <a:p>
            <a:pPr algn="just"/>
            <a:r>
              <a:rPr lang="tr-TR" dirty="0">
                <a:solidFill>
                  <a:schemeClr val="tx1"/>
                </a:solidFill>
                <a:cs typeface="Times New Roman" panose="02020603050405020304" pitchFamily="18" charset="0"/>
              </a:rPr>
              <a:t>Zihinsel Kapasite</a:t>
            </a: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Sağlık Durumu</a:t>
            </a:r>
          </a:p>
          <a:p>
            <a:pPr algn="just"/>
            <a:r>
              <a:rPr lang="tr-TR" dirty="0">
                <a:solidFill>
                  <a:schemeClr val="tx1"/>
                </a:solidFill>
                <a:cs typeface="Times New Roman" panose="02020603050405020304" pitchFamily="18" charset="0"/>
              </a:rPr>
              <a:t>Bireysel Farklılıklar / Karakter</a:t>
            </a: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İlişkiler</a:t>
            </a:r>
            <a:endParaRPr lang="tr-TR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967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79576" y="365125"/>
            <a:ext cx="9074224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Yaşlılık Dönemindeki Gelişimsel Görevler (Havighurst,1972)</a:t>
            </a:r>
            <a:br>
              <a:rPr lang="tr-TR" sz="31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1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1484784"/>
            <a:ext cx="9729092" cy="4824536"/>
          </a:xfrm>
        </p:spPr>
        <p:txBody>
          <a:bodyPr>
            <a:normAutofit fontScale="62500" lnSpcReduction="20000"/>
          </a:bodyPr>
          <a:lstStyle/>
          <a:p>
            <a:pPr marL="342900" lvl="1" indent="0" algn="just">
              <a:lnSpc>
                <a:spcPct val="150000"/>
              </a:lnSpc>
              <a:buNone/>
            </a:pPr>
            <a:endParaRPr lang="tr-TR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571500" algn="just">
              <a:lnSpc>
                <a:spcPct val="150000"/>
              </a:lnSpc>
            </a:pP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Değişen sağlık durumuna ve performansa uyum sağlama,</a:t>
            </a:r>
          </a:p>
          <a:p>
            <a:pPr marL="914400" lvl="1" indent="-571500" algn="just">
              <a:lnSpc>
                <a:spcPct val="150000"/>
              </a:lnSpc>
            </a:pP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Emeklilikle birlikte değişen sosyal ve ekonomik duruma uyum sağlama,</a:t>
            </a:r>
          </a:p>
          <a:p>
            <a:pPr marL="914400" lvl="1" indent="-571500" algn="just">
              <a:lnSpc>
                <a:spcPct val="150000"/>
              </a:lnSpc>
            </a:pP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Eş kaybı ya da çocukların evden ayrılması ile karşılaşılan yalnızlıkla başa çıkma,</a:t>
            </a:r>
          </a:p>
          <a:p>
            <a:pPr marL="914400" lvl="1" indent="-571500" algn="just">
              <a:lnSpc>
                <a:spcPct val="150000"/>
              </a:lnSpc>
            </a:pP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Akranlar ile iletişim ve uyum sağlama; sosyal yaşamı sürdürme, </a:t>
            </a:r>
          </a:p>
          <a:p>
            <a:pPr marL="914400" lvl="1" indent="-571500" algn="just">
              <a:lnSpc>
                <a:spcPct val="150000"/>
              </a:lnSpc>
            </a:pP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Fiziksel koşulları </a:t>
            </a:r>
            <a:r>
              <a:rPr lang="tr-TR" sz="4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geronteknolojik</a:t>
            </a:r>
            <a:r>
              <a:rPr lang="tr-TR" sz="4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uygulamalar ile düzenleme.</a:t>
            </a:r>
          </a:p>
          <a:p>
            <a:pPr marL="800100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116722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18175</TotalTime>
  <Words>1010</Words>
  <Application>Microsoft Office PowerPoint</Application>
  <PresentationFormat>Geniş ekran</PresentationFormat>
  <Paragraphs>166</Paragraphs>
  <Slides>18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 Teması</vt:lpstr>
      <vt:lpstr> Ankara Üniversitesi  Sağlık Bilimleri Fakültesi Sosyal Hizmet Anabilim Dalı </vt:lpstr>
      <vt:lpstr>Psiko-sosyal Yönleriyle Yaşlılık ve Kırılganlık</vt:lpstr>
      <vt:lpstr>Psiko-sosyal Yönleriyle Yaşlılık ve Kırılganlık</vt:lpstr>
      <vt:lpstr>Psiko-sosyal Yönleriyle Yaşlılık ve Kırılganlık</vt:lpstr>
      <vt:lpstr>Psiko-sosyal Yönleriyle Yaşlılık ve Kırılganlık</vt:lpstr>
      <vt:lpstr>Psiko-sosyal Yönleriyle Yaşlılık ve Kırılganlık</vt:lpstr>
      <vt:lpstr>Değersizlik, Umutsuzluk</vt:lpstr>
      <vt:lpstr>Yaşlılıkta Benlik Bütünlüğünü ve Psiko-sosyal Yaşamı Etkileyen Faktörler </vt:lpstr>
      <vt:lpstr> Yaşlılık Dönemindeki Gelişimsel Görevler (Havighurst,1972) </vt:lpstr>
      <vt:lpstr>Yaşlılık Dönemindeki Gelişimsel Görevler </vt:lpstr>
      <vt:lpstr>KIRILGANLIK</vt:lpstr>
      <vt:lpstr>KIRILGANLIK</vt:lpstr>
      <vt:lpstr>KIRILGANLIK</vt:lpstr>
      <vt:lpstr>  KIRILGANLIK  </vt:lpstr>
      <vt:lpstr>KIRILGANLIK</vt:lpstr>
      <vt:lpstr>KIRILGANLIK</vt:lpstr>
      <vt:lpstr>Kırılganlık Ve Yaşam Dönemi Yaklaşımı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ŞİDDET MAĞDURLARINA SOSYAL HİZMET YAKLAŞIMI</dc:title>
  <dc:creator>hkn</dc:creator>
  <cp:lastModifiedBy>SATI KAPISIZ</cp:lastModifiedBy>
  <cp:revision>155</cp:revision>
  <dcterms:created xsi:type="dcterms:W3CDTF">2019-12-10T17:31:29Z</dcterms:created>
  <dcterms:modified xsi:type="dcterms:W3CDTF">2022-12-26T16:35:32Z</dcterms:modified>
</cp:coreProperties>
</file>