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31640" y="1124744"/>
            <a:ext cx="750756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tr-TR" sz="3600" b="1" dirty="0" smtClean="0">
                <a:effectLst/>
              </a:rPr>
              <a:t/>
            </a:r>
            <a:br>
              <a:rPr lang="tr-TR" sz="3600" b="1" dirty="0" smtClean="0">
                <a:effectLst/>
              </a:rPr>
            </a:br>
            <a:r>
              <a:rPr lang="tr-TR" sz="3600" b="1" dirty="0" smtClean="0">
                <a:effectLst/>
              </a:rPr>
              <a:t>FREİRE ve YETİŞKİN EĞİTİMİ</a:t>
            </a:r>
            <a:r>
              <a:rPr lang="tr-TR" sz="3600" dirty="0" smtClean="0">
                <a:effectLst/>
              </a:rPr>
              <a:t/>
            </a:r>
            <a:br>
              <a:rPr lang="tr-TR" sz="3600" dirty="0" smtClean="0">
                <a:effectLst/>
              </a:rPr>
            </a:br>
            <a:endParaRPr lang="tr-TR" sz="3600" dirty="0">
              <a:effectLst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32560" y="2708920"/>
            <a:ext cx="7406640" cy="2520280"/>
          </a:xfrm>
        </p:spPr>
        <p:txBody>
          <a:bodyPr/>
          <a:lstStyle/>
          <a:p>
            <a:r>
              <a:rPr lang="tr-TR" sz="2400" dirty="0" smtClean="0"/>
              <a:t>Freire için eğitim,  insanların içinde yaşadıkları toplumda kendi gerçekliklerine eleştirel bir yaklaşımla bakmalarına ve onu dönüştürmelerine yardım edecek bir özgürleşme pratiğidir.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1124744"/>
            <a:ext cx="7498080" cy="1152128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45920" y="2564904"/>
            <a:ext cx="7102544" cy="2952328"/>
          </a:xfrm>
        </p:spPr>
        <p:txBody>
          <a:bodyPr/>
          <a:lstStyle/>
          <a:p>
            <a:r>
              <a:rPr lang="tr-TR" sz="2400" dirty="0" err="1" smtClean="0"/>
              <a:t>Conscientizaçao</a:t>
            </a:r>
            <a:r>
              <a:rPr lang="tr-TR" sz="2400" dirty="0" smtClean="0"/>
              <a:t>-Sosyal, siyasi ve ekonomik çelişkileri kavramak ve gerçekliğin insanı ezen koşullarına karşı harekete geçmek için gereken öğrenme süreci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908720"/>
            <a:ext cx="7498080" cy="1296144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420888"/>
            <a:ext cx="7498080" cy="3384376"/>
          </a:xfrm>
        </p:spPr>
        <p:txBody>
          <a:bodyPr/>
          <a:lstStyle/>
          <a:p>
            <a:r>
              <a:rPr lang="tr-TR" sz="2400" dirty="0" err="1" smtClean="0"/>
              <a:t>Freire’ye</a:t>
            </a:r>
            <a:r>
              <a:rPr lang="tr-TR" sz="2400" dirty="0" smtClean="0"/>
              <a:t> göre  ne kadar cahil ve sessizlik kültürüne gömülü olursa olsun, her insan ötekilerle diyalog içinde yüzleşerek dünyasına eleştirel bakma yeteneğine  sahiptir.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908720"/>
            <a:ext cx="7498080" cy="936104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3168352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Ezilenlerin pedagojisi</a:t>
            </a:r>
            <a:endParaRPr lang="tr-TR" sz="2400" dirty="0" smtClean="0"/>
          </a:p>
          <a:p>
            <a:pPr lvl="0"/>
            <a:r>
              <a:rPr lang="tr-TR" sz="2400" dirty="0" err="1" smtClean="0"/>
              <a:t>Praksis</a:t>
            </a:r>
            <a:r>
              <a:rPr lang="tr-TR" sz="2400" dirty="0" smtClean="0"/>
              <a:t> aracılığıyla içinde ezildikleri dünyanın deşifre edilmesini ve</a:t>
            </a:r>
          </a:p>
          <a:p>
            <a:pPr lvl="0"/>
            <a:r>
              <a:rPr lang="tr-TR" sz="2400" dirty="0" smtClean="0"/>
              <a:t>İçinde ezildikleri gerçekliğin dönüştürülmesini hedefler.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908720"/>
            <a:ext cx="7498080" cy="1296144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276872"/>
            <a:ext cx="7498080" cy="3971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Bankacı Eğitim Modeli</a:t>
            </a:r>
            <a:endParaRPr lang="tr-TR" sz="2400" dirty="0" smtClean="0"/>
          </a:p>
          <a:p>
            <a:pPr lvl="0"/>
            <a:r>
              <a:rPr lang="tr-TR" sz="2400" smtClean="0"/>
              <a:t>Öğretmen öğretir</a:t>
            </a:r>
            <a:r>
              <a:rPr lang="tr-TR" sz="2400" dirty="0" smtClean="0"/>
              <a:t>,</a:t>
            </a:r>
            <a:r>
              <a:rPr lang="tr-TR" sz="2400" smtClean="0"/>
              <a:t> </a:t>
            </a:r>
            <a:r>
              <a:rPr lang="tr-TR" sz="2400" dirty="0" smtClean="0"/>
              <a:t>öğrenci ders alır.</a:t>
            </a:r>
          </a:p>
          <a:p>
            <a:pPr lvl="0"/>
            <a:r>
              <a:rPr lang="tr-TR" sz="2400" dirty="0" smtClean="0"/>
              <a:t>Öğretmen her şeyi bilir, öğrenciler hiçbir şey bilmez.</a:t>
            </a:r>
          </a:p>
          <a:p>
            <a:pPr lvl="0"/>
            <a:r>
              <a:rPr lang="tr-TR" sz="2400" dirty="0" smtClean="0"/>
              <a:t>Öğretmen düşünür, öğrenciler hakkında düşünülür.</a:t>
            </a:r>
          </a:p>
          <a:p>
            <a:pPr lvl="0"/>
            <a:r>
              <a:rPr lang="tr-TR" sz="2400" dirty="0" smtClean="0"/>
              <a:t>Öğretmen konuşur, öğrenci dinler.</a:t>
            </a:r>
          </a:p>
          <a:p>
            <a:pPr lvl="0"/>
            <a:r>
              <a:rPr lang="tr-TR" sz="2400" dirty="0" smtClean="0"/>
              <a:t>Öğretmen disipline eder, öğrenciler disipline sokulur.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1224136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132856"/>
            <a:ext cx="7498080" cy="34563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 smtClean="0"/>
              <a:t>Bankacı Eğitim Modeli</a:t>
            </a:r>
            <a:endParaRPr lang="tr-TR" sz="2400" dirty="0" smtClean="0"/>
          </a:p>
          <a:p>
            <a:pPr lvl="0"/>
            <a:r>
              <a:rPr lang="tr-TR" sz="2400" dirty="0" smtClean="0"/>
              <a:t>Öğretmen yapar, öğrenci yapma yanılsaması içindedir.</a:t>
            </a:r>
          </a:p>
          <a:p>
            <a:pPr lvl="0"/>
            <a:r>
              <a:rPr lang="tr-TR" sz="2400" dirty="0" smtClean="0"/>
              <a:t>Öğretmen müfredatı seçer ve uygular,  öğrenciler buna uyarlar.</a:t>
            </a:r>
          </a:p>
          <a:p>
            <a:pPr lvl="0"/>
            <a:r>
              <a:rPr lang="tr-TR" sz="2400" dirty="0" smtClean="0"/>
              <a:t>Öğretmen bilginin otoritesini mesleki otoritesiyle karıştırır.</a:t>
            </a:r>
          </a:p>
          <a:p>
            <a:pPr lvl="0"/>
            <a:r>
              <a:rPr lang="tr-TR" sz="2400" dirty="0" smtClean="0"/>
              <a:t>Öğretmen sürecin öznesidir, öğrenci sadece nesnesidir.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836712"/>
            <a:ext cx="7498080" cy="1224136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2376264"/>
          </a:xfrm>
        </p:spPr>
        <p:txBody>
          <a:bodyPr/>
          <a:lstStyle/>
          <a:p>
            <a:r>
              <a:rPr lang="tr-TR" sz="2400" b="1" dirty="0" smtClean="0"/>
              <a:t>Problem Tanımlayıcı Eğitim, </a:t>
            </a:r>
            <a:r>
              <a:rPr lang="tr-TR" sz="2400" dirty="0" smtClean="0"/>
              <a:t>gerçekliği kavramayı ve gerçekliğe eleştirel bakmayı sağlar ve insanları dönüştürücü eğitimin öznesi haline getirir.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692696"/>
            <a:ext cx="7498080" cy="1440160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smtClean="0">
                <a:effectLst/>
              </a:rPr>
              <a:t>FREİRE ve YETİŞKİN EĞİTİMİ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348880"/>
            <a:ext cx="7498080" cy="2736304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Diyalog ve diyalog karşıtı eylem</a:t>
            </a:r>
            <a:endParaRPr lang="tr-TR" sz="2400" dirty="0" smtClean="0"/>
          </a:p>
          <a:p>
            <a:pPr lvl="0"/>
            <a:r>
              <a:rPr lang="tr-TR" sz="2400" dirty="0" smtClean="0"/>
              <a:t>Manipülasyon</a:t>
            </a:r>
          </a:p>
          <a:p>
            <a:pPr lvl="0"/>
            <a:r>
              <a:rPr lang="tr-TR" sz="2400" dirty="0" smtClean="0"/>
              <a:t>Boyun eğdirme</a:t>
            </a:r>
          </a:p>
          <a:p>
            <a:pPr lvl="0"/>
            <a:r>
              <a:rPr lang="tr-TR" sz="2400" dirty="0" smtClean="0"/>
              <a:t>Kültürel istila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3240360"/>
          </a:xfrm>
        </p:spPr>
        <p:txBody>
          <a:bodyPr/>
          <a:lstStyle/>
          <a:p>
            <a:pPr>
              <a:buNone/>
            </a:pPr>
            <a:r>
              <a:rPr lang="tr-TR" sz="2400" b="1" dirty="0" smtClean="0"/>
              <a:t>Kaynak:</a:t>
            </a:r>
          </a:p>
          <a:p>
            <a:pPr>
              <a:buNone/>
            </a:pPr>
            <a:r>
              <a:rPr lang="tr-TR" sz="2400" dirty="0" err="1" smtClean="0"/>
              <a:t>Freire</a:t>
            </a:r>
            <a:r>
              <a:rPr lang="tr-TR" sz="2400" dirty="0" smtClean="0"/>
              <a:t>, </a:t>
            </a:r>
            <a:r>
              <a:rPr lang="tr-TR" sz="2400" dirty="0" err="1" smtClean="0"/>
              <a:t>Paulo</a:t>
            </a:r>
            <a:r>
              <a:rPr lang="tr-TR" sz="2400" dirty="0" smtClean="0"/>
              <a:t>(1998) Ezilenlerin Pedagojisi, </a:t>
            </a:r>
            <a:r>
              <a:rPr lang="tr-TR" sz="2400" dirty="0" err="1" smtClean="0"/>
              <a:t>Çev</a:t>
            </a:r>
            <a:r>
              <a:rPr lang="tr-TR" sz="2400" dirty="0" smtClean="0"/>
              <a:t>: Dilek </a:t>
            </a:r>
            <a:r>
              <a:rPr lang="tr-TR" sz="2400" dirty="0" err="1" smtClean="0"/>
              <a:t>Hattatoğlu</a:t>
            </a:r>
            <a:r>
              <a:rPr lang="tr-TR" sz="2400" dirty="0" smtClean="0"/>
              <a:t>, </a:t>
            </a:r>
            <a:r>
              <a:rPr lang="tr-TR" sz="2400" dirty="0" err="1" smtClean="0"/>
              <a:t>Ayrınti</a:t>
            </a:r>
            <a:r>
              <a:rPr lang="tr-TR" sz="2400" dirty="0" smtClean="0"/>
              <a:t> yayınları,İstanbul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232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Gill Sans MT</vt:lpstr>
      <vt:lpstr>Verdana</vt:lpstr>
      <vt:lpstr>Wingdings 2</vt:lpstr>
      <vt:lpstr>Gündönümü</vt:lpstr>
      <vt:lpstr> FREİRE ve YETİŞKİN EĞİTİMİ </vt:lpstr>
      <vt:lpstr>FREİRE ve YETİŞKİN EĞİTİMİ</vt:lpstr>
      <vt:lpstr>FREİRE ve YETİŞKİN EĞİTİMİ</vt:lpstr>
      <vt:lpstr>FREİRE ve YETİŞKİN EĞİTİMİ</vt:lpstr>
      <vt:lpstr>FREİRE ve YETİŞKİN EĞİTİMİ</vt:lpstr>
      <vt:lpstr>FREİRE ve YETİŞKİN EĞİTİMİ</vt:lpstr>
      <vt:lpstr>FREİRE ve YETİŞKİN EĞİTİMİ</vt:lpstr>
      <vt:lpstr>FREİRE ve YETİŞKİN EĞİTİMİ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FREİRE ve YETİŞKİN EĞİTİMİ</dc:title>
  <dc:creator>USER</dc:creator>
  <cp:lastModifiedBy>Windows Kullanıcısı</cp:lastModifiedBy>
  <cp:revision>10</cp:revision>
  <dcterms:created xsi:type="dcterms:W3CDTF">2018-03-27T18:42:56Z</dcterms:created>
  <dcterms:modified xsi:type="dcterms:W3CDTF">2019-11-18T13:50:47Z</dcterms:modified>
</cp:coreProperties>
</file>