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9060F-7DE2-4161-8CB0-4D951B12B897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0641A-6EF7-46AC-B6AE-AE3E210DD74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9060F-7DE2-4161-8CB0-4D951B12B897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0641A-6EF7-46AC-B6AE-AE3E210DD74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9060F-7DE2-4161-8CB0-4D951B12B897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0641A-6EF7-46AC-B6AE-AE3E210DD74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9060F-7DE2-4161-8CB0-4D951B12B897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0641A-6EF7-46AC-B6AE-AE3E210DD74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9060F-7DE2-4161-8CB0-4D951B12B897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0641A-6EF7-46AC-B6AE-AE3E210DD74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9060F-7DE2-4161-8CB0-4D951B12B897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0641A-6EF7-46AC-B6AE-AE3E210DD74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9060F-7DE2-4161-8CB0-4D951B12B897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0641A-6EF7-46AC-B6AE-AE3E210DD74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9060F-7DE2-4161-8CB0-4D951B12B897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0641A-6EF7-46AC-B6AE-AE3E210DD74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9060F-7DE2-4161-8CB0-4D951B12B897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0641A-6EF7-46AC-B6AE-AE3E210DD74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9060F-7DE2-4161-8CB0-4D951B12B897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0641A-6EF7-46AC-B6AE-AE3E210DD74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9060F-7DE2-4161-8CB0-4D951B12B897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0641A-6EF7-46AC-B6AE-AE3E210DD74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89060F-7DE2-4161-8CB0-4D951B12B897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70641A-6EF7-46AC-B6AE-AE3E210DD743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23528" y="1277888"/>
            <a:ext cx="8229600" cy="1143000"/>
          </a:xfrm>
        </p:spPr>
        <p:txBody>
          <a:bodyPr>
            <a:noAutofit/>
          </a:bodyPr>
          <a:lstStyle/>
          <a:p>
            <a:r>
              <a:rPr lang="tr-TR" sz="4000" b="1" dirty="0" smtClean="0">
                <a:cs typeface="Times New Roman" pitchFamily="18" charset="0"/>
              </a:rPr>
              <a:t>İNEKLERDE LAKTASYON</a:t>
            </a:r>
            <a:r>
              <a:rPr lang="tr-TR" sz="4000" dirty="0" smtClean="0">
                <a:cs typeface="Times New Roman" pitchFamily="18" charset="0"/>
              </a:rPr>
              <a:t/>
            </a:r>
            <a:br>
              <a:rPr lang="tr-TR" sz="4000" dirty="0" smtClean="0">
                <a:cs typeface="Times New Roman" pitchFamily="18" charset="0"/>
              </a:rPr>
            </a:br>
            <a:endParaRPr lang="tr-TR" sz="4000" dirty="0"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11560" y="3501008"/>
            <a:ext cx="8075240" cy="2880320"/>
          </a:xfrm>
        </p:spPr>
        <p:txBody>
          <a:bodyPr>
            <a:normAutofit/>
          </a:bodyPr>
          <a:lstStyle/>
          <a:p>
            <a:r>
              <a:rPr lang="tr-TR" sz="2600" dirty="0" err="1" smtClean="0">
                <a:latin typeface="+mj-lt"/>
                <a:cs typeface="Times New Roman" pitchFamily="18" charset="0"/>
              </a:rPr>
              <a:t>Laktasyon</a:t>
            </a:r>
            <a:r>
              <a:rPr lang="tr-TR" sz="2600" dirty="0" smtClean="0">
                <a:latin typeface="+mj-lt"/>
                <a:cs typeface="Times New Roman" pitchFamily="18" charset="0"/>
              </a:rPr>
              <a:t> </a:t>
            </a:r>
            <a:r>
              <a:rPr lang="tr-TR" sz="2600" b="1" dirty="0" err="1" smtClean="0">
                <a:latin typeface="+mj-lt"/>
                <a:cs typeface="Times New Roman" pitchFamily="18" charset="0"/>
              </a:rPr>
              <a:t>mammogenezis</a:t>
            </a:r>
            <a:r>
              <a:rPr lang="tr-TR" sz="2600" dirty="0" smtClean="0">
                <a:latin typeface="+mj-lt"/>
                <a:cs typeface="Times New Roman" pitchFamily="18" charset="0"/>
              </a:rPr>
              <a:t>, </a:t>
            </a:r>
            <a:r>
              <a:rPr lang="tr-TR" sz="2600" b="1" dirty="0" err="1" smtClean="0">
                <a:latin typeface="+mj-lt"/>
                <a:cs typeface="Times New Roman" pitchFamily="18" charset="0"/>
              </a:rPr>
              <a:t>laktogenezis</a:t>
            </a:r>
            <a:r>
              <a:rPr lang="tr-TR" sz="2600" dirty="0" smtClean="0">
                <a:latin typeface="+mj-lt"/>
                <a:cs typeface="Times New Roman" pitchFamily="18" charset="0"/>
              </a:rPr>
              <a:t> ve </a:t>
            </a:r>
            <a:r>
              <a:rPr lang="tr-TR" sz="2600" b="1" dirty="0" err="1" smtClean="0">
                <a:latin typeface="+mj-lt"/>
                <a:cs typeface="Times New Roman" pitchFamily="18" charset="0"/>
              </a:rPr>
              <a:t>galaktopoezis</a:t>
            </a:r>
            <a:r>
              <a:rPr lang="tr-TR" sz="2600" dirty="0" smtClean="0">
                <a:latin typeface="+mj-lt"/>
                <a:cs typeface="Times New Roman" pitchFamily="18" charset="0"/>
              </a:rPr>
              <a:t> diye 3 bölüme ayrılır. </a:t>
            </a:r>
          </a:p>
          <a:p>
            <a:endParaRPr lang="tr-TR" sz="2600" dirty="0" smtClean="0">
              <a:latin typeface="+mj-lt"/>
              <a:cs typeface="Times New Roman" pitchFamily="18" charset="0"/>
            </a:endParaRPr>
          </a:p>
          <a:p>
            <a:endParaRPr lang="tr-TR" sz="2600" dirty="0" smtClean="0">
              <a:latin typeface="+mj-lt"/>
              <a:cs typeface="Times New Roman" pitchFamily="18" charset="0"/>
            </a:endParaRPr>
          </a:p>
          <a:p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2145" name="Resim 14" descr="C:\Documents and Settings\KULLANICI\Desktop\KEEPSMILLE (F)\DSC084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52" y="0"/>
            <a:ext cx="2928926" cy="413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2146" name="Resim 15" descr="C:\Documents and Settings\KULLANICI\Desktop\KEEPSMILLE (F)\DSC0841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00732" y="0"/>
            <a:ext cx="3228986" cy="4175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2147" name="Resim 16" descr="C:\Documents and Settings\KULLANICI\Desktop\Suluova resimleri\DSC0631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71827" y="3455638"/>
            <a:ext cx="2543181" cy="32328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Metin kutusu"/>
          <p:cNvSpPr txBox="1"/>
          <p:nvPr/>
        </p:nvSpPr>
        <p:spPr>
          <a:xfrm>
            <a:off x="571472" y="785794"/>
            <a:ext cx="24837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chemeClr val="bg1"/>
                </a:solidFill>
              </a:rPr>
              <a:t>Gebelik ortası dönemde </a:t>
            </a:r>
          </a:p>
          <a:p>
            <a:r>
              <a:rPr lang="tr-TR" dirty="0" smtClean="0">
                <a:solidFill>
                  <a:schemeClr val="bg1"/>
                </a:solidFill>
              </a:rPr>
              <a:t>         meme gelişimi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8" name="7 Metin kutusu"/>
          <p:cNvSpPr txBox="1"/>
          <p:nvPr/>
        </p:nvSpPr>
        <p:spPr>
          <a:xfrm>
            <a:off x="5929322" y="1000108"/>
            <a:ext cx="21584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Gebeliğin 7-8. ayında</a:t>
            </a:r>
          </a:p>
          <a:p>
            <a:r>
              <a:rPr lang="tr-TR" dirty="0" smtClean="0"/>
              <a:t>        meme gelişimi</a:t>
            </a:r>
            <a:endParaRPr lang="tr-TR" dirty="0"/>
          </a:p>
        </p:txBody>
      </p:sp>
      <p:sp>
        <p:nvSpPr>
          <p:cNvPr id="9" name="8 Metin kutusu"/>
          <p:cNvSpPr txBox="1"/>
          <p:nvPr/>
        </p:nvSpPr>
        <p:spPr>
          <a:xfrm>
            <a:off x="3286116" y="6000768"/>
            <a:ext cx="26878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chemeClr val="bg1"/>
                </a:solidFill>
              </a:rPr>
              <a:t>Doğuma yakın dönemde</a:t>
            </a:r>
          </a:p>
          <a:p>
            <a:r>
              <a:rPr lang="tr-TR" dirty="0" smtClean="0">
                <a:solidFill>
                  <a:schemeClr val="bg1"/>
                </a:solidFill>
              </a:rPr>
              <a:t>        meme gelişimi</a:t>
            </a:r>
            <a:endParaRPr lang="tr-TR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4" y="917848"/>
            <a:ext cx="8229600" cy="1143000"/>
          </a:xfrm>
        </p:spPr>
        <p:txBody>
          <a:bodyPr>
            <a:normAutofit/>
          </a:bodyPr>
          <a:lstStyle/>
          <a:p>
            <a:r>
              <a:rPr lang="tr-TR" sz="3200" b="1" dirty="0" err="1" smtClean="0">
                <a:cs typeface="Times New Roman" pitchFamily="18" charset="0"/>
              </a:rPr>
              <a:t>Laktogenezis</a:t>
            </a:r>
            <a:r>
              <a:rPr lang="tr-TR" sz="3200" dirty="0" smtClean="0">
                <a:cs typeface="Times New Roman" pitchFamily="18" charset="0"/>
              </a:rPr>
              <a:t/>
            </a:r>
            <a:br>
              <a:rPr lang="tr-TR" sz="3200" dirty="0" smtClean="0">
                <a:cs typeface="Times New Roman" pitchFamily="18" charset="0"/>
              </a:rPr>
            </a:br>
            <a:endParaRPr lang="tr-TR" sz="3200" dirty="0"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852936"/>
            <a:ext cx="8219256" cy="3456384"/>
          </a:xfrm>
        </p:spPr>
        <p:txBody>
          <a:bodyPr>
            <a:normAutofit/>
          </a:bodyPr>
          <a:lstStyle/>
          <a:p>
            <a:r>
              <a:rPr lang="tr-TR" sz="2400" dirty="0" err="1" smtClean="0">
                <a:latin typeface="+mj-lt"/>
                <a:cs typeface="Times New Roman" pitchFamily="18" charset="0"/>
              </a:rPr>
              <a:t>Laktogenezis’in</a:t>
            </a:r>
            <a:r>
              <a:rPr lang="tr-TR" sz="2400" dirty="0" smtClean="0">
                <a:latin typeface="+mj-lt"/>
                <a:cs typeface="Times New Roman" pitchFamily="18" charset="0"/>
              </a:rPr>
              <a:t>  kelime anlamı </a:t>
            </a:r>
            <a:r>
              <a:rPr lang="tr-TR" sz="2400" dirty="0" err="1" smtClean="0">
                <a:latin typeface="+mj-lt"/>
                <a:cs typeface="Times New Roman" pitchFamily="18" charset="0"/>
              </a:rPr>
              <a:t>laktasyonun</a:t>
            </a:r>
            <a:r>
              <a:rPr lang="tr-TR" sz="2400" dirty="0" smtClean="0">
                <a:latin typeface="+mj-lt"/>
                <a:cs typeface="Times New Roman" pitchFamily="18" charset="0"/>
              </a:rPr>
              <a:t> başlaması yani meme dokusunun süt üretme potansiyeline erişmesi demektir. </a:t>
            </a:r>
          </a:p>
          <a:p>
            <a:endParaRPr lang="tr-TR" sz="2400" dirty="0" smtClean="0">
              <a:latin typeface="+mj-lt"/>
              <a:cs typeface="Times New Roman" pitchFamily="18" charset="0"/>
            </a:endParaRPr>
          </a:p>
          <a:p>
            <a:r>
              <a:rPr lang="tr-TR" sz="2400" b="1" dirty="0" smtClean="0">
                <a:latin typeface="+mj-lt"/>
                <a:cs typeface="Times New Roman" pitchFamily="18" charset="0"/>
              </a:rPr>
              <a:t>İneklerde </a:t>
            </a:r>
            <a:r>
              <a:rPr lang="tr-TR" sz="2400" b="1" dirty="0" err="1" smtClean="0">
                <a:latin typeface="+mj-lt"/>
                <a:cs typeface="Times New Roman" pitchFamily="18" charset="0"/>
              </a:rPr>
              <a:t>laktasyon</a:t>
            </a:r>
            <a:r>
              <a:rPr lang="tr-TR" sz="2400" b="1" dirty="0" smtClean="0">
                <a:latin typeface="+mj-lt"/>
                <a:cs typeface="Times New Roman" pitchFamily="18" charset="0"/>
              </a:rPr>
              <a:t>, doğum ile birlikte şekillenen </a:t>
            </a:r>
            <a:r>
              <a:rPr lang="tr-TR" sz="2400" b="1" dirty="0" err="1" smtClean="0">
                <a:latin typeface="+mj-lt"/>
                <a:cs typeface="Times New Roman" pitchFamily="18" charset="0"/>
              </a:rPr>
              <a:t>hormonal</a:t>
            </a:r>
            <a:r>
              <a:rPr lang="tr-TR" sz="2400" b="1" dirty="0" smtClean="0">
                <a:latin typeface="+mj-lt"/>
                <a:cs typeface="Times New Roman" pitchFamily="18" charset="0"/>
              </a:rPr>
              <a:t> değişimler sonucu başlamaktadır.  </a:t>
            </a:r>
          </a:p>
          <a:p>
            <a:endParaRPr lang="tr-TR" sz="2400" dirty="0" smtClean="0">
              <a:latin typeface="+mj-lt"/>
              <a:cs typeface="Times New Roman" pitchFamily="18" charset="0"/>
            </a:endParaRP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27584" y="2176264"/>
            <a:ext cx="6624736" cy="1540768"/>
          </a:xfrm>
        </p:spPr>
        <p:txBody>
          <a:bodyPr>
            <a:normAutofit/>
          </a:bodyPr>
          <a:lstStyle/>
          <a:p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2400" dirty="0" smtClean="0">
                <a:latin typeface="+mj-lt"/>
                <a:cs typeface="Times New Roman" pitchFamily="18" charset="0"/>
              </a:rPr>
              <a:t>            </a:t>
            </a:r>
            <a:r>
              <a:rPr lang="tr-TR" sz="2400" b="1" dirty="0" smtClean="0">
                <a:latin typeface="+mj-lt"/>
                <a:cs typeface="Times New Roman" pitchFamily="18" charset="0"/>
              </a:rPr>
              <a:t>İneklerde </a:t>
            </a:r>
            <a:r>
              <a:rPr lang="tr-TR" sz="2400" b="1" dirty="0" err="1" smtClean="0">
                <a:latin typeface="+mj-lt"/>
                <a:cs typeface="Times New Roman" pitchFamily="18" charset="0"/>
              </a:rPr>
              <a:t>laktogenezis</a:t>
            </a:r>
            <a:r>
              <a:rPr lang="tr-TR" sz="2400" b="1" dirty="0" smtClean="0">
                <a:latin typeface="+mj-lt"/>
                <a:cs typeface="Times New Roman" pitchFamily="18" charset="0"/>
              </a:rPr>
              <a:t> dönemi 2 aşamalıdır.</a:t>
            </a:r>
          </a:p>
          <a:p>
            <a:pPr>
              <a:buNone/>
            </a:pP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143000"/>
          </a:xfrm>
        </p:spPr>
        <p:txBody>
          <a:bodyPr>
            <a:normAutofit fontScale="90000"/>
          </a:bodyPr>
          <a:lstStyle/>
          <a:p>
            <a:pPr lvl="0"/>
            <a:r>
              <a:rPr lang="tr-TR" sz="27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7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tr-TR" sz="27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7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tr-TR" sz="27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7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tr-TR" sz="3600" b="1" dirty="0" smtClean="0">
                <a:cs typeface="Times New Roman" pitchFamily="18" charset="0"/>
              </a:rPr>
              <a:t>1. Aşama</a:t>
            </a:r>
            <a:r>
              <a:rPr lang="tr-TR" sz="3600" dirty="0" smtClean="0">
                <a:cs typeface="Times New Roman" pitchFamily="18" charset="0"/>
              </a:rPr>
              <a:t/>
            </a:r>
            <a:br>
              <a:rPr lang="tr-TR" sz="3600" dirty="0" smtClean="0">
                <a:cs typeface="Times New Roman" pitchFamily="18" charset="0"/>
              </a:rPr>
            </a:br>
            <a:r>
              <a:rPr lang="tr-TR" dirty="0" smtClean="0">
                <a:cs typeface="Times New Roman" pitchFamily="18" charset="0"/>
              </a:rPr>
              <a:t> 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dirty="0" smtClean="0">
                <a:latin typeface="Times New Roman" pitchFamily="18" charset="0"/>
                <a:cs typeface="Times New Roman" pitchFamily="18" charset="0"/>
              </a:rPr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060848"/>
            <a:ext cx="8147248" cy="1512168"/>
          </a:xfrm>
        </p:spPr>
        <p:txBody>
          <a:bodyPr>
            <a:normAutofit/>
          </a:bodyPr>
          <a:lstStyle/>
          <a:p>
            <a:r>
              <a:rPr lang="tr-TR" sz="2400" dirty="0" smtClean="0">
                <a:latin typeface="+mj-lt"/>
                <a:cs typeface="Times New Roman" pitchFamily="18" charset="0"/>
              </a:rPr>
              <a:t>Bu dönemde meme alveol </a:t>
            </a:r>
            <a:r>
              <a:rPr lang="tr-TR" sz="2400" dirty="0" err="1" smtClean="0">
                <a:latin typeface="+mj-lt"/>
                <a:cs typeface="Times New Roman" pitchFamily="18" charset="0"/>
              </a:rPr>
              <a:t>epitel</a:t>
            </a:r>
            <a:r>
              <a:rPr lang="tr-TR" sz="2400" dirty="0" smtClean="0">
                <a:latin typeface="+mj-lt"/>
                <a:cs typeface="Times New Roman" pitchFamily="18" charset="0"/>
              </a:rPr>
              <a:t> hücrelerinde, </a:t>
            </a:r>
            <a:r>
              <a:rPr lang="tr-TR" sz="2400" dirty="0" err="1" smtClean="0">
                <a:latin typeface="+mj-lt"/>
                <a:cs typeface="Times New Roman" pitchFamily="18" charset="0"/>
              </a:rPr>
              <a:t>enzimatik</a:t>
            </a:r>
            <a:r>
              <a:rPr lang="tr-TR" sz="2400" dirty="0" smtClean="0">
                <a:latin typeface="+mj-lt"/>
                <a:cs typeface="Times New Roman" pitchFamily="18" charset="0"/>
              </a:rPr>
              <a:t> ve hücresel değişiklik olur ve meme bezinde sınırlı oranda süt sentezi başlar. </a:t>
            </a:r>
          </a:p>
        </p:txBody>
      </p:sp>
      <p:pic>
        <p:nvPicPr>
          <p:cNvPr id="4" name="Resim 1" descr="C:\Documents and Settings\KULLANICI\Desktop\Düveden memeden süt örneği alma resimleri\DSCF226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3200" y="3933056"/>
            <a:ext cx="3751008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23528" y="62981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sz="27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7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tr-TR" sz="3600" b="1" dirty="0" smtClean="0">
                <a:cs typeface="Times New Roman" pitchFamily="18" charset="0"/>
              </a:rPr>
              <a:t>2. Aşama</a:t>
            </a:r>
            <a:r>
              <a:rPr lang="tr-TR" b="1" dirty="0" smtClean="0"/>
              <a:t/>
            </a:r>
            <a:br>
              <a:rPr lang="tr-TR" b="1" dirty="0" smtClean="0"/>
            </a:b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564904"/>
            <a:ext cx="8219256" cy="3240360"/>
          </a:xfrm>
        </p:spPr>
        <p:txBody>
          <a:bodyPr>
            <a:normAutofit/>
          </a:bodyPr>
          <a:lstStyle/>
          <a:p>
            <a:r>
              <a:rPr lang="tr-TR" sz="2400" dirty="0" smtClean="0">
                <a:latin typeface="+mj-lt"/>
                <a:cs typeface="Times New Roman" pitchFamily="18" charset="0"/>
              </a:rPr>
              <a:t>Bu dönemde memede yapışkan özellikte süt yapımı başlamaktadır. </a:t>
            </a:r>
          </a:p>
          <a:p>
            <a:endParaRPr lang="tr-TR" sz="2400" dirty="0" smtClean="0">
              <a:latin typeface="+mj-lt"/>
              <a:cs typeface="Times New Roman" pitchFamily="18" charset="0"/>
            </a:endParaRPr>
          </a:p>
          <a:p>
            <a:r>
              <a:rPr lang="tr-TR" sz="2400" dirty="0" smtClean="0">
                <a:latin typeface="+mj-lt"/>
                <a:cs typeface="Times New Roman" pitchFamily="18" charset="0"/>
              </a:rPr>
              <a:t>Süt yapımının başlaması, </a:t>
            </a:r>
            <a:r>
              <a:rPr lang="tr-TR" sz="2400" dirty="0" err="1" smtClean="0">
                <a:latin typeface="+mj-lt"/>
                <a:cs typeface="Times New Roman" pitchFamily="18" charset="0"/>
              </a:rPr>
              <a:t>laktogenezis</a:t>
            </a:r>
            <a:r>
              <a:rPr lang="tr-TR" sz="2400" dirty="0" smtClean="0">
                <a:latin typeface="+mj-lt"/>
                <a:cs typeface="Times New Roman" pitchFamily="18" charset="0"/>
              </a:rPr>
              <a:t> üzerine baskılayıcı etki yapan </a:t>
            </a:r>
            <a:r>
              <a:rPr lang="tr-TR" sz="2400" dirty="0" err="1" smtClean="0">
                <a:latin typeface="+mj-lt"/>
                <a:cs typeface="Times New Roman" pitchFamily="18" charset="0"/>
              </a:rPr>
              <a:t>progesteron</a:t>
            </a:r>
            <a:r>
              <a:rPr lang="tr-TR" sz="2400" dirty="0" smtClean="0">
                <a:latin typeface="+mj-lt"/>
                <a:cs typeface="Times New Roman" pitchFamily="18" charset="0"/>
              </a:rPr>
              <a:t> düzeyinde düşme ve bunun sonucu </a:t>
            </a:r>
            <a:r>
              <a:rPr lang="tr-TR" sz="2400" dirty="0" err="1" smtClean="0">
                <a:latin typeface="+mj-lt"/>
                <a:cs typeface="Times New Roman" pitchFamily="18" charset="0"/>
              </a:rPr>
              <a:t>prolaktin</a:t>
            </a:r>
            <a:r>
              <a:rPr lang="tr-TR" sz="2400" dirty="0" smtClean="0">
                <a:latin typeface="+mj-lt"/>
                <a:cs typeface="Times New Roman" pitchFamily="18" charset="0"/>
              </a:rPr>
              <a:t> düzeyinde artmayla birlikte, doğum zamanı </a:t>
            </a:r>
            <a:r>
              <a:rPr lang="tr-TR" sz="2400" dirty="0" err="1" smtClean="0">
                <a:latin typeface="+mj-lt"/>
                <a:cs typeface="Times New Roman" pitchFamily="18" charset="0"/>
              </a:rPr>
              <a:t>kortikosteroidlerin</a:t>
            </a:r>
            <a:r>
              <a:rPr lang="tr-TR" sz="2400" dirty="0" smtClean="0">
                <a:latin typeface="+mj-lt"/>
                <a:cs typeface="Times New Roman" pitchFamily="18" charset="0"/>
              </a:rPr>
              <a:t> kandaki düzeylerinin yükselmesi sonucudur</a:t>
            </a:r>
            <a:r>
              <a:rPr lang="tr-TR" sz="2400" dirty="0" smtClean="0">
                <a:latin typeface="+mj-lt"/>
              </a:rPr>
              <a:t>.</a:t>
            </a:r>
            <a:endParaRPr lang="tr-TR" sz="2400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772696" y="2507716"/>
            <a:ext cx="8263800" cy="2073412"/>
          </a:xfrm>
        </p:spPr>
        <p:txBody>
          <a:bodyPr>
            <a:normAutofit/>
          </a:bodyPr>
          <a:lstStyle/>
          <a:p>
            <a:endParaRPr lang="tr-TR" sz="2400" dirty="0" smtClean="0">
              <a:latin typeface="+mj-lt"/>
              <a:cs typeface="Times New Roman" pitchFamily="18" charset="0"/>
            </a:endParaRPr>
          </a:p>
          <a:p>
            <a:r>
              <a:rPr lang="tr-TR" sz="2400" dirty="0" smtClean="0">
                <a:latin typeface="+mj-lt"/>
                <a:cs typeface="Times New Roman" pitchFamily="18" charset="0"/>
              </a:rPr>
              <a:t>Kolostrum yapımı doğumdan birkaç gün sonrasına kadar devam etmekte, daha sonra kolostrum, normal süte dönmektedir.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41379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sz="3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tr-TR" sz="3600" b="1" dirty="0" err="1" smtClean="0">
                <a:cs typeface="Times New Roman" pitchFamily="18" charset="0"/>
              </a:rPr>
              <a:t>Galaktogenezis</a:t>
            </a:r>
            <a:r>
              <a:rPr lang="tr-TR" sz="3600" dirty="0" smtClean="0">
                <a:cs typeface="Times New Roman" pitchFamily="18" charset="0"/>
              </a:rPr>
              <a:t/>
            </a:r>
            <a:br>
              <a:rPr lang="tr-TR" sz="3600" dirty="0" smtClean="0">
                <a:cs typeface="Times New Roman" pitchFamily="18" charset="0"/>
              </a:rPr>
            </a:br>
            <a:endParaRPr lang="tr-TR" sz="3600" dirty="0"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39552" y="2060848"/>
            <a:ext cx="8147248" cy="4297110"/>
          </a:xfrm>
        </p:spPr>
        <p:txBody>
          <a:bodyPr>
            <a:normAutofit/>
          </a:bodyPr>
          <a:lstStyle/>
          <a:p>
            <a:r>
              <a:rPr lang="tr-TR" sz="2400" b="1" dirty="0" err="1" smtClean="0">
                <a:latin typeface="+mj-lt"/>
                <a:cs typeface="Times New Roman" pitchFamily="18" charset="0"/>
              </a:rPr>
              <a:t>Galaktopoezis</a:t>
            </a:r>
            <a:r>
              <a:rPr lang="tr-TR" sz="2400" b="1" dirty="0" smtClean="0">
                <a:latin typeface="+mj-lt"/>
                <a:cs typeface="Times New Roman" pitchFamily="18" charset="0"/>
              </a:rPr>
              <a:t>, </a:t>
            </a:r>
            <a:r>
              <a:rPr lang="tr-TR" sz="2400" dirty="0" err="1" smtClean="0">
                <a:latin typeface="+mj-lt"/>
                <a:cs typeface="Times New Roman" pitchFamily="18" charset="0"/>
              </a:rPr>
              <a:t>laktasyonun</a:t>
            </a:r>
            <a:r>
              <a:rPr lang="tr-TR" sz="2400" dirty="0" smtClean="0">
                <a:latin typeface="+mj-lt"/>
                <a:cs typeface="Times New Roman" pitchFamily="18" charset="0"/>
              </a:rPr>
              <a:t> devamlılığıdır </a:t>
            </a:r>
          </a:p>
          <a:p>
            <a:endParaRPr lang="tr-TR" sz="2400" dirty="0" smtClean="0">
              <a:latin typeface="+mj-lt"/>
              <a:cs typeface="Times New Roman" pitchFamily="18" charset="0"/>
            </a:endParaRPr>
          </a:p>
          <a:p>
            <a:r>
              <a:rPr lang="tr-TR" sz="2400" dirty="0" smtClean="0">
                <a:latin typeface="+mj-lt"/>
                <a:cs typeface="Times New Roman" pitchFamily="18" charset="0"/>
              </a:rPr>
              <a:t>İneklerde </a:t>
            </a:r>
            <a:r>
              <a:rPr lang="tr-TR" sz="2400" dirty="0" err="1" smtClean="0">
                <a:latin typeface="+mj-lt"/>
                <a:cs typeface="Times New Roman" pitchFamily="18" charset="0"/>
              </a:rPr>
              <a:t>galaktopoezis</a:t>
            </a:r>
            <a:r>
              <a:rPr lang="tr-TR" sz="2400" dirty="0" smtClean="0">
                <a:latin typeface="+mj-lt"/>
                <a:cs typeface="Times New Roman" pitchFamily="18" charset="0"/>
              </a:rPr>
              <a:t> dönemi ortalama 300 gündür. </a:t>
            </a:r>
          </a:p>
          <a:p>
            <a:endParaRPr lang="tr-TR" sz="2400" dirty="0" smtClean="0">
              <a:latin typeface="+mj-lt"/>
              <a:cs typeface="Times New Roman" pitchFamily="18" charset="0"/>
            </a:endParaRPr>
          </a:p>
          <a:p>
            <a:r>
              <a:rPr lang="tr-TR" sz="2400" dirty="0" smtClean="0">
                <a:latin typeface="+mj-lt"/>
                <a:cs typeface="Times New Roman" pitchFamily="18" charset="0"/>
              </a:rPr>
              <a:t>İneklerde doğumu izleyen 4-6. haftaya kadar süt verimi yavaş yavaş artmaya başlamakta ve 4-6. haftada pik yapmakta ve daha sonra yavaş yavaş düşmektedir.</a:t>
            </a:r>
          </a:p>
          <a:p>
            <a:endParaRPr lang="tr-TR" sz="2400" dirty="0" smtClean="0">
              <a:latin typeface="+mj-lt"/>
              <a:cs typeface="Times New Roman" pitchFamily="18" charset="0"/>
            </a:endParaRPr>
          </a:p>
          <a:p>
            <a:r>
              <a:rPr lang="tr-TR" sz="2400" dirty="0" smtClean="0">
                <a:latin typeface="+mj-lt"/>
                <a:cs typeface="Times New Roman" pitchFamily="18" charset="0"/>
              </a:rPr>
              <a:t>Emzirme ve sütün boşaltılması, </a:t>
            </a:r>
            <a:r>
              <a:rPr lang="tr-TR" sz="2400" dirty="0" err="1" smtClean="0">
                <a:latin typeface="+mj-lt"/>
                <a:cs typeface="Times New Roman" pitchFamily="18" charset="0"/>
              </a:rPr>
              <a:t>laktasyonun</a:t>
            </a:r>
            <a:r>
              <a:rPr lang="tr-TR" sz="2400" dirty="0" smtClean="0">
                <a:latin typeface="+mj-lt"/>
                <a:cs typeface="Times New Roman" pitchFamily="18" charset="0"/>
              </a:rPr>
              <a:t> devamlılığı bakımından gereklidir. </a:t>
            </a:r>
          </a:p>
          <a:p>
            <a:endParaRPr lang="tr-TR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204864"/>
            <a:ext cx="8258204" cy="4081656"/>
          </a:xfrm>
        </p:spPr>
        <p:txBody>
          <a:bodyPr>
            <a:normAutofit/>
          </a:bodyPr>
          <a:lstStyle/>
          <a:p>
            <a:r>
              <a:rPr lang="tr-TR" sz="2400" b="1" dirty="0" err="1" smtClean="0">
                <a:latin typeface="+mj-lt"/>
                <a:cs typeface="Times New Roman" pitchFamily="18" charset="0"/>
              </a:rPr>
              <a:t>Laktasyonun</a:t>
            </a:r>
            <a:r>
              <a:rPr lang="tr-TR" sz="2400" b="1" dirty="0" smtClean="0">
                <a:latin typeface="+mj-lt"/>
                <a:cs typeface="Times New Roman" pitchFamily="18" charset="0"/>
              </a:rPr>
              <a:t> devamlılığı, </a:t>
            </a:r>
            <a:r>
              <a:rPr lang="tr-TR" sz="2400" dirty="0" err="1" smtClean="0">
                <a:latin typeface="+mj-lt"/>
                <a:cs typeface="Times New Roman" pitchFamily="18" charset="0"/>
              </a:rPr>
              <a:t>prolaktin</a:t>
            </a:r>
            <a:r>
              <a:rPr lang="tr-TR" sz="2400" dirty="0" smtClean="0">
                <a:latin typeface="+mj-lt"/>
                <a:cs typeface="Times New Roman" pitchFamily="18" charset="0"/>
              </a:rPr>
              <a:t>, büyüme hormonu, </a:t>
            </a:r>
            <a:r>
              <a:rPr lang="tr-TR" sz="2400" dirty="0" err="1" smtClean="0">
                <a:latin typeface="+mj-lt"/>
                <a:cs typeface="Times New Roman" pitchFamily="18" charset="0"/>
              </a:rPr>
              <a:t>tiroid</a:t>
            </a:r>
            <a:r>
              <a:rPr lang="tr-TR" sz="2400" dirty="0" smtClean="0">
                <a:latin typeface="+mj-lt"/>
                <a:cs typeface="Times New Roman" pitchFamily="18" charset="0"/>
              </a:rPr>
              <a:t> hormonları ve </a:t>
            </a:r>
            <a:r>
              <a:rPr lang="tr-TR" sz="2400" dirty="0" err="1" smtClean="0">
                <a:latin typeface="+mj-lt"/>
                <a:cs typeface="Times New Roman" pitchFamily="18" charset="0"/>
              </a:rPr>
              <a:t>glukokortikoidler</a:t>
            </a:r>
            <a:r>
              <a:rPr lang="tr-TR" sz="2400" dirty="0" smtClean="0">
                <a:latin typeface="+mj-lt"/>
                <a:cs typeface="Times New Roman" pitchFamily="18" charset="0"/>
              </a:rPr>
              <a:t> aracılığıyla düzenlenmektedir. </a:t>
            </a:r>
          </a:p>
          <a:p>
            <a:endParaRPr lang="tr-TR" sz="2400" dirty="0" smtClean="0">
              <a:latin typeface="+mj-lt"/>
              <a:cs typeface="Times New Roman" pitchFamily="18" charset="0"/>
            </a:endParaRPr>
          </a:p>
          <a:p>
            <a:r>
              <a:rPr lang="tr-TR" sz="2400" dirty="0" err="1" smtClean="0">
                <a:latin typeface="+mj-lt"/>
                <a:cs typeface="Times New Roman" pitchFamily="18" charset="0"/>
              </a:rPr>
              <a:t>Prolaktin</a:t>
            </a:r>
            <a:r>
              <a:rPr lang="tr-TR" sz="2400" dirty="0" smtClean="0">
                <a:latin typeface="+mj-lt"/>
                <a:cs typeface="Times New Roman" pitchFamily="18" charset="0"/>
              </a:rPr>
              <a:t>, genelde </a:t>
            </a:r>
            <a:r>
              <a:rPr lang="tr-TR" sz="2400" dirty="0" err="1" smtClean="0">
                <a:latin typeface="+mj-lt"/>
                <a:cs typeface="Times New Roman" pitchFamily="18" charset="0"/>
              </a:rPr>
              <a:t>galaktopoetik</a:t>
            </a:r>
            <a:r>
              <a:rPr lang="tr-TR" sz="2400" dirty="0" smtClean="0">
                <a:latin typeface="+mj-lt"/>
                <a:cs typeface="Times New Roman" pitchFamily="18" charset="0"/>
              </a:rPr>
              <a:t> hormon olarak bilinmekle birlikte </a:t>
            </a:r>
            <a:r>
              <a:rPr lang="tr-TR" sz="2400" dirty="0" err="1" smtClean="0">
                <a:latin typeface="+mj-lt"/>
                <a:cs typeface="Times New Roman" pitchFamily="18" charset="0"/>
              </a:rPr>
              <a:t>galaktogenezisteki</a:t>
            </a:r>
            <a:r>
              <a:rPr lang="tr-TR" sz="2400" dirty="0" smtClean="0">
                <a:latin typeface="+mj-lt"/>
                <a:cs typeface="Times New Roman" pitchFamily="18" charset="0"/>
              </a:rPr>
              <a:t> rolü hayvan türlerine göre farklılık göstermektedir. </a:t>
            </a:r>
          </a:p>
          <a:p>
            <a:endParaRPr lang="tr-TR" sz="2400" dirty="0" smtClean="0">
              <a:latin typeface="+mj-lt"/>
              <a:cs typeface="Times New Roman" pitchFamily="18" charset="0"/>
            </a:endParaRPr>
          </a:p>
          <a:p>
            <a:endParaRPr lang="tr-TR" sz="2400" dirty="0" smtClean="0">
              <a:latin typeface="+mj-lt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353347"/>
          </a:xfrm>
        </p:spPr>
        <p:txBody>
          <a:bodyPr>
            <a:normAutofit/>
          </a:bodyPr>
          <a:lstStyle/>
          <a:p>
            <a:r>
              <a:rPr lang="tr-TR" sz="2400" b="1" dirty="0" smtClean="0">
                <a:latin typeface="+mj-lt"/>
                <a:cs typeface="Times New Roman" pitchFamily="18" charset="0"/>
              </a:rPr>
              <a:t>Büyüme hormonu </a:t>
            </a:r>
            <a:r>
              <a:rPr lang="tr-TR" sz="2400" dirty="0" smtClean="0">
                <a:latin typeface="+mj-lt"/>
                <a:cs typeface="Times New Roman" pitchFamily="18" charset="0"/>
              </a:rPr>
              <a:t> </a:t>
            </a:r>
            <a:r>
              <a:rPr lang="tr-TR" sz="2800" dirty="0" smtClean="0">
                <a:latin typeface="+mj-lt"/>
                <a:cs typeface="Times New Roman" pitchFamily="18" charset="0"/>
              </a:rPr>
              <a:t>ineklerde</a:t>
            </a:r>
            <a:r>
              <a:rPr lang="tr-TR" sz="2400" dirty="0" smtClean="0">
                <a:latin typeface="+mj-lt"/>
                <a:cs typeface="Times New Roman" pitchFamily="18" charset="0"/>
              </a:rPr>
              <a:t> </a:t>
            </a:r>
            <a:r>
              <a:rPr lang="tr-TR" sz="2400" b="1" dirty="0" smtClean="0">
                <a:latin typeface="+mj-lt"/>
                <a:cs typeface="Times New Roman" pitchFamily="18" charset="0"/>
              </a:rPr>
              <a:t>temel </a:t>
            </a:r>
            <a:r>
              <a:rPr lang="tr-TR" sz="2400" b="1" dirty="0" err="1" smtClean="0">
                <a:latin typeface="+mj-lt"/>
                <a:cs typeface="Times New Roman" pitchFamily="18" charset="0"/>
              </a:rPr>
              <a:t>galaktopoetik</a:t>
            </a:r>
            <a:r>
              <a:rPr lang="tr-TR" sz="2400" b="1" dirty="0" smtClean="0">
                <a:latin typeface="+mj-lt"/>
                <a:cs typeface="Times New Roman" pitchFamily="18" charset="0"/>
              </a:rPr>
              <a:t> </a:t>
            </a:r>
            <a:r>
              <a:rPr lang="tr-TR" sz="2400" dirty="0" smtClean="0">
                <a:latin typeface="+mj-lt"/>
                <a:cs typeface="Times New Roman" pitchFamily="18" charset="0"/>
              </a:rPr>
              <a:t>hormondur. </a:t>
            </a:r>
          </a:p>
          <a:p>
            <a:endParaRPr lang="tr-TR" sz="2400" dirty="0" smtClean="0">
              <a:latin typeface="+mj-lt"/>
              <a:cs typeface="Times New Roman" pitchFamily="18" charset="0"/>
            </a:endParaRPr>
          </a:p>
          <a:p>
            <a:r>
              <a:rPr lang="tr-TR" sz="2400" dirty="0" smtClean="0">
                <a:latin typeface="+mj-lt"/>
                <a:cs typeface="Times New Roman" pitchFamily="18" charset="0"/>
              </a:rPr>
              <a:t>Büyüme hormonu, meme bezlerinde yağ, protein ve laktoz sentezi için gerekli fizyolojik ve hücresel değişiklikleri düzenlemektedir. </a:t>
            </a:r>
          </a:p>
          <a:p>
            <a:endParaRPr lang="tr-TR" sz="2400" dirty="0" smtClean="0">
              <a:latin typeface="+mj-lt"/>
              <a:cs typeface="Times New Roman" pitchFamily="18" charset="0"/>
            </a:endParaRPr>
          </a:p>
          <a:p>
            <a:r>
              <a:rPr lang="tr-TR" sz="2400" dirty="0" smtClean="0">
                <a:latin typeface="+mj-lt"/>
                <a:cs typeface="Times New Roman" pitchFamily="18" charset="0"/>
              </a:rPr>
              <a:t>Süt verimini arttırıcı yönde etki yapmaktadır.</a:t>
            </a:r>
            <a:endParaRPr lang="tr-TR" sz="2400" dirty="0">
              <a:latin typeface="+mj-lt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29208" y="2081369"/>
            <a:ext cx="8219256" cy="2859799"/>
          </a:xfrm>
        </p:spPr>
        <p:txBody>
          <a:bodyPr>
            <a:normAutofit/>
          </a:bodyPr>
          <a:lstStyle/>
          <a:p>
            <a:r>
              <a:rPr lang="tr-TR" sz="2400" dirty="0" smtClean="0">
                <a:latin typeface="+mj-lt"/>
                <a:cs typeface="Times New Roman" pitchFamily="18" charset="0"/>
              </a:rPr>
              <a:t>Emzirme veya süt boşaltım </a:t>
            </a:r>
            <a:r>
              <a:rPr lang="tr-TR" sz="2400" dirty="0" err="1" smtClean="0">
                <a:latin typeface="+mj-lt"/>
                <a:cs typeface="Times New Roman" pitchFamily="18" charset="0"/>
              </a:rPr>
              <a:t>uyarımları</a:t>
            </a:r>
            <a:r>
              <a:rPr lang="tr-TR" sz="2400" dirty="0" smtClean="0">
                <a:latin typeface="+mj-lt"/>
                <a:cs typeface="Times New Roman" pitchFamily="18" charset="0"/>
              </a:rPr>
              <a:t>, </a:t>
            </a:r>
            <a:r>
              <a:rPr lang="tr-TR" sz="2400" dirty="0" err="1" smtClean="0">
                <a:latin typeface="+mj-lt"/>
                <a:cs typeface="Times New Roman" pitchFamily="18" charset="0"/>
              </a:rPr>
              <a:t>galaktopoetik</a:t>
            </a:r>
            <a:r>
              <a:rPr lang="tr-TR" sz="2400" dirty="0" smtClean="0">
                <a:latin typeface="+mj-lt"/>
                <a:cs typeface="Times New Roman" pitchFamily="18" charset="0"/>
              </a:rPr>
              <a:t> hormonların </a:t>
            </a:r>
            <a:r>
              <a:rPr lang="tr-TR" sz="2400" dirty="0" err="1" smtClean="0">
                <a:latin typeface="+mj-lt"/>
                <a:cs typeface="Times New Roman" pitchFamily="18" charset="0"/>
              </a:rPr>
              <a:t>salınımını</a:t>
            </a:r>
            <a:r>
              <a:rPr lang="tr-TR" sz="2400" dirty="0" smtClean="0">
                <a:latin typeface="+mj-lt"/>
                <a:cs typeface="Times New Roman" pitchFamily="18" charset="0"/>
              </a:rPr>
              <a:t> başlatmaktadır . </a:t>
            </a:r>
          </a:p>
          <a:p>
            <a:endParaRPr lang="tr-TR" sz="2400" dirty="0" smtClean="0">
              <a:latin typeface="+mj-lt"/>
              <a:cs typeface="Times New Roman" pitchFamily="18" charset="0"/>
            </a:endParaRPr>
          </a:p>
          <a:p>
            <a:r>
              <a:rPr lang="tr-TR" sz="2400" b="1" dirty="0" smtClean="0">
                <a:latin typeface="+mj-lt"/>
                <a:cs typeface="Times New Roman" pitchFamily="18" charset="0"/>
              </a:rPr>
              <a:t>Süt memeden boşaltılmaz </a:t>
            </a:r>
            <a:r>
              <a:rPr lang="tr-TR" sz="2400" dirty="0" smtClean="0">
                <a:latin typeface="+mj-lt"/>
                <a:cs typeface="Times New Roman" pitchFamily="18" charset="0"/>
              </a:rPr>
              <a:t>ise </a:t>
            </a:r>
            <a:r>
              <a:rPr lang="tr-TR" sz="2400" dirty="0" err="1" smtClean="0">
                <a:latin typeface="+mj-lt"/>
                <a:cs typeface="Times New Roman" pitchFamily="18" charset="0"/>
              </a:rPr>
              <a:t>laktasyonu</a:t>
            </a:r>
            <a:r>
              <a:rPr lang="tr-TR" sz="2400" dirty="0" smtClean="0">
                <a:latin typeface="+mj-lt"/>
                <a:cs typeface="Times New Roman" pitchFamily="18" charset="0"/>
              </a:rPr>
              <a:t> </a:t>
            </a:r>
            <a:r>
              <a:rPr lang="tr-TR" sz="2400" dirty="0" err="1" smtClean="0">
                <a:latin typeface="+mj-lt"/>
                <a:cs typeface="Times New Roman" pitchFamily="18" charset="0"/>
              </a:rPr>
              <a:t>inhibe</a:t>
            </a:r>
            <a:r>
              <a:rPr lang="tr-TR" sz="2400" dirty="0" smtClean="0">
                <a:latin typeface="+mj-lt"/>
                <a:cs typeface="Times New Roman" pitchFamily="18" charset="0"/>
              </a:rPr>
              <a:t> eden </a:t>
            </a:r>
            <a:r>
              <a:rPr lang="tr-TR" sz="2400" dirty="0" err="1" smtClean="0">
                <a:latin typeface="+mj-lt"/>
                <a:cs typeface="Times New Roman" pitchFamily="18" charset="0"/>
              </a:rPr>
              <a:t>feed</a:t>
            </a:r>
            <a:r>
              <a:rPr lang="tr-TR" sz="2400" dirty="0" smtClean="0">
                <a:latin typeface="+mj-lt"/>
                <a:cs typeface="Times New Roman" pitchFamily="18" charset="0"/>
              </a:rPr>
              <a:t>-</a:t>
            </a:r>
            <a:r>
              <a:rPr lang="tr-TR" sz="2400" dirty="0" err="1" smtClean="0">
                <a:latin typeface="+mj-lt"/>
                <a:cs typeface="Times New Roman" pitchFamily="18" charset="0"/>
              </a:rPr>
              <a:t>back</a:t>
            </a:r>
            <a:r>
              <a:rPr lang="tr-TR" sz="2400" dirty="0" smtClean="0">
                <a:latin typeface="+mj-lt"/>
                <a:cs typeface="Times New Roman" pitchFamily="18" charset="0"/>
              </a:rPr>
              <a:t> mekanizması devreye girer ve süt </a:t>
            </a:r>
            <a:r>
              <a:rPr lang="tr-TR" sz="2400" dirty="0" err="1" smtClean="0">
                <a:latin typeface="+mj-lt"/>
                <a:cs typeface="Times New Roman" pitchFamily="18" charset="0"/>
              </a:rPr>
              <a:t>alveoler</a:t>
            </a:r>
            <a:r>
              <a:rPr lang="tr-TR" sz="2400" dirty="0" smtClean="0">
                <a:latin typeface="+mj-lt"/>
                <a:cs typeface="Times New Roman" pitchFamily="18" charset="0"/>
              </a:rPr>
              <a:t> lümende toplanır ve süt yapımı durur. </a:t>
            </a:r>
          </a:p>
          <a:p>
            <a:endParaRPr lang="tr-TR" sz="2400" dirty="0" smtClean="0">
              <a:latin typeface="+mj-lt"/>
              <a:cs typeface="Times New Roman" pitchFamily="18" charset="0"/>
            </a:endParaRPr>
          </a:p>
          <a:p>
            <a:endParaRPr lang="tr-TR" sz="2400" dirty="0">
              <a:latin typeface="+mj-lt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525963"/>
          </a:xfrm>
        </p:spPr>
        <p:txBody>
          <a:bodyPr>
            <a:normAutofit/>
          </a:bodyPr>
          <a:lstStyle/>
          <a:p>
            <a:endParaRPr lang="tr-TR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400" b="1" dirty="0" err="1" smtClean="0">
                <a:latin typeface="+mj-lt"/>
                <a:cs typeface="Times New Roman" pitchFamily="18" charset="0"/>
              </a:rPr>
              <a:t>Mammogenezis</a:t>
            </a:r>
            <a:r>
              <a:rPr lang="tr-TR" sz="2400" b="1" dirty="0" smtClean="0">
                <a:latin typeface="+mj-lt"/>
                <a:cs typeface="Times New Roman" pitchFamily="18" charset="0"/>
              </a:rPr>
              <a:t>, </a:t>
            </a:r>
            <a:r>
              <a:rPr lang="tr-TR" sz="2400" dirty="0" smtClean="0">
                <a:latin typeface="+mj-lt"/>
                <a:cs typeface="Times New Roman" pitchFamily="18" charset="0"/>
              </a:rPr>
              <a:t>meme gelişimi için kullanılan bir terimdir . </a:t>
            </a:r>
          </a:p>
          <a:p>
            <a:endParaRPr lang="tr-TR" sz="2400" dirty="0" smtClean="0">
              <a:latin typeface="+mj-lt"/>
              <a:cs typeface="Times New Roman" pitchFamily="18" charset="0"/>
            </a:endParaRPr>
          </a:p>
          <a:p>
            <a:r>
              <a:rPr lang="tr-TR" sz="2400" dirty="0" smtClean="0">
                <a:latin typeface="+mj-lt"/>
                <a:cs typeface="Times New Roman" pitchFamily="18" charset="0"/>
              </a:rPr>
              <a:t>Meme gelişimi erken </a:t>
            </a:r>
            <a:r>
              <a:rPr lang="tr-TR" sz="2400" dirty="0" err="1" smtClean="0">
                <a:latin typeface="+mj-lt"/>
                <a:cs typeface="Times New Roman" pitchFamily="18" charset="0"/>
              </a:rPr>
              <a:t>fötal</a:t>
            </a:r>
            <a:r>
              <a:rPr lang="tr-TR" sz="2400" dirty="0" smtClean="0">
                <a:latin typeface="+mj-lt"/>
                <a:cs typeface="Times New Roman" pitchFamily="18" charset="0"/>
              </a:rPr>
              <a:t> hayatta başlar ve </a:t>
            </a:r>
            <a:r>
              <a:rPr lang="tr-TR" sz="2400" dirty="0" err="1" smtClean="0">
                <a:latin typeface="+mj-lt"/>
                <a:cs typeface="Times New Roman" pitchFamily="18" charset="0"/>
              </a:rPr>
              <a:t>laktasyonun</a:t>
            </a:r>
            <a:r>
              <a:rPr lang="tr-TR" sz="2400" dirty="0" smtClean="0">
                <a:latin typeface="+mj-lt"/>
                <a:cs typeface="Times New Roman" pitchFamily="18" charset="0"/>
              </a:rPr>
              <a:t> başlamasından sonra da devam eder. </a:t>
            </a:r>
          </a:p>
          <a:p>
            <a:endParaRPr lang="tr-TR" sz="2400" dirty="0" smtClean="0">
              <a:latin typeface="+mj-lt"/>
              <a:cs typeface="Times New Roman" pitchFamily="18" charset="0"/>
            </a:endParaRPr>
          </a:p>
          <a:p>
            <a:r>
              <a:rPr lang="tr-TR" sz="2400" dirty="0" smtClean="0">
                <a:latin typeface="+mj-lt"/>
                <a:cs typeface="Times New Roman" pitchFamily="18" charset="0"/>
              </a:rPr>
              <a:t>Meme sürekli büyüyen, fonksiyonel olarak farklılaşan veya </a:t>
            </a:r>
            <a:r>
              <a:rPr lang="tr-TR" sz="2400" dirty="0" err="1" smtClean="0">
                <a:latin typeface="+mj-lt"/>
                <a:cs typeface="Times New Roman" pitchFamily="18" charset="0"/>
              </a:rPr>
              <a:t>regrese</a:t>
            </a:r>
            <a:r>
              <a:rPr lang="tr-TR" sz="2400" dirty="0" smtClean="0">
                <a:latin typeface="+mj-lt"/>
                <a:cs typeface="Times New Roman" pitchFamily="18" charset="0"/>
              </a:rPr>
              <a:t> olan bir dokudur. 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29208" y="2492896"/>
            <a:ext cx="8219256" cy="1851687"/>
          </a:xfrm>
        </p:spPr>
        <p:txBody>
          <a:bodyPr>
            <a:normAutofit/>
          </a:bodyPr>
          <a:lstStyle/>
          <a:p>
            <a:endParaRPr lang="tr-TR" sz="2400" dirty="0" smtClean="0">
              <a:latin typeface="+mj-lt"/>
              <a:cs typeface="Times New Roman" pitchFamily="18" charset="0"/>
            </a:endParaRPr>
          </a:p>
          <a:p>
            <a:r>
              <a:rPr lang="tr-TR" sz="2800" b="1" dirty="0" smtClean="0">
                <a:latin typeface="+mj-lt"/>
                <a:cs typeface="Times New Roman" pitchFamily="18" charset="0"/>
              </a:rPr>
              <a:t>Emzirme uyarımı </a:t>
            </a:r>
            <a:r>
              <a:rPr lang="tr-TR" sz="2800" dirty="0" smtClean="0">
                <a:latin typeface="+mj-lt"/>
                <a:cs typeface="Times New Roman" pitchFamily="18" charset="0"/>
              </a:rPr>
              <a:t>veya </a:t>
            </a:r>
            <a:r>
              <a:rPr lang="tr-TR" sz="2800" b="1" dirty="0" smtClean="0">
                <a:latin typeface="+mj-lt"/>
                <a:cs typeface="Times New Roman" pitchFamily="18" charset="0"/>
              </a:rPr>
              <a:t>memenin boşaltılması</a:t>
            </a:r>
            <a:r>
              <a:rPr lang="tr-TR" sz="2800" dirty="0" smtClean="0">
                <a:latin typeface="+mj-lt"/>
                <a:cs typeface="Times New Roman" pitchFamily="18" charset="0"/>
              </a:rPr>
              <a:t>, memelerin büyümesi ve süt yapımına neden olur.</a:t>
            </a:r>
          </a:p>
          <a:p>
            <a:endParaRPr lang="tr-TR" sz="2400" dirty="0">
              <a:latin typeface="+mj-lt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738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sz="3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600" b="1" dirty="0" smtClean="0">
                <a:cs typeface="Times New Roman" pitchFamily="18" charset="0"/>
              </a:rPr>
              <a:t>SÜT İNDİRİLME MEKANİZMASI</a:t>
            </a:r>
            <a:r>
              <a:rPr lang="tr-TR" sz="3600" b="1" dirty="0" smtClean="0">
                <a:cs typeface="Times New Roman" pitchFamily="18" charset="0"/>
              </a:rPr>
              <a:t/>
            </a:r>
            <a:br>
              <a:rPr lang="tr-TR" sz="3600" b="1" dirty="0" smtClean="0">
                <a:cs typeface="Times New Roman" pitchFamily="18" charset="0"/>
              </a:rPr>
            </a:br>
            <a:endParaRPr lang="tr-TR" sz="3600" b="1" dirty="0"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01216" y="3284984"/>
            <a:ext cx="8219256" cy="1440160"/>
          </a:xfrm>
        </p:spPr>
        <p:txBody>
          <a:bodyPr>
            <a:normAutofit/>
          </a:bodyPr>
          <a:lstStyle/>
          <a:p>
            <a:r>
              <a:rPr lang="tr-TR" sz="2400" dirty="0" smtClean="0">
                <a:latin typeface="+mj-lt"/>
                <a:cs typeface="Times New Roman" pitchFamily="18" charset="0"/>
              </a:rPr>
              <a:t>Memede üretilen süt, meme bezi </a:t>
            </a:r>
            <a:r>
              <a:rPr lang="tr-TR" sz="2400" dirty="0" err="1" smtClean="0">
                <a:latin typeface="+mj-lt"/>
                <a:cs typeface="Times New Roman" pitchFamily="18" charset="0"/>
              </a:rPr>
              <a:t>sisternaları</a:t>
            </a:r>
            <a:r>
              <a:rPr lang="tr-TR" sz="2400" dirty="0" smtClean="0">
                <a:latin typeface="+mj-lt"/>
                <a:cs typeface="Times New Roman" pitchFamily="18" charset="0"/>
              </a:rPr>
              <a:t> (meme başı ve bez </a:t>
            </a:r>
            <a:r>
              <a:rPr lang="tr-TR" sz="2400" dirty="0" err="1" smtClean="0">
                <a:latin typeface="+mj-lt"/>
                <a:cs typeface="Times New Roman" pitchFamily="18" charset="0"/>
              </a:rPr>
              <a:t>sisternası</a:t>
            </a:r>
            <a:r>
              <a:rPr lang="tr-TR" sz="2400" dirty="0" smtClean="0">
                <a:latin typeface="+mj-lt"/>
                <a:cs typeface="Times New Roman" pitchFamily="18" charset="0"/>
              </a:rPr>
              <a:t> ve büyük süt kanalları) ve alveoller (küçük süt kanalları ve alveoller) içinde depo edilir. </a:t>
            </a:r>
          </a:p>
          <a:p>
            <a:endParaRPr lang="tr-TR" sz="2400" dirty="0" smtClean="0">
              <a:latin typeface="+mj-lt"/>
              <a:cs typeface="Times New Roman" pitchFamily="18" charset="0"/>
            </a:endParaRP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18864" y="1772816"/>
            <a:ext cx="8229600" cy="3096344"/>
          </a:xfrm>
        </p:spPr>
        <p:txBody>
          <a:bodyPr>
            <a:normAutofit/>
          </a:bodyPr>
          <a:lstStyle/>
          <a:p>
            <a:endParaRPr lang="tr-TR" sz="2400" dirty="0" smtClean="0">
              <a:latin typeface="+mj-lt"/>
              <a:cs typeface="Times New Roman" pitchFamily="18" charset="0"/>
            </a:endParaRPr>
          </a:p>
          <a:p>
            <a:r>
              <a:rPr lang="tr-TR" sz="2400" dirty="0" smtClean="0">
                <a:latin typeface="+mj-lt"/>
                <a:cs typeface="Times New Roman" pitchFamily="18" charset="0"/>
              </a:rPr>
              <a:t>Meme </a:t>
            </a:r>
            <a:r>
              <a:rPr lang="tr-TR" sz="2400" dirty="0" err="1" smtClean="0">
                <a:latin typeface="+mj-lt"/>
                <a:cs typeface="Times New Roman" pitchFamily="18" charset="0"/>
              </a:rPr>
              <a:t>sisternalarındaki</a:t>
            </a:r>
            <a:r>
              <a:rPr lang="tr-TR" sz="2400" dirty="0" smtClean="0">
                <a:latin typeface="+mj-lt"/>
                <a:cs typeface="Times New Roman" pitchFamily="18" charset="0"/>
              </a:rPr>
              <a:t> süt emme, sağım veya sağım </a:t>
            </a:r>
            <a:r>
              <a:rPr lang="tr-TR" sz="2400" dirty="0" err="1" smtClean="0">
                <a:latin typeface="+mj-lt"/>
                <a:cs typeface="Times New Roman" pitchFamily="18" charset="0"/>
              </a:rPr>
              <a:t>makinaları</a:t>
            </a:r>
            <a:r>
              <a:rPr lang="tr-TR" sz="2400" dirty="0" smtClean="0">
                <a:latin typeface="+mj-lt"/>
                <a:cs typeface="Times New Roman" pitchFamily="18" charset="0"/>
              </a:rPr>
              <a:t> ile önceden herhangi bir uyarım yapılmaksızın kolaylıkla dışarı alınır. </a:t>
            </a:r>
          </a:p>
          <a:p>
            <a:endParaRPr lang="tr-TR" sz="2400" dirty="0" smtClean="0">
              <a:latin typeface="+mj-lt"/>
              <a:cs typeface="Times New Roman" pitchFamily="18" charset="0"/>
            </a:endParaRPr>
          </a:p>
          <a:p>
            <a:r>
              <a:rPr lang="tr-TR" sz="2400" b="1" dirty="0" smtClean="0">
                <a:latin typeface="+mj-lt"/>
                <a:cs typeface="Times New Roman" pitchFamily="18" charset="0"/>
              </a:rPr>
              <a:t>Alveollerdeki sütün boşaltılması için mutlaka bir uyarım gereklidir.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90872" y="2176264"/>
            <a:ext cx="8229600" cy="2620888"/>
          </a:xfrm>
        </p:spPr>
        <p:txBody>
          <a:bodyPr>
            <a:normAutofit/>
          </a:bodyPr>
          <a:lstStyle/>
          <a:p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400" dirty="0" smtClean="0">
                <a:latin typeface="+mj-lt"/>
                <a:cs typeface="Times New Roman" pitchFamily="18" charset="0"/>
              </a:rPr>
              <a:t>Sütün boşaltılması her bir </a:t>
            </a:r>
            <a:r>
              <a:rPr lang="tr-TR" sz="2400" dirty="0" err="1" smtClean="0">
                <a:latin typeface="+mj-lt"/>
                <a:cs typeface="Times New Roman" pitchFamily="18" charset="0"/>
              </a:rPr>
              <a:t>alveolusun</a:t>
            </a:r>
            <a:r>
              <a:rPr lang="tr-TR" sz="2400" dirty="0" smtClean="0">
                <a:latin typeface="+mj-lt"/>
                <a:cs typeface="Times New Roman" pitchFamily="18" charset="0"/>
              </a:rPr>
              <a:t> etrafındaki </a:t>
            </a:r>
            <a:r>
              <a:rPr lang="tr-TR" sz="2400" dirty="0" err="1" smtClean="0">
                <a:latin typeface="+mj-lt"/>
                <a:cs typeface="Times New Roman" pitchFamily="18" charset="0"/>
              </a:rPr>
              <a:t>myoepitel</a:t>
            </a:r>
            <a:r>
              <a:rPr lang="tr-TR" sz="2400" dirty="0" smtClean="0">
                <a:latin typeface="+mj-lt"/>
                <a:cs typeface="Times New Roman" pitchFamily="18" charset="0"/>
              </a:rPr>
              <a:t> hücrelerin </a:t>
            </a:r>
            <a:r>
              <a:rPr lang="tr-TR" sz="2400" dirty="0" err="1" smtClean="0">
                <a:latin typeface="+mj-lt"/>
                <a:cs typeface="Times New Roman" pitchFamily="18" charset="0"/>
              </a:rPr>
              <a:t>kontraksiyonu</a:t>
            </a:r>
            <a:r>
              <a:rPr lang="tr-TR" sz="2400" dirty="0" smtClean="0">
                <a:latin typeface="+mj-lt"/>
                <a:cs typeface="Times New Roman" pitchFamily="18" charset="0"/>
              </a:rPr>
              <a:t> ile sütün, alveol boşluklarından akıtıcı kanallara yönelmesi sonucu şekillenmektedir. </a:t>
            </a:r>
          </a:p>
          <a:p>
            <a:endParaRPr lang="tr-TR" sz="2400" dirty="0" smtClean="0">
              <a:latin typeface="+mj-lt"/>
              <a:cs typeface="Times New Roman" pitchFamily="18" charset="0"/>
            </a:endParaRPr>
          </a:p>
          <a:p>
            <a:endParaRPr lang="tr-T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İçerik Yer Tutucusu"/>
          <p:cNvSpPr>
            <a:spLocks noGrp="1"/>
          </p:cNvSpPr>
          <p:nvPr>
            <p:ph idx="1"/>
          </p:nvPr>
        </p:nvSpPr>
        <p:spPr>
          <a:xfrm>
            <a:off x="590872" y="2267229"/>
            <a:ext cx="8229600" cy="25299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 smtClean="0">
                <a:latin typeface="+mj-lt"/>
                <a:cs typeface="Times New Roman" pitchFamily="18" charset="0"/>
              </a:rPr>
              <a:t>Sütün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boşlatılması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oksitosin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hormonunun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etkisine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bağlı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nöro</a:t>
            </a:r>
            <a:r>
              <a:rPr lang="en-US" sz="2400" dirty="0" smtClean="0">
                <a:latin typeface="+mj-lt"/>
                <a:cs typeface="Times New Roman" pitchFamily="18" charset="0"/>
              </a:rPr>
              <a:t>-hormonal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bir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reflekstir</a:t>
            </a:r>
            <a:r>
              <a:rPr lang="en-US" sz="2400" dirty="0" smtClean="0">
                <a:latin typeface="+mj-lt"/>
                <a:cs typeface="Times New Roman" pitchFamily="18" charset="0"/>
              </a:rPr>
              <a:t>. </a:t>
            </a:r>
            <a:endParaRPr lang="tr-TR" sz="2400" dirty="0" smtClean="0">
              <a:latin typeface="+mj-lt"/>
              <a:cs typeface="Times New Roman" pitchFamily="18" charset="0"/>
            </a:endParaRPr>
          </a:p>
          <a:p>
            <a:endParaRPr lang="tr-TR" sz="2400" dirty="0" smtClean="0">
              <a:latin typeface="+mj-lt"/>
              <a:cs typeface="Times New Roman" pitchFamily="18" charset="0"/>
            </a:endParaRPr>
          </a:p>
          <a:p>
            <a:r>
              <a:rPr lang="en-US" sz="2400" dirty="0" err="1" smtClean="0">
                <a:latin typeface="+mj-lt"/>
                <a:cs typeface="Times New Roman" pitchFamily="18" charset="0"/>
              </a:rPr>
              <a:t>İneklerde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memenin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sinirsel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inervasyonunun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en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yaygın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olduğu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bölge</a:t>
            </a:r>
            <a:r>
              <a:rPr lang="en-US" sz="2400" dirty="0" smtClean="0">
                <a:latin typeface="+mj-lt"/>
                <a:cs typeface="Times New Roman" pitchFamily="18" charset="0"/>
              </a:rPr>
              <a:t>, meme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başlarıdır</a:t>
            </a:r>
            <a:r>
              <a:rPr lang="en-US" sz="2400" dirty="0" smtClean="0">
                <a:latin typeface="+mj-lt"/>
                <a:cs typeface="Times New Roman" pitchFamily="18" charset="0"/>
              </a:rPr>
              <a:t>. </a:t>
            </a:r>
            <a:endParaRPr lang="tr-TR" sz="2400" dirty="0" smtClean="0">
              <a:latin typeface="+mj-lt"/>
              <a:cs typeface="Times New Roman" pitchFamily="18" charset="0"/>
            </a:endParaRPr>
          </a:p>
          <a:p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738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sz="3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200" b="1" dirty="0" err="1" smtClean="0">
                <a:cs typeface="Times New Roman" pitchFamily="18" charset="0"/>
              </a:rPr>
              <a:t>Sütün</a:t>
            </a:r>
            <a:r>
              <a:rPr lang="en-US" sz="3200" b="1" dirty="0" smtClean="0">
                <a:cs typeface="Times New Roman" pitchFamily="18" charset="0"/>
              </a:rPr>
              <a:t> </a:t>
            </a:r>
            <a:r>
              <a:rPr lang="en-US" sz="3200" b="1" dirty="0" err="1" smtClean="0">
                <a:cs typeface="Times New Roman" pitchFamily="18" charset="0"/>
              </a:rPr>
              <a:t>İndirilmesinin</a:t>
            </a:r>
            <a:r>
              <a:rPr lang="en-US" sz="3200" b="1" dirty="0" smtClean="0">
                <a:cs typeface="Times New Roman" pitchFamily="18" charset="0"/>
              </a:rPr>
              <a:t> </a:t>
            </a:r>
            <a:r>
              <a:rPr lang="en-US" sz="3200" b="1" dirty="0" err="1" smtClean="0">
                <a:cs typeface="Times New Roman" pitchFamily="18" charset="0"/>
              </a:rPr>
              <a:t>Engellenmesi</a:t>
            </a:r>
            <a:r>
              <a:rPr lang="tr-TR" sz="3200" dirty="0" smtClean="0">
                <a:cs typeface="Times New Roman" pitchFamily="18" charset="0"/>
              </a:rPr>
              <a:t/>
            </a:r>
            <a:br>
              <a:rPr lang="tr-TR" sz="3200" dirty="0" smtClean="0">
                <a:cs typeface="Times New Roman" pitchFamily="18" charset="0"/>
              </a:rPr>
            </a:br>
            <a:endParaRPr lang="tr-TR" sz="3200" dirty="0"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3068960"/>
            <a:ext cx="8229600" cy="3360436"/>
          </a:xfrm>
        </p:spPr>
        <p:txBody>
          <a:bodyPr>
            <a:normAutofit/>
          </a:bodyPr>
          <a:lstStyle/>
          <a:p>
            <a:r>
              <a:rPr lang="tr-TR" sz="2400" dirty="0" smtClean="0"/>
              <a:t>O</a:t>
            </a:r>
            <a:r>
              <a:rPr lang="en-US" sz="2400" dirty="0" err="1" smtClean="0"/>
              <a:t>ksitosin</a:t>
            </a:r>
            <a:r>
              <a:rPr lang="en-US" sz="2400" dirty="0" smtClean="0"/>
              <a:t> </a:t>
            </a:r>
            <a:r>
              <a:rPr lang="en-US" sz="2400" dirty="0" err="1" smtClean="0"/>
              <a:t>salınımındaki</a:t>
            </a:r>
            <a:r>
              <a:rPr lang="en-US" sz="2400" dirty="0" smtClean="0"/>
              <a:t> </a:t>
            </a:r>
            <a:r>
              <a:rPr lang="en-US" sz="2400" dirty="0" err="1" smtClean="0"/>
              <a:t>problemler</a:t>
            </a:r>
            <a:r>
              <a:rPr lang="en-US" sz="2400" dirty="0" smtClean="0"/>
              <a:t>, </a:t>
            </a:r>
            <a:r>
              <a:rPr lang="en-US" sz="2400" dirty="0" err="1" smtClean="0"/>
              <a:t>sütün</a:t>
            </a:r>
            <a:r>
              <a:rPr lang="en-US" sz="2400" dirty="0" smtClean="0"/>
              <a:t> </a:t>
            </a:r>
            <a:r>
              <a:rPr lang="en-US" sz="2400" dirty="0" err="1" smtClean="0"/>
              <a:t>indirilmesini</a:t>
            </a:r>
            <a:r>
              <a:rPr lang="en-US" sz="2400" dirty="0" smtClean="0"/>
              <a:t> </a:t>
            </a:r>
            <a:r>
              <a:rPr lang="en-US" sz="2400" dirty="0" err="1" smtClean="0"/>
              <a:t>engeller</a:t>
            </a:r>
            <a:r>
              <a:rPr lang="en-US" sz="2400" dirty="0" smtClean="0"/>
              <a:t>, </a:t>
            </a:r>
            <a:r>
              <a:rPr lang="en-US" sz="2400" dirty="0" err="1" smtClean="0"/>
              <a:t>süt</a:t>
            </a:r>
            <a:r>
              <a:rPr lang="en-US" sz="2400" dirty="0" smtClean="0"/>
              <a:t> </a:t>
            </a:r>
            <a:r>
              <a:rPr lang="en-US" sz="2400" dirty="0" err="1" smtClean="0"/>
              <a:t>üretim</a:t>
            </a:r>
            <a:r>
              <a:rPr lang="en-US" sz="2400" dirty="0" smtClean="0"/>
              <a:t> </a:t>
            </a:r>
            <a:r>
              <a:rPr lang="en-US" sz="2400" dirty="0" err="1" smtClean="0"/>
              <a:t>kayıplarına</a:t>
            </a:r>
            <a:r>
              <a:rPr lang="en-US" sz="2400" dirty="0" smtClean="0"/>
              <a:t> </a:t>
            </a:r>
            <a:r>
              <a:rPr lang="en-US" sz="2400" dirty="0" err="1" smtClean="0"/>
              <a:t>neden</a:t>
            </a:r>
            <a:r>
              <a:rPr lang="en-US" sz="2400" dirty="0" smtClean="0"/>
              <a:t> </a:t>
            </a:r>
            <a:r>
              <a:rPr lang="en-US" sz="2400" dirty="0" err="1" smtClean="0"/>
              <a:t>olur</a:t>
            </a:r>
            <a:r>
              <a:rPr lang="en-US" sz="2400" dirty="0" smtClean="0"/>
              <a:t> </a:t>
            </a:r>
            <a:r>
              <a:rPr lang="en-US" sz="2400" dirty="0" err="1" smtClean="0"/>
              <a:t>ve</a:t>
            </a:r>
            <a:r>
              <a:rPr lang="en-US" sz="2400" dirty="0" smtClean="0"/>
              <a:t> meme </a:t>
            </a:r>
            <a:r>
              <a:rPr lang="en-US" sz="2400" dirty="0" err="1" smtClean="0"/>
              <a:t>içi</a:t>
            </a:r>
            <a:r>
              <a:rPr lang="en-US" sz="2400" dirty="0" smtClean="0"/>
              <a:t> </a:t>
            </a:r>
            <a:r>
              <a:rPr lang="en-US" sz="2400" dirty="0" err="1" smtClean="0"/>
              <a:t>enfeksiyon</a:t>
            </a:r>
            <a:r>
              <a:rPr lang="en-US" sz="2400" dirty="0" smtClean="0"/>
              <a:t> </a:t>
            </a:r>
            <a:r>
              <a:rPr lang="en-US" sz="2400" dirty="0" err="1" smtClean="0"/>
              <a:t>riskini</a:t>
            </a:r>
            <a:r>
              <a:rPr lang="en-US" sz="2400" dirty="0" smtClean="0"/>
              <a:t> </a:t>
            </a:r>
            <a:r>
              <a:rPr lang="en-US" sz="2400" dirty="0" err="1" smtClean="0"/>
              <a:t>artırır</a:t>
            </a:r>
            <a:r>
              <a:rPr lang="en-US" sz="2400" dirty="0" smtClean="0"/>
              <a:t>.</a:t>
            </a:r>
            <a:endParaRPr lang="tr-TR" sz="2400" dirty="0" smtClean="0"/>
          </a:p>
          <a:p>
            <a:endParaRPr lang="tr-TR" sz="2400" dirty="0">
              <a:latin typeface="+mj-lt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sz="2400" dirty="0" smtClean="0"/>
          </a:p>
          <a:p>
            <a:r>
              <a:rPr lang="tr-TR" sz="2400" dirty="0" smtClean="0"/>
              <a:t>D</a:t>
            </a:r>
            <a:r>
              <a:rPr lang="en-US" sz="2400" dirty="0" err="1" smtClean="0"/>
              <a:t>eğişik</a:t>
            </a:r>
            <a:r>
              <a:rPr lang="en-US" sz="2400" dirty="0" smtClean="0"/>
              <a:t> </a:t>
            </a:r>
            <a:r>
              <a:rPr lang="en-US" sz="2400" dirty="0" err="1" smtClean="0"/>
              <a:t>stres</a:t>
            </a:r>
            <a:r>
              <a:rPr lang="en-US" sz="2400" dirty="0" smtClean="0"/>
              <a:t> </a:t>
            </a:r>
            <a:r>
              <a:rPr lang="en-US" sz="2400" dirty="0" err="1" smtClean="0"/>
              <a:t>faktörleri</a:t>
            </a:r>
            <a:r>
              <a:rPr lang="en-US" sz="2400" dirty="0" smtClean="0"/>
              <a:t>, </a:t>
            </a:r>
            <a:r>
              <a:rPr lang="en-US" sz="2400" dirty="0" err="1" smtClean="0"/>
              <a:t>sempatik</a:t>
            </a:r>
            <a:r>
              <a:rPr lang="en-US" sz="2400" dirty="0" smtClean="0"/>
              <a:t> </a:t>
            </a:r>
            <a:r>
              <a:rPr lang="en-US" sz="2400" dirty="0" err="1" smtClean="0"/>
              <a:t>sinir</a:t>
            </a:r>
            <a:r>
              <a:rPr lang="en-US" sz="2400" dirty="0" smtClean="0"/>
              <a:t> </a:t>
            </a:r>
            <a:r>
              <a:rPr lang="en-US" sz="2400" dirty="0" err="1" smtClean="0"/>
              <a:t>sistemini</a:t>
            </a:r>
            <a:r>
              <a:rPr lang="en-US" sz="2400" dirty="0" smtClean="0"/>
              <a:t> </a:t>
            </a:r>
            <a:r>
              <a:rPr lang="en-US" sz="2400" dirty="0" err="1" smtClean="0"/>
              <a:t>uyararak</a:t>
            </a:r>
            <a:r>
              <a:rPr lang="en-US" sz="2400" dirty="0" smtClean="0"/>
              <a:t>, </a:t>
            </a:r>
            <a:r>
              <a:rPr lang="en-US" sz="2400" dirty="0" err="1" smtClean="0"/>
              <a:t>sütün</a:t>
            </a:r>
            <a:r>
              <a:rPr lang="en-US" sz="2400" dirty="0" smtClean="0"/>
              <a:t> </a:t>
            </a:r>
            <a:r>
              <a:rPr lang="en-US" sz="2400" dirty="0" err="1" smtClean="0"/>
              <a:t>indirilmesini</a:t>
            </a:r>
            <a:r>
              <a:rPr lang="en-US" sz="2400" dirty="0" smtClean="0"/>
              <a:t> </a:t>
            </a:r>
            <a:r>
              <a:rPr lang="en-US" sz="2400" dirty="0" err="1" smtClean="0"/>
              <a:t>engellemektedir</a:t>
            </a:r>
            <a:r>
              <a:rPr lang="en-US" sz="2400" dirty="0" smtClean="0"/>
              <a:t>. </a:t>
            </a:r>
            <a:endParaRPr lang="tr-TR" sz="2400" dirty="0" smtClean="0"/>
          </a:p>
          <a:p>
            <a:endParaRPr lang="tr-TR" sz="2400" dirty="0" smtClean="0"/>
          </a:p>
          <a:p>
            <a:r>
              <a:rPr lang="en-US" sz="2400" dirty="0" err="1" smtClean="0"/>
              <a:t>Sempatik</a:t>
            </a:r>
            <a:r>
              <a:rPr lang="en-US" sz="2400" dirty="0" smtClean="0"/>
              <a:t> </a:t>
            </a:r>
            <a:r>
              <a:rPr lang="en-US" sz="2400" dirty="0" err="1" smtClean="0"/>
              <a:t>sinir</a:t>
            </a:r>
            <a:r>
              <a:rPr lang="en-US" sz="2400" dirty="0" smtClean="0"/>
              <a:t> </a:t>
            </a:r>
            <a:r>
              <a:rPr lang="en-US" sz="2400" dirty="0" err="1" smtClean="0"/>
              <a:t>sisteminin</a:t>
            </a:r>
            <a:r>
              <a:rPr lang="en-US" sz="2400" dirty="0" smtClean="0"/>
              <a:t> </a:t>
            </a:r>
            <a:r>
              <a:rPr lang="en-US" sz="2400" dirty="0" err="1" smtClean="0"/>
              <a:t>uyarılması</a:t>
            </a:r>
            <a:r>
              <a:rPr lang="en-US" sz="2400" dirty="0" smtClean="0"/>
              <a:t> </a:t>
            </a:r>
            <a:r>
              <a:rPr lang="en-US" sz="2400" dirty="0" err="1" smtClean="0"/>
              <a:t>sonucu</a:t>
            </a:r>
            <a:r>
              <a:rPr lang="en-US" sz="2400" dirty="0" smtClean="0"/>
              <a:t> </a:t>
            </a:r>
            <a:r>
              <a:rPr lang="en-US" sz="2400" dirty="0" err="1" smtClean="0"/>
              <a:t>salınan</a:t>
            </a:r>
            <a:r>
              <a:rPr lang="en-US" sz="2400" dirty="0" smtClean="0"/>
              <a:t> </a:t>
            </a:r>
            <a:r>
              <a:rPr lang="en-US" sz="2400" dirty="0" err="1" smtClean="0"/>
              <a:t>katekolaminler</a:t>
            </a:r>
            <a:r>
              <a:rPr lang="en-US" sz="2400" dirty="0" smtClean="0"/>
              <a:t> (</a:t>
            </a:r>
            <a:r>
              <a:rPr lang="en-US" sz="2400" dirty="0" err="1" smtClean="0"/>
              <a:t>epinefrin</a:t>
            </a:r>
            <a:r>
              <a:rPr lang="en-US" sz="2400" dirty="0" smtClean="0"/>
              <a:t> </a:t>
            </a:r>
            <a:r>
              <a:rPr lang="en-US" sz="2400" dirty="0" err="1" smtClean="0"/>
              <a:t>ve</a:t>
            </a:r>
            <a:r>
              <a:rPr lang="en-US" sz="2400" dirty="0" smtClean="0"/>
              <a:t> </a:t>
            </a:r>
            <a:r>
              <a:rPr lang="en-US" sz="2400" dirty="0" err="1" smtClean="0"/>
              <a:t>norepinefrin</a:t>
            </a:r>
            <a:r>
              <a:rPr lang="en-US" sz="2400" dirty="0" smtClean="0"/>
              <a:t>) </a:t>
            </a:r>
            <a:r>
              <a:rPr lang="en-US" sz="2400" dirty="0" err="1" smtClean="0"/>
              <a:t>oksitosinin</a:t>
            </a:r>
            <a:r>
              <a:rPr lang="en-US" sz="2400" dirty="0" smtClean="0"/>
              <a:t> </a:t>
            </a:r>
            <a:r>
              <a:rPr lang="en-US" sz="2400" dirty="0" err="1" smtClean="0"/>
              <a:t>sütün</a:t>
            </a:r>
            <a:r>
              <a:rPr lang="en-US" sz="2400" dirty="0" smtClean="0"/>
              <a:t> </a:t>
            </a:r>
            <a:r>
              <a:rPr lang="en-US" sz="2400" dirty="0" err="1" smtClean="0"/>
              <a:t>indirilmesi</a:t>
            </a:r>
            <a:r>
              <a:rPr lang="en-US" sz="2400" dirty="0" smtClean="0"/>
              <a:t> </a:t>
            </a:r>
            <a:r>
              <a:rPr lang="en-US" sz="2400" dirty="0" err="1" smtClean="0"/>
              <a:t>üzerine</a:t>
            </a:r>
            <a:r>
              <a:rPr lang="en-US" sz="2400" dirty="0" smtClean="0"/>
              <a:t> </a:t>
            </a:r>
            <a:r>
              <a:rPr lang="en-US" sz="2400" dirty="0" err="1" smtClean="0"/>
              <a:t>olan</a:t>
            </a:r>
            <a:r>
              <a:rPr lang="en-US" sz="2400" dirty="0" smtClean="0"/>
              <a:t> </a:t>
            </a:r>
            <a:r>
              <a:rPr lang="en-US" sz="2400" dirty="0" err="1" smtClean="0"/>
              <a:t>etkisini</a:t>
            </a:r>
            <a:r>
              <a:rPr lang="en-US" sz="2400" dirty="0" smtClean="0"/>
              <a:t> (</a:t>
            </a:r>
            <a:r>
              <a:rPr lang="en-US" sz="2400" dirty="0" err="1" smtClean="0"/>
              <a:t>süt</a:t>
            </a:r>
            <a:r>
              <a:rPr lang="en-US" sz="2400" dirty="0" smtClean="0"/>
              <a:t> </a:t>
            </a:r>
            <a:r>
              <a:rPr lang="en-US" sz="2400" dirty="0" err="1" smtClean="0"/>
              <a:t>indirilmesi</a:t>
            </a:r>
            <a:r>
              <a:rPr lang="tr-TR" sz="2400" dirty="0" err="1" smtClean="0"/>
              <a:t>ni</a:t>
            </a:r>
            <a:r>
              <a:rPr lang="en-US" sz="2400" dirty="0" smtClean="0"/>
              <a:t> </a:t>
            </a:r>
            <a:r>
              <a:rPr lang="en-US" sz="2400" dirty="0" err="1" smtClean="0"/>
              <a:t>sağlayan</a:t>
            </a:r>
            <a:r>
              <a:rPr lang="en-US" sz="2400" dirty="0" smtClean="0"/>
              <a:t> </a:t>
            </a:r>
            <a:r>
              <a:rPr lang="en-US" sz="2400" dirty="0" err="1" smtClean="0"/>
              <a:t>refleksi</a:t>
            </a:r>
            <a:r>
              <a:rPr lang="en-US" sz="2400" dirty="0" smtClean="0"/>
              <a:t>) bloke </a:t>
            </a:r>
            <a:r>
              <a:rPr lang="en-US" sz="2400" dirty="0" err="1" smtClean="0"/>
              <a:t>ederler</a:t>
            </a:r>
            <a:r>
              <a:rPr lang="en-US" sz="2400" dirty="0" smtClean="0"/>
              <a:t>. </a:t>
            </a:r>
            <a:endParaRPr lang="tr-TR" sz="2400" dirty="0" smtClean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28638" y="2028828"/>
            <a:ext cx="8258204" cy="3186122"/>
          </a:xfrm>
        </p:spPr>
        <p:txBody>
          <a:bodyPr/>
          <a:lstStyle/>
          <a:p>
            <a:r>
              <a:rPr lang="en-US" sz="2400" dirty="0" err="1" smtClean="0"/>
              <a:t>Sütün</a:t>
            </a:r>
            <a:r>
              <a:rPr lang="en-US" sz="2400" dirty="0" smtClean="0"/>
              <a:t> </a:t>
            </a:r>
            <a:r>
              <a:rPr lang="en-US" sz="2400" dirty="0" err="1" smtClean="0"/>
              <a:t>indirilmesinin</a:t>
            </a:r>
            <a:r>
              <a:rPr lang="en-US" sz="2400" dirty="0" smtClean="0"/>
              <a:t> </a:t>
            </a:r>
            <a:r>
              <a:rPr lang="en-US" sz="2400" dirty="0" err="1" smtClean="0"/>
              <a:t>merkezi</a:t>
            </a:r>
            <a:r>
              <a:rPr lang="en-US" sz="2400" dirty="0" smtClean="0"/>
              <a:t> </a:t>
            </a:r>
            <a:r>
              <a:rPr lang="en-US" sz="2400" dirty="0" err="1" smtClean="0"/>
              <a:t>inhibisyonu</a:t>
            </a:r>
            <a:r>
              <a:rPr lang="en-US" sz="2400" dirty="0" smtClean="0"/>
              <a:t>, </a:t>
            </a:r>
            <a:r>
              <a:rPr lang="en-US" sz="2400" dirty="0" err="1" smtClean="0"/>
              <a:t>hipofiz</a:t>
            </a:r>
            <a:r>
              <a:rPr lang="en-US" sz="2400" dirty="0" smtClean="0"/>
              <a:t> </a:t>
            </a:r>
            <a:r>
              <a:rPr lang="en-US" sz="2400" dirty="0" err="1" smtClean="0"/>
              <a:t>bezinden</a:t>
            </a:r>
            <a:r>
              <a:rPr lang="en-US" sz="2400" dirty="0" smtClean="0"/>
              <a:t> </a:t>
            </a:r>
            <a:r>
              <a:rPr lang="en-US" sz="2400" dirty="0" err="1" smtClean="0"/>
              <a:t>oksitosin</a:t>
            </a:r>
            <a:r>
              <a:rPr lang="en-US" sz="2400" dirty="0" smtClean="0"/>
              <a:t> </a:t>
            </a:r>
            <a:r>
              <a:rPr lang="en-US" sz="2400" dirty="0" err="1" smtClean="0"/>
              <a:t>salınımının</a:t>
            </a:r>
            <a:r>
              <a:rPr lang="en-US" sz="2400" dirty="0" smtClean="0"/>
              <a:t> </a:t>
            </a:r>
            <a:r>
              <a:rPr lang="en-US" sz="2400" dirty="0" err="1" smtClean="0"/>
              <a:t>engellenmesine</a:t>
            </a:r>
            <a:r>
              <a:rPr lang="en-US" sz="2400" dirty="0" smtClean="0"/>
              <a:t> </a:t>
            </a:r>
            <a:r>
              <a:rPr lang="en-US" sz="2400" dirty="0" err="1" smtClean="0"/>
              <a:t>neden</a:t>
            </a:r>
            <a:r>
              <a:rPr lang="en-US" sz="2400" dirty="0" smtClean="0"/>
              <a:t> </a:t>
            </a:r>
            <a:r>
              <a:rPr lang="en-US" sz="2400" dirty="0" err="1" smtClean="0"/>
              <a:t>olan</a:t>
            </a:r>
            <a:r>
              <a:rPr lang="en-US" sz="2400" dirty="0" smtClean="0"/>
              <a:t> </a:t>
            </a:r>
            <a:r>
              <a:rPr lang="en-US" sz="2400" dirty="0" err="1" smtClean="0"/>
              <a:t>değişik</a:t>
            </a:r>
            <a:r>
              <a:rPr lang="en-US" sz="2400" dirty="0" smtClean="0"/>
              <a:t> tip </a:t>
            </a:r>
            <a:r>
              <a:rPr lang="en-US" sz="2400" dirty="0" err="1" smtClean="0"/>
              <a:t>duyusal</a:t>
            </a:r>
            <a:r>
              <a:rPr lang="en-US" sz="2400" dirty="0" smtClean="0"/>
              <a:t> </a:t>
            </a:r>
            <a:r>
              <a:rPr lang="en-US" sz="2400" dirty="0" err="1" smtClean="0"/>
              <a:t>stres</a:t>
            </a:r>
            <a:r>
              <a:rPr lang="en-US" sz="2400" dirty="0" smtClean="0"/>
              <a:t> </a:t>
            </a:r>
            <a:r>
              <a:rPr lang="en-US" sz="2400" dirty="0" err="1" smtClean="0"/>
              <a:t>koşullarında</a:t>
            </a:r>
            <a:r>
              <a:rPr lang="en-US" sz="2400" dirty="0" smtClean="0"/>
              <a:t> </a:t>
            </a:r>
            <a:r>
              <a:rPr lang="en-US" sz="2400" dirty="0" err="1" smtClean="0"/>
              <a:t>gerçekleşmektedir</a:t>
            </a:r>
            <a:r>
              <a:rPr lang="en-US" sz="2400" dirty="0" smtClean="0"/>
              <a:t>. </a:t>
            </a:r>
            <a:endParaRPr lang="tr-TR" sz="2400" dirty="0" smtClean="0"/>
          </a:p>
          <a:p>
            <a:endParaRPr lang="tr-TR" sz="2400" dirty="0" smtClean="0"/>
          </a:p>
          <a:p>
            <a:r>
              <a:rPr lang="en-US" sz="2400" dirty="0" err="1" smtClean="0"/>
              <a:t>Özellikle</a:t>
            </a:r>
            <a:r>
              <a:rPr lang="en-US" sz="2400" dirty="0" smtClean="0"/>
              <a:t> </a:t>
            </a:r>
            <a:r>
              <a:rPr lang="en-US" sz="2400" dirty="0" err="1" smtClean="0"/>
              <a:t>ineğin</a:t>
            </a:r>
            <a:r>
              <a:rPr lang="en-US" sz="2400" dirty="0" smtClean="0"/>
              <a:t> </a:t>
            </a:r>
            <a:r>
              <a:rPr lang="en-US" sz="2400" dirty="0" err="1" smtClean="0"/>
              <a:t>daha</a:t>
            </a:r>
            <a:r>
              <a:rPr lang="en-US" sz="2400" dirty="0" smtClean="0"/>
              <a:t> </a:t>
            </a:r>
            <a:r>
              <a:rPr lang="en-US" sz="2400" dirty="0" err="1" smtClean="0"/>
              <a:t>önce</a:t>
            </a:r>
            <a:r>
              <a:rPr lang="en-US" sz="2400" dirty="0" smtClean="0"/>
              <a:t> </a:t>
            </a:r>
            <a:r>
              <a:rPr lang="en-US" sz="2400" dirty="0" err="1" smtClean="0"/>
              <a:t>alışık</a:t>
            </a:r>
            <a:r>
              <a:rPr lang="en-US" sz="2400" dirty="0" smtClean="0"/>
              <a:t> </a:t>
            </a:r>
            <a:r>
              <a:rPr lang="en-US" sz="2400" dirty="0" err="1" smtClean="0"/>
              <a:t>olduğu</a:t>
            </a:r>
            <a:r>
              <a:rPr lang="en-US" sz="2400" dirty="0" smtClean="0"/>
              <a:t> </a:t>
            </a:r>
            <a:r>
              <a:rPr lang="en-US" sz="2400" dirty="0" err="1" smtClean="0"/>
              <a:t>bir</a:t>
            </a:r>
            <a:r>
              <a:rPr lang="en-US" sz="2400" dirty="0" smtClean="0"/>
              <a:t> </a:t>
            </a:r>
            <a:r>
              <a:rPr lang="en-US" sz="2400" dirty="0" err="1" smtClean="0"/>
              <a:t>ortamdan</a:t>
            </a:r>
            <a:r>
              <a:rPr lang="en-US" sz="2400" dirty="0" smtClean="0"/>
              <a:t> </a:t>
            </a:r>
            <a:r>
              <a:rPr lang="en-US" sz="2400" dirty="0" err="1" smtClean="0"/>
              <a:t>farklı</a:t>
            </a:r>
            <a:r>
              <a:rPr lang="en-US" sz="2400" dirty="0" smtClean="0"/>
              <a:t> </a:t>
            </a:r>
            <a:r>
              <a:rPr lang="en-US" sz="2400" dirty="0" err="1" smtClean="0"/>
              <a:t>bir</a:t>
            </a:r>
            <a:r>
              <a:rPr lang="en-US" sz="2400" dirty="0" smtClean="0"/>
              <a:t> </a:t>
            </a:r>
            <a:r>
              <a:rPr lang="en-US" sz="2400" dirty="0" err="1" smtClean="0"/>
              <a:t>ortamda</a:t>
            </a:r>
            <a:r>
              <a:rPr lang="en-US" sz="2400" dirty="0" smtClean="0"/>
              <a:t> </a:t>
            </a:r>
            <a:r>
              <a:rPr lang="en-US" sz="2400" dirty="0" err="1" smtClean="0"/>
              <a:t>sağılması</a:t>
            </a:r>
            <a:r>
              <a:rPr lang="en-US" sz="2400" dirty="0" smtClean="0"/>
              <a:t> </a:t>
            </a:r>
            <a:r>
              <a:rPr lang="en-US" sz="2400" dirty="0" err="1" smtClean="0"/>
              <a:t>durumunda</a:t>
            </a:r>
            <a:r>
              <a:rPr lang="en-US" sz="2400" dirty="0" smtClean="0"/>
              <a:t> </a:t>
            </a:r>
            <a:r>
              <a:rPr lang="en-US" sz="2400" dirty="0" err="1" smtClean="0"/>
              <a:t>sütün</a:t>
            </a:r>
            <a:r>
              <a:rPr lang="en-US" sz="2400" dirty="0" smtClean="0"/>
              <a:t> </a:t>
            </a:r>
            <a:r>
              <a:rPr lang="en-US" sz="2400" dirty="0" err="1" smtClean="0"/>
              <a:t>indirilmesi</a:t>
            </a:r>
            <a:r>
              <a:rPr lang="en-US" sz="2400" dirty="0" smtClean="0"/>
              <a:t> </a:t>
            </a:r>
            <a:r>
              <a:rPr lang="en-US" sz="2400" dirty="0" err="1" smtClean="0"/>
              <a:t>engellenebilir</a:t>
            </a:r>
            <a:r>
              <a:rPr lang="en-US" dirty="0" smtClean="0"/>
              <a:t>.</a:t>
            </a:r>
            <a:endParaRPr lang="tr-TR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11560" y="1885952"/>
            <a:ext cx="8175282" cy="3543312"/>
          </a:xfrm>
        </p:spPr>
        <p:txBody>
          <a:bodyPr>
            <a:normAutofit/>
          </a:bodyPr>
          <a:lstStyle/>
          <a:p>
            <a:r>
              <a:rPr lang="en-US" sz="2400" dirty="0" err="1" smtClean="0"/>
              <a:t>Sütün</a:t>
            </a:r>
            <a:r>
              <a:rPr lang="en-US" sz="2400" dirty="0" smtClean="0"/>
              <a:t> </a:t>
            </a:r>
            <a:r>
              <a:rPr lang="en-US" sz="2400" dirty="0" err="1" smtClean="0"/>
              <a:t>indirilmesinin</a:t>
            </a:r>
            <a:r>
              <a:rPr lang="en-US" sz="2400" dirty="0" smtClean="0"/>
              <a:t> </a:t>
            </a:r>
            <a:r>
              <a:rPr lang="en-US" sz="2400" dirty="0" err="1" smtClean="0"/>
              <a:t>merkezi</a:t>
            </a:r>
            <a:r>
              <a:rPr lang="en-US" sz="2400" dirty="0" smtClean="0"/>
              <a:t> </a:t>
            </a:r>
            <a:r>
              <a:rPr lang="en-US" sz="2400" dirty="0" err="1" smtClean="0"/>
              <a:t>inhibisyonunun</a:t>
            </a:r>
            <a:r>
              <a:rPr lang="en-US" sz="2400" dirty="0" smtClean="0"/>
              <a:t> </a:t>
            </a:r>
            <a:r>
              <a:rPr lang="en-US" sz="2400" dirty="0" err="1" smtClean="0"/>
              <a:t>ortadan</a:t>
            </a:r>
            <a:r>
              <a:rPr lang="en-US" sz="2400" dirty="0" smtClean="0"/>
              <a:t> </a:t>
            </a:r>
            <a:r>
              <a:rPr lang="en-US" sz="2400" dirty="0" err="1" smtClean="0"/>
              <a:t>kaldırılması</a:t>
            </a:r>
            <a:r>
              <a:rPr lang="en-US" sz="2400" dirty="0" smtClean="0"/>
              <a:t> </a:t>
            </a:r>
            <a:r>
              <a:rPr lang="en-US" sz="2400" dirty="0" err="1" smtClean="0"/>
              <a:t>için</a:t>
            </a:r>
            <a:r>
              <a:rPr lang="en-US" sz="2400" dirty="0" smtClean="0"/>
              <a:t> </a:t>
            </a:r>
            <a:r>
              <a:rPr lang="en-US" sz="2400" dirty="0" err="1" smtClean="0"/>
              <a:t>eksojen</a:t>
            </a:r>
            <a:r>
              <a:rPr lang="en-US" sz="2400" dirty="0" smtClean="0"/>
              <a:t> </a:t>
            </a:r>
            <a:r>
              <a:rPr lang="en-US" sz="2400" dirty="0" err="1" smtClean="0"/>
              <a:t>oksitosin</a:t>
            </a:r>
            <a:r>
              <a:rPr lang="en-US" sz="2400" dirty="0" smtClean="0"/>
              <a:t> </a:t>
            </a:r>
            <a:r>
              <a:rPr lang="en-US" sz="2400" dirty="0" err="1" smtClean="0"/>
              <a:t>enjeksiyonu</a:t>
            </a:r>
            <a:r>
              <a:rPr lang="en-US" sz="2400" dirty="0" smtClean="0"/>
              <a:t> </a:t>
            </a:r>
            <a:r>
              <a:rPr lang="en-US" sz="2400" dirty="0" err="1" smtClean="0"/>
              <a:t>yapılmalıdır</a:t>
            </a:r>
            <a:r>
              <a:rPr lang="en-US" sz="2400" dirty="0" smtClean="0"/>
              <a:t>. </a:t>
            </a:r>
            <a:endParaRPr lang="tr-TR" sz="2400" dirty="0" smtClean="0"/>
          </a:p>
          <a:p>
            <a:endParaRPr lang="tr-TR" sz="2400" dirty="0" smtClean="0"/>
          </a:p>
          <a:p>
            <a:r>
              <a:rPr lang="en-US" sz="2400" dirty="0" err="1" smtClean="0"/>
              <a:t>Stres</a:t>
            </a:r>
            <a:r>
              <a:rPr lang="en-US" sz="2400" dirty="0" smtClean="0"/>
              <a:t> </a:t>
            </a:r>
            <a:r>
              <a:rPr lang="en-US" sz="2400" dirty="0" err="1" smtClean="0"/>
              <a:t>durumlarında</a:t>
            </a:r>
            <a:r>
              <a:rPr lang="en-US" sz="2400" dirty="0" smtClean="0"/>
              <a:t> </a:t>
            </a:r>
            <a:r>
              <a:rPr lang="en-US" sz="2400" dirty="0" err="1" smtClean="0"/>
              <a:t>çoğu</a:t>
            </a:r>
            <a:r>
              <a:rPr lang="en-US" sz="2400" dirty="0" smtClean="0"/>
              <a:t> </a:t>
            </a:r>
            <a:r>
              <a:rPr lang="en-US" sz="2400" dirty="0" err="1" smtClean="0"/>
              <a:t>zaman</a:t>
            </a:r>
            <a:r>
              <a:rPr lang="en-US" sz="2400" dirty="0" smtClean="0"/>
              <a:t> meme </a:t>
            </a:r>
            <a:r>
              <a:rPr lang="en-US" sz="2400" dirty="0" err="1" smtClean="0"/>
              <a:t>başına</a:t>
            </a:r>
            <a:r>
              <a:rPr lang="en-US" sz="2400" dirty="0" smtClean="0"/>
              <a:t> </a:t>
            </a:r>
            <a:r>
              <a:rPr lang="en-US" sz="2400" dirty="0" err="1" smtClean="0"/>
              <a:t>dokunma</a:t>
            </a:r>
            <a:r>
              <a:rPr lang="en-US" sz="2400" dirty="0" smtClean="0"/>
              <a:t>, </a:t>
            </a:r>
            <a:r>
              <a:rPr lang="en-US" sz="2400" dirty="0" err="1" smtClean="0"/>
              <a:t>yeterince</a:t>
            </a:r>
            <a:r>
              <a:rPr lang="en-US" sz="2400" dirty="0" smtClean="0"/>
              <a:t> </a:t>
            </a:r>
            <a:r>
              <a:rPr lang="en-US" sz="2400" dirty="0" err="1" smtClean="0"/>
              <a:t>oksitosin</a:t>
            </a:r>
            <a:r>
              <a:rPr lang="en-US" sz="2400" dirty="0" smtClean="0"/>
              <a:t> </a:t>
            </a:r>
            <a:r>
              <a:rPr lang="en-US" sz="2400" dirty="0" err="1" smtClean="0"/>
              <a:t>salımına</a:t>
            </a:r>
            <a:r>
              <a:rPr lang="en-US" sz="2400" dirty="0" smtClean="0"/>
              <a:t> </a:t>
            </a:r>
            <a:r>
              <a:rPr lang="en-US" sz="2400" dirty="0" err="1" smtClean="0"/>
              <a:t>neden</a:t>
            </a:r>
            <a:r>
              <a:rPr lang="en-US" sz="2400" dirty="0" smtClean="0"/>
              <a:t> </a:t>
            </a:r>
            <a:r>
              <a:rPr lang="en-US" sz="2400" dirty="0" err="1" smtClean="0"/>
              <a:t>olmaz</a:t>
            </a:r>
            <a:r>
              <a:rPr lang="tr-TR" sz="2400" dirty="0" smtClean="0"/>
              <a:t>, </a:t>
            </a:r>
            <a:r>
              <a:rPr lang="en-US" sz="2400" dirty="0" err="1" smtClean="0"/>
              <a:t>fakat</a:t>
            </a:r>
            <a:r>
              <a:rPr lang="en-US" sz="2400" dirty="0" smtClean="0"/>
              <a:t> vaginal </a:t>
            </a:r>
            <a:r>
              <a:rPr lang="en-US" sz="2400" dirty="0" err="1" smtClean="0"/>
              <a:t>uyarım</a:t>
            </a:r>
            <a:r>
              <a:rPr lang="en-US" sz="2400" dirty="0" smtClean="0"/>
              <a:t>, </a:t>
            </a:r>
            <a:r>
              <a:rPr lang="en-US" sz="2400" dirty="0" err="1" smtClean="0"/>
              <a:t>oksitosin</a:t>
            </a:r>
            <a:r>
              <a:rPr lang="en-US" sz="2400" dirty="0" smtClean="0"/>
              <a:t> </a:t>
            </a:r>
            <a:r>
              <a:rPr lang="en-US" sz="2400" dirty="0" err="1" smtClean="0"/>
              <a:t>salımını</a:t>
            </a:r>
            <a:r>
              <a:rPr lang="en-US" sz="2400" dirty="0" smtClean="0"/>
              <a:t> </a:t>
            </a:r>
            <a:r>
              <a:rPr lang="en-US" sz="2400" dirty="0" err="1" smtClean="0"/>
              <a:t>başlatabilir</a:t>
            </a:r>
            <a:r>
              <a:rPr lang="en-US" sz="2400" dirty="0" smtClean="0"/>
              <a:t>.</a:t>
            </a:r>
            <a:endParaRPr lang="tr-TR" sz="2400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83568" y="1196752"/>
            <a:ext cx="8229600" cy="3888432"/>
          </a:xfrm>
        </p:spPr>
        <p:txBody>
          <a:bodyPr>
            <a:normAutofit lnSpcReduction="10000"/>
          </a:bodyPr>
          <a:lstStyle/>
          <a:p>
            <a:endParaRPr lang="tr-TR" sz="2600" dirty="0" smtClean="0">
              <a:latin typeface="+mj-lt"/>
              <a:cs typeface="Times New Roman" pitchFamily="18" charset="0"/>
            </a:endParaRPr>
          </a:p>
          <a:p>
            <a:endParaRPr lang="tr-TR" sz="2600" dirty="0" smtClean="0">
              <a:latin typeface="+mj-lt"/>
              <a:cs typeface="Times New Roman" pitchFamily="18" charset="0"/>
            </a:endParaRPr>
          </a:p>
          <a:p>
            <a:r>
              <a:rPr lang="tr-TR" sz="2600" dirty="0" smtClean="0">
                <a:latin typeface="+mj-lt"/>
                <a:cs typeface="Times New Roman" pitchFamily="18" charset="0"/>
              </a:rPr>
              <a:t>Meme gelişimi,  gebelikle birlikte </a:t>
            </a:r>
            <a:r>
              <a:rPr lang="tr-TR" sz="2600" dirty="0" err="1" smtClean="0">
                <a:latin typeface="+mj-lt"/>
                <a:cs typeface="Times New Roman" pitchFamily="18" charset="0"/>
              </a:rPr>
              <a:t>spontan</a:t>
            </a:r>
            <a:r>
              <a:rPr lang="tr-TR" sz="2600" dirty="0" smtClean="0">
                <a:latin typeface="+mj-lt"/>
                <a:cs typeface="Times New Roman" pitchFamily="18" charset="0"/>
              </a:rPr>
              <a:t> başlar. </a:t>
            </a:r>
          </a:p>
          <a:p>
            <a:endParaRPr lang="tr-TR" sz="2600" dirty="0" smtClean="0">
              <a:latin typeface="+mj-lt"/>
              <a:cs typeface="Times New Roman" pitchFamily="18" charset="0"/>
            </a:endParaRPr>
          </a:p>
          <a:p>
            <a:r>
              <a:rPr lang="tr-TR" sz="2600" b="1" dirty="0" smtClean="0">
                <a:latin typeface="+mj-lt"/>
                <a:cs typeface="Times New Roman" pitchFamily="18" charset="0"/>
              </a:rPr>
              <a:t>Meme gelişiminde hormonların çok önemli rolü bulunmaktadır. </a:t>
            </a:r>
          </a:p>
          <a:p>
            <a:endParaRPr lang="tr-TR" sz="2600" dirty="0" smtClean="0">
              <a:latin typeface="+mj-lt"/>
              <a:cs typeface="Times New Roman" pitchFamily="18" charset="0"/>
            </a:endParaRPr>
          </a:p>
          <a:p>
            <a:r>
              <a:rPr lang="tr-TR" sz="2600" dirty="0" smtClean="0">
                <a:latin typeface="+mj-lt"/>
                <a:cs typeface="Times New Roman" pitchFamily="18" charset="0"/>
              </a:rPr>
              <a:t>Gebeliğin devamını sağlayan hormonlar meme </a:t>
            </a:r>
          </a:p>
          <a:p>
            <a:pPr>
              <a:buNone/>
            </a:pPr>
            <a:r>
              <a:rPr lang="tr-TR" sz="2600" dirty="0" smtClean="0">
                <a:latin typeface="+mj-lt"/>
                <a:cs typeface="Times New Roman" pitchFamily="18" charset="0"/>
              </a:rPr>
              <a:t>     gelişimine de önemli katkılar sağlar. </a:t>
            </a:r>
          </a:p>
          <a:p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620688"/>
            <a:ext cx="8435280" cy="2788932"/>
          </a:xfrm>
        </p:spPr>
        <p:txBody>
          <a:bodyPr>
            <a:normAutofit/>
          </a:bodyPr>
          <a:lstStyle/>
          <a:p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400" b="1" dirty="0" smtClean="0">
                <a:latin typeface="+mj-lt"/>
                <a:cs typeface="Times New Roman" pitchFamily="18" charset="0"/>
              </a:rPr>
              <a:t>Doğum ile </a:t>
            </a:r>
            <a:r>
              <a:rPr lang="tr-TR" sz="2400" b="1" dirty="0" err="1" smtClean="0">
                <a:latin typeface="+mj-lt"/>
                <a:cs typeface="Times New Roman" pitchFamily="18" charset="0"/>
              </a:rPr>
              <a:t>pubertas</a:t>
            </a:r>
            <a:r>
              <a:rPr lang="tr-TR" sz="2400" b="1" dirty="0" smtClean="0">
                <a:latin typeface="+mj-lt"/>
                <a:cs typeface="Times New Roman" pitchFamily="18" charset="0"/>
              </a:rPr>
              <a:t> arasında </a:t>
            </a:r>
            <a:r>
              <a:rPr lang="tr-TR" sz="2400" dirty="0" smtClean="0">
                <a:latin typeface="+mj-lt"/>
                <a:cs typeface="Times New Roman" pitchFamily="18" charset="0"/>
              </a:rPr>
              <a:t>meme gelişimi vücudun diğer dokularına paralel bir seyir izler. </a:t>
            </a:r>
          </a:p>
          <a:p>
            <a:endParaRPr lang="tr-TR" sz="2400" dirty="0" smtClean="0">
              <a:latin typeface="+mj-lt"/>
              <a:cs typeface="Times New Roman" pitchFamily="18" charset="0"/>
            </a:endParaRPr>
          </a:p>
          <a:p>
            <a:r>
              <a:rPr lang="tr-TR" sz="2400" dirty="0" smtClean="0">
                <a:latin typeface="+mj-lt"/>
                <a:cs typeface="Times New Roman" pitchFamily="18" charset="0"/>
              </a:rPr>
              <a:t>Bu dönemde kanal sistemi ve meme gelişimi çok azdır,  </a:t>
            </a:r>
            <a:r>
              <a:rPr lang="tr-TR" sz="2400" dirty="0" err="1" smtClean="0">
                <a:latin typeface="+mj-lt"/>
                <a:cs typeface="Times New Roman" pitchFamily="18" charset="0"/>
              </a:rPr>
              <a:t>sekretorik</a:t>
            </a:r>
            <a:r>
              <a:rPr lang="tr-TR" sz="2400" dirty="0" smtClean="0">
                <a:latin typeface="+mj-lt"/>
                <a:cs typeface="Times New Roman" pitchFamily="18" charset="0"/>
              </a:rPr>
              <a:t> dokularda gelişme olmaz.</a:t>
            </a:r>
            <a:endParaRPr lang="tr-TR" sz="2400" dirty="0">
              <a:latin typeface="+mj-lt"/>
              <a:cs typeface="Times New Roman" pitchFamily="18" charset="0"/>
            </a:endParaRPr>
          </a:p>
        </p:txBody>
      </p:sp>
      <p:pic>
        <p:nvPicPr>
          <p:cNvPr id="4" name="Resim 13" descr="C:\Documents and Settings\KULLANICI\Desktop\KEEPSMILLE (F)\DSC084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76964" y="3791173"/>
            <a:ext cx="3007204" cy="2950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772816"/>
            <a:ext cx="8219256" cy="3312368"/>
          </a:xfrm>
        </p:spPr>
        <p:txBody>
          <a:bodyPr>
            <a:noAutofit/>
          </a:bodyPr>
          <a:lstStyle/>
          <a:p>
            <a:r>
              <a:rPr lang="tr-TR" sz="2400" b="1" dirty="0" err="1" smtClean="0">
                <a:latin typeface="+mj-lt"/>
                <a:cs typeface="Times New Roman" pitchFamily="18" charset="0"/>
              </a:rPr>
              <a:t>Pubertastan</a:t>
            </a:r>
            <a:r>
              <a:rPr lang="tr-TR" sz="2400" b="1" dirty="0" smtClean="0">
                <a:latin typeface="+mj-lt"/>
                <a:cs typeface="Times New Roman" pitchFamily="18" charset="0"/>
              </a:rPr>
              <a:t> sonra </a:t>
            </a:r>
            <a:r>
              <a:rPr lang="tr-TR" sz="2400" dirty="0" smtClean="0">
                <a:latin typeface="+mj-lt"/>
                <a:cs typeface="Times New Roman" pitchFamily="18" charset="0"/>
              </a:rPr>
              <a:t>meme gelişimi, vücudun diğer dokularından daha hızlı olmaktadır. </a:t>
            </a:r>
          </a:p>
          <a:p>
            <a:endParaRPr lang="tr-TR" sz="2400" dirty="0" smtClean="0">
              <a:latin typeface="+mj-lt"/>
              <a:cs typeface="Times New Roman" pitchFamily="18" charset="0"/>
            </a:endParaRPr>
          </a:p>
          <a:p>
            <a:r>
              <a:rPr lang="tr-TR" sz="2400" dirty="0" smtClean="0">
                <a:latin typeface="+mj-lt"/>
                <a:cs typeface="Times New Roman" pitchFamily="18" charset="0"/>
              </a:rPr>
              <a:t>Tekrar eden seksüel </a:t>
            </a:r>
            <a:r>
              <a:rPr lang="tr-TR" sz="2400" dirty="0" err="1" smtClean="0">
                <a:latin typeface="+mj-lt"/>
                <a:cs typeface="Times New Roman" pitchFamily="18" charset="0"/>
              </a:rPr>
              <a:t>sikluslar</a:t>
            </a:r>
            <a:r>
              <a:rPr lang="tr-TR" sz="2400" dirty="0" smtClean="0">
                <a:latin typeface="+mj-lt"/>
                <a:cs typeface="Times New Roman" pitchFamily="18" charset="0"/>
              </a:rPr>
              <a:t>, memenin kanal ve alveol sisteminde gelişmeye neden olur. </a:t>
            </a:r>
          </a:p>
          <a:p>
            <a:endParaRPr lang="tr-TR" sz="2400" dirty="0" smtClean="0">
              <a:latin typeface="+mj-lt"/>
              <a:cs typeface="Times New Roman" pitchFamily="18" charset="0"/>
            </a:endParaRPr>
          </a:p>
          <a:p>
            <a:r>
              <a:rPr lang="tr-TR" sz="2400" dirty="0" smtClean="0">
                <a:latin typeface="+mj-lt"/>
                <a:cs typeface="Times New Roman" pitchFamily="18" charset="0"/>
              </a:rPr>
              <a:t>Özellikle bu değişiklikler, </a:t>
            </a:r>
            <a:r>
              <a:rPr lang="tr-TR" sz="2400" b="1" dirty="0" smtClean="0">
                <a:latin typeface="+mj-lt"/>
                <a:cs typeface="Times New Roman" pitchFamily="18" charset="0"/>
              </a:rPr>
              <a:t>östrojenin pik </a:t>
            </a:r>
            <a:r>
              <a:rPr lang="tr-TR" sz="2400" dirty="0" smtClean="0">
                <a:latin typeface="+mj-lt"/>
                <a:cs typeface="Times New Roman" pitchFamily="18" charset="0"/>
              </a:rPr>
              <a:t>düzeye eriştiği </a:t>
            </a:r>
            <a:r>
              <a:rPr lang="tr-TR" sz="2400" b="1" dirty="0" err="1" smtClean="0">
                <a:latin typeface="+mj-lt"/>
                <a:cs typeface="Times New Roman" pitchFamily="18" charset="0"/>
              </a:rPr>
              <a:t>östrus</a:t>
            </a:r>
            <a:r>
              <a:rPr lang="tr-TR" sz="2400" b="1" dirty="0" smtClean="0">
                <a:latin typeface="+mj-lt"/>
                <a:cs typeface="Times New Roman" pitchFamily="18" charset="0"/>
              </a:rPr>
              <a:t> </a:t>
            </a:r>
            <a:r>
              <a:rPr lang="tr-TR" sz="2400" dirty="0" smtClean="0">
                <a:latin typeface="+mj-lt"/>
                <a:cs typeface="Times New Roman" pitchFamily="18" charset="0"/>
              </a:rPr>
              <a:t>dönemlerinde şekillenir.</a:t>
            </a:r>
          </a:p>
          <a:p>
            <a:endParaRPr lang="tr-TR" sz="2400" dirty="0">
              <a:latin typeface="+mj-lt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81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65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74963" y="2060575"/>
            <a:ext cx="3857625" cy="33861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29208" y="2801449"/>
            <a:ext cx="8219256" cy="1203615"/>
          </a:xfrm>
        </p:spPr>
        <p:txBody>
          <a:bodyPr/>
          <a:lstStyle/>
          <a:p>
            <a:r>
              <a:rPr lang="tr-TR" sz="2400" b="1" dirty="0" err="1" smtClean="0">
                <a:latin typeface="+mj-lt"/>
                <a:cs typeface="Times New Roman" pitchFamily="18" charset="0"/>
              </a:rPr>
              <a:t>Pubertastan</a:t>
            </a:r>
            <a:r>
              <a:rPr lang="tr-TR" sz="2400" b="1" dirty="0" smtClean="0">
                <a:latin typeface="+mj-lt"/>
                <a:cs typeface="Times New Roman" pitchFamily="18" charset="0"/>
              </a:rPr>
              <a:t> gebelik şekilleninceye kadar geçen dönemde </a:t>
            </a:r>
            <a:r>
              <a:rPr lang="tr-TR" sz="2400" dirty="0" smtClean="0">
                <a:latin typeface="+mj-lt"/>
                <a:cs typeface="Times New Roman" pitchFamily="18" charset="0"/>
              </a:rPr>
              <a:t>meme gelişimi, vücudun diğer dokularına benzerdir.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33706" y="2010501"/>
            <a:ext cx="8186766" cy="2714643"/>
          </a:xfrm>
        </p:spPr>
        <p:txBody>
          <a:bodyPr>
            <a:normAutofit/>
          </a:bodyPr>
          <a:lstStyle/>
          <a:p>
            <a:r>
              <a:rPr lang="tr-TR" sz="2400" b="1" dirty="0" smtClean="0">
                <a:latin typeface="+mj-lt"/>
                <a:cs typeface="Times New Roman" pitchFamily="18" charset="0"/>
              </a:rPr>
              <a:t>Gebelikten sonraki evrede ise </a:t>
            </a:r>
            <a:r>
              <a:rPr lang="tr-TR" sz="2400" dirty="0" smtClean="0">
                <a:latin typeface="+mj-lt"/>
                <a:cs typeface="Times New Roman" pitchFamily="18" charset="0"/>
              </a:rPr>
              <a:t>meme dokusunun gelişimi yeniden hızlanır (özellikle de gebeliğin orta döneminde bu değişiklikler çok belirgindir). </a:t>
            </a:r>
          </a:p>
          <a:p>
            <a:endParaRPr lang="tr-TR" sz="2400" dirty="0" smtClean="0">
              <a:latin typeface="+mj-lt"/>
              <a:cs typeface="Times New Roman" pitchFamily="18" charset="0"/>
            </a:endParaRPr>
          </a:p>
          <a:p>
            <a:r>
              <a:rPr lang="tr-TR" sz="2400" dirty="0" smtClean="0">
                <a:latin typeface="+mj-lt"/>
                <a:cs typeface="Times New Roman" pitchFamily="18" charset="0"/>
              </a:rPr>
              <a:t>Bu dönemde</a:t>
            </a:r>
            <a:r>
              <a:rPr lang="tr-TR" sz="2400" b="1" dirty="0" smtClean="0">
                <a:latin typeface="+mj-lt"/>
                <a:cs typeface="Times New Roman" pitchFamily="18" charset="0"/>
              </a:rPr>
              <a:t>, alveol hücreleri gelişir ve süt sentezi yapabilme kapasitesine ulaşır. 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18864" y="1789916"/>
            <a:ext cx="8229600" cy="3511292"/>
          </a:xfrm>
        </p:spPr>
        <p:txBody>
          <a:bodyPr>
            <a:normAutofit/>
          </a:bodyPr>
          <a:lstStyle/>
          <a:p>
            <a:r>
              <a:rPr lang="tr-TR" sz="2800" dirty="0" smtClean="0">
                <a:latin typeface="+mj-lt"/>
                <a:cs typeface="Times New Roman" pitchFamily="18" charset="0"/>
              </a:rPr>
              <a:t>Meme bezinin büyümesi için </a:t>
            </a:r>
            <a:r>
              <a:rPr lang="tr-TR" sz="2400" b="1" dirty="0" smtClean="0">
                <a:latin typeface="+mj-lt"/>
                <a:cs typeface="Times New Roman" pitchFamily="18" charset="0"/>
              </a:rPr>
              <a:t>östrojen</a:t>
            </a:r>
            <a:r>
              <a:rPr lang="tr-TR" sz="2400" dirty="0" smtClean="0">
                <a:latin typeface="+mj-lt"/>
                <a:cs typeface="Times New Roman" pitchFamily="18" charset="0"/>
              </a:rPr>
              <a:t> ve </a:t>
            </a:r>
            <a:r>
              <a:rPr lang="tr-TR" sz="2400" b="1" dirty="0" err="1" smtClean="0">
                <a:latin typeface="+mj-lt"/>
                <a:cs typeface="Times New Roman" pitchFamily="18" charset="0"/>
              </a:rPr>
              <a:t>progesterona</a:t>
            </a:r>
            <a:r>
              <a:rPr lang="tr-TR" sz="2400" dirty="0" smtClean="0">
                <a:latin typeface="+mj-lt"/>
                <a:cs typeface="Times New Roman" pitchFamily="18" charset="0"/>
              </a:rPr>
              <a:t> ihtiyaç duyulmaktadır. </a:t>
            </a:r>
          </a:p>
          <a:p>
            <a:endParaRPr lang="tr-TR" sz="2400" dirty="0" smtClean="0">
              <a:latin typeface="+mj-lt"/>
              <a:cs typeface="Times New Roman" pitchFamily="18" charset="0"/>
            </a:endParaRPr>
          </a:p>
          <a:p>
            <a:r>
              <a:rPr lang="tr-TR" sz="2400" b="1" dirty="0" smtClean="0">
                <a:latin typeface="+mj-lt"/>
                <a:cs typeface="Times New Roman" pitchFamily="18" charset="0"/>
              </a:rPr>
              <a:t>Gebelikte</a:t>
            </a:r>
            <a:r>
              <a:rPr lang="tr-TR" sz="2400" dirty="0" smtClean="0">
                <a:latin typeface="+mj-lt"/>
                <a:cs typeface="Times New Roman" pitchFamily="18" charset="0"/>
              </a:rPr>
              <a:t> meme dokusunda iki hormona ait reseptör vardır.</a:t>
            </a:r>
          </a:p>
          <a:p>
            <a:endParaRPr lang="tr-TR" sz="2400" dirty="0" smtClean="0">
              <a:latin typeface="+mj-lt"/>
              <a:cs typeface="Times New Roman" pitchFamily="18" charset="0"/>
            </a:endParaRPr>
          </a:p>
          <a:p>
            <a:r>
              <a:rPr lang="tr-TR" sz="2400" b="1" dirty="0" err="1" smtClean="0">
                <a:latin typeface="+mj-lt"/>
                <a:cs typeface="Times New Roman" pitchFamily="18" charset="0"/>
              </a:rPr>
              <a:t>Laktasyon</a:t>
            </a:r>
            <a:r>
              <a:rPr lang="tr-TR" sz="2400" b="1" dirty="0" smtClean="0">
                <a:latin typeface="+mj-lt"/>
                <a:cs typeface="Times New Roman" pitchFamily="18" charset="0"/>
              </a:rPr>
              <a:t> döneminde </a:t>
            </a:r>
            <a:r>
              <a:rPr lang="tr-TR" sz="2400" dirty="0" smtClean="0">
                <a:latin typeface="+mj-lt"/>
                <a:cs typeface="Times New Roman" pitchFamily="18" charset="0"/>
              </a:rPr>
              <a:t>meme bezinde sadece östrojen reseptörleri bulunmaktadır. </a:t>
            </a:r>
          </a:p>
          <a:p>
            <a:endParaRPr lang="tr-TR" sz="2400" dirty="0" smtClean="0">
              <a:latin typeface="+mj-lt"/>
              <a:cs typeface="Times New Roman" pitchFamily="18" charset="0"/>
            </a:endParaRPr>
          </a:p>
          <a:p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739</Words>
  <Application>Microsoft Office PowerPoint</Application>
  <PresentationFormat>Ekran Gösterisi (4:3)</PresentationFormat>
  <Paragraphs>100</Paragraphs>
  <Slides>28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28</vt:i4>
      </vt:variant>
    </vt:vector>
  </HeadingPairs>
  <TitlesOfParts>
    <vt:vector size="29" baseType="lpstr">
      <vt:lpstr>Ofis Teması</vt:lpstr>
      <vt:lpstr>İNEKLERDE LAKTASYON 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  <vt:lpstr>Laktogenezis </vt:lpstr>
      <vt:lpstr>Slayt 12</vt:lpstr>
      <vt:lpstr>   1. Aşama   </vt:lpstr>
      <vt:lpstr> 2. Aşama </vt:lpstr>
      <vt:lpstr>Slayt 15</vt:lpstr>
      <vt:lpstr> Galaktogenezis </vt:lpstr>
      <vt:lpstr>Slayt 17</vt:lpstr>
      <vt:lpstr>Slayt 18</vt:lpstr>
      <vt:lpstr>Slayt 19</vt:lpstr>
      <vt:lpstr>Slayt 20</vt:lpstr>
      <vt:lpstr> SÜT İNDİRİLME MEKANİZMASI </vt:lpstr>
      <vt:lpstr>Slayt 22</vt:lpstr>
      <vt:lpstr>Slayt 23</vt:lpstr>
      <vt:lpstr>Slayt 24</vt:lpstr>
      <vt:lpstr> Sütün İndirilmesinin Engellenmesi </vt:lpstr>
      <vt:lpstr>Slayt 26</vt:lpstr>
      <vt:lpstr>Slayt 27</vt:lpstr>
      <vt:lpstr>Slayt 28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İNEKLERDE LAKTASYON </dc:title>
  <dc:creator>Ayhan Bastan</dc:creator>
  <cp:lastModifiedBy>Ayhan Bastan</cp:lastModifiedBy>
  <cp:revision>1</cp:revision>
  <dcterms:created xsi:type="dcterms:W3CDTF">2017-10-25T13:23:08Z</dcterms:created>
  <dcterms:modified xsi:type="dcterms:W3CDTF">2017-10-25T13:24:07Z</dcterms:modified>
</cp:coreProperties>
</file>