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060F-7DE2-4161-8CB0-4D951B12B897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641A-6EF7-46AC-B6AE-AE3E210DD7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060F-7DE2-4161-8CB0-4D951B12B897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641A-6EF7-46AC-B6AE-AE3E210DD7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060F-7DE2-4161-8CB0-4D951B12B897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641A-6EF7-46AC-B6AE-AE3E210DD7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060F-7DE2-4161-8CB0-4D951B12B897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641A-6EF7-46AC-B6AE-AE3E210DD7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060F-7DE2-4161-8CB0-4D951B12B897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641A-6EF7-46AC-B6AE-AE3E210DD7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060F-7DE2-4161-8CB0-4D951B12B897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641A-6EF7-46AC-B6AE-AE3E210DD7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060F-7DE2-4161-8CB0-4D951B12B897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641A-6EF7-46AC-B6AE-AE3E210DD7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060F-7DE2-4161-8CB0-4D951B12B897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641A-6EF7-46AC-B6AE-AE3E210DD7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060F-7DE2-4161-8CB0-4D951B12B897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641A-6EF7-46AC-B6AE-AE3E210DD7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060F-7DE2-4161-8CB0-4D951B12B897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641A-6EF7-46AC-B6AE-AE3E210DD7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060F-7DE2-4161-8CB0-4D951B12B897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0641A-6EF7-46AC-B6AE-AE3E210DD74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9060F-7DE2-4161-8CB0-4D951B12B897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0641A-6EF7-46AC-B6AE-AE3E210DD743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277888"/>
            <a:ext cx="8229600" cy="1143000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cs typeface="Times New Roman" pitchFamily="18" charset="0"/>
              </a:rPr>
              <a:t>İNEKLERDE LAKTASYON</a:t>
            </a:r>
            <a:r>
              <a:rPr lang="tr-TR" sz="4000" dirty="0" smtClean="0">
                <a:cs typeface="Times New Roman" pitchFamily="18" charset="0"/>
              </a:rPr>
              <a:t/>
            </a:r>
            <a:br>
              <a:rPr lang="tr-TR" sz="4000" dirty="0" smtClean="0">
                <a:cs typeface="Times New Roman" pitchFamily="18" charset="0"/>
              </a:rPr>
            </a:br>
            <a:endParaRPr lang="tr-TR" sz="4000" dirty="0"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3501008"/>
            <a:ext cx="8075240" cy="2880320"/>
          </a:xfrm>
        </p:spPr>
        <p:txBody>
          <a:bodyPr>
            <a:normAutofit/>
          </a:bodyPr>
          <a:lstStyle/>
          <a:p>
            <a:r>
              <a:rPr lang="tr-TR" sz="2600" dirty="0" err="1" smtClean="0">
                <a:latin typeface="+mj-lt"/>
                <a:cs typeface="Times New Roman" pitchFamily="18" charset="0"/>
              </a:rPr>
              <a:t>Laktasyon</a:t>
            </a:r>
            <a:r>
              <a:rPr lang="tr-TR" sz="2600" dirty="0" smtClean="0">
                <a:latin typeface="+mj-lt"/>
                <a:cs typeface="Times New Roman" pitchFamily="18" charset="0"/>
              </a:rPr>
              <a:t> </a:t>
            </a:r>
            <a:r>
              <a:rPr lang="tr-TR" sz="2600" b="1" dirty="0" err="1" smtClean="0">
                <a:latin typeface="+mj-lt"/>
                <a:cs typeface="Times New Roman" pitchFamily="18" charset="0"/>
              </a:rPr>
              <a:t>mammogenezis</a:t>
            </a:r>
            <a:r>
              <a:rPr lang="tr-TR" sz="2600" dirty="0" smtClean="0">
                <a:latin typeface="+mj-lt"/>
                <a:cs typeface="Times New Roman" pitchFamily="18" charset="0"/>
              </a:rPr>
              <a:t>, </a:t>
            </a:r>
            <a:r>
              <a:rPr lang="tr-TR" sz="2600" b="1" dirty="0" err="1" smtClean="0">
                <a:latin typeface="+mj-lt"/>
                <a:cs typeface="Times New Roman" pitchFamily="18" charset="0"/>
              </a:rPr>
              <a:t>laktogenezis</a:t>
            </a:r>
            <a:r>
              <a:rPr lang="tr-TR" sz="2600" dirty="0" smtClean="0">
                <a:latin typeface="+mj-lt"/>
                <a:cs typeface="Times New Roman" pitchFamily="18" charset="0"/>
              </a:rPr>
              <a:t> ve </a:t>
            </a:r>
            <a:r>
              <a:rPr lang="tr-TR" sz="2600" b="1" dirty="0" err="1" smtClean="0">
                <a:latin typeface="+mj-lt"/>
                <a:cs typeface="Times New Roman" pitchFamily="18" charset="0"/>
              </a:rPr>
              <a:t>galaktopoezis</a:t>
            </a:r>
            <a:r>
              <a:rPr lang="tr-TR" sz="2600" dirty="0" smtClean="0">
                <a:latin typeface="+mj-lt"/>
                <a:cs typeface="Times New Roman" pitchFamily="18" charset="0"/>
              </a:rPr>
              <a:t> diye 3 bölüme ayrılır. </a:t>
            </a:r>
          </a:p>
          <a:p>
            <a:endParaRPr lang="tr-TR" sz="2600" dirty="0" smtClean="0">
              <a:latin typeface="+mj-lt"/>
              <a:cs typeface="Times New Roman" pitchFamily="18" charset="0"/>
            </a:endParaRPr>
          </a:p>
          <a:p>
            <a:endParaRPr lang="tr-TR" sz="2600" dirty="0" smtClean="0">
              <a:latin typeface="+mj-lt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5" name="Resim 14" descr="C:\Documents and Settings\KULLANICI\Desktop\KEEPSMILLE (F)\DSC08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2" y="0"/>
            <a:ext cx="2928926" cy="413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46" name="Resim 15" descr="C:\Documents and Settings\KULLANICI\Desktop\KEEPSMILLE (F)\DSC08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0732" y="0"/>
            <a:ext cx="3228986" cy="41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47" name="Resim 16" descr="C:\Documents and Settings\KULLANICI\Desktop\Suluova resimleri\DSC063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1827" y="3455638"/>
            <a:ext cx="2543181" cy="323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571472" y="785794"/>
            <a:ext cx="2483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Gebelik ortası dönemde 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         meme gelişimi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5929322" y="1000108"/>
            <a:ext cx="2158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Gebeliğin 7-8. ayında</a:t>
            </a:r>
          </a:p>
          <a:p>
            <a:r>
              <a:rPr lang="tr-TR" dirty="0" smtClean="0"/>
              <a:t>        meme gelişimi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3286116" y="6000768"/>
            <a:ext cx="268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Doğuma yakın dönemde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        meme gelişimi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917848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err="1" smtClean="0">
                <a:cs typeface="Times New Roman" pitchFamily="18" charset="0"/>
              </a:rPr>
              <a:t>Laktogenezis</a:t>
            </a:r>
            <a:r>
              <a:rPr lang="tr-TR" sz="3200" dirty="0" smtClean="0">
                <a:cs typeface="Times New Roman" pitchFamily="18" charset="0"/>
              </a:rPr>
              <a:t/>
            </a:r>
            <a:br>
              <a:rPr lang="tr-TR" sz="3200" dirty="0" smtClean="0">
                <a:cs typeface="Times New Roman" pitchFamily="18" charset="0"/>
              </a:rPr>
            </a:br>
            <a:endParaRPr lang="tr-TR" sz="3200" dirty="0"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2936"/>
            <a:ext cx="8219256" cy="3456384"/>
          </a:xfrm>
        </p:spPr>
        <p:txBody>
          <a:bodyPr>
            <a:normAutofit/>
          </a:bodyPr>
          <a:lstStyle/>
          <a:p>
            <a:r>
              <a:rPr lang="tr-TR" sz="2400" dirty="0" err="1" smtClean="0">
                <a:latin typeface="+mj-lt"/>
                <a:cs typeface="Times New Roman" pitchFamily="18" charset="0"/>
              </a:rPr>
              <a:t>Laktogenezis’in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 kelime anlamı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laktasyonun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başlaması yani meme dokusunun süt üretme potansiyeline erişmesi demektir. </a:t>
            </a: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r>
              <a:rPr lang="tr-TR" sz="2400" b="1" dirty="0" smtClean="0">
                <a:latin typeface="+mj-lt"/>
                <a:cs typeface="Times New Roman" pitchFamily="18" charset="0"/>
              </a:rPr>
              <a:t>İneklerde </a:t>
            </a:r>
            <a:r>
              <a:rPr lang="tr-TR" sz="2400" b="1" dirty="0" err="1" smtClean="0">
                <a:latin typeface="+mj-lt"/>
                <a:cs typeface="Times New Roman" pitchFamily="18" charset="0"/>
              </a:rPr>
              <a:t>laktasyon</a:t>
            </a:r>
            <a:r>
              <a:rPr lang="tr-TR" sz="2400" b="1" dirty="0" smtClean="0">
                <a:latin typeface="+mj-lt"/>
                <a:cs typeface="Times New Roman" pitchFamily="18" charset="0"/>
              </a:rPr>
              <a:t>, doğum ile birlikte şekillenen </a:t>
            </a:r>
            <a:r>
              <a:rPr lang="tr-TR" sz="2400" b="1" dirty="0" err="1" smtClean="0">
                <a:latin typeface="+mj-lt"/>
                <a:cs typeface="Times New Roman" pitchFamily="18" charset="0"/>
              </a:rPr>
              <a:t>hormonal</a:t>
            </a:r>
            <a:r>
              <a:rPr lang="tr-TR" sz="2400" b="1" dirty="0" smtClean="0">
                <a:latin typeface="+mj-lt"/>
                <a:cs typeface="Times New Roman" pitchFamily="18" charset="0"/>
              </a:rPr>
              <a:t> değişimler sonucu başlamaktadır.  </a:t>
            </a: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7584" y="2176264"/>
            <a:ext cx="6624736" cy="1540768"/>
          </a:xfrm>
        </p:spPr>
        <p:txBody>
          <a:bodyPr>
            <a:normAutofit/>
          </a:bodyPr>
          <a:lstStyle/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dirty="0" smtClean="0">
                <a:latin typeface="+mj-lt"/>
                <a:cs typeface="Times New Roman" pitchFamily="18" charset="0"/>
              </a:rPr>
              <a:t>            </a:t>
            </a:r>
            <a:r>
              <a:rPr lang="tr-TR" sz="2400" b="1" dirty="0" smtClean="0">
                <a:latin typeface="+mj-lt"/>
                <a:cs typeface="Times New Roman" pitchFamily="18" charset="0"/>
              </a:rPr>
              <a:t>İneklerde </a:t>
            </a:r>
            <a:r>
              <a:rPr lang="tr-TR" sz="2400" b="1" dirty="0" err="1" smtClean="0">
                <a:latin typeface="+mj-lt"/>
                <a:cs typeface="Times New Roman" pitchFamily="18" charset="0"/>
              </a:rPr>
              <a:t>laktogenezis</a:t>
            </a:r>
            <a:r>
              <a:rPr lang="tr-TR" sz="2400" b="1" dirty="0" smtClean="0">
                <a:latin typeface="+mj-lt"/>
                <a:cs typeface="Times New Roman" pitchFamily="18" charset="0"/>
              </a:rPr>
              <a:t> dönemi 2 aşamalıdır.</a:t>
            </a: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tr-TR" sz="27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7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7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600" b="1" dirty="0" smtClean="0">
                <a:cs typeface="Times New Roman" pitchFamily="18" charset="0"/>
              </a:rPr>
              <a:t>1. Aşama</a:t>
            </a:r>
            <a:r>
              <a:rPr lang="tr-TR" sz="3600" dirty="0" smtClean="0">
                <a:cs typeface="Times New Roman" pitchFamily="18" charset="0"/>
              </a:rPr>
              <a:t/>
            </a:r>
            <a:br>
              <a:rPr lang="tr-TR" sz="3600" dirty="0" smtClean="0">
                <a:cs typeface="Times New Roman" pitchFamily="18" charset="0"/>
              </a:rPr>
            </a:br>
            <a:r>
              <a:rPr lang="tr-TR" dirty="0" smtClean="0">
                <a:cs typeface="Times New Roman" pitchFamily="18" charset="0"/>
              </a:rPr>
              <a:t> 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latin typeface="Times New Roman" pitchFamily="18" charset="0"/>
                <a:cs typeface="Times New Roman" pitchFamily="18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8147248" cy="1512168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+mj-lt"/>
                <a:cs typeface="Times New Roman" pitchFamily="18" charset="0"/>
              </a:rPr>
              <a:t>Bu dönemde meme alveol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epitel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hücrelerinde,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enzimatik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ve hücresel değişiklik olur ve meme bezinde sınırlı oranda süt sentezi başlar. </a:t>
            </a:r>
          </a:p>
        </p:txBody>
      </p:sp>
      <p:pic>
        <p:nvPicPr>
          <p:cNvPr id="4" name="Resim 1" descr="C:\Documents and Settings\KULLANICI\Desktop\Düveden memeden süt örneği alma resimleri\DSCF2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3200" y="3933056"/>
            <a:ext cx="37510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27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600" b="1" dirty="0" smtClean="0">
                <a:cs typeface="Times New Roman" pitchFamily="18" charset="0"/>
              </a:rPr>
              <a:t>2. Aşama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64904"/>
            <a:ext cx="8219256" cy="3240360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+mj-lt"/>
                <a:cs typeface="Times New Roman" pitchFamily="18" charset="0"/>
              </a:rPr>
              <a:t>Bu dönemde memede yapışkan özellikte süt yapımı başlamaktadır. </a:t>
            </a: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r>
              <a:rPr lang="tr-TR" sz="2400" dirty="0" smtClean="0">
                <a:latin typeface="+mj-lt"/>
                <a:cs typeface="Times New Roman" pitchFamily="18" charset="0"/>
              </a:rPr>
              <a:t>Süt yapımının başlaması,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laktogenezis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üzerine baskılayıcı etki yapan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progesteron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düzeyinde düşme ve bunun sonucu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prolaktin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düzeyinde artmayla birlikte, doğum zamanı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kortikosteroidlerin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kandaki düzeylerinin yükselmesi sonucudur</a:t>
            </a:r>
            <a:r>
              <a:rPr lang="tr-TR" sz="2400" dirty="0" smtClean="0">
                <a:latin typeface="+mj-lt"/>
              </a:rPr>
              <a:t>.</a:t>
            </a:r>
            <a:endParaRPr lang="tr-T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72696" y="2507716"/>
            <a:ext cx="8263800" cy="2073412"/>
          </a:xfrm>
        </p:spPr>
        <p:txBody>
          <a:bodyPr>
            <a:normAutofit/>
          </a:bodyPr>
          <a:lstStyle/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r>
              <a:rPr lang="tr-TR" sz="2400" dirty="0" smtClean="0">
                <a:latin typeface="+mj-lt"/>
                <a:cs typeface="Times New Roman" pitchFamily="18" charset="0"/>
              </a:rPr>
              <a:t>Kolostrum yapımı doğumdan birkaç gün sonrasına kadar devam etmekte, daha sonra kolostrum, normal süte dönmektedir.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600" b="1" dirty="0" err="1" smtClean="0">
                <a:cs typeface="Times New Roman" pitchFamily="18" charset="0"/>
              </a:rPr>
              <a:t>Galaktogenezis</a:t>
            </a:r>
            <a:r>
              <a:rPr lang="tr-TR" sz="3600" dirty="0" smtClean="0">
                <a:cs typeface="Times New Roman" pitchFamily="18" charset="0"/>
              </a:rPr>
              <a:t/>
            </a:r>
            <a:br>
              <a:rPr lang="tr-TR" sz="3600" dirty="0" smtClean="0">
                <a:cs typeface="Times New Roman" pitchFamily="18" charset="0"/>
              </a:rPr>
            </a:br>
            <a:endParaRPr lang="tr-TR" sz="3600" dirty="0"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429711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latin typeface="+mj-lt"/>
                <a:cs typeface="Times New Roman" pitchFamily="18" charset="0"/>
              </a:rPr>
              <a:t>Galaktopoezis</a:t>
            </a:r>
            <a:r>
              <a:rPr lang="tr-TR" sz="2400" b="1" dirty="0" smtClean="0">
                <a:latin typeface="+mj-lt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laktasyonun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devamlılığıdır </a:t>
            </a: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r>
              <a:rPr lang="tr-TR" sz="2400" dirty="0" smtClean="0">
                <a:latin typeface="+mj-lt"/>
                <a:cs typeface="Times New Roman" pitchFamily="18" charset="0"/>
              </a:rPr>
              <a:t>İneklerde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galaktopoezis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dönemi ortalama 300 gündür. </a:t>
            </a: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r>
              <a:rPr lang="tr-TR" sz="2400" dirty="0" smtClean="0">
                <a:latin typeface="+mj-lt"/>
                <a:cs typeface="Times New Roman" pitchFamily="18" charset="0"/>
              </a:rPr>
              <a:t>İneklerde doğumu izleyen 4-6. haftaya kadar süt verimi yavaş yavaş artmaya başlamakta ve 4-6. haftada pik yapmakta ve daha sonra yavaş yavaş düşmektedir.</a:t>
            </a: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r>
              <a:rPr lang="tr-TR" sz="2400" dirty="0" smtClean="0">
                <a:latin typeface="+mj-lt"/>
                <a:cs typeface="Times New Roman" pitchFamily="18" charset="0"/>
              </a:rPr>
              <a:t>Emzirme ve sütün boşaltılması,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laktasyonun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devamlılığı bakımından gereklidir. </a:t>
            </a: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04864"/>
            <a:ext cx="8258204" cy="4081656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latin typeface="+mj-lt"/>
                <a:cs typeface="Times New Roman" pitchFamily="18" charset="0"/>
              </a:rPr>
              <a:t>Laktasyonun</a:t>
            </a:r>
            <a:r>
              <a:rPr lang="tr-TR" sz="2400" b="1" dirty="0" smtClean="0">
                <a:latin typeface="+mj-lt"/>
                <a:cs typeface="Times New Roman" pitchFamily="18" charset="0"/>
              </a:rPr>
              <a:t> devamlılığı,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prolaktin</a:t>
            </a:r>
            <a:r>
              <a:rPr lang="tr-TR" sz="2400" dirty="0" smtClean="0">
                <a:latin typeface="+mj-lt"/>
                <a:cs typeface="Times New Roman" pitchFamily="18" charset="0"/>
              </a:rPr>
              <a:t>, büyüme hormonu,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tiroid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hormonları ve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glukokortikoidler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aracılığıyla düzenlenmektedir. </a:t>
            </a: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r>
              <a:rPr lang="tr-TR" sz="2400" dirty="0" err="1" smtClean="0">
                <a:latin typeface="+mj-lt"/>
                <a:cs typeface="Times New Roman" pitchFamily="18" charset="0"/>
              </a:rPr>
              <a:t>Prolaktin</a:t>
            </a:r>
            <a:r>
              <a:rPr lang="tr-TR" sz="2400" dirty="0" smtClean="0">
                <a:latin typeface="+mj-lt"/>
                <a:cs typeface="Times New Roman" pitchFamily="18" charset="0"/>
              </a:rPr>
              <a:t>, genelde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galaktopoetik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hormon olarak bilinmekle birlikte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galaktogenezisteki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rolü hayvan türlerine göre farklılık göstermektedir. </a:t>
            </a: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latin typeface="+mj-lt"/>
                <a:cs typeface="Times New Roman" pitchFamily="18" charset="0"/>
              </a:rPr>
              <a:t>Büyüme hormonu 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</a:t>
            </a:r>
            <a:r>
              <a:rPr lang="tr-TR" sz="2800" dirty="0" smtClean="0">
                <a:latin typeface="+mj-lt"/>
                <a:cs typeface="Times New Roman" pitchFamily="18" charset="0"/>
              </a:rPr>
              <a:t>ineklerde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</a:t>
            </a:r>
            <a:r>
              <a:rPr lang="tr-TR" sz="2400" b="1" dirty="0" smtClean="0">
                <a:latin typeface="+mj-lt"/>
                <a:cs typeface="Times New Roman" pitchFamily="18" charset="0"/>
              </a:rPr>
              <a:t>temel </a:t>
            </a:r>
            <a:r>
              <a:rPr lang="tr-TR" sz="2400" b="1" dirty="0" err="1" smtClean="0">
                <a:latin typeface="+mj-lt"/>
                <a:cs typeface="Times New Roman" pitchFamily="18" charset="0"/>
              </a:rPr>
              <a:t>galaktopoetik</a:t>
            </a:r>
            <a:r>
              <a:rPr lang="tr-TR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tr-TR" sz="2400" dirty="0" smtClean="0">
                <a:latin typeface="+mj-lt"/>
                <a:cs typeface="Times New Roman" pitchFamily="18" charset="0"/>
              </a:rPr>
              <a:t>hormondur. </a:t>
            </a: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r>
              <a:rPr lang="tr-TR" sz="2400" dirty="0" smtClean="0">
                <a:latin typeface="+mj-lt"/>
                <a:cs typeface="Times New Roman" pitchFamily="18" charset="0"/>
              </a:rPr>
              <a:t>Büyüme hormonu, meme bezlerinde yağ, protein ve laktoz sentezi için gerekli fizyolojik ve hücresel değişiklikleri düzenlemektedir. </a:t>
            </a: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r>
              <a:rPr lang="tr-TR" sz="2400" dirty="0" smtClean="0">
                <a:latin typeface="+mj-lt"/>
                <a:cs typeface="Times New Roman" pitchFamily="18" charset="0"/>
              </a:rPr>
              <a:t>Süt verimini arttırıcı yönde etki yapmaktadır.</a:t>
            </a:r>
            <a:endParaRPr lang="tr-TR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9208" y="2081369"/>
            <a:ext cx="8219256" cy="2859799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+mj-lt"/>
                <a:cs typeface="Times New Roman" pitchFamily="18" charset="0"/>
              </a:rPr>
              <a:t>Emzirme veya süt boşaltım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uyarımları</a:t>
            </a:r>
            <a:r>
              <a:rPr lang="tr-TR" sz="2400" dirty="0" smtClean="0">
                <a:latin typeface="+mj-lt"/>
                <a:cs typeface="Times New Roman" pitchFamily="18" charset="0"/>
              </a:rPr>
              <a:t>,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galaktopoetik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hormonların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salınımını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başlatmaktadır . </a:t>
            </a: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r>
              <a:rPr lang="tr-TR" sz="2400" b="1" dirty="0" smtClean="0">
                <a:latin typeface="+mj-lt"/>
                <a:cs typeface="Times New Roman" pitchFamily="18" charset="0"/>
              </a:rPr>
              <a:t>Süt memeden boşaltılmaz </a:t>
            </a:r>
            <a:r>
              <a:rPr lang="tr-TR" sz="2400" dirty="0" smtClean="0">
                <a:latin typeface="+mj-lt"/>
                <a:cs typeface="Times New Roman" pitchFamily="18" charset="0"/>
              </a:rPr>
              <a:t>ise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laktasyonu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inhibe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eden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feed</a:t>
            </a:r>
            <a:r>
              <a:rPr lang="tr-TR" sz="2400" dirty="0" smtClean="0">
                <a:latin typeface="+mj-lt"/>
                <a:cs typeface="Times New Roman" pitchFamily="18" charset="0"/>
              </a:rPr>
              <a:t>-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back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mekanizması devreye girer ve süt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alveoler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lümende toplanır ve süt yapımı durur. </a:t>
            </a: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endParaRPr lang="tr-TR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err="1" smtClean="0">
                <a:latin typeface="+mj-lt"/>
                <a:cs typeface="Times New Roman" pitchFamily="18" charset="0"/>
              </a:rPr>
              <a:t>Mammogenezis</a:t>
            </a:r>
            <a:r>
              <a:rPr lang="tr-TR" sz="2400" b="1" dirty="0" smtClean="0">
                <a:latin typeface="+mj-lt"/>
                <a:cs typeface="Times New Roman" pitchFamily="18" charset="0"/>
              </a:rPr>
              <a:t>, </a:t>
            </a:r>
            <a:r>
              <a:rPr lang="tr-TR" sz="2400" dirty="0" smtClean="0">
                <a:latin typeface="+mj-lt"/>
                <a:cs typeface="Times New Roman" pitchFamily="18" charset="0"/>
              </a:rPr>
              <a:t>meme gelişimi için kullanılan bir terimdir . </a:t>
            </a: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r>
              <a:rPr lang="tr-TR" sz="2400" dirty="0" smtClean="0">
                <a:latin typeface="+mj-lt"/>
                <a:cs typeface="Times New Roman" pitchFamily="18" charset="0"/>
              </a:rPr>
              <a:t>Meme gelişimi erken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fötal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hayatta başlar ve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laktasyonun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başlamasından sonra da devam eder. </a:t>
            </a: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r>
              <a:rPr lang="tr-TR" sz="2400" dirty="0" smtClean="0">
                <a:latin typeface="+mj-lt"/>
                <a:cs typeface="Times New Roman" pitchFamily="18" charset="0"/>
              </a:rPr>
              <a:t>Meme sürekli büyüyen, fonksiyonel olarak farklılaşan veya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regrese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olan bir dokudur.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9208" y="2492896"/>
            <a:ext cx="8219256" cy="1851687"/>
          </a:xfrm>
        </p:spPr>
        <p:txBody>
          <a:bodyPr>
            <a:normAutofit/>
          </a:bodyPr>
          <a:lstStyle/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r>
              <a:rPr lang="tr-TR" sz="2800" b="1" dirty="0" smtClean="0">
                <a:latin typeface="+mj-lt"/>
                <a:cs typeface="Times New Roman" pitchFamily="18" charset="0"/>
              </a:rPr>
              <a:t>Emzirme uyarımı </a:t>
            </a:r>
            <a:r>
              <a:rPr lang="tr-TR" sz="2800" dirty="0" smtClean="0">
                <a:latin typeface="+mj-lt"/>
                <a:cs typeface="Times New Roman" pitchFamily="18" charset="0"/>
              </a:rPr>
              <a:t>veya </a:t>
            </a:r>
            <a:r>
              <a:rPr lang="tr-TR" sz="2800" b="1" dirty="0" smtClean="0">
                <a:latin typeface="+mj-lt"/>
                <a:cs typeface="Times New Roman" pitchFamily="18" charset="0"/>
              </a:rPr>
              <a:t>memenin boşaltılması</a:t>
            </a:r>
            <a:r>
              <a:rPr lang="tr-TR" sz="2800" dirty="0" smtClean="0">
                <a:latin typeface="+mj-lt"/>
                <a:cs typeface="Times New Roman" pitchFamily="18" charset="0"/>
              </a:rPr>
              <a:t>, memelerin büyümesi ve süt yapımına neden olur.</a:t>
            </a:r>
          </a:p>
          <a:p>
            <a:endParaRPr lang="tr-TR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cs typeface="Times New Roman" pitchFamily="18" charset="0"/>
              </a:rPr>
              <a:t>SÜT İNDİRİLME MEKANİZMASI</a:t>
            </a:r>
            <a:r>
              <a:rPr lang="tr-TR" sz="3600" b="1" dirty="0" smtClean="0">
                <a:cs typeface="Times New Roman" pitchFamily="18" charset="0"/>
              </a:rPr>
              <a:t/>
            </a:r>
            <a:br>
              <a:rPr lang="tr-TR" sz="3600" b="1" dirty="0" smtClean="0">
                <a:cs typeface="Times New Roman" pitchFamily="18" charset="0"/>
              </a:rPr>
            </a:br>
            <a:endParaRPr lang="tr-TR" sz="3600" b="1" dirty="0"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1216" y="3284984"/>
            <a:ext cx="8219256" cy="1440160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+mj-lt"/>
                <a:cs typeface="Times New Roman" pitchFamily="18" charset="0"/>
              </a:rPr>
              <a:t>Memede üretilen süt, meme bezi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sisternaları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(meme başı ve bez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sisternası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ve büyük süt kanalları) ve alveoller (küçük süt kanalları ve alveoller) içinde depo edilir. </a:t>
            </a: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8864" y="1772816"/>
            <a:ext cx="8229600" cy="3096344"/>
          </a:xfrm>
        </p:spPr>
        <p:txBody>
          <a:bodyPr>
            <a:normAutofit/>
          </a:bodyPr>
          <a:lstStyle/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r>
              <a:rPr lang="tr-TR" sz="2400" dirty="0" smtClean="0">
                <a:latin typeface="+mj-lt"/>
                <a:cs typeface="Times New Roman" pitchFamily="18" charset="0"/>
              </a:rPr>
              <a:t>Meme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sisternalarındaki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süt emme, sağım veya sağım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makinaları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ile önceden herhangi bir uyarım yapılmaksızın kolaylıkla dışarı alınır. </a:t>
            </a: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r>
              <a:rPr lang="tr-TR" sz="2400" b="1" dirty="0" smtClean="0">
                <a:latin typeface="+mj-lt"/>
                <a:cs typeface="Times New Roman" pitchFamily="18" charset="0"/>
              </a:rPr>
              <a:t>Alveollerdeki sütün boşaltılması için mutlaka bir uyarım gereklidir.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90872" y="2176264"/>
            <a:ext cx="8229600" cy="2620888"/>
          </a:xfrm>
        </p:spPr>
        <p:txBody>
          <a:bodyPr>
            <a:normAutofit/>
          </a:bodyPr>
          <a:lstStyle/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+mj-lt"/>
                <a:cs typeface="Times New Roman" pitchFamily="18" charset="0"/>
              </a:rPr>
              <a:t>Sütün boşaltılması her bir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alveolusun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etrafındaki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myoepitel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hücrelerin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kontraksiyonu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ile sütün, alveol boşluklarından akıtıcı kanallara yönelmesi sonucu şekillenmektedir. </a:t>
            </a: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590872" y="2267229"/>
            <a:ext cx="82296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+mj-lt"/>
                <a:cs typeface="Times New Roman" pitchFamily="18" charset="0"/>
              </a:rPr>
              <a:t>Sütün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boşlatılması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oksitosin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hormonunun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etkisine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bağlı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nöro</a:t>
            </a:r>
            <a:r>
              <a:rPr lang="en-US" sz="2400" dirty="0" smtClean="0">
                <a:latin typeface="+mj-lt"/>
                <a:cs typeface="Times New Roman" pitchFamily="18" charset="0"/>
              </a:rPr>
              <a:t>-hormonal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bir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reflekstir</a:t>
            </a:r>
            <a:r>
              <a:rPr lang="en-US" sz="2400" dirty="0" smtClean="0">
                <a:latin typeface="+mj-lt"/>
                <a:cs typeface="Times New Roman" pitchFamily="18" charset="0"/>
              </a:rPr>
              <a:t>. </a:t>
            </a:r>
            <a:endParaRPr lang="tr-TR" sz="2400" dirty="0" smtClean="0">
              <a:latin typeface="+mj-lt"/>
              <a:cs typeface="Times New Roman" pitchFamily="18" charset="0"/>
            </a:endParaRP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r>
              <a:rPr lang="en-US" sz="2400" dirty="0" err="1" smtClean="0">
                <a:latin typeface="+mj-lt"/>
                <a:cs typeface="Times New Roman" pitchFamily="18" charset="0"/>
              </a:rPr>
              <a:t>İneklerde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memenin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sinirsel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inervasyonunun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en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yaygın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olduğu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bölge</a:t>
            </a:r>
            <a:r>
              <a:rPr lang="en-US" sz="2400" dirty="0" smtClean="0">
                <a:latin typeface="+mj-lt"/>
                <a:cs typeface="Times New Roman" pitchFamily="18" charset="0"/>
              </a:rPr>
              <a:t>, meme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başlarıdır</a:t>
            </a:r>
            <a:r>
              <a:rPr lang="en-US" sz="2400" dirty="0" smtClean="0">
                <a:latin typeface="+mj-lt"/>
                <a:cs typeface="Times New Roman" pitchFamily="18" charset="0"/>
              </a:rPr>
              <a:t>. </a:t>
            </a:r>
            <a:endParaRPr lang="tr-TR" sz="2400" dirty="0" smtClean="0">
              <a:latin typeface="+mj-lt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cs typeface="Times New Roman" pitchFamily="18" charset="0"/>
              </a:rPr>
              <a:t>Sütün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İndirilmesinin</a:t>
            </a:r>
            <a:r>
              <a:rPr lang="en-US" sz="3200" b="1" dirty="0" smtClean="0">
                <a:cs typeface="Times New Roman" pitchFamily="18" charset="0"/>
              </a:rPr>
              <a:t> </a:t>
            </a:r>
            <a:r>
              <a:rPr lang="en-US" sz="3200" b="1" dirty="0" err="1" smtClean="0">
                <a:cs typeface="Times New Roman" pitchFamily="18" charset="0"/>
              </a:rPr>
              <a:t>Engellenmesi</a:t>
            </a:r>
            <a:r>
              <a:rPr lang="tr-TR" sz="3200" dirty="0" smtClean="0">
                <a:cs typeface="Times New Roman" pitchFamily="18" charset="0"/>
              </a:rPr>
              <a:t/>
            </a:r>
            <a:br>
              <a:rPr lang="tr-TR" sz="3200" dirty="0" smtClean="0">
                <a:cs typeface="Times New Roman" pitchFamily="18" charset="0"/>
              </a:rPr>
            </a:br>
            <a:endParaRPr lang="tr-TR" sz="3200" dirty="0"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360436"/>
          </a:xfrm>
        </p:spPr>
        <p:txBody>
          <a:bodyPr>
            <a:normAutofit/>
          </a:bodyPr>
          <a:lstStyle/>
          <a:p>
            <a:r>
              <a:rPr lang="tr-TR" sz="2400" dirty="0" smtClean="0"/>
              <a:t>O</a:t>
            </a:r>
            <a:r>
              <a:rPr lang="en-US" sz="2400" dirty="0" err="1" smtClean="0"/>
              <a:t>ksitosin</a:t>
            </a:r>
            <a:r>
              <a:rPr lang="en-US" sz="2400" dirty="0" smtClean="0"/>
              <a:t> </a:t>
            </a:r>
            <a:r>
              <a:rPr lang="en-US" sz="2400" dirty="0" err="1" smtClean="0"/>
              <a:t>salınımındaki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problemler</a:t>
            </a:r>
            <a:r>
              <a:rPr lang="en-US" sz="2400" dirty="0" smtClean="0"/>
              <a:t>, </a:t>
            </a:r>
            <a:r>
              <a:rPr lang="en-US" sz="2400" dirty="0" err="1" smtClean="0"/>
              <a:t>sütün</a:t>
            </a:r>
            <a:r>
              <a:rPr lang="en-US" sz="2400" dirty="0" smtClean="0"/>
              <a:t> </a:t>
            </a:r>
            <a:r>
              <a:rPr lang="en-US" sz="2400" dirty="0" err="1" smtClean="0"/>
              <a:t>indirilmesini</a:t>
            </a:r>
            <a:r>
              <a:rPr lang="en-US" sz="2400" dirty="0" smtClean="0"/>
              <a:t> </a:t>
            </a:r>
            <a:r>
              <a:rPr lang="en-US" sz="2400" dirty="0" err="1" smtClean="0"/>
              <a:t>engeller</a:t>
            </a:r>
            <a:r>
              <a:rPr lang="en-US" sz="2400" dirty="0" smtClean="0"/>
              <a:t>, </a:t>
            </a:r>
            <a:r>
              <a:rPr lang="en-US" sz="2400" dirty="0" err="1" smtClean="0"/>
              <a:t>süt</a:t>
            </a:r>
            <a:r>
              <a:rPr lang="en-US" sz="2400" dirty="0" smtClean="0"/>
              <a:t> </a:t>
            </a:r>
            <a:r>
              <a:rPr lang="en-US" sz="2400" dirty="0" err="1" smtClean="0"/>
              <a:t>üretim</a:t>
            </a:r>
            <a:r>
              <a:rPr lang="en-US" sz="2400" dirty="0" smtClean="0"/>
              <a:t> </a:t>
            </a:r>
            <a:r>
              <a:rPr lang="en-US" sz="2400" dirty="0" err="1" smtClean="0"/>
              <a:t>kayıplarına</a:t>
            </a:r>
            <a:r>
              <a:rPr lang="en-US" sz="2400" dirty="0" smtClean="0"/>
              <a:t> </a:t>
            </a:r>
            <a:r>
              <a:rPr lang="en-US" sz="2400" dirty="0" err="1" smtClean="0"/>
              <a:t>neden</a:t>
            </a:r>
            <a:r>
              <a:rPr lang="en-US" sz="2400" dirty="0" smtClean="0"/>
              <a:t> </a:t>
            </a:r>
            <a:r>
              <a:rPr lang="en-US" sz="2400" dirty="0" err="1" smtClean="0"/>
              <a:t>olur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meme </a:t>
            </a:r>
            <a:r>
              <a:rPr lang="en-US" sz="2400" dirty="0" err="1" smtClean="0"/>
              <a:t>içi</a:t>
            </a:r>
            <a:r>
              <a:rPr lang="en-US" sz="2400" dirty="0" smtClean="0"/>
              <a:t> </a:t>
            </a:r>
            <a:r>
              <a:rPr lang="en-US" sz="2400" dirty="0" err="1" smtClean="0"/>
              <a:t>enfeksiyon</a:t>
            </a:r>
            <a:r>
              <a:rPr lang="en-US" sz="2400" dirty="0" smtClean="0"/>
              <a:t> </a:t>
            </a:r>
            <a:r>
              <a:rPr lang="en-US" sz="2400" dirty="0" err="1" smtClean="0"/>
              <a:t>riskini</a:t>
            </a:r>
            <a:r>
              <a:rPr lang="en-US" sz="2400" dirty="0" smtClean="0"/>
              <a:t> </a:t>
            </a:r>
            <a:r>
              <a:rPr lang="en-US" sz="2400" dirty="0" err="1" smtClean="0"/>
              <a:t>artırır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endParaRPr lang="tr-TR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D</a:t>
            </a:r>
            <a:r>
              <a:rPr lang="en-US" sz="2400" dirty="0" err="1" smtClean="0"/>
              <a:t>eğişik</a:t>
            </a:r>
            <a:r>
              <a:rPr lang="en-US" sz="2400" dirty="0" smtClean="0"/>
              <a:t> </a:t>
            </a:r>
            <a:r>
              <a:rPr lang="en-US" sz="2400" dirty="0" err="1" smtClean="0"/>
              <a:t>stres</a:t>
            </a:r>
            <a:r>
              <a:rPr lang="en-US" sz="2400" dirty="0" smtClean="0"/>
              <a:t> </a:t>
            </a:r>
            <a:r>
              <a:rPr lang="en-US" sz="2400" dirty="0" err="1" smtClean="0"/>
              <a:t>faktörleri</a:t>
            </a:r>
            <a:r>
              <a:rPr lang="en-US" sz="2400" dirty="0" smtClean="0"/>
              <a:t>, </a:t>
            </a:r>
            <a:r>
              <a:rPr lang="en-US" sz="2400" dirty="0" err="1" smtClean="0"/>
              <a:t>sempatik</a:t>
            </a:r>
            <a:r>
              <a:rPr lang="en-US" sz="2400" dirty="0" smtClean="0"/>
              <a:t> </a:t>
            </a:r>
            <a:r>
              <a:rPr lang="en-US" sz="2400" dirty="0" err="1" smtClean="0"/>
              <a:t>sinir</a:t>
            </a:r>
            <a:r>
              <a:rPr lang="en-US" sz="2400" dirty="0" smtClean="0"/>
              <a:t> </a:t>
            </a:r>
            <a:r>
              <a:rPr lang="en-US" sz="2400" dirty="0" err="1" smtClean="0"/>
              <a:t>sistemini</a:t>
            </a:r>
            <a:r>
              <a:rPr lang="en-US" sz="2400" dirty="0" smtClean="0"/>
              <a:t> </a:t>
            </a:r>
            <a:r>
              <a:rPr lang="en-US" sz="2400" dirty="0" err="1" smtClean="0"/>
              <a:t>uyararak</a:t>
            </a:r>
            <a:r>
              <a:rPr lang="en-US" sz="2400" dirty="0" smtClean="0"/>
              <a:t>, </a:t>
            </a:r>
            <a:r>
              <a:rPr lang="en-US" sz="2400" dirty="0" err="1" smtClean="0"/>
              <a:t>sütün</a:t>
            </a:r>
            <a:r>
              <a:rPr lang="en-US" sz="2400" dirty="0" smtClean="0"/>
              <a:t> </a:t>
            </a:r>
            <a:r>
              <a:rPr lang="en-US" sz="2400" dirty="0" err="1" smtClean="0"/>
              <a:t>indirilmesini</a:t>
            </a:r>
            <a:r>
              <a:rPr lang="en-US" sz="2400" dirty="0" smtClean="0"/>
              <a:t> </a:t>
            </a:r>
            <a:r>
              <a:rPr lang="en-US" sz="2400" dirty="0" err="1" smtClean="0"/>
              <a:t>engellemektedir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en-US" sz="2400" dirty="0" err="1" smtClean="0"/>
              <a:t>Sempatik</a:t>
            </a:r>
            <a:r>
              <a:rPr lang="en-US" sz="2400" dirty="0" smtClean="0"/>
              <a:t> </a:t>
            </a:r>
            <a:r>
              <a:rPr lang="en-US" sz="2400" dirty="0" err="1" smtClean="0"/>
              <a:t>sinir</a:t>
            </a:r>
            <a:r>
              <a:rPr lang="en-US" sz="2400" dirty="0" smtClean="0"/>
              <a:t> </a:t>
            </a:r>
            <a:r>
              <a:rPr lang="en-US" sz="2400" dirty="0" err="1" smtClean="0"/>
              <a:t>sisteminin</a:t>
            </a:r>
            <a:r>
              <a:rPr lang="en-US" sz="2400" dirty="0" smtClean="0"/>
              <a:t> </a:t>
            </a:r>
            <a:r>
              <a:rPr lang="en-US" sz="2400" dirty="0" err="1" smtClean="0"/>
              <a:t>uyarılması</a:t>
            </a:r>
            <a:r>
              <a:rPr lang="en-US" sz="2400" dirty="0" smtClean="0"/>
              <a:t> </a:t>
            </a:r>
            <a:r>
              <a:rPr lang="en-US" sz="2400" dirty="0" err="1" smtClean="0"/>
              <a:t>sonucu</a:t>
            </a:r>
            <a:r>
              <a:rPr lang="en-US" sz="2400" dirty="0" smtClean="0"/>
              <a:t> </a:t>
            </a:r>
            <a:r>
              <a:rPr lang="en-US" sz="2400" dirty="0" err="1" smtClean="0"/>
              <a:t>salınan</a:t>
            </a:r>
            <a:r>
              <a:rPr lang="en-US" sz="2400" dirty="0" smtClean="0"/>
              <a:t> </a:t>
            </a:r>
            <a:r>
              <a:rPr lang="en-US" sz="2400" dirty="0" err="1" smtClean="0"/>
              <a:t>katekolaminler</a:t>
            </a:r>
            <a:r>
              <a:rPr lang="en-US" sz="2400" dirty="0" smtClean="0"/>
              <a:t> (</a:t>
            </a:r>
            <a:r>
              <a:rPr lang="en-US" sz="2400" dirty="0" err="1" smtClean="0"/>
              <a:t>epinefrin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norepinefrin</a:t>
            </a:r>
            <a:r>
              <a:rPr lang="en-US" sz="2400" dirty="0" smtClean="0"/>
              <a:t>) </a:t>
            </a:r>
            <a:r>
              <a:rPr lang="en-US" sz="2400" dirty="0" err="1" smtClean="0"/>
              <a:t>oksitosinin</a:t>
            </a:r>
            <a:r>
              <a:rPr lang="en-US" sz="2400" dirty="0" smtClean="0"/>
              <a:t> </a:t>
            </a:r>
            <a:r>
              <a:rPr lang="en-US" sz="2400" dirty="0" err="1" smtClean="0"/>
              <a:t>sütün</a:t>
            </a:r>
            <a:r>
              <a:rPr lang="en-US" sz="2400" dirty="0" smtClean="0"/>
              <a:t> </a:t>
            </a:r>
            <a:r>
              <a:rPr lang="en-US" sz="2400" dirty="0" err="1" smtClean="0"/>
              <a:t>indirilmesi</a:t>
            </a:r>
            <a:r>
              <a:rPr lang="en-US" sz="2400" dirty="0" smtClean="0"/>
              <a:t> </a:t>
            </a:r>
            <a:r>
              <a:rPr lang="en-US" sz="2400" dirty="0" err="1" smtClean="0"/>
              <a:t>üzerine</a:t>
            </a:r>
            <a:r>
              <a:rPr lang="en-US" sz="2400" dirty="0" smtClean="0"/>
              <a:t> </a:t>
            </a:r>
            <a:r>
              <a:rPr lang="en-US" sz="2400" dirty="0" err="1" smtClean="0"/>
              <a:t>olan</a:t>
            </a:r>
            <a:r>
              <a:rPr lang="en-US" sz="2400" dirty="0" smtClean="0"/>
              <a:t> </a:t>
            </a:r>
            <a:r>
              <a:rPr lang="en-US" sz="2400" dirty="0" err="1" smtClean="0"/>
              <a:t>etkisini</a:t>
            </a:r>
            <a:r>
              <a:rPr lang="en-US" sz="2400" dirty="0" smtClean="0"/>
              <a:t> (</a:t>
            </a:r>
            <a:r>
              <a:rPr lang="en-US" sz="2400" dirty="0" err="1" smtClean="0"/>
              <a:t>süt</a:t>
            </a:r>
            <a:r>
              <a:rPr lang="en-US" sz="2400" dirty="0" smtClean="0"/>
              <a:t> </a:t>
            </a:r>
            <a:r>
              <a:rPr lang="en-US" sz="2400" dirty="0" err="1" smtClean="0"/>
              <a:t>indirilmesi</a:t>
            </a:r>
            <a:r>
              <a:rPr lang="tr-TR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 smtClean="0"/>
              <a:t>sağlayan</a:t>
            </a:r>
            <a:r>
              <a:rPr lang="en-US" sz="2400" dirty="0" smtClean="0"/>
              <a:t> </a:t>
            </a:r>
            <a:r>
              <a:rPr lang="en-US" sz="2400" dirty="0" err="1" smtClean="0"/>
              <a:t>refleksi</a:t>
            </a:r>
            <a:r>
              <a:rPr lang="en-US" sz="2400" dirty="0" smtClean="0"/>
              <a:t>) bloke </a:t>
            </a:r>
            <a:r>
              <a:rPr lang="en-US" sz="2400" dirty="0" err="1" smtClean="0"/>
              <a:t>ederler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8638" y="2028828"/>
            <a:ext cx="8258204" cy="3186122"/>
          </a:xfrm>
        </p:spPr>
        <p:txBody>
          <a:bodyPr/>
          <a:lstStyle/>
          <a:p>
            <a:r>
              <a:rPr lang="en-US" sz="2400" dirty="0" err="1" smtClean="0"/>
              <a:t>Sütün</a:t>
            </a:r>
            <a:r>
              <a:rPr lang="en-US" sz="2400" dirty="0" smtClean="0"/>
              <a:t> </a:t>
            </a:r>
            <a:r>
              <a:rPr lang="en-US" sz="2400" dirty="0" err="1" smtClean="0"/>
              <a:t>indirilmesinin</a:t>
            </a:r>
            <a:r>
              <a:rPr lang="en-US" sz="2400" dirty="0" smtClean="0"/>
              <a:t> </a:t>
            </a:r>
            <a:r>
              <a:rPr lang="en-US" sz="2400" dirty="0" err="1" smtClean="0"/>
              <a:t>merkezi</a:t>
            </a:r>
            <a:r>
              <a:rPr lang="en-US" sz="2400" dirty="0" smtClean="0"/>
              <a:t> </a:t>
            </a:r>
            <a:r>
              <a:rPr lang="en-US" sz="2400" dirty="0" err="1" smtClean="0"/>
              <a:t>inhibisyonu</a:t>
            </a:r>
            <a:r>
              <a:rPr lang="en-US" sz="2400" dirty="0" smtClean="0"/>
              <a:t>, </a:t>
            </a:r>
            <a:r>
              <a:rPr lang="en-US" sz="2400" dirty="0" err="1" smtClean="0"/>
              <a:t>hipofiz</a:t>
            </a:r>
            <a:r>
              <a:rPr lang="en-US" sz="2400" dirty="0" smtClean="0"/>
              <a:t> </a:t>
            </a:r>
            <a:r>
              <a:rPr lang="en-US" sz="2400" dirty="0" err="1" smtClean="0"/>
              <a:t>bezinden</a:t>
            </a:r>
            <a:r>
              <a:rPr lang="en-US" sz="2400" dirty="0" smtClean="0"/>
              <a:t> </a:t>
            </a:r>
            <a:r>
              <a:rPr lang="en-US" sz="2400" dirty="0" err="1" smtClean="0"/>
              <a:t>oksitosin</a:t>
            </a:r>
            <a:r>
              <a:rPr lang="en-US" sz="2400" dirty="0" smtClean="0"/>
              <a:t> </a:t>
            </a:r>
            <a:r>
              <a:rPr lang="en-US" sz="2400" dirty="0" err="1" smtClean="0"/>
              <a:t>salınımının</a:t>
            </a:r>
            <a:r>
              <a:rPr lang="en-US" sz="2400" dirty="0" smtClean="0"/>
              <a:t> </a:t>
            </a:r>
            <a:r>
              <a:rPr lang="en-US" sz="2400" dirty="0" err="1" smtClean="0"/>
              <a:t>engellenmesine</a:t>
            </a:r>
            <a:r>
              <a:rPr lang="en-US" sz="2400" dirty="0" smtClean="0"/>
              <a:t> </a:t>
            </a:r>
            <a:r>
              <a:rPr lang="en-US" sz="2400" dirty="0" err="1" smtClean="0"/>
              <a:t>neden</a:t>
            </a:r>
            <a:r>
              <a:rPr lang="en-US" sz="2400" dirty="0" smtClean="0"/>
              <a:t> </a:t>
            </a:r>
            <a:r>
              <a:rPr lang="en-US" sz="2400" dirty="0" err="1" smtClean="0"/>
              <a:t>olan</a:t>
            </a:r>
            <a:r>
              <a:rPr lang="en-US" sz="2400" dirty="0" smtClean="0"/>
              <a:t> </a:t>
            </a:r>
            <a:r>
              <a:rPr lang="en-US" sz="2400" dirty="0" err="1" smtClean="0"/>
              <a:t>değişik</a:t>
            </a:r>
            <a:r>
              <a:rPr lang="en-US" sz="2400" dirty="0" smtClean="0"/>
              <a:t> tip </a:t>
            </a:r>
            <a:r>
              <a:rPr lang="en-US" sz="2400" dirty="0" err="1" smtClean="0"/>
              <a:t>duyusal</a:t>
            </a:r>
            <a:r>
              <a:rPr lang="en-US" sz="2400" dirty="0" smtClean="0"/>
              <a:t> </a:t>
            </a:r>
            <a:r>
              <a:rPr lang="en-US" sz="2400" dirty="0" err="1" smtClean="0"/>
              <a:t>stres</a:t>
            </a:r>
            <a:r>
              <a:rPr lang="en-US" sz="2400" dirty="0" smtClean="0"/>
              <a:t> </a:t>
            </a:r>
            <a:r>
              <a:rPr lang="en-US" sz="2400" dirty="0" err="1" smtClean="0"/>
              <a:t>koşullarında</a:t>
            </a:r>
            <a:r>
              <a:rPr lang="en-US" sz="2400" dirty="0" smtClean="0"/>
              <a:t> </a:t>
            </a:r>
            <a:r>
              <a:rPr lang="en-US" sz="2400" dirty="0" err="1" smtClean="0"/>
              <a:t>gerçekleşmektedir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en-US" sz="2400" dirty="0" err="1" smtClean="0"/>
              <a:t>Özellikle</a:t>
            </a:r>
            <a:r>
              <a:rPr lang="en-US" sz="2400" dirty="0" smtClean="0"/>
              <a:t> </a:t>
            </a:r>
            <a:r>
              <a:rPr lang="en-US" sz="2400" dirty="0" err="1" smtClean="0"/>
              <a:t>ineğin</a:t>
            </a:r>
            <a:r>
              <a:rPr lang="en-US" sz="2400" dirty="0" smtClean="0"/>
              <a:t> </a:t>
            </a:r>
            <a:r>
              <a:rPr lang="en-US" sz="2400" dirty="0" err="1" smtClean="0"/>
              <a:t>daha</a:t>
            </a:r>
            <a:r>
              <a:rPr lang="en-US" sz="2400" dirty="0" smtClean="0"/>
              <a:t> </a:t>
            </a:r>
            <a:r>
              <a:rPr lang="en-US" sz="2400" dirty="0" err="1" smtClean="0"/>
              <a:t>önce</a:t>
            </a:r>
            <a:r>
              <a:rPr lang="en-US" sz="2400" dirty="0" smtClean="0"/>
              <a:t> </a:t>
            </a:r>
            <a:r>
              <a:rPr lang="en-US" sz="2400" dirty="0" err="1" smtClean="0"/>
              <a:t>alışık</a:t>
            </a:r>
            <a:r>
              <a:rPr lang="en-US" sz="2400" dirty="0" smtClean="0"/>
              <a:t> </a:t>
            </a:r>
            <a:r>
              <a:rPr lang="en-US" sz="2400" dirty="0" err="1" smtClean="0"/>
              <a:t>olduğu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ortamdan</a:t>
            </a:r>
            <a:r>
              <a:rPr lang="en-US" sz="2400" dirty="0" smtClean="0"/>
              <a:t> </a:t>
            </a:r>
            <a:r>
              <a:rPr lang="en-US" sz="2400" dirty="0" err="1" smtClean="0"/>
              <a:t>farklı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ortamda</a:t>
            </a:r>
            <a:r>
              <a:rPr lang="en-US" sz="2400" dirty="0" smtClean="0"/>
              <a:t> </a:t>
            </a:r>
            <a:r>
              <a:rPr lang="en-US" sz="2400" dirty="0" err="1" smtClean="0"/>
              <a:t>sağılması</a:t>
            </a:r>
            <a:r>
              <a:rPr lang="en-US" sz="2400" dirty="0" smtClean="0"/>
              <a:t> </a:t>
            </a:r>
            <a:r>
              <a:rPr lang="en-US" sz="2400" dirty="0" err="1" smtClean="0"/>
              <a:t>durumunda</a:t>
            </a:r>
            <a:r>
              <a:rPr lang="en-US" sz="2400" dirty="0" smtClean="0"/>
              <a:t> </a:t>
            </a:r>
            <a:r>
              <a:rPr lang="en-US" sz="2400" dirty="0" err="1" smtClean="0"/>
              <a:t>sütün</a:t>
            </a:r>
            <a:r>
              <a:rPr lang="en-US" sz="2400" dirty="0" smtClean="0"/>
              <a:t> </a:t>
            </a:r>
            <a:r>
              <a:rPr lang="en-US" sz="2400" dirty="0" err="1" smtClean="0"/>
              <a:t>indirilmesi</a:t>
            </a:r>
            <a:r>
              <a:rPr lang="en-US" sz="2400" dirty="0" smtClean="0"/>
              <a:t> </a:t>
            </a:r>
            <a:r>
              <a:rPr lang="en-US" sz="2400" dirty="0" err="1" smtClean="0"/>
              <a:t>engellenebilir</a:t>
            </a:r>
            <a:r>
              <a:rPr lang="en-US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885952"/>
            <a:ext cx="8175282" cy="354331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Sütün</a:t>
            </a:r>
            <a:r>
              <a:rPr lang="en-US" sz="2400" dirty="0" smtClean="0"/>
              <a:t> </a:t>
            </a:r>
            <a:r>
              <a:rPr lang="en-US" sz="2400" dirty="0" err="1" smtClean="0"/>
              <a:t>indirilmesinin</a:t>
            </a:r>
            <a:r>
              <a:rPr lang="en-US" sz="2400" dirty="0" smtClean="0"/>
              <a:t> </a:t>
            </a:r>
            <a:r>
              <a:rPr lang="en-US" sz="2400" dirty="0" err="1" smtClean="0"/>
              <a:t>merkezi</a:t>
            </a:r>
            <a:r>
              <a:rPr lang="en-US" sz="2400" dirty="0" smtClean="0"/>
              <a:t> </a:t>
            </a:r>
            <a:r>
              <a:rPr lang="en-US" sz="2400" dirty="0" err="1" smtClean="0"/>
              <a:t>inhibisyonunun</a:t>
            </a:r>
            <a:r>
              <a:rPr lang="en-US" sz="2400" dirty="0" smtClean="0"/>
              <a:t> </a:t>
            </a:r>
            <a:r>
              <a:rPr lang="en-US" sz="2400" dirty="0" err="1" smtClean="0"/>
              <a:t>ortadan</a:t>
            </a:r>
            <a:r>
              <a:rPr lang="en-US" sz="2400" dirty="0" smtClean="0"/>
              <a:t> </a:t>
            </a:r>
            <a:r>
              <a:rPr lang="en-US" sz="2400" dirty="0" err="1" smtClean="0"/>
              <a:t>kaldırılması</a:t>
            </a:r>
            <a:r>
              <a:rPr lang="en-US" sz="2400" dirty="0" smtClean="0"/>
              <a:t> </a:t>
            </a:r>
            <a:r>
              <a:rPr lang="en-US" sz="2400" dirty="0" err="1" smtClean="0"/>
              <a:t>için</a:t>
            </a:r>
            <a:r>
              <a:rPr lang="en-US" sz="2400" dirty="0" smtClean="0"/>
              <a:t> </a:t>
            </a:r>
            <a:r>
              <a:rPr lang="en-US" sz="2400" dirty="0" err="1" smtClean="0"/>
              <a:t>eksojen</a:t>
            </a:r>
            <a:r>
              <a:rPr lang="en-US" sz="2400" dirty="0" smtClean="0"/>
              <a:t> </a:t>
            </a:r>
            <a:r>
              <a:rPr lang="en-US" sz="2400" dirty="0" err="1" smtClean="0"/>
              <a:t>oksitosin</a:t>
            </a:r>
            <a:r>
              <a:rPr lang="en-US" sz="2400" dirty="0" smtClean="0"/>
              <a:t> </a:t>
            </a:r>
            <a:r>
              <a:rPr lang="en-US" sz="2400" dirty="0" err="1" smtClean="0"/>
              <a:t>enjeksiyonu</a:t>
            </a:r>
            <a:r>
              <a:rPr lang="en-US" sz="2400" dirty="0" smtClean="0"/>
              <a:t> </a:t>
            </a:r>
            <a:r>
              <a:rPr lang="en-US" sz="2400" dirty="0" err="1" smtClean="0"/>
              <a:t>yapılmalıdır</a:t>
            </a:r>
            <a:r>
              <a:rPr lang="en-US" sz="2400" dirty="0" smtClean="0"/>
              <a:t>.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en-US" sz="2400" dirty="0" err="1" smtClean="0"/>
              <a:t>Stres</a:t>
            </a:r>
            <a:r>
              <a:rPr lang="en-US" sz="2400" dirty="0" smtClean="0"/>
              <a:t> </a:t>
            </a:r>
            <a:r>
              <a:rPr lang="en-US" sz="2400" dirty="0" err="1" smtClean="0"/>
              <a:t>durumlarında</a:t>
            </a:r>
            <a:r>
              <a:rPr lang="en-US" sz="2400" dirty="0" smtClean="0"/>
              <a:t> </a:t>
            </a:r>
            <a:r>
              <a:rPr lang="en-US" sz="2400" dirty="0" err="1" smtClean="0"/>
              <a:t>çoğu</a:t>
            </a:r>
            <a:r>
              <a:rPr lang="en-US" sz="2400" dirty="0" smtClean="0"/>
              <a:t> </a:t>
            </a:r>
            <a:r>
              <a:rPr lang="en-US" sz="2400" dirty="0" err="1" smtClean="0"/>
              <a:t>zaman</a:t>
            </a:r>
            <a:r>
              <a:rPr lang="en-US" sz="2400" dirty="0" smtClean="0"/>
              <a:t> meme </a:t>
            </a:r>
            <a:r>
              <a:rPr lang="en-US" sz="2400" dirty="0" err="1" smtClean="0"/>
              <a:t>başına</a:t>
            </a:r>
            <a:r>
              <a:rPr lang="en-US" sz="2400" dirty="0" smtClean="0"/>
              <a:t> </a:t>
            </a:r>
            <a:r>
              <a:rPr lang="en-US" sz="2400" dirty="0" err="1" smtClean="0"/>
              <a:t>dokunma</a:t>
            </a:r>
            <a:r>
              <a:rPr lang="en-US" sz="2400" dirty="0" smtClean="0"/>
              <a:t>, </a:t>
            </a:r>
            <a:r>
              <a:rPr lang="en-US" sz="2400" dirty="0" err="1" smtClean="0"/>
              <a:t>yeterince</a:t>
            </a:r>
            <a:r>
              <a:rPr lang="en-US" sz="2400" dirty="0" smtClean="0"/>
              <a:t> </a:t>
            </a:r>
            <a:r>
              <a:rPr lang="en-US" sz="2400" dirty="0" err="1" smtClean="0"/>
              <a:t>oksitosin</a:t>
            </a:r>
            <a:r>
              <a:rPr lang="en-US" sz="2400" dirty="0" smtClean="0"/>
              <a:t> </a:t>
            </a:r>
            <a:r>
              <a:rPr lang="en-US" sz="2400" dirty="0" err="1" smtClean="0"/>
              <a:t>salımına</a:t>
            </a:r>
            <a:r>
              <a:rPr lang="en-US" sz="2400" dirty="0" smtClean="0"/>
              <a:t> </a:t>
            </a:r>
            <a:r>
              <a:rPr lang="en-US" sz="2400" dirty="0" err="1" smtClean="0"/>
              <a:t>neden</a:t>
            </a:r>
            <a:r>
              <a:rPr lang="en-US" sz="2400" dirty="0" smtClean="0"/>
              <a:t> </a:t>
            </a:r>
            <a:r>
              <a:rPr lang="en-US" sz="2400" dirty="0" err="1" smtClean="0"/>
              <a:t>olmaz</a:t>
            </a:r>
            <a:r>
              <a:rPr lang="tr-TR" sz="2400" dirty="0" smtClean="0"/>
              <a:t>, </a:t>
            </a:r>
            <a:r>
              <a:rPr lang="en-US" sz="2400" dirty="0" err="1" smtClean="0"/>
              <a:t>fakat</a:t>
            </a:r>
            <a:r>
              <a:rPr lang="en-US" sz="2400" dirty="0" smtClean="0"/>
              <a:t> vaginal </a:t>
            </a:r>
            <a:r>
              <a:rPr lang="en-US" sz="2400" dirty="0" err="1" smtClean="0"/>
              <a:t>uyarım</a:t>
            </a:r>
            <a:r>
              <a:rPr lang="en-US" sz="2400" dirty="0" smtClean="0"/>
              <a:t>, </a:t>
            </a:r>
            <a:r>
              <a:rPr lang="en-US" sz="2400" dirty="0" err="1" smtClean="0"/>
              <a:t>oksitosin</a:t>
            </a:r>
            <a:r>
              <a:rPr lang="en-US" sz="2400" dirty="0" smtClean="0"/>
              <a:t> </a:t>
            </a:r>
            <a:r>
              <a:rPr lang="en-US" sz="2400" dirty="0" err="1" smtClean="0"/>
              <a:t>salımını</a:t>
            </a:r>
            <a:r>
              <a:rPr lang="en-US" sz="2400" dirty="0" smtClean="0"/>
              <a:t> </a:t>
            </a:r>
            <a:r>
              <a:rPr lang="en-US" sz="2400" dirty="0" err="1" smtClean="0"/>
              <a:t>başlatabilir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196752"/>
            <a:ext cx="8229600" cy="3888432"/>
          </a:xfrm>
        </p:spPr>
        <p:txBody>
          <a:bodyPr>
            <a:normAutofit lnSpcReduction="10000"/>
          </a:bodyPr>
          <a:lstStyle/>
          <a:p>
            <a:endParaRPr lang="tr-TR" sz="2600" dirty="0" smtClean="0">
              <a:latin typeface="+mj-lt"/>
              <a:cs typeface="Times New Roman" pitchFamily="18" charset="0"/>
            </a:endParaRPr>
          </a:p>
          <a:p>
            <a:endParaRPr lang="tr-TR" sz="2600" dirty="0" smtClean="0">
              <a:latin typeface="+mj-lt"/>
              <a:cs typeface="Times New Roman" pitchFamily="18" charset="0"/>
            </a:endParaRPr>
          </a:p>
          <a:p>
            <a:r>
              <a:rPr lang="tr-TR" sz="2600" dirty="0" smtClean="0">
                <a:latin typeface="+mj-lt"/>
                <a:cs typeface="Times New Roman" pitchFamily="18" charset="0"/>
              </a:rPr>
              <a:t>Meme gelişimi,  gebelikle birlikte </a:t>
            </a:r>
            <a:r>
              <a:rPr lang="tr-TR" sz="2600" dirty="0" err="1" smtClean="0">
                <a:latin typeface="+mj-lt"/>
                <a:cs typeface="Times New Roman" pitchFamily="18" charset="0"/>
              </a:rPr>
              <a:t>spontan</a:t>
            </a:r>
            <a:r>
              <a:rPr lang="tr-TR" sz="2600" dirty="0" smtClean="0">
                <a:latin typeface="+mj-lt"/>
                <a:cs typeface="Times New Roman" pitchFamily="18" charset="0"/>
              </a:rPr>
              <a:t> başlar. </a:t>
            </a:r>
          </a:p>
          <a:p>
            <a:endParaRPr lang="tr-TR" sz="2600" dirty="0" smtClean="0">
              <a:latin typeface="+mj-lt"/>
              <a:cs typeface="Times New Roman" pitchFamily="18" charset="0"/>
            </a:endParaRPr>
          </a:p>
          <a:p>
            <a:r>
              <a:rPr lang="tr-TR" sz="2600" b="1" dirty="0" smtClean="0">
                <a:latin typeface="+mj-lt"/>
                <a:cs typeface="Times New Roman" pitchFamily="18" charset="0"/>
              </a:rPr>
              <a:t>Meme gelişiminde hormonların çok önemli rolü bulunmaktadır. </a:t>
            </a:r>
          </a:p>
          <a:p>
            <a:endParaRPr lang="tr-TR" sz="2600" dirty="0" smtClean="0">
              <a:latin typeface="+mj-lt"/>
              <a:cs typeface="Times New Roman" pitchFamily="18" charset="0"/>
            </a:endParaRPr>
          </a:p>
          <a:p>
            <a:r>
              <a:rPr lang="tr-TR" sz="2600" dirty="0" smtClean="0">
                <a:latin typeface="+mj-lt"/>
                <a:cs typeface="Times New Roman" pitchFamily="18" charset="0"/>
              </a:rPr>
              <a:t>Gebeliğin devamını sağlayan hormonlar meme </a:t>
            </a:r>
          </a:p>
          <a:p>
            <a:pPr>
              <a:buNone/>
            </a:pPr>
            <a:r>
              <a:rPr lang="tr-TR" sz="2600" dirty="0" smtClean="0">
                <a:latin typeface="+mj-lt"/>
                <a:cs typeface="Times New Roman" pitchFamily="18" charset="0"/>
              </a:rPr>
              <a:t>     gelişimine de önemli katkılar sağlar. 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2788932"/>
          </a:xfrm>
        </p:spPr>
        <p:txBody>
          <a:bodyPr>
            <a:normAutofit/>
          </a:bodyPr>
          <a:lstStyle/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smtClean="0">
                <a:latin typeface="+mj-lt"/>
                <a:cs typeface="Times New Roman" pitchFamily="18" charset="0"/>
              </a:rPr>
              <a:t>Doğum ile </a:t>
            </a:r>
            <a:r>
              <a:rPr lang="tr-TR" sz="2400" b="1" dirty="0" err="1" smtClean="0">
                <a:latin typeface="+mj-lt"/>
                <a:cs typeface="Times New Roman" pitchFamily="18" charset="0"/>
              </a:rPr>
              <a:t>pubertas</a:t>
            </a:r>
            <a:r>
              <a:rPr lang="tr-TR" sz="2400" b="1" dirty="0" smtClean="0">
                <a:latin typeface="+mj-lt"/>
                <a:cs typeface="Times New Roman" pitchFamily="18" charset="0"/>
              </a:rPr>
              <a:t> arasında </a:t>
            </a:r>
            <a:r>
              <a:rPr lang="tr-TR" sz="2400" dirty="0" smtClean="0">
                <a:latin typeface="+mj-lt"/>
                <a:cs typeface="Times New Roman" pitchFamily="18" charset="0"/>
              </a:rPr>
              <a:t>meme gelişimi vücudun diğer dokularına paralel bir seyir izler. </a:t>
            </a: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r>
              <a:rPr lang="tr-TR" sz="2400" dirty="0" smtClean="0">
                <a:latin typeface="+mj-lt"/>
                <a:cs typeface="Times New Roman" pitchFamily="18" charset="0"/>
              </a:rPr>
              <a:t>Bu dönemde kanal sistemi ve meme gelişimi çok azdır, 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sekretorik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dokularda gelişme olmaz.</a:t>
            </a:r>
            <a:endParaRPr lang="tr-TR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4" name="Resim 13" descr="C:\Documents and Settings\KULLANICI\Desktop\KEEPSMILLE (F)\DSC08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6964" y="3791173"/>
            <a:ext cx="3007204" cy="295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19256" cy="3312368"/>
          </a:xfrm>
        </p:spPr>
        <p:txBody>
          <a:bodyPr>
            <a:noAutofit/>
          </a:bodyPr>
          <a:lstStyle/>
          <a:p>
            <a:r>
              <a:rPr lang="tr-TR" sz="2400" b="1" dirty="0" err="1" smtClean="0">
                <a:latin typeface="+mj-lt"/>
                <a:cs typeface="Times New Roman" pitchFamily="18" charset="0"/>
              </a:rPr>
              <a:t>Pubertastan</a:t>
            </a:r>
            <a:r>
              <a:rPr lang="tr-TR" sz="2400" b="1" dirty="0" smtClean="0">
                <a:latin typeface="+mj-lt"/>
                <a:cs typeface="Times New Roman" pitchFamily="18" charset="0"/>
              </a:rPr>
              <a:t> sonra </a:t>
            </a:r>
            <a:r>
              <a:rPr lang="tr-TR" sz="2400" dirty="0" smtClean="0">
                <a:latin typeface="+mj-lt"/>
                <a:cs typeface="Times New Roman" pitchFamily="18" charset="0"/>
              </a:rPr>
              <a:t>meme gelişimi, vücudun diğer dokularından daha hızlı olmaktadır. </a:t>
            </a: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r>
              <a:rPr lang="tr-TR" sz="2400" dirty="0" smtClean="0">
                <a:latin typeface="+mj-lt"/>
                <a:cs typeface="Times New Roman" pitchFamily="18" charset="0"/>
              </a:rPr>
              <a:t>Tekrar eden seksüel </a:t>
            </a:r>
            <a:r>
              <a:rPr lang="tr-TR" sz="2400" dirty="0" err="1" smtClean="0">
                <a:latin typeface="+mj-lt"/>
                <a:cs typeface="Times New Roman" pitchFamily="18" charset="0"/>
              </a:rPr>
              <a:t>sikluslar</a:t>
            </a:r>
            <a:r>
              <a:rPr lang="tr-TR" sz="2400" dirty="0" smtClean="0">
                <a:latin typeface="+mj-lt"/>
                <a:cs typeface="Times New Roman" pitchFamily="18" charset="0"/>
              </a:rPr>
              <a:t>, memenin kanal ve alveol sisteminde gelişmeye neden olur. </a:t>
            </a: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r>
              <a:rPr lang="tr-TR" sz="2400" dirty="0" smtClean="0">
                <a:latin typeface="+mj-lt"/>
                <a:cs typeface="Times New Roman" pitchFamily="18" charset="0"/>
              </a:rPr>
              <a:t>Özellikle bu değişiklikler, </a:t>
            </a:r>
            <a:r>
              <a:rPr lang="tr-TR" sz="2400" b="1" dirty="0" smtClean="0">
                <a:latin typeface="+mj-lt"/>
                <a:cs typeface="Times New Roman" pitchFamily="18" charset="0"/>
              </a:rPr>
              <a:t>östrojenin pik </a:t>
            </a:r>
            <a:r>
              <a:rPr lang="tr-TR" sz="2400" dirty="0" smtClean="0">
                <a:latin typeface="+mj-lt"/>
                <a:cs typeface="Times New Roman" pitchFamily="18" charset="0"/>
              </a:rPr>
              <a:t>düzeye eriştiği </a:t>
            </a:r>
            <a:r>
              <a:rPr lang="tr-TR" sz="2400" b="1" dirty="0" err="1" smtClean="0">
                <a:latin typeface="+mj-lt"/>
                <a:cs typeface="Times New Roman" pitchFamily="18" charset="0"/>
              </a:rPr>
              <a:t>östrus</a:t>
            </a:r>
            <a:r>
              <a:rPr lang="tr-TR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tr-TR" sz="2400" dirty="0" smtClean="0">
                <a:latin typeface="+mj-lt"/>
                <a:cs typeface="Times New Roman" pitchFamily="18" charset="0"/>
              </a:rPr>
              <a:t>dönemlerinde şekillenir.</a:t>
            </a:r>
          </a:p>
          <a:p>
            <a:endParaRPr lang="tr-TR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65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963" y="2060575"/>
            <a:ext cx="3857625" cy="338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9208" y="2801449"/>
            <a:ext cx="8219256" cy="1203615"/>
          </a:xfrm>
        </p:spPr>
        <p:txBody>
          <a:bodyPr/>
          <a:lstStyle/>
          <a:p>
            <a:r>
              <a:rPr lang="tr-TR" sz="2400" b="1" dirty="0" err="1" smtClean="0">
                <a:latin typeface="+mj-lt"/>
                <a:cs typeface="Times New Roman" pitchFamily="18" charset="0"/>
              </a:rPr>
              <a:t>Pubertastan</a:t>
            </a:r>
            <a:r>
              <a:rPr lang="tr-TR" sz="2400" b="1" dirty="0" smtClean="0">
                <a:latin typeface="+mj-lt"/>
                <a:cs typeface="Times New Roman" pitchFamily="18" charset="0"/>
              </a:rPr>
              <a:t> gebelik şekilleninceye kadar geçen dönemde </a:t>
            </a:r>
            <a:r>
              <a:rPr lang="tr-TR" sz="2400" dirty="0" smtClean="0">
                <a:latin typeface="+mj-lt"/>
                <a:cs typeface="Times New Roman" pitchFamily="18" charset="0"/>
              </a:rPr>
              <a:t>meme gelişimi, vücudun diğer dokularına benzerdir.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33706" y="2010501"/>
            <a:ext cx="8186766" cy="2714643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latin typeface="+mj-lt"/>
                <a:cs typeface="Times New Roman" pitchFamily="18" charset="0"/>
              </a:rPr>
              <a:t>Gebelikten sonraki evrede ise </a:t>
            </a:r>
            <a:r>
              <a:rPr lang="tr-TR" sz="2400" dirty="0" smtClean="0">
                <a:latin typeface="+mj-lt"/>
                <a:cs typeface="Times New Roman" pitchFamily="18" charset="0"/>
              </a:rPr>
              <a:t>meme dokusunun gelişimi yeniden hızlanır (özellikle de gebeliğin orta döneminde bu değişiklikler çok belirgindir). </a:t>
            </a: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r>
              <a:rPr lang="tr-TR" sz="2400" dirty="0" smtClean="0">
                <a:latin typeface="+mj-lt"/>
                <a:cs typeface="Times New Roman" pitchFamily="18" charset="0"/>
              </a:rPr>
              <a:t>Bu dönemde</a:t>
            </a:r>
            <a:r>
              <a:rPr lang="tr-TR" sz="2400" b="1" dirty="0" smtClean="0">
                <a:latin typeface="+mj-lt"/>
                <a:cs typeface="Times New Roman" pitchFamily="18" charset="0"/>
              </a:rPr>
              <a:t>, alveol hücreleri gelişir ve süt sentezi yapabilme kapasitesine ulaşır.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8864" y="1789916"/>
            <a:ext cx="8229600" cy="3511292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+mj-lt"/>
                <a:cs typeface="Times New Roman" pitchFamily="18" charset="0"/>
              </a:rPr>
              <a:t>Meme bezinin büyümesi için </a:t>
            </a:r>
            <a:r>
              <a:rPr lang="tr-TR" sz="2400" b="1" dirty="0" smtClean="0">
                <a:latin typeface="+mj-lt"/>
                <a:cs typeface="Times New Roman" pitchFamily="18" charset="0"/>
              </a:rPr>
              <a:t>östrojen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ve </a:t>
            </a:r>
            <a:r>
              <a:rPr lang="tr-TR" sz="2400" b="1" dirty="0" err="1" smtClean="0">
                <a:latin typeface="+mj-lt"/>
                <a:cs typeface="Times New Roman" pitchFamily="18" charset="0"/>
              </a:rPr>
              <a:t>progesterona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ihtiyaç duyulmaktadır. </a:t>
            </a: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r>
              <a:rPr lang="tr-TR" sz="2400" b="1" dirty="0" smtClean="0">
                <a:latin typeface="+mj-lt"/>
                <a:cs typeface="Times New Roman" pitchFamily="18" charset="0"/>
              </a:rPr>
              <a:t>Gebelikte</a:t>
            </a:r>
            <a:r>
              <a:rPr lang="tr-TR" sz="2400" dirty="0" smtClean="0">
                <a:latin typeface="+mj-lt"/>
                <a:cs typeface="Times New Roman" pitchFamily="18" charset="0"/>
              </a:rPr>
              <a:t> meme dokusunda iki hormona ait reseptör vardır.</a:t>
            </a: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r>
              <a:rPr lang="tr-TR" sz="2400" b="1" dirty="0" err="1" smtClean="0">
                <a:latin typeface="+mj-lt"/>
                <a:cs typeface="Times New Roman" pitchFamily="18" charset="0"/>
              </a:rPr>
              <a:t>Laktasyon</a:t>
            </a:r>
            <a:r>
              <a:rPr lang="tr-TR" sz="2400" b="1" dirty="0" smtClean="0">
                <a:latin typeface="+mj-lt"/>
                <a:cs typeface="Times New Roman" pitchFamily="18" charset="0"/>
              </a:rPr>
              <a:t> döneminde </a:t>
            </a:r>
            <a:r>
              <a:rPr lang="tr-TR" sz="2400" dirty="0" smtClean="0">
                <a:latin typeface="+mj-lt"/>
                <a:cs typeface="Times New Roman" pitchFamily="18" charset="0"/>
              </a:rPr>
              <a:t>meme bezinde sadece östrojen reseptörleri bulunmaktadır. </a:t>
            </a:r>
          </a:p>
          <a:p>
            <a:endParaRPr lang="tr-TR" sz="2400" dirty="0" smtClean="0">
              <a:latin typeface="+mj-lt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Office PowerPoint</Application>
  <PresentationFormat>Ekran Gösterisi (4:3)</PresentationFormat>
  <Paragraphs>100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Ofis Teması</vt:lpstr>
      <vt:lpstr>İNEKLERDE LAKTASYON 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Laktogenezis </vt:lpstr>
      <vt:lpstr>Slayt 12</vt:lpstr>
      <vt:lpstr>   1. Aşama   </vt:lpstr>
      <vt:lpstr> 2. Aşama </vt:lpstr>
      <vt:lpstr>Slayt 15</vt:lpstr>
      <vt:lpstr> Galaktogenezis </vt:lpstr>
      <vt:lpstr>Slayt 17</vt:lpstr>
      <vt:lpstr>Slayt 18</vt:lpstr>
      <vt:lpstr>Slayt 19</vt:lpstr>
      <vt:lpstr>Slayt 20</vt:lpstr>
      <vt:lpstr> SÜT İNDİRİLME MEKANİZMASI </vt:lpstr>
      <vt:lpstr>Slayt 22</vt:lpstr>
      <vt:lpstr>Slayt 23</vt:lpstr>
      <vt:lpstr>Slayt 24</vt:lpstr>
      <vt:lpstr> Sütün İndirilmesinin Engellenmesi </vt:lpstr>
      <vt:lpstr>Slayt 26</vt:lpstr>
      <vt:lpstr>Slayt 27</vt:lpstr>
      <vt:lpstr>Slayt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İNEKLERDE LAKTASYON </dc:title>
  <dc:creator>Ayhan Bastan</dc:creator>
  <cp:lastModifiedBy>Ayhan Bastan</cp:lastModifiedBy>
  <cp:revision>1</cp:revision>
  <dcterms:created xsi:type="dcterms:W3CDTF">2017-10-25T13:23:08Z</dcterms:created>
  <dcterms:modified xsi:type="dcterms:W3CDTF">2017-10-25T13:24:07Z</dcterms:modified>
</cp:coreProperties>
</file>