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0"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89"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91" r:id="rId3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69" d="100"/>
          <a:sy n="69" d="100"/>
        </p:scale>
        <p:origin x="538"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8515B9B-A9CB-4CD3-B09C-B18127856D0D}"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2547157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8515B9B-A9CB-4CD3-B09C-B18127856D0D}"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2948916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8515B9B-A9CB-4CD3-B09C-B18127856D0D}"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4B80D1-67C3-4A79-9BE1-C34B5306C6E6}"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2512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8515B9B-A9CB-4CD3-B09C-B18127856D0D}"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3372427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8515B9B-A9CB-4CD3-B09C-B18127856D0D}"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4B80D1-67C3-4A79-9BE1-C34B5306C6E6}"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458723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8515B9B-A9CB-4CD3-B09C-B18127856D0D}"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30031687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515B9B-A9CB-4CD3-B09C-B18127856D0D}"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989749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515B9B-A9CB-4CD3-B09C-B18127856D0D}"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1785593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515B9B-A9CB-4CD3-B09C-B18127856D0D}"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3428371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8515B9B-A9CB-4CD3-B09C-B18127856D0D}"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2847259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8515B9B-A9CB-4CD3-B09C-B18127856D0D}"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2246547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8515B9B-A9CB-4CD3-B09C-B18127856D0D}" type="datetimeFigureOut">
              <a:rPr lang="tr-TR" smtClean="0"/>
              <a:pPr/>
              <a:t>7.03.2018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208041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8515B9B-A9CB-4CD3-B09C-B18127856D0D}" type="datetimeFigureOut">
              <a:rPr lang="tr-TR" smtClean="0"/>
              <a:pPr/>
              <a:t>7.03.2018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2387108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515B9B-A9CB-4CD3-B09C-B18127856D0D}" type="datetimeFigureOut">
              <a:rPr lang="tr-TR" smtClean="0"/>
              <a:pPr/>
              <a:t>7.03.2018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1818128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8515B9B-A9CB-4CD3-B09C-B18127856D0D}"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3138648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8515B9B-A9CB-4CD3-B09C-B18127856D0D}"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4B80D1-67C3-4A79-9BE1-C34B5306C6E6}" type="slidenum">
              <a:rPr lang="tr-TR" smtClean="0"/>
              <a:pPr/>
              <a:t>‹#›</a:t>
            </a:fld>
            <a:endParaRPr lang="tr-TR"/>
          </a:p>
        </p:txBody>
      </p:sp>
    </p:spTree>
    <p:extLst>
      <p:ext uri="{BB962C8B-B14F-4D97-AF65-F5344CB8AC3E}">
        <p14:creationId xmlns:p14="http://schemas.microsoft.com/office/powerpoint/2010/main" val="4294251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8515B9B-A9CB-4CD3-B09C-B18127856D0D}" type="datetimeFigureOut">
              <a:rPr lang="tr-TR" smtClean="0"/>
              <a:pPr/>
              <a:t>7.03.2018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14B80D1-67C3-4A79-9BE1-C34B5306C6E6}" type="slidenum">
              <a:rPr lang="tr-TR" smtClean="0"/>
              <a:pPr/>
              <a:t>‹#›</a:t>
            </a:fld>
            <a:endParaRPr lang="tr-TR"/>
          </a:p>
        </p:txBody>
      </p:sp>
    </p:spTree>
    <p:extLst>
      <p:ext uri="{BB962C8B-B14F-4D97-AF65-F5344CB8AC3E}">
        <p14:creationId xmlns:p14="http://schemas.microsoft.com/office/powerpoint/2010/main" val="35607335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hyperlink" Target="http://www.vahabzade.net/" TargetMode="External"/><Relationship Id="rId2" Type="http://schemas.openxmlformats.org/officeDocument/2006/relationships/hyperlink" Target="http://www.anspress.com/nid103896.html" TargetMode="External"/><Relationship Id="rId1" Type="http://schemas.openxmlformats.org/officeDocument/2006/relationships/slideLayout" Target="../slideLayouts/slideLayout7.xml"/><Relationship Id="rId6" Type="http://schemas.openxmlformats.org/officeDocument/2006/relationships/hyperlink" Target="http://turkoloji.cu.edu.tr/CAGDAS%20TURK%20LEHCELERI/erdal_karaman_bahtiyarvahabzade_anadili_mucadele.pdf" TargetMode="External"/><Relationship Id="rId5" Type="http://schemas.openxmlformats.org/officeDocument/2006/relationships/hyperlink" Target="http://turkoloji.cu.edu.tr/CAGDAS%20TURK%20LEHCELERI/bayram_gundogdu_vahapzade.pdf" TargetMode="External"/><Relationship Id="rId4" Type="http://schemas.openxmlformats.org/officeDocument/2006/relationships/hyperlink" Target="http://www.biyografi.net/kisiayrinti.asp?kisiid=4266"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836712"/>
            <a:ext cx="8229600" cy="3384376"/>
          </a:xfrm>
        </p:spPr>
        <p:txBody>
          <a:bodyPr>
            <a:normAutofit/>
          </a:bodyPr>
          <a:lstStyle/>
          <a:p>
            <a:r>
              <a:rPr lang="tr-TR" b="1" smtClean="0"/>
              <a:t>TL3030</a:t>
            </a:r>
            <a:br>
              <a:rPr lang="tr-TR" b="1" smtClean="0"/>
            </a:br>
            <a:r>
              <a:rPr lang="tr-TR" b="1" smtClean="0"/>
              <a:t/>
            </a:r>
            <a:br>
              <a:rPr lang="tr-TR" b="1" smtClean="0"/>
            </a:br>
            <a:r>
              <a:rPr lang="tr-TR" b="1" smtClean="0"/>
              <a:t>ÇAĞDAŞ AZERBAYCAN EDEBİYATI</a:t>
            </a:r>
            <a:r>
              <a:rPr lang="tr-TR" smtClean="0"/>
              <a:t/>
            </a:r>
            <a:br>
              <a:rPr lang="tr-TR" smtClean="0"/>
            </a:br>
            <a:r>
              <a:rPr lang="tr-TR" smtClean="0"/>
              <a:t>                                         </a:t>
            </a:r>
            <a:br>
              <a:rPr lang="tr-TR" smtClean="0"/>
            </a:br>
            <a:r>
              <a:rPr lang="tr-TR" sz="2700" b="1" smtClean="0">
                <a:solidFill>
                  <a:srgbClr val="0070C0"/>
                </a:solidFill>
              </a:rPr>
              <a:t>Prof. Dr. Erdoğan Uygur</a:t>
            </a:r>
            <a:endParaRPr lang="tr-TR" sz="2700" b="1" dirty="0">
              <a:solidFill>
                <a:srgbClr val="0070C0"/>
              </a:solidFill>
            </a:endParaRPr>
          </a:p>
        </p:txBody>
      </p:sp>
    </p:spTree>
    <p:extLst>
      <p:ext uri="{BB962C8B-B14F-4D97-AF65-F5344CB8AC3E}">
        <p14:creationId xmlns:p14="http://schemas.microsoft.com/office/powerpoint/2010/main" val="28788119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1" name="Rectangle 1"/>
          <p:cNvSpPr>
            <a:spLocks noChangeArrowheads="1"/>
          </p:cNvSpPr>
          <p:nvPr/>
        </p:nvSpPr>
        <p:spPr bwMode="auto">
          <a:xfrm>
            <a:off x="2567608" y="1340769"/>
            <a:ext cx="7128792"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49263" algn="just" fontAlgn="base">
              <a:spcBef>
                <a:spcPct val="0"/>
              </a:spcBef>
              <a:spcAft>
                <a:spcPct val="0"/>
              </a:spcAft>
            </a:pPr>
            <a:r>
              <a:rPr lang="tr-TR" sz="2800" dirty="0">
                <a:ea typeface="Times New Roman" pitchFamily="18" charset="0"/>
                <a:cs typeface="Arial" pitchFamily="34" charset="0"/>
              </a:rPr>
              <a:t>1980-2000 yılları arasında milletvekili olarak görev yapan şair, 20 Ocak 1990’da </a:t>
            </a:r>
            <a:r>
              <a:rPr lang="tr-TR" sz="2800" dirty="0" err="1">
                <a:ea typeface="Times New Roman" pitchFamily="18" charset="0"/>
                <a:cs typeface="Arial" pitchFamily="34" charset="0"/>
              </a:rPr>
              <a:t>Bakû’nün</a:t>
            </a:r>
            <a:r>
              <a:rPr lang="tr-TR" sz="2800" dirty="0">
                <a:ea typeface="Times New Roman" pitchFamily="18" charset="0"/>
                <a:cs typeface="Arial" pitchFamily="34" charset="0"/>
              </a:rPr>
              <a:t> Rus tankları tarafından işgaline karşı verdiği mücadele sonucunda istiklal madalyasıyla ödüllendirilir (1995).</a:t>
            </a:r>
            <a:endParaRPr lang="tr-TR" sz="2800" dirty="0">
              <a:cs typeface="Arial" pitchFamily="34" charset="0"/>
            </a:endParaRPr>
          </a:p>
        </p:txBody>
      </p:sp>
    </p:spTree>
    <p:extLst>
      <p:ext uri="{BB962C8B-B14F-4D97-AF65-F5344CB8AC3E}">
        <p14:creationId xmlns:p14="http://schemas.microsoft.com/office/powerpoint/2010/main" val="29521617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5" name="Rectangle 1"/>
          <p:cNvSpPr>
            <a:spLocks noChangeArrowheads="1"/>
          </p:cNvSpPr>
          <p:nvPr/>
        </p:nvSpPr>
        <p:spPr bwMode="auto">
          <a:xfrm>
            <a:off x="2495600" y="836713"/>
            <a:ext cx="7272808"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49263" algn="just" fontAlgn="base">
              <a:spcBef>
                <a:spcPct val="0"/>
              </a:spcBef>
              <a:spcAft>
                <a:spcPct val="0"/>
              </a:spcAft>
            </a:pPr>
            <a:r>
              <a:rPr lang="tr-TR" sz="3200" dirty="0">
                <a:ea typeface="Times New Roman" pitchFamily="18" charset="0"/>
                <a:cs typeface="Arial" pitchFamily="34" charset="0"/>
              </a:rPr>
              <a:t>Samet Vurgun’a duyduğu hayranlıktan ötürü, şiirlerinde onun üslûbundan esinlenmiştir. Dolayısıyla, </a:t>
            </a:r>
            <a:r>
              <a:rPr lang="tr-TR" sz="3200" dirty="0" err="1">
                <a:ea typeface="Times New Roman" pitchFamily="18" charset="0"/>
                <a:cs typeface="Arial" pitchFamily="34" charset="0"/>
              </a:rPr>
              <a:t>Vahabzade’nin</a:t>
            </a:r>
            <a:r>
              <a:rPr lang="tr-TR" sz="3200" dirty="0">
                <a:ea typeface="Times New Roman" pitchFamily="18" charset="0"/>
                <a:cs typeface="Arial" pitchFamily="34" charset="0"/>
              </a:rPr>
              <a:t> şiirleri  tema, konu ve üslûp özellikleri bakımından Samet Vurgun’un şiirleriyle benzerlik gösterir. Hece ölçüsünü tercih etmekle birlikte zaman zaman aruz ölçüsünü de kullanır.</a:t>
            </a:r>
            <a:endParaRPr lang="tr-TR" sz="3200" dirty="0">
              <a:cs typeface="Arial" pitchFamily="34" charset="0"/>
            </a:endParaRPr>
          </a:p>
        </p:txBody>
      </p:sp>
    </p:spTree>
    <p:extLst>
      <p:ext uri="{BB962C8B-B14F-4D97-AF65-F5344CB8AC3E}">
        <p14:creationId xmlns:p14="http://schemas.microsoft.com/office/powerpoint/2010/main" val="501868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268761"/>
            <a:ext cx="7128792" cy="2062103"/>
          </a:xfrm>
          <a:prstGeom prst="rect">
            <a:avLst/>
          </a:prstGeom>
        </p:spPr>
        <p:txBody>
          <a:bodyPr wrap="square">
            <a:spAutoFit/>
          </a:bodyPr>
          <a:lstStyle/>
          <a:p>
            <a:pPr algn="just"/>
            <a:r>
              <a:rPr lang="tr-TR" sz="3200" dirty="0"/>
              <a:t>Şiirlerinde dil, bayrak, vatan, toplum, adalet, inanç, aile, anne ve erdem gibi toplumsal kavramların yüceltilmesine yönelik konulara yer verir. </a:t>
            </a:r>
          </a:p>
        </p:txBody>
      </p:sp>
    </p:spTree>
    <p:extLst>
      <p:ext uri="{BB962C8B-B14F-4D97-AF65-F5344CB8AC3E}">
        <p14:creationId xmlns:p14="http://schemas.microsoft.com/office/powerpoint/2010/main" val="22826893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340769"/>
            <a:ext cx="7272808" cy="3108543"/>
          </a:xfrm>
          <a:prstGeom prst="rect">
            <a:avLst/>
          </a:prstGeom>
        </p:spPr>
        <p:txBody>
          <a:bodyPr wrap="square">
            <a:spAutoFit/>
          </a:bodyPr>
          <a:lstStyle/>
          <a:p>
            <a:pPr algn="just"/>
            <a:r>
              <a:rPr lang="tr-TR" sz="2800" dirty="0" err="1"/>
              <a:t>Vahabzade</a:t>
            </a:r>
            <a:r>
              <a:rPr lang="tr-TR" sz="2800" dirty="0"/>
              <a:t> şiiri, ruhunda kopan fırtına ve coşkuların; yüreğinde yeşeren ve kök salan ümidin, hümanizmanın ve derin duyguların  dışa vurumu olarak betimler ve söz söyleme sanatının en yüksek mertebesi olarak görür; ancak, bu sanatın topluma hitap ve nüfuz etmesinin gerekliliğini hiçbir zaman göz ardı etmez. </a:t>
            </a:r>
          </a:p>
        </p:txBody>
      </p:sp>
    </p:spTree>
    <p:extLst>
      <p:ext uri="{BB962C8B-B14F-4D97-AF65-F5344CB8AC3E}">
        <p14:creationId xmlns:p14="http://schemas.microsoft.com/office/powerpoint/2010/main" val="1388112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980728"/>
            <a:ext cx="7272808" cy="5262979"/>
          </a:xfrm>
          <a:prstGeom prst="rect">
            <a:avLst/>
          </a:prstGeom>
        </p:spPr>
        <p:txBody>
          <a:bodyPr wrap="square">
            <a:spAutoFit/>
          </a:bodyPr>
          <a:lstStyle/>
          <a:p>
            <a:pPr algn="just"/>
            <a:r>
              <a:rPr lang="tr-TR" sz="2800" dirty="0"/>
              <a:t>Dolayısıyla, şiirlerinde kullandığı dil son derece sade, dolambaçsız ve anlaşılır özelliktedir. Zaman zaman kullandığı mecazlardan veya zıt kavramların çatışmasından hakikate ulaşmaya çalışması ise şiir sanatındaki maharetinin bir başka yönünü göstermektedir:</a:t>
            </a:r>
          </a:p>
          <a:p>
            <a:endParaRPr lang="tr-TR" sz="2800" dirty="0"/>
          </a:p>
          <a:p>
            <a:r>
              <a:rPr lang="tr-TR" sz="2800" dirty="0"/>
              <a:t>		</a:t>
            </a:r>
            <a:r>
              <a:rPr lang="tr-TR" sz="2800" dirty="0" err="1"/>
              <a:t>Qışda</a:t>
            </a:r>
            <a:r>
              <a:rPr lang="tr-TR" sz="2800" dirty="0"/>
              <a:t> bahar, baharda </a:t>
            </a:r>
            <a:r>
              <a:rPr lang="tr-TR" sz="2800" dirty="0" err="1"/>
              <a:t>qış</a:t>
            </a:r>
            <a:r>
              <a:rPr lang="tr-TR" sz="2800" dirty="0"/>
              <a:t>, </a:t>
            </a:r>
            <a:br>
              <a:rPr lang="tr-TR" sz="2800" dirty="0"/>
            </a:br>
            <a:r>
              <a:rPr lang="tr-TR" sz="2800" dirty="0"/>
              <a:t>		Selde, suda od gizlidir. </a:t>
            </a:r>
            <a:br>
              <a:rPr lang="tr-TR" sz="2800" dirty="0"/>
            </a:br>
            <a:r>
              <a:rPr lang="tr-TR" sz="2800" dirty="0"/>
              <a:t>		Ağ </a:t>
            </a:r>
            <a:r>
              <a:rPr lang="tr-TR" sz="2800" dirty="0" err="1"/>
              <a:t>buludda</a:t>
            </a:r>
            <a:r>
              <a:rPr lang="tr-TR" sz="2800" dirty="0"/>
              <a:t> </a:t>
            </a:r>
            <a:r>
              <a:rPr lang="tr-TR" sz="2800" dirty="0" err="1"/>
              <a:t>yamyaşıl</a:t>
            </a:r>
            <a:r>
              <a:rPr lang="tr-TR" sz="2800" dirty="0"/>
              <a:t> ot, </a:t>
            </a:r>
            <a:br>
              <a:rPr lang="tr-TR" sz="2800" dirty="0"/>
            </a:br>
            <a:r>
              <a:rPr lang="tr-TR" sz="2800" dirty="0"/>
              <a:t>		Yaşıl </a:t>
            </a:r>
            <a:r>
              <a:rPr lang="tr-TR" sz="2800" dirty="0" err="1"/>
              <a:t>otda</a:t>
            </a:r>
            <a:r>
              <a:rPr lang="tr-TR" sz="2800" dirty="0"/>
              <a:t> </a:t>
            </a:r>
            <a:r>
              <a:rPr lang="tr-TR" sz="2800" dirty="0" err="1"/>
              <a:t>süd</a:t>
            </a:r>
            <a:r>
              <a:rPr lang="tr-TR" sz="2800" dirty="0"/>
              <a:t> gizlidir.</a:t>
            </a:r>
          </a:p>
          <a:p>
            <a:pPr algn="just"/>
            <a:endParaRPr lang="tr-TR" sz="2800" dirty="0"/>
          </a:p>
        </p:txBody>
      </p:sp>
    </p:spTree>
    <p:extLst>
      <p:ext uri="{BB962C8B-B14F-4D97-AF65-F5344CB8AC3E}">
        <p14:creationId xmlns:p14="http://schemas.microsoft.com/office/powerpoint/2010/main" val="2457638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196753"/>
            <a:ext cx="7344816" cy="1815882"/>
          </a:xfrm>
          <a:prstGeom prst="rect">
            <a:avLst/>
          </a:prstGeom>
        </p:spPr>
        <p:txBody>
          <a:bodyPr wrap="square">
            <a:spAutoFit/>
          </a:bodyPr>
          <a:lstStyle/>
          <a:p>
            <a:pPr algn="just"/>
            <a:r>
              <a:rPr lang="tr-TR" sz="2800" dirty="0"/>
              <a:t>Toplumların inkişaf ederek varlıklarını sürdürmesindeki en önemli etkenin anadili olduğu konusunda yazdığı şiirleriyle toplumda dil bilincinin güçlenmesine katkı sağlar.</a:t>
            </a:r>
          </a:p>
        </p:txBody>
      </p:sp>
    </p:spTree>
    <p:extLst>
      <p:ext uri="{BB962C8B-B14F-4D97-AF65-F5344CB8AC3E}">
        <p14:creationId xmlns:p14="http://schemas.microsoft.com/office/powerpoint/2010/main" val="3158955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7643192" cy="850106"/>
          </a:xfrm>
        </p:spPr>
        <p:txBody>
          <a:bodyPr>
            <a:normAutofit/>
          </a:bodyPr>
          <a:lstStyle/>
          <a:p>
            <a:r>
              <a:rPr lang="tr-TR" sz="2800" dirty="0">
                <a:solidFill>
                  <a:srgbClr val="FF0000"/>
                </a:solidFill>
              </a:rPr>
              <a:t>Ana Dili şiirinden…</a:t>
            </a:r>
          </a:p>
        </p:txBody>
      </p:sp>
      <p:sp>
        <p:nvSpPr>
          <p:cNvPr id="3" name="2 İçerik Yer Tutucusu"/>
          <p:cNvSpPr>
            <a:spLocks noGrp="1"/>
          </p:cNvSpPr>
          <p:nvPr>
            <p:ph idx="1"/>
          </p:nvPr>
        </p:nvSpPr>
        <p:spPr>
          <a:xfrm>
            <a:off x="2639616" y="1268761"/>
            <a:ext cx="7200800" cy="4525963"/>
          </a:xfrm>
        </p:spPr>
        <p:txBody>
          <a:bodyPr>
            <a:noAutofit/>
          </a:bodyPr>
          <a:lstStyle/>
          <a:p>
            <a:pPr>
              <a:buNone/>
            </a:pPr>
            <a:r>
              <a:rPr lang="tr-TR" sz="2800" dirty="0" smtClean="0"/>
              <a:t>	</a:t>
            </a:r>
            <a:r>
              <a:rPr lang="de-DE" sz="2800" dirty="0" err="1"/>
              <a:t>Dil</a:t>
            </a:r>
            <a:r>
              <a:rPr lang="de-DE" sz="2800" dirty="0"/>
              <a:t> </a:t>
            </a:r>
            <a:r>
              <a:rPr lang="de-DE" sz="2800" dirty="0" err="1"/>
              <a:t>açanda</a:t>
            </a:r>
            <a:r>
              <a:rPr lang="de-DE" sz="2800" dirty="0"/>
              <a:t> </a:t>
            </a:r>
            <a:r>
              <a:rPr lang="de-DE" sz="2800" dirty="0" err="1"/>
              <a:t>ilk</a:t>
            </a:r>
            <a:r>
              <a:rPr lang="de-DE" sz="2800" dirty="0"/>
              <a:t> </a:t>
            </a:r>
            <a:r>
              <a:rPr lang="de-DE" sz="2800" dirty="0" err="1"/>
              <a:t>defa</a:t>
            </a:r>
            <a:r>
              <a:rPr lang="de-DE" sz="2800" dirty="0"/>
              <a:t> '</a:t>
            </a:r>
            <a:r>
              <a:rPr lang="de-DE" sz="2800" dirty="0" err="1"/>
              <a:t>ana</a:t>
            </a:r>
            <a:r>
              <a:rPr lang="de-DE" sz="2800" dirty="0"/>
              <a:t>' </a:t>
            </a:r>
            <a:r>
              <a:rPr lang="de-DE" sz="2800" dirty="0" err="1"/>
              <a:t>söylerik</a:t>
            </a:r>
            <a:r>
              <a:rPr lang="de-DE" sz="2800" dirty="0"/>
              <a:t> </a:t>
            </a:r>
            <a:r>
              <a:rPr lang="de-DE" sz="2800" dirty="0" err="1"/>
              <a:t>biz</a:t>
            </a:r>
            <a:r>
              <a:rPr lang="de-DE" sz="2800" dirty="0"/>
              <a:t> </a:t>
            </a:r>
            <a:br>
              <a:rPr lang="de-DE" sz="2800" dirty="0"/>
            </a:br>
            <a:r>
              <a:rPr lang="de-DE" sz="2800" dirty="0"/>
              <a:t>'Ana </a:t>
            </a:r>
            <a:r>
              <a:rPr lang="de-DE" sz="2800" dirty="0" err="1"/>
              <a:t>dili</a:t>
            </a:r>
            <a:r>
              <a:rPr lang="de-DE" sz="2800" dirty="0"/>
              <a:t>' </a:t>
            </a:r>
            <a:r>
              <a:rPr lang="de-DE" sz="2800" dirty="0" err="1"/>
              <a:t>adlanır</a:t>
            </a:r>
            <a:r>
              <a:rPr lang="de-DE" sz="2800" dirty="0"/>
              <a:t> </a:t>
            </a:r>
            <a:r>
              <a:rPr lang="de-DE" sz="2800" dirty="0" err="1"/>
              <a:t>bizim</a:t>
            </a:r>
            <a:r>
              <a:rPr lang="de-DE" sz="2800" dirty="0"/>
              <a:t> </a:t>
            </a:r>
            <a:r>
              <a:rPr lang="de-DE" sz="2800" dirty="0" err="1"/>
              <a:t>ilk</a:t>
            </a:r>
            <a:r>
              <a:rPr lang="de-DE" sz="2800" dirty="0"/>
              <a:t> </a:t>
            </a:r>
            <a:r>
              <a:rPr lang="de-DE" sz="2800" dirty="0" err="1"/>
              <a:t>dersliyimiz</a:t>
            </a:r>
            <a:r>
              <a:rPr lang="de-DE" sz="2800" dirty="0"/>
              <a:t> </a:t>
            </a:r>
            <a:br>
              <a:rPr lang="de-DE" sz="2800" dirty="0"/>
            </a:br>
            <a:r>
              <a:rPr lang="de-DE" sz="2800" dirty="0" err="1"/>
              <a:t>İlk</a:t>
            </a:r>
            <a:r>
              <a:rPr lang="de-DE" sz="2800" dirty="0"/>
              <a:t> </a:t>
            </a:r>
            <a:r>
              <a:rPr lang="de-DE" sz="2800" dirty="0" err="1"/>
              <a:t>mahnımız</a:t>
            </a:r>
            <a:r>
              <a:rPr lang="de-DE" sz="2800" dirty="0"/>
              <a:t> </a:t>
            </a:r>
            <a:r>
              <a:rPr lang="de-DE" sz="2800" dirty="0" err="1"/>
              <a:t>laylanı</a:t>
            </a:r>
            <a:r>
              <a:rPr lang="de-DE" sz="2800" dirty="0"/>
              <a:t> </a:t>
            </a:r>
            <a:r>
              <a:rPr lang="de-DE" sz="2800" dirty="0" err="1"/>
              <a:t>anamız</a:t>
            </a:r>
            <a:r>
              <a:rPr lang="de-DE" sz="2800" dirty="0"/>
              <a:t> </a:t>
            </a:r>
            <a:r>
              <a:rPr lang="de-DE" sz="2800" dirty="0" err="1"/>
              <a:t>öz</a:t>
            </a:r>
            <a:r>
              <a:rPr lang="de-DE" sz="2800" dirty="0"/>
              <a:t> </a:t>
            </a:r>
            <a:r>
              <a:rPr lang="de-DE" sz="2800" dirty="0" err="1"/>
              <a:t>südüyle</a:t>
            </a:r>
            <a:r>
              <a:rPr lang="de-DE" sz="2800" dirty="0"/>
              <a:t> </a:t>
            </a:r>
            <a:br>
              <a:rPr lang="de-DE" sz="2800" dirty="0"/>
            </a:br>
            <a:r>
              <a:rPr lang="de-DE" sz="2800" dirty="0" err="1"/>
              <a:t>İçirir</a:t>
            </a:r>
            <a:r>
              <a:rPr lang="de-DE" sz="2800" dirty="0"/>
              <a:t> </a:t>
            </a:r>
            <a:r>
              <a:rPr lang="de-DE" sz="2800" dirty="0" err="1"/>
              <a:t>ruhumuza</a:t>
            </a:r>
            <a:r>
              <a:rPr lang="de-DE" sz="2800" dirty="0"/>
              <a:t> </a:t>
            </a:r>
            <a:r>
              <a:rPr lang="de-DE" sz="2800" dirty="0" err="1"/>
              <a:t>bu</a:t>
            </a:r>
            <a:r>
              <a:rPr lang="de-DE" sz="2800" dirty="0"/>
              <a:t> </a:t>
            </a:r>
            <a:r>
              <a:rPr lang="de-DE" sz="2800" dirty="0" err="1"/>
              <a:t>dilde</a:t>
            </a:r>
            <a:r>
              <a:rPr lang="de-DE" sz="2800" dirty="0"/>
              <a:t> </a:t>
            </a:r>
            <a:r>
              <a:rPr lang="de-DE" sz="2800" dirty="0" err="1"/>
              <a:t>gile-gile</a:t>
            </a:r>
            <a:r>
              <a:rPr lang="de-DE" sz="2800" dirty="0"/>
              <a:t>. </a:t>
            </a:r>
            <a:br>
              <a:rPr lang="de-DE" sz="2800" dirty="0"/>
            </a:br>
            <a:r>
              <a:rPr lang="de-DE" sz="2800" dirty="0"/>
              <a:t/>
            </a:r>
            <a:br>
              <a:rPr lang="de-DE" sz="2800" dirty="0"/>
            </a:br>
            <a:r>
              <a:rPr lang="de-DE" sz="2800" dirty="0" err="1"/>
              <a:t>Bu</a:t>
            </a:r>
            <a:r>
              <a:rPr lang="de-DE" sz="2800" dirty="0"/>
              <a:t> </a:t>
            </a:r>
            <a:r>
              <a:rPr lang="de-DE" sz="2800" dirty="0" err="1"/>
              <a:t>dil</a:t>
            </a:r>
            <a:r>
              <a:rPr lang="de-DE" sz="2800" dirty="0"/>
              <a:t> - </a:t>
            </a:r>
            <a:r>
              <a:rPr lang="de-DE" sz="2800" dirty="0" err="1"/>
              <a:t>bizim</a:t>
            </a:r>
            <a:r>
              <a:rPr lang="de-DE" sz="2800" dirty="0"/>
              <a:t> </a:t>
            </a:r>
            <a:r>
              <a:rPr lang="de-DE" sz="2800" dirty="0" err="1"/>
              <a:t>ruhumuz</a:t>
            </a:r>
            <a:r>
              <a:rPr lang="de-DE" sz="2800" dirty="0"/>
              <a:t>, </a:t>
            </a:r>
            <a:r>
              <a:rPr lang="de-DE" sz="2800" dirty="0" err="1"/>
              <a:t>eşgimiz</a:t>
            </a:r>
            <a:r>
              <a:rPr lang="de-DE" sz="2800" dirty="0"/>
              <a:t>, </a:t>
            </a:r>
            <a:r>
              <a:rPr lang="de-DE" sz="2800" dirty="0" err="1"/>
              <a:t>canımızdır</a:t>
            </a:r>
            <a:r>
              <a:rPr lang="de-DE" sz="2800" dirty="0"/>
              <a:t>, </a:t>
            </a:r>
            <a:br>
              <a:rPr lang="de-DE" sz="2800" dirty="0"/>
            </a:br>
            <a:r>
              <a:rPr lang="de-DE" sz="2800" dirty="0" err="1"/>
              <a:t>Bu</a:t>
            </a:r>
            <a:r>
              <a:rPr lang="de-DE" sz="2800" dirty="0"/>
              <a:t> </a:t>
            </a:r>
            <a:r>
              <a:rPr lang="de-DE" sz="2800" dirty="0" err="1"/>
              <a:t>dil</a:t>
            </a:r>
            <a:r>
              <a:rPr lang="de-DE" sz="2800" dirty="0"/>
              <a:t> - </a:t>
            </a:r>
            <a:r>
              <a:rPr lang="de-DE" sz="2800" dirty="0" err="1"/>
              <a:t>birbirimizle</a:t>
            </a:r>
            <a:r>
              <a:rPr lang="de-DE" sz="2800" dirty="0"/>
              <a:t> </a:t>
            </a:r>
            <a:r>
              <a:rPr lang="de-DE" sz="2800" dirty="0" err="1"/>
              <a:t>ehdi-peymanımızdır</a:t>
            </a:r>
            <a:r>
              <a:rPr lang="de-DE" sz="2800" dirty="0"/>
              <a:t>. </a:t>
            </a:r>
            <a:br>
              <a:rPr lang="de-DE" sz="2800" dirty="0"/>
            </a:br>
            <a:r>
              <a:rPr lang="de-DE" sz="2800" dirty="0" err="1"/>
              <a:t>Bu</a:t>
            </a:r>
            <a:r>
              <a:rPr lang="de-DE" sz="2800" dirty="0"/>
              <a:t> </a:t>
            </a:r>
            <a:r>
              <a:rPr lang="de-DE" sz="2800" dirty="0" err="1"/>
              <a:t>dil</a:t>
            </a:r>
            <a:r>
              <a:rPr lang="de-DE" sz="2800" dirty="0"/>
              <a:t> - </a:t>
            </a:r>
            <a:r>
              <a:rPr lang="de-DE" sz="2800" dirty="0" err="1"/>
              <a:t>tanıtmış</a:t>
            </a:r>
            <a:r>
              <a:rPr lang="de-DE" sz="2800" dirty="0"/>
              <a:t> </a:t>
            </a:r>
            <a:r>
              <a:rPr lang="de-DE" sz="2800" dirty="0" err="1"/>
              <a:t>bize</a:t>
            </a:r>
            <a:r>
              <a:rPr lang="de-DE" sz="2800" dirty="0"/>
              <a:t> </a:t>
            </a:r>
            <a:r>
              <a:rPr lang="de-DE" sz="2800" dirty="0" err="1"/>
              <a:t>bu</a:t>
            </a:r>
            <a:r>
              <a:rPr lang="de-DE" sz="2800" dirty="0"/>
              <a:t> </a:t>
            </a:r>
            <a:r>
              <a:rPr lang="de-DE" sz="2800" dirty="0" err="1"/>
              <a:t>dünyada</a:t>
            </a:r>
            <a:r>
              <a:rPr lang="de-DE" sz="2800" dirty="0"/>
              <a:t> her </a:t>
            </a:r>
            <a:r>
              <a:rPr lang="de-DE" sz="2800" dirty="0" err="1"/>
              <a:t>şeyi</a:t>
            </a:r>
            <a:r>
              <a:rPr lang="de-DE" sz="2800" dirty="0"/>
              <a:t> </a:t>
            </a:r>
            <a:br>
              <a:rPr lang="de-DE" sz="2800" dirty="0"/>
            </a:br>
            <a:r>
              <a:rPr lang="de-DE" sz="2800" dirty="0" err="1"/>
              <a:t>Bu</a:t>
            </a:r>
            <a:r>
              <a:rPr lang="de-DE" sz="2800" dirty="0"/>
              <a:t> </a:t>
            </a:r>
            <a:r>
              <a:rPr lang="de-DE" sz="2800" dirty="0" err="1"/>
              <a:t>dil</a:t>
            </a:r>
            <a:r>
              <a:rPr lang="de-DE" sz="2800" dirty="0"/>
              <a:t> - </a:t>
            </a:r>
            <a:r>
              <a:rPr lang="de-DE" sz="2800" dirty="0" err="1"/>
              <a:t>ecdadımızın</a:t>
            </a:r>
            <a:r>
              <a:rPr lang="de-DE" sz="2800" dirty="0"/>
              <a:t> </a:t>
            </a:r>
            <a:r>
              <a:rPr lang="de-DE" sz="2800" dirty="0" err="1"/>
              <a:t>bize</a:t>
            </a:r>
            <a:r>
              <a:rPr lang="de-DE" sz="2800" dirty="0"/>
              <a:t> </a:t>
            </a:r>
            <a:r>
              <a:rPr lang="de-DE" sz="2800" dirty="0" err="1"/>
              <a:t>goyup</a:t>
            </a:r>
            <a:r>
              <a:rPr lang="de-DE" sz="2800" dirty="0"/>
              <a:t> </a:t>
            </a:r>
            <a:r>
              <a:rPr lang="de-DE" sz="2800" dirty="0" err="1"/>
              <a:t>getdiyi</a:t>
            </a:r>
            <a:r>
              <a:rPr lang="de-DE" sz="2800" dirty="0"/>
              <a:t> </a:t>
            </a:r>
            <a:br>
              <a:rPr lang="de-DE" sz="2800" dirty="0"/>
            </a:br>
            <a:r>
              <a:rPr lang="de-DE" sz="2800" dirty="0"/>
              <a:t>En </a:t>
            </a:r>
            <a:r>
              <a:rPr lang="de-DE" sz="2800" dirty="0" err="1"/>
              <a:t>gıymetli</a:t>
            </a:r>
            <a:r>
              <a:rPr lang="de-DE" sz="2800" dirty="0"/>
              <a:t> </a:t>
            </a:r>
            <a:r>
              <a:rPr lang="de-DE" sz="2800" dirty="0" err="1"/>
              <a:t>mirasdır</a:t>
            </a:r>
            <a:r>
              <a:rPr lang="de-DE" sz="2800" dirty="0"/>
              <a:t>, </a:t>
            </a:r>
            <a:r>
              <a:rPr lang="de-DE" sz="2800" dirty="0" err="1"/>
              <a:t>onu</a:t>
            </a:r>
            <a:r>
              <a:rPr lang="de-DE" sz="2800" dirty="0"/>
              <a:t> </a:t>
            </a:r>
            <a:r>
              <a:rPr lang="de-DE" sz="2800" dirty="0" err="1"/>
              <a:t>gözlerimiz</a:t>
            </a:r>
            <a:r>
              <a:rPr lang="de-DE" sz="2800" dirty="0"/>
              <a:t> </a:t>
            </a:r>
            <a:r>
              <a:rPr lang="de-DE" sz="2800" dirty="0" err="1"/>
              <a:t>tek</a:t>
            </a:r>
            <a:r>
              <a:rPr lang="de-DE" sz="2800" dirty="0"/>
              <a:t> </a:t>
            </a:r>
            <a:br>
              <a:rPr lang="de-DE" sz="2800" dirty="0"/>
            </a:br>
            <a:r>
              <a:rPr lang="de-DE" sz="2800" dirty="0" err="1"/>
              <a:t>Goruyub</a:t>
            </a:r>
            <a:r>
              <a:rPr lang="de-DE" sz="2800" dirty="0"/>
              <a:t>, </a:t>
            </a:r>
            <a:r>
              <a:rPr lang="de-DE" sz="2800" dirty="0" err="1"/>
              <a:t>nesillere</a:t>
            </a:r>
            <a:r>
              <a:rPr lang="de-DE" sz="2800" dirty="0"/>
              <a:t> </a:t>
            </a:r>
            <a:r>
              <a:rPr lang="de-DE" sz="2800" dirty="0" err="1"/>
              <a:t>biz</a:t>
            </a:r>
            <a:r>
              <a:rPr lang="de-DE" sz="2800" dirty="0"/>
              <a:t> de </a:t>
            </a:r>
            <a:r>
              <a:rPr lang="de-DE" sz="2800" dirty="0" err="1"/>
              <a:t>hediyye</a:t>
            </a:r>
            <a:r>
              <a:rPr lang="de-DE" sz="2800" dirty="0"/>
              <a:t> </a:t>
            </a:r>
            <a:r>
              <a:rPr lang="de-DE" sz="2800" dirty="0" err="1"/>
              <a:t>verek</a:t>
            </a:r>
            <a:r>
              <a:rPr lang="de-DE" sz="2800" dirty="0"/>
              <a:t>. </a:t>
            </a:r>
            <a:endParaRPr lang="tr-TR" sz="2800" dirty="0"/>
          </a:p>
        </p:txBody>
      </p:sp>
    </p:spTree>
    <p:extLst>
      <p:ext uri="{BB962C8B-B14F-4D97-AF65-F5344CB8AC3E}">
        <p14:creationId xmlns:p14="http://schemas.microsoft.com/office/powerpoint/2010/main" val="18575484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268760"/>
            <a:ext cx="7128792" cy="1384995"/>
          </a:xfrm>
          <a:prstGeom prst="rect">
            <a:avLst/>
          </a:prstGeom>
        </p:spPr>
        <p:txBody>
          <a:bodyPr wrap="square">
            <a:spAutoFit/>
          </a:bodyPr>
          <a:lstStyle/>
          <a:p>
            <a:pPr algn="just"/>
            <a:r>
              <a:rPr lang="tr-TR" sz="2800" dirty="0"/>
              <a:t> “Azerbaycan anam, Türkiye kıblem” diyen şair, Azerbaycan ve Türkiye arasındaki manevî bağa vurgu yapar. </a:t>
            </a:r>
          </a:p>
        </p:txBody>
      </p:sp>
    </p:spTree>
    <p:extLst>
      <p:ext uri="{BB962C8B-B14F-4D97-AF65-F5344CB8AC3E}">
        <p14:creationId xmlns:p14="http://schemas.microsoft.com/office/powerpoint/2010/main" val="3119463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268761"/>
            <a:ext cx="7200800" cy="1815882"/>
          </a:xfrm>
          <a:prstGeom prst="rect">
            <a:avLst/>
          </a:prstGeom>
        </p:spPr>
        <p:txBody>
          <a:bodyPr wrap="square">
            <a:spAutoFit/>
          </a:bodyPr>
          <a:lstStyle/>
          <a:p>
            <a:pPr algn="just"/>
            <a:r>
              <a:rPr lang="tr-TR" sz="2800" dirty="0"/>
              <a:t>Şiirlerinin tamamında insanî ve millî değerleri ön plâna çıkartması onu Azerbaycan halkının nezdinde çok sevilen ve saygı duyulan bir halk şairi mertebesine yükseltir.</a:t>
            </a:r>
          </a:p>
        </p:txBody>
      </p:sp>
    </p:spTree>
    <p:extLst>
      <p:ext uri="{BB962C8B-B14F-4D97-AF65-F5344CB8AC3E}">
        <p14:creationId xmlns:p14="http://schemas.microsoft.com/office/powerpoint/2010/main" val="3062904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706090"/>
          </a:xfrm>
        </p:spPr>
        <p:txBody>
          <a:bodyPr>
            <a:normAutofit/>
          </a:bodyPr>
          <a:lstStyle/>
          <a:p>
            <a:r>
              <a:rPr lang="tr-TR" sz="2800" dirty="0">
                <a:solidFill>
                  <a:srgbClr val="FF0000"/>
                </a:solidFill>
              </a:rPr>
              <a:t>Azerbaycan-Türkiye şiirinden…</a:t>
            </a:r>
          </a:p>
        </p:txBody>
      </p:sp>
      <p:sp>
        <p:nvSpPr>
          <p:cNvPr id="3" name="2 İçerik Yer Tutucusu"/>
          <p:cNvSpPr>
            <a:spLocks noGrp="1"/>
          </p:cNvSpPr>
          <p:nvPr>
            <p:ph idx="1"/>
          </p:nvPr>
        </p:nvSpPr>
        <p:spPr>
          <a:xfrm>
            <a:off x="2698230" y="1268761"/>
            <a:ext cx="5197970" cy="4525963"/>
          </a:xfrm>
        </p:spPr>
        <p:txBody>
          <a:bodyPr>
            <a:normAutofit fontScale="85000" lnSpcReduction="20000"/>
          </a:bodyPr>
          <a:lstStyle/>
          <a:p>
            <a:pPr>
              <a:buNone/>
            </a:pPr>
            <a:r>
              <a:rPr lang="tr-TR" sz="3300" dirty="0" smtClean="0"/>
              <a:t>Bir ananın iki oğlu,</a:t>
            </a:r>
          </a:p>
          <a:p>
            <a:pPr>
              <a:buNone/>
            </a:pPr>
            <a:r>
              <a:rPr lang="tr-TR" sz="3300" dirty="0" smtClean="0"/>
              <a:t>Bir ağacın iki kolu.</a:t>
            </a:r>
          </a:p>
          <a:p>
            <a:pPr>
              <a:buNone/>
            </a:pPr>
            <a:r>
              <a:rPr lang="tr-TR" sz="3300" dirty="0" smtClean="0"/>
              <a:t>O da ulu, bu da ulu</a:t>
            </a:r>
          </a:p>
          <a:p>
            <a:pPr>
              <a:buNone/>
            </a:pPr>
            <a:r>
              <a:rPr lang="tr-TR" sz="3300" dirty="0" smtClean="0"/>
              <a:t>Azerbaycan-Türkiye.</a:t>
            </a:r>
          </a:p>
          <a:p>
            <a:pPr>
              <a:buNone/>
            </a:pPr>
            <a:r>
              <a:rPr lang="tr-TR" sz="3300" dirty="0" smtClean="0"/>
              <a:t> </a:t>
            </a:r>
          </a:p>
          <a:p>
            <a:pPr>
              <a:buNone/>
            </a:pPr>
            <a:r>
              <a:rPr lang="tr-TR" sz="3300" dirty="0" smtClean="0"/>
              <a:t>Dinimiz bir, dilimiz bir,</a:t>
            </a:r>
          </a:p>
          <a:p>
            <a:pPr>
              <a:buNone/>
            </a:pPr>
            <a:r>
              <a:rPr lang="tr-TR" sz="3300" dirty="0" smtClean="0"/>
              <a:t>Ayımız bir, yılımız bir,</a:t>
            </a:r>
          </a:p>
          <a:p>
            <a:pPr>
              <a:buNone/>
            </a:pPr>
            <a:r>
              <a:rPr lang="tr-TR" sz="3300" dirty="0" smtClean="0"/>
              <a:t>Aşkımız bir, yolumuz bir</a:t>
            </a:r>
          </a:p>
          <a:p>
            <a:pPr>
              <a:buNone/>
            </a:pPr>
            <a:r>
              <a:rPr lang="tr-TR" sz="3300" dirty="0" smtClean="0"/>
              <a:t>Azerbaycan-Türkiye.</a:t>
            </a:r>
          </a:p>
          <a:p>
            <a:pPr>
              <a:buNone/>
            </a:pPr>
            <a:endParaRPr lang="tr-TR" dirty="0"/>
          </a:p>
        </p:txBody>
      </p:sp>
    </p:spTree>
    <p:extLst>
      <p:ext uri="{BB962C8B-B14F-4D97-AF65-F5344CB8AC3E}">
        <p14:creationId xmlns:p14="http://schemas.microsoft.com/office/powerpoint/2010/main" val="713784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93515" y="699061"/>
            <a:ext cx="8911687" cy="1280890"/>
          </a:xfrm>
        </p:spPr>
        <p:txBody>
          <a:bodyPr/>
          <a:lstStyle/>
          <a:p>
            <a:r>
              <a:rPr lang="tr-TR" dirty="0" smtClean="0">
                <a:solidFill>
                  <a:srgbClr val="FF0000"/>
                </a:solidFill>
              </a:rPr>
              <a:t>13. HAFTA</a:t>
            </a:r>
            <a:endParaRPr lang="tr-TR" dirty="0">
              <a:solidFill>
                <a:srgbClr val="FF0000"/>
              </a:solidFill>
            </a:endParaRPr>
          </a:p>
        </p:txBody>
      </p:sp>
      <p:sp>
        <p:nvSpPr>
          <p:cNvPr id="3" name="2 İçerik Yer Tutucusu"/>
          <p:cNvSpPr>
            <a:spLocks noGrp="1"/>
          </p:cNvSpPr>
          <p:nvPr>
            <p:ph idx="1"/>
          </p:nvPr>
        </p:nvSpPr>
        <p:spPr>
          <a:xfrm>
            <a:off x="1906249" y="1780083"/>
            <a:ext cx="8229600" cy="3268959"/>
          </a:xfrm>
        </p:spPr>
        <p:txBody>
          <a:bodyPr>
            <a:normAutofit/>
          </a:bodyPr>
          <a:lstStyle/>
          <a:p>
            <a:pPr algn="ctr">
              <a:buNone/>
            </a:pPr>
            <a:r>
              <a:rPr lang="tr-TR" sz="2800" dirty="0" smtClean="0"/>
              <a:t>Bağımsızlık Dönemi Azerbaycan Edebiyatı </a:t>
            </a:r>
          </a:p>
          <a:p>
            <a:pPr algn="ctr">
              <a:buNone/>
            </a:pPr>
            <a:r>
              <a:rPr lang="tr-TR" sz="2800" dirty="0" smtClean="0"/>
              <a:t>Bahtiyar </a:t>
            </a:r>
            <a:r>
              <a:rPr lang="tr-TR" sz="2800" dirty="0" err="1" smtClean="0"/>
              <a:t>Vahapzade</a:t>
            </a:r>
            <a:endParaRPr lang="tr-TR" sz="2800" dirty="0" smtClean="0"/>
          </a:p>
          <a:p>
            <a:pPr algn="ctr">
              <a:buNone/>
            </a:pPr>
            <a:r>
              <a:rPr lang="tr-TR" sz="2800" dirty="0" smtClean="0"/>
              <a:t>Anar</a:t>
            </a:r>
          </a:p>
          <a:p>
            <a:pPr algn="ctr">
              <a:buNone/>
            </a:pPr>
            <a:endParaRPr lang="tr-TR" sz="2800" dirty="0" smtClean="0"/>
          </a:p>
          <a:p>
            <a:pPr algn="ctr">
              <a:buNone/>
            </a:pPr>
            <a:endParaRPr lang="tr-TR" sz="2800" dirty="0" smtClean="0"/>
          </a:p>
          <a:p>
            <a:pPr algn="ctr">
              <a:buNone/>
            </a:pPr>
            <a:endParaRPr lang="tr-TR" sz="2800" dirty="0" smtClean="0"/>
          </a:p>
          <a:p>
            <a:pPr>
              <a:buNone/>
            </a:pPr>
            <a:endParaRPr lang="tr-TR" sz="2800" dirty="0"/>
          </a:p>
        </p:txBody>
      </p:sp>
    </p:spTree>
    <p:extLst>
      <p:ext uri="{BB962C8B-B14F-4D97-AF65-F5344CB8AC3E}">
        <p14:creationId xmlns:p14="http://schemas.microsoft.com/office/powerpoint/2010/main" val="41707093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buNone/>
            </a:pPr>
            <a:r>
              <a:rPr lang="tr-TR" sz="2800" dirty="0"/>
              <a:t>….</a:t>
            </a:r>
          </a:p>
          <a:p>
            <a:pPr>
              <a:buNone/>
            </a:pPr>
            <a:r>
              <a:rPr lang="tr-TR" sz="2800" dirty="0"/>
              <a:t>Anayurtta yuva kurdum,</a:t>
            </a:r>
          </a:p>
          <a:p>
            <a:pPr>
              <a:buNone/>
            </a:pPr>
            <a:r>
              <a:rPr lang="tr-TR" sz="2800" dirty="0"/>
              <a:t>Ata yurda gönül verdim.</a:t>
            </a:r>
          </a:p>
          <a:p>
            <a:pPr>
              <a:buNone/>
            </a:pPr>
            <a:r>
              <a:rPr lang="tr-TR" sz="2800" dirty="0"/>
              <a:t>Ana yurdum, ata yurdum</a:t>
            </a:r>
          </a:p>
          <a:p>
            <a:pPr>
              <a:buNone/>
            </a:pPr>
            <a:r>
              <a:rPr lang="tr-TR" sz="2800" dirty="0"/>
              <a:t>Azerbaycan-Türkiye.</a:t>
            </a:r>
          </a:p>
          <a:p>
            <a:endParaRPr lang="tr-TR" sz="2800" dirty="0"/>
          </a:p>
        </p:txBody>
      </p:sp>
    </p:spTree>
    <p:extLst>
      <p:ext uri="{BB962C8B-B14F-4D97-AF65-F5344CB8AC3E}">
        <p14:creationId xmlns:p14="http://schemas.microsoft.com/office/powerpoint/2010/main" val="918153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29" name="Rectangle 1"/>
          <p:cNvSpPr>
            <a:spLocks noChangeArrowheads="1"/>
          </p:cNvSpPr>
          <p:nvPr/>
        </p:nvSpPr>
        <p:spPr bwMode="auto">
          <a:xfrm>
            <a:off x="2480610" y="1551093"/>
            <a:ext cx="7272808"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Son dönem Türk Edebiyatının en büyük şairlerinden biri olan Bahtiyar </a:t>
            </a:r>
            <a:r>
              <a:rPr lang="tr-TR" sz="2800" dirty="0" err="1">
                <a:ea typeface="Times New Roman" pitchFamily="18" charset="0"/>
                <a:cs typeface="Arial" pitchFamily="34" charset="0"/>
              </a:rPr>
              <a:t>Vahabzade</a:t>
            </a:r>
            <a:r>
              <a:rPr lang="tr-TR" sz="2800" dirty="0">
                <a:ea typeface="Times New Roman" pitchFamily="18" charset="0"/>
                <a:cs typeface="Arial" pitchFamily="34" charset="0"/>
              </a:rPr>
              <a:t> 13 Şubat 2009’da, 84 yaşında </a:t>
            </a:r>
            <a:r>
              <a:rPr lang="tr-TR" sz="2800" dirty="0" err="1">
                <a:ea typeface="Times New Roman" pitchFamily="18" charset="0"/>
                <a:cs typeface="Arial" pitchFamily="34" charset="0"/>
              </a:rPr>
              <a:t>Bakû’de</a:t>
            </a:r>
            <a:r>
              <a:rPr lang="tr-TR" sz="2800" dirty="0">
                <a:ea typeface="Times New Roman" pitchFamily="18" charset="0"/>
                <a:cs typeface="Arial" pitchFamily="34" charset="0"/>
              </a:rPr>
              <a:t> vefat etmiştir. </a:t>
            </a:r>
            <a:r>
              <a:rPr lang="tr-TR" sz="2800" dirty="0">
                <a:cs typeface="Arial" pitchFamily="34" charset="0"/>
              </a:rPr>
              <a:t>Fahri-</a:t>
            </a:r>
            <a:r>
              <a:rPr lang="tr-TR" sz="2800" dirty="0" err="1">
                <a:cs typeface="Arial" pitchFamily="34" charset="0"/>
              </a:rPr>
              <a:t>Hiyaban’da</a:t>
            </a:r>
            <a:r>
              <a:rPr lang="tr-TR" sz="2800" dirty="0">
                <a:cs typeface="Arial" pitchFamily="34" charset="0"/>
              </a:rPr>
              <a:t> toprağa verilmiştir.</a:t>
            </a:r>
          </a:p>
        </p:txBody>
      </p:sp>
    </p:spTree>
    <p:extLst>
      <p:ext uri="{BB962C8B-B14F-4D97-AF65-F5344CB8AC3E}">
        <p14:creationId xmlns:p14="http://schemas.microsoft.com/office/powerpoint/2010/main" val="12670333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89" name="Rectangle 1"/>
          <p:cNvSpPr>
            <a:spLocks noChangeArrowheads="1"/>
          </p:cNvSpPr>
          <p:nvPr/>
        </p:nvSpPr>
        <p:spPr bwMode="auto">
          <a:xfrm>
            <a:off x="1214203" y="607164"/>
            <a:ext cx="10722964"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49263" algn="just" fontAlgn="base">
              <a:spcBef>
                <a:spcPct val="0"/>
              </a:spcBef>
              <a:spcAft>
                <a:spcPct val="0"/>
              </a:spcAft>
            </a:pPr>
            <a:r>
              <a:rPr lang="tr-TR" sz="2800" dirty="0" err="1">
                <a:ea typeface="Times New Roman" pitchFamily="18" charset="0"/>
                <a:cs typeface="Arial" pitchFamily="34" charset="0"/>
              </a:rPr>
              <a:t>Vahapzade’nin</a:t>
            </a:r>
            <a:r>
              <a:rPr lang="tr-TR" sz="2800" dirty="0">
                <a:ea typeface="Times New Roman" pitchFamily="18" charset="0"/>
                <a:cs typeface="Arial" pitchFamily="34" charset="0"/>
              </a:rPr>
              <a:t> 40’tan fazla şiir kitabı, içtimaî ve edebî konulara hasredilmiş 12 bilimsel kitap, 9 piyes ve yüzlerce makale kaleme almıştır. Bunlar arasında “Menim dostlarım” (1949), “Bahar” (1950), “</a:t>
            </a:r>
            <a:r>
              <a:rPr lang="tr-TR" sz="2800" dirty="0" err="1">
                <a:ea typeface="Times New Roman" pitchFamily="18" charset="0"/>
                <a:cs typeface="Arial" pitchFamily="34" charset="0"/>
              </a:rPr>
              <a:t>Dostluq</a:t>
            </a:r>
            <a:r>
              <a:rPr lang="tr-TR" sz="2800" dirty="0">
                <a:ea typeface="Times New Roman" pitchFamily="18" charset="0"/>
                <a:cs typeface="Arial" pitchFamily="34" charset="0"/>
              </a:rPr>
              <a:t> </a:t>
            </a:r>
            <a:r>
              <a:rPr lang="tr-TR" sz="2800" dirty="0" err="1">
                <a:ea typeface="Times New Roman" pitchFamily="18" charset="0"/>
                <a:cs typeface="Arial" pitchFamily="34" charset="0"/>
              </a:rPr>
              <a:t>Neğmesi</a:t>
            </a:r>
            <a:r>
              <a:rPr lang="tr-TR" sz="2800" dirty="0">
                <a:ea typeface="Times New Roman" pitchFamily="18" charset="0"/>
                <a:cs typeface="Arial" pitchFamily="34" charset="0"/>
              </a:rPr>
              <a:t>” (1952), “Aylı Geceler” (1958),  “İnsan ve Zaman” (1964), “Bir </a:t>
            </a:r>
            <a:r>
              <a:rPr lang="tr-TR" sz="2800" dirty="0" err="1">
                <a:ea typeface="Times New Roman" pitchFamily="18" charset="0"/>
                <a:cs typeface="Arial" pitchFamily="34" charset="0"/>
              </a:rPr>
              <a:t>Ürekde</a:t>
            </a:r>
            <a:r>
              <a:rPr lang="tr-TR" sz="2800" dirty="0">
                <a:ea typeface="Times New Roman" pitchFamily="18" charset="0"/>
                <a:cs typeface="Arial" pitchFamily="34" charset="0"/>
              </a:rPr>
              <a:t> Dört </a:t>
            </a:r>
            <a:r>
              <a:rPr lang="tr-TR" sz="2800" dirty="0" err="1">
                <a:ea typeface="Times New Roman" pitchFamily="18" charset="0"/>
                <a:cs typeface="Arial" pitchFamily="34" charset="0"/>
              </a:rPr>
              <a:t>Fesil</a:t>
            </a:r>
            <a:r>
              <a:rPr lang="tr-TR" sz="2800" dirty="0">
                <a:ea typeface="Times New Roman" pitchFamily="18" charset="0"/>
                <a:cs typeface="Arial" pitchFamily="34" charset="0"/>
              </a:rPr>
              <a:t>” (1966), “Kökler-</a:t>
            </a:r>
            <a:r>
              <a:rPr lang="tr-TR" sz="2800" dirty="0" err="1">
                <a:ea typeface="Times New Roman" pitchFamily="18" charset="0"/>
                <a:cs typeface="Arial" pitchFamily="34" charset="0"/>
              </a:rPr>
              <a:t>Budaqlar</a:t>
            </a:r>
            <a:r>
              <a:rPr lang="tr-TR" sz="2800" dirty="0">
                <a:ea typeface="Times New Roman" pitchFamily="18" charset="0"/>
                <a:cs typeface="Arial" pitchFamily="34" charset="0"/>
              </a:rPr>
              <a:t>” (1968), “Dan Yeri” (1973), “Payız Düşünceleri” (1981), “Özümle </a:t>
            </a:r>
            <a:r>
              <a:rPr lang="tr-TR" sz="2800" dirty="0" err="1">
                <a:ea typeface="Times New Roman" pitchFamily="18" charset="0"/>
                <a:cs typeface="Arial" pitchFamily="34" charset="0"/>
              </a:rPr>
              <a:t>Söhbet</a:t>
            </a:r>
            <a:r>
              <a:rPr lang="tr-TR" sz="2800" dirty="0">
                <a:ea typeface="Times New Roman" pitchFamily="18" charset="0"/>
                <a:cs typeface="Arial" pitchFamily="34" charset="0"/>
              </a:rPr>
              <a:t>” (1985), “</a:t>
            </a:r>
            <a:r>
              <a:rPr lang="tr-TR" sz="2800" dirty="0" err="1">
                <a:ea typeface="Times New Roman" pitchFamily="18" charset="0"/>
                <a:cs typeface="Arial" pitchFamily="34" charset="0"/>
              </a:rPr>
              <a:t>Şehidler</a:t>
            </a:r>
            <a:r>
              <a:rPr lang="tr-TR" sz="2800" dirty="0">
                <a:ea typeface="Times New Roman" pitchFamily="18" charset="0"/>
                <a:cs typeface="Arial" pitchFamily="34" charset="0"/>
              </a:rPr>
              <a:t>” (1990), “</a:t>
            </a:r>
            <a:r>
              <a:rPr lang="tr-TR" sz="2800" dirty="0" err="1">
                <a:ea typeface="Times New Roman" pitchFamily="18" charset="0"/>
                <a:cs typeface="Arial" pitchFamily="34" charset="0"/>
              </a:rPr>
              <a:t>Feryad</a:t>
            </a:r>
            <a:r>
              <a:rPr lang="tr-TR" sz="2800" dirty="0">
                <a:ea typeface="Times New Roman" pitchFamily="18" charset="0"/>
                <a:cs typeface="Arial" pitchFamily="34" charset="0"/>
              </a:rPr>
              <a:t>” (1995), “</a:t>
            </a:r>
            <a:r>
              <a:rPr lang="tr-TR" sz="2800" dirty="0" err="1">
                <a:ea typeface="Times New Roman" pitchFamily="18" charset="0"/>
                <a:cs typeface="Arial" pitchFamily="34" charset="0"/>
              </a:rPr>
              <a:t>İstiqlal</a:t>
            </a:r>
            <a:r>
              <a:rPr lang="tr-TR" sz="2800" dirty="0">
                <a:ea typeface="Times New Roman" pitchFamily="18" charset="0"/>
                <a:cs typeface="Arial" pitchFamily="34" charset="0"/>
              </a:rPr>
              <a:t>” (1999), “Ağıl </a:t>
            </a:r>
            <a:r>
              <a:rPr lang="tr-TR" sz="2800" dirty="0" err="1">
                <a:ea typeface="Times New Roman" pitchFamily="18" charset="0"/>
                <a:cs typeface="Arial" pitchFamily="34" charset="0"/>
              </a:rPr>
              <a:t>Başqa</a:t>
            </a:r>
            <a:r>
              <a:rPr lang="tr-TR" sz="2800" dirty="0">
                <a:ea typeface="Times New Roman" pitchFamily="18" charset="0"/>
                <a:cs typeface="Arial" pitchFamily="34" charset="0"/>
              </a:rPr>
              <a:t>, </a:t>
            </a:r>
            <a:r>
              <a:rPr lang="tr-TR" sz="2800" dirty="0" err="1">
                <a:ea typeface="Times New Roman" pitchFamily="18" charset="0"/>
                <a:cs typeface="Arial" pitchFamily="34" charset="0"/>
              </a:rPr>
              <a:t>Ürek</a:t>
            </a:r>
            <a:r>
              <a:rPr lang="tr-TR" sz="2800" dirty="0">
                <a:ea typeface="Times New Roman" pitchFamily="18" charset="0"/>
                <a:cs typeface="Arial" pitchFamily="34" charset="0"/>
              </a:rPr>
              <a:t> </a:t>
            </a:r>
            <a:r>
              <a:rPr lang="tr-TR" sz="2800" dirty="0" err="1">
                <a:ea typeface="Times New Roman" pitchFamily="18" charset="0"/>
                <a:cs typeface="Arial" pitchFamily="34" charset="0"/>
              </a:rPr>
              <a:t>Başqa</a:t>
            </a:r>
            <a:r>
              <a:rPr lang="tr-TR" sz="2800" dirty="0">
                <a:ea typeface="Times New Roman" pitchFamily="18" charset="0"/>
                <a:cs typeface="Arial" pitchFamily="34" charset="0"/>
              </a:rPr>
              <a:t>” (2000) gibi  şiir kitapları; “Vicdan” (1960), “İkinci Ses” (1968), Yollara İz Düşür” (1974), “Dar Ağacı” (1978), “Hara </a:t>
            </a:r>
            <a:r>
              <a:rPr lang="tr-TR" sz="2800" dirty="0" err="1">
                <a:ea typeface="Times New Roman" pitchFamily="18" charset="0"/>
                <a:cs typeface="Arial" pitchFamily="34" charset="0"/>
              </a:rPr>
              <a:t>Gedir</a:t>
            </a:r>
            <a:r>
              <a:rPr lang="tr-TR" sz="2800" dirty="0">
                <a:ea typeface="Times New Roman" pitchFamily="18" charset="0"/>
                <a:cs typeface="Arial" pitchFamily="34" charset="0"/>
              </a:rPr>
              <a:t> Bu Dünya” (1990), “Özümüzü Kesen </a:t>
            </a:r>
            <a:r>
              <a:rPr lang="tr-TR" sz="2800" dirty="0" err="1">
                <a:ea typeface="Times New Roman" pitchFamily="18" charset="0"/>
                <a:cs typeface="Arial" pitchFamily="34" charset="0"/>
              </a:rPr>
              <a:t>Qılınc</a:t>
            </a:r>
            <a:r>
              <a:rPr lang="tr-TR" sz="2800" dirty="0">
                <a:ea typeface="Times New Roman" pitchFamily="18" charset="0"/>
                <a:cs typeface="Arial" pitchFamily="34" charset="0"/>
              </a:rPr>
              <a:t>” (1998) gibi piyesler dikkati çekmektedir. Bilimsel çalışmaları arasında ise “</a:t>
            </a:r>
            <a:r>
              <a:rPr lang="tr-TR" sz="2800" dirty="0" err="1">
                <a:ea typeface="Times New Roman" pitchFamily="18" charset="0"/>
                <a:cs typeface="Arial" pitchFamily="34" charset="0"/>
              </a:rPr>
              <a:t>Semed</a:t>
            </a:r>
            <a:r>
              <a:rPr lang="tr-TR" sz="2800" dirty="0">
                <a:ea typeface="Times New Roman" pitchFamily="18" charset="0"/>
                <a:cs typeface="Arial" pitchFamily="34" charset="0"/>
              </a:rPr>
              <a:t> Vurgun” (1968), “</a:t>
            </a:r>
            <a:r>
              <a:rPr lang="tr-TR" sz="2800" dirty="0" err="1">
                <a:ea typeface="Times New Roman" pitchFamily="18" charset="0"/>
                <a:cs typeface="Arial" pitchFamily="34" charset="0"/>
              </a:rPr>
              <a:t>Senetkar</a:t>
            </a:r>
            <a:r>
              <a:rPr lang="tr-TR" sz="2800" dirty="0">
                <a:ea typeface="Times New Roman" pitchFamily="18" charset="0"/>
                <a:cs typeface="Arial" pitchFamily="34" charset="0"/>
              </a:rPr>
              <a:t> ve Zaman” (1976), “</a:t>
            </a:r>
            <a:r>
              <a:rPr lang="tr-TR" sz="2800" dirty="0" err="1">
                <a:ea typeface="Times New Roman" pitchFamily="18" charset="0"/>
                <a:cs typeface="Arial" pitchFamily="34" charset="0"/>
              </a:rPr>
              <a:t>Veten</a:t>
            </a:r>
            <a:r>
              <a:rPr lang="tr-TR" sz="2800" dirty="0">
                <a:ea typeface="Times New Roman" pitchFamily="18" charset="0"/>
                <a:cs typeface="Arial" pitchFamily="34" charset="0"/>
              </a:rPr>
              <a:t> Ocağının </a:t>
            </a:r>
            <a:r>
              <a:rPr lang="tr-TR" sz="2800" dirty="0" err="1">
                <a:ea typeface="Times New Roman" pitchFamily="18" charset="0"/>
                <a:cs typeface="Arial" pitchFamily="34" charset="0"/>
              </a:rPr>
              <a:t>İstisi</a:t>
            </a:r>
            <a:r>
              <a:rPr lang="tr-TR" sz="2800" dirty="0">
                <a:ea typeface="Times New Roman" pitchFamily="18" charset="0"/>
                <a:cs typeface="Arial" pitchFamily="34" charset="0"/>
              </a:rPr>
              <a:t>” (1982), “Yanan da Men, Yaman da Men” (1995), “</a:t>
            </a:r>
            <a:r>
              <a:rPr lang="tr-TR" sz="2800" dirty="0" err="1">
                <a:ea typeface="Times New Roman" pitchFamily="18" charset="0"/>
                <a:cs typeface="Arial" pitchFamily="34" charset="0"/>
              </a:rPr>
              <a:t>Leyaqet</a:t>
            </a:r>
            <a:r>
              <a:rPr lang="tr-TR" sz="2800" dirty="0">
                <a:ea typeface="Times New Roman" pitchFamily="18" charset="0"/>
                <a:cs typeface="Arial" pitchFamily="34" charset="0"/>
              </a:rPr>
              <a:t>” (1998) gibi eserleri saymak mümkündür. </a:t>
            </a:r>
            <a:endParaRPr lang="tr-TR" sz="2800" dirty="0">
              <a:cs typeface="Arial" pitchFamily="34" charset="0"/>
            </a:endParaRPr>
          </a:p>
        </p:txBody>
      </p:sp>
    </p:spTree>
    <p:extLst>
      <p:ext uri="{BB962C8B-B14F-4D97-AF65-F5344CB8AC3E}">
        <p14:creationId xmlns:p14="http://schemas.microsoft.com/office/powerpoint/2010/main" val="25382157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778098"/>
          </a:xfrm>
        </p:spPr>
        <p:txBody>
          <a:bodyPr>
            <a:normAutofit/>
          </a:bodyPr>
          <a:lstStyle/>
          <a:p>
            <a:r>
              <a:rPr lang="tr-TR" sz="2400" dirty="0">
                <a:solidFill>
                  <a:srgbClr val="FF0000"/>
                </a:solidFill>
              </a:rPr>
              <a:t>GÜLÜSTAN POEMASI (I. BÖLÜM)</a:t>
            </a:r>
          </a:p>
        </p:txBody>
      </p:sp>
      <p:sp>
        <p:nvSpPr>
          <p:cNvPr id="3" name="2 İçerik Yer Tutucusu"/>
          <p:cNvSpPr>
            <a:spLocks noGrp="1"/>
          </p:cNvSpPr>
          <p:nvPr>
            <p:ph idx="1"/>
          </p:nvPr>
        </p:nvSpPr>
        <p:spPr>
          <a:xfrm>
            <a:off x="1981200" y="1268761"/>
            <a:ext cx="8229600" cy="4857403"/>
          </a:xfrm>
        </p:spPr>
        <p:txBody>
          <a:bodyPr numCol="2">
            <a:normAutofit fontScale="92500" lnSpcReduction="10000"/>
          </a:bodyPr>
          <a:lstStyle/>
          <a:p>
            <a:pPr>
              <a:buNone/>
            </a:pPr>
            <a:r>
              <a:rPr lang="tr-TR" dirty="0" smtClean="0"/>
              <a:t>	</a:t>
            </a:r>
            <a:r>
              <a:rPr lang="tr-TR" dirty="0" err="1" smtClean="0"/>
              <a:t>İpək</a:t>
            </a:r>
            <a:r>
              <a:rPr lang="tr-TR" dirty="0" smtClean="0"/>
              <a:t> yaylığıyla o, asta-asta</a:t>
            </a:r>
            <a:br>
              <a:rPr lang="tr-TR" dirty="0" smtClean="0"/>
            </a:br>
            <a:r>
              <a:rPr lang="tr-TR" dirty="0" err="1" smtClean="0"/>
              <a:t>Silib</a:t>
            </a:r>
            <a:r>
              <a:rPr lang="tr-TR" dirty="0" smtClean="0"/>
              <a:t> </a:t>
            </a:r>
            <a:r>
              <a:rPr lang="tr-TR" dirty="0" err="1" smtClean="0"/>
              <a:t>eynəyini</a:t>
            </a:r>
            <a:r>
              <a:rPr lang="tr-TR" dirty="0" smtClean="0"/>
              <a:t> </a:t>
            </a:r>
            <a:r>
              <a:rPr lang="tr-TR" dirty="0" err="1" smtClean="0"/>
              <a:t>gözünə</a:t>
            </a:r>
            <a:r>
              <a:rPr lang="tr-TR" dirty="0" smtClean="0"/>
              <a:t> </a:t>
            </a:r>
            <a:r>
              <a:rPr lang="tr-TR" dirty="0" err="1" smtClean="0"/>
              <a:t>taxdı</a:t>
            </a:r>
            <a:r>
              <a:rPr lang="tr-TR" dirty="0" smtClean="0"/>
              <a:t>.</a:t>
            </a:r>
            <a:br>
              <a:rPr lang="tr-TR" dirty="0" smtClean="0"/>
            </a:br>
            <a:r>
              <a:rPr lang="tr-TR" dirty="0" err="1" smtClean="0"/>
              <a:t>əyilib</a:t>
            </a:r>
            <a:r>
              <a:rPr lang="tr-TR" dirty="0" smtClean="0"/>
              <a:t> </a:t>
            </a:r>
            <a:r>
              <a:rPr lang="tr-TR" dirty="0" err="1" smtClean="0"/>
              <a:t>yavaşca</a:t>
            </a:r>
            <a:r>
              <a:rPr lang="tr-TR" dirty="0" smtClean="0"/>
              <a:t> masanın </a:t>
            </a:r>
            <a:r>
              <a:rPr lang="tr-TR" dirty="0" err="1" smtClean="0"/>
              <a:t>üstə</a:t>
            </a:r>
            <a:r>
              <a:rPr lang="tr-TR" dirty="0" smtClean="0"/>
              <a:t/>
            </a:r>
            <a:br>
              <a:rPr lang="tr-TR" dirty="0" smtClean="0"/>
            </a:br>
            <a:r>
              <a:rPr lang="tr-TR" dirty="0" smtClean="0"/>
              <a:t>Bir </a:t>
            </a:r>
            <a:r>
              <a:rPr lang="tr-TR" dirty="0" err="1" smtClean="0"/>
              <a:t>möhürə</a:t>
            </a:r>
            <a:r>
              <a:rPr lang="tr-TR" dirty="0" smtClean="0"/>
              <a:t> </a:t>
            </a:r>
            <a:r>
              <a:rPr lang="tr-TR" dirty="0" err="1" smtClean="0"/>
              <a:t>baxdı</a:t>
            </a:r>
            <a:r>
              <a:rPr lang="tr-TR" dirty="0" smtClean="0"/>
              <a:t>, bir </a:t>
            </a:r>
            <a:r>
              <a:rPr lang="tr-TR" dirty="0" err="1" smtClean="0"/>
              <a:t>qola</a:t>
            </a:r>
            <a:r>
              <a:rPr lang="tr-TR" dirty="0" smtClean="0"/>
              <a:t> </a:t>
            </a:r>
            <a:r>
              <a:rPr lang="tr-TR" dirty="0" err="1" smtClean="0"/>
              <a:t>baxdı</a:t>
            </a:r>
            <a:r>
              <a:rPr lang="tr-TR" dirty="0" smtClean="0"/>
              <a:t>.</a:t>
            </a:r>
          </a:p>
          <a:p>
            <a:pPr>
              <a:buNone/>
            </a:pPr>
            <a:r>
              <a:rPr lang="tr-TR" dirty="0" smtClean="0"/>
              <a:t>	</a:t>
            </a:r>
            <a:r>
              <a:rPr lang="tr-TR" dirty="0" err="1" smtClean="0"/>
              <a:t>Kağıza</a:t>
            </a:r>
            <a:r>
              <a:rPr lang="tr-TR" dirty="0" smtClean="0"/>
              <a:t> </a:t>
            </a:r>
            <a:r>
              <a:rPr lang="tr-TR" dirty="0" err="1" smtClean="0"/>
              <a:t>həvəslə</a:t>
            </a:r>
            <a:r>
              <a:rPr lang="tr-TR" dirty="0" smtClean="0"/>
              <a:t> o da </a:t>
            </a:r>
            <a:r>
              <a:rPr lang="tr-TR" dirty="0" err="1" smtClean="0"/>
              <a:t>qol</a:t>
            </a:r>
            <a:r>
              <a:rPr lang="tr-TR" dirty="0" smtClean="0"/>
              <a:t> </a:t>
            </a:r>
            <a:r>
              <a:rPr lang="tr-TR" dirty="0" err="1" smtClean="0"/>
              <a:t>atdı</a:t>
            </a:r>
            <a:r>
              <a:rPr lang="tr-TR" dirty="0" smtClean="0"/>
              <a:t>,</a:t>
            </a:r>
            <a:br>
              <a:rPr lang="tr-TR" dirty="0" smtClean="0"/>
            </a:br>
            <a:r>
              <a:rPr lang="tr-TR" dirty="0" err="1" smtClean="0"/>
              <a:t>Dodağı</a:t>
            </a:r>
            <a:r>
              <a:rPr lang="tr-TR" dirty="0" smtClean="0"/>
              <a:t> altından </a:t>
            </a:r>
            <a:r>
              <a:rPr lang="tr-TR" dirty="0" err="1" smtClean="0"/>
              <a:t>gülümsəyərək</a:t>
            </a:r>
            <a:r>
              <a:rPr lang="tr-TR" dirty="0" smtClean="0"/>
              <a:t>.</a:t>
            </a:r>
            <a:br>
              <a:rPr lang="tr-TR" dirty="0" smtClean="0"/>
            </a:br>
            <a:r>
              <a:rPr lang="tr-TR" dirty="0" smtClean="0"/>
              <a:t>Bir </a:t>
            </a:r>
            <a:r>
              <a:rPr lang="tr-TR" dirty="0" err="1" smtClean="0"/>
              <a:t>qələm</a:t>
            </a:r>
            <a:r>
              <a:rPr lang="tr-TR" dirty="0" smtClean="0"/>
              <a:t> </a:t>
            </a:r>
            <a:r>
              <a:rPr lang="tr-TR" dirty="0" err="1" smtClean="0"/>
              <a:t>əsrlik</a:t>
            </a:r>
            <a:r>
              <a:rPr lang="tr-TR" dirty="0" smtClean="0"/>
              <a:t> hicran </a:t>
            </a:r>
            <a:r>
              <a:rPr lang="tr-TR" dirty="0" err="1" smtClean="0"/>
              <a:t>yaratdı</a:t>
            </a:r>
            <a:r>
              <a:rPr lang="tr-TR" dirty="0" smtClean="0"/>
              <a:t>,</a:t>
            </a:r>
            <a:br>
              <a:rPr lang="tr-TR" dirty="0" smtClean="0"/>
            </a:br>
            <a:r>
              <a:rPr lang="tr-TR" dirty="0" smtClean="0"/>
              <a:t>Bir </a:t>
            </a:r>
            <a:r>
              <a:rPr lang="tr-TR" dirty="0" err="1" smtClean="0"/>
              <a:t>xalqı</a:t>
            </a:r>
            <a:r>
              <a:rPr lang="tr-TR" dirty="0" smtClean="0"/>
              <a:t> yarıya böldü </a:t>
            </a:r>
            <a:r>
              <a:rPr lang="tr-TR" dirty="0" err="1" smtClean="0"/>
              <a:t>qılınc</a:t>
            </a:r>
            <a:r>
              <a:rPr lang="tr-TR" dirty="0" smtClean="0"/>
              <a:t> </a:t>
            </a:r>
            <a:r>
              <a:rPr lang="tr-TR" dirty="0" err="1" smtClean="0"/>
              <a:t>tək</a:t>
            </a:r>
            <a:r>
              <a:rPr lang="tr-TR" dirty="0" smtClean="0"/>
              <a:t>.</a:t>
            </a:r>
          </a:p>
          <a:p>
            <a:pPr>
              <a:buNone/>
            </a:pPr>
            <a:r>
              <a:rPr lang="tr-TR" dirty="0" smtClean="0"/>
              <a:t>	Öz sivri ucuyla bu </a:t>
            </a:r>
            <a:r>
              <a:rPr lang="tr-TR" dirty="0" err="1" smtClean="0"/>
              <a:t>lələk</a:t>
            </a:r>
            <a:r>
              <a:rPr lang="tr-TR" dirty="0" smtClean="0"/>
              <a:t> </a:t>
            </a:r>
            <a:r>
              <a:rPr lang="tr-TR" dirty="0" err="1" smtClean="0"/>
              <a:t>qələm</a:t>
            </a:r>
            <a:r>
              <a:rPr lang="tr-TR" dirty="0" smtClean="0"/>
              <a:t/>
            </a:r>
            <a:br>
              <a:rPr lang="tr-TR" dirty="0" smtClean="0"/>
            </a:br>
            <a:r>
              <a:rPr lang="tr-TR" dirty="0" err="1" smtClean="0"/>
              <a:t>Dəldi</a:t>
            </a:r>
            <a:r>
              <a:rPr lang="tr-TR" dirty="0" smtClean="0"/>
              <a:t> </a:t>
            </a:r>
            <a:r>
              <a:rPr lang="tr-TR" dirty="0" err="1" smtClean="0"/>
              <a:t>sinəsini</a:t>
            </a:r>
            <a:r>
              <a:rPr lang="tr-TR" dirty="0" smtClean="0"/>
              <a:t> </a:t>
            </a:r>
            <a:r>
              <a:rPr lang="tr-TR" dirty="0" err="1" smtClean="0"/>
              <a:t>Azərbaycanın</a:t>
            </a:r>
            <a:r>
              <a:rPr lang="tr-TR" dirty="0" smtClean="0"/>
              <a:t>.</a:t>
            </a:r>
            <a:br>
              <a:rPr lang="tr-TR" dirty="0" smtClean="0"/>
            </a:br>
            <a:r>
              <a:rPr lang="tr-TR" dirty="0" smtClean="0"/>
              <a:t>Başını </a:t>
            </a:r>
            <a:r>
              <a:rPr lang="tr-TR" dirty="0" err="1" smtClean="0"/>
              <a:t>qaldırdı</a:t>
            </a:r>
            <a:r>
              <a:rPr lang="tr-TR" dirty="0" smtClean="0"/>
              <a:t>,</a:t>
            </a:r>
            <a:br>
              <a:rPr lang="tr-TR" dirty="0" smtClean="0"/>
            </a:br>
            <a:r>
              <a:rPr lang="tr-TR" dirty="0" err="1" smtClean="0"/>
              <a:t>Ancaq</a:t>
            </a:r>
            <a:r>
              <a:rPr lang="tr-TR" dirty="0" smtClean="0"/>
              <a:t> </a:t>
            </a:r>
            <a:r>
              <a:rPr lang="tr-TR" dirty="0" err="1" smtClean="0"/>
              <a:t>dəmbədəm</a:t>
            </a:r>
            <a:r>
              <a:rPr lang="tr-TR" dirty="0" smtClean="0"/>
              <a:t/>
            </a:r>
            <a:br>
              <a:rPr lang="tr-TR" dirty="0" smtClean="0"/>
            </a:br>
            <a:r>
              <a:rPr lang="tr-TR" dirty="0" err="1" smtClean="0"/>
              <a:t>Kəsdilər</a:t>
            </a:r>
            <a:r>
              <a:rPr lang="tr-TR" dirty="0" smtClean="0"/>
              <a:t> </a:t>
            </a:r>
            <a:r>
              <a:rPr lang="tr-TR" dirty="0" err="1" smtClean="0"/>
              <a:t>səsini</a:t>
            </a:r>
            <a:r>
              <a:rPr lang="tr-TR" dirty="0" smtClean="0"/>
              <a:t> </a:t>
            </a:r>
            <a:r>
              <a:rPr lang="tr-TR" dirty="0" err="1" smtClean="0"/>
              <a:t>Azərbaycanın</a:t>
            </a:r>
            <a:r>
              <a:rPr lang="tr-TR" dirty="0" smtClean="0"/>
              <a:t>.</a:t>
            </a:r>
          </a:p>
          <a:p>
            <a:pPr>
              <a:buNone/>
            </a:pPr>
            <a:r>
              <a:rPr lang="tr-TR" dirty="0" smtClean="0"/>
              <a:t>	O güldü </a:t>
            </a:r>
            <a:r>
              <a:rPr lang="tr-TR" dirty="0" err="1" smtClean="0"/>
              <a:t>kağıza</a:t>
            </a:r>
            <a:r>
              <a:rPr lang="tr-TR" dirty="0" smtClean="0"/>
              <a:t> </a:t>
            </a:r>
            <a:r>
              <a:rPr lang="tr-TR" dirty="0" err="1" smtClean="0"/>
              <a:t>qol</a:t>
            </a:r>
            <a:r>
              <a:rPr lang="tr-TR" dirty="0" smtClean="0"/>
              <a:t> </a:t>
            </a:r>
            <a:r>
              <a:rPr lang="tr-TR" dirty="0" err="1" smtClean="0"/>
              <a:t>çəkən</a:t>
            </a:r>
            <a:r>
              <a:rPr lang="tr-TR" dirty="0" smtClean="0"/>
              <a:t> zaman,</a:t>
            </a:r>
            <a:br>
              <a:rPr lang="tr-TR" dirty="0" smtClean="0"/>
            </a:br>
            <a:r>
              <a:rPr lang="tr-TR" dirty="0" err="1" smtClean="0"/>
              <a:t>Qıydı</a:t>
            </a:r>
            <a:r>
              <a:rPr lang="tr-TR" dirty="0" smtClean="0"/>
              <a:t> </a:t>
            </a:r>
            <a:r>
              <a:rPr lang="tr-TR" dirty="0" err="1" smtClean="0"/>
              <a:t>ürəklərin</a:t>
            </a:r>
            <a:r>
              <a:rPr lang="tr-TR" dirty="0" smtClean="0"/>
              <a:t> hicran </a:t>
            </a:r>
            <a:r>
              <a:rPr lang="tr-TR" dirty="0" err="1" smtClean="0"/>
              <a:t>səsinə</a:t>
            </a:r>
            <a:r>
              <a:rPr lang="tr-TR" dirty="0" smtClean="0"/>
              <a:t>.</a:t>
            </a:r>
            <a:br>
              <a:rPr lang="tr-TR" dirty="0" smtClean="0"/>
            </a:br>
            <a:r>
              <a:rPr lang="tr-TR" dirty="0" smtClean="0"/>
              <a:t>O güldü </a:t>
            </a:r>
            <a:r>
              <a:rPr lang="tr-TR" dirty="0" err="1" smtClean="0"/>
              <a:t>haqq</a:t>
            </a:r>
            <a:r>
              <a:rPr lang="tr-TR" dirty="0" smtClean="0"/>
              <a:t> üçün daim çarpışan</a:t>
            </a:r>
            <a:br>
              <a:rPr lang="tr-TR" dirty="0" smtClean="0"/>
            </a:br>
            <a:r>
              <a:rPr lang="tr-TR" dirty="0" smtClean="0"/>
              <a:t>Bir </a:t>
            </a:r>
            <a:r>
              <a:rPr lang="tr-TR" dirty="0" err="1" smtClean="0"/>
              <a:t>xalqın</a:t>
            </a:r>
            <a:r>
              <a:rPr lang="tr-TR" dirty="0" smtClean="0"/>
              <a:t> </a:t>
            </a:r>
            <a:r>
              <a:rPr lang="tr-TR" dirty="0" err="1" smtClean="0"/>
              <a:t>tarixi</a:t>
            </a:r>
            <a:r>
              <a:rPr lang="tr-TR" dirty="0" smtClean="0"/>
              <a:t> </a:t>
            </a:r>
            <a:r>
              <a:rPr lang="tr-TR" dirty="0" err="1" smtClean="0"/>
              <a:t>faciəsinə</a:t>
            </a:r>
            <a:r>
              <a:rPr lang="tr-TR" dirty="0" smtClean="0"/>
              <a:t>.</a:t>
            </a:r>
          </a:p>
          <a:p>
            <a:pPr>
              <a:buNone/>
            </a:pPr>
            <a:endParaRPr lang="tr-TR" dirty="0" smtClean="0"/>
          </a:p>
          <a:p>
            <a:pPr>
              <a:buNone/>
            </a:pPr>
            <a:r>
              <a:rPr lang="tr-TR" dirty="0" smtClean="0"/>
              <a:t>	</a:t>
            </a:r>
            <a:r>
              <a:rPr lang="tr-TR" dirty="0" err="1" smtClean="0"/>
              <a:t>Əyləşib</a:t>
            </a:r>
            <a:r>
              <a:rPr lang="tr-TR" dirty="0" smtClean="0"/>
              <a:t> </a:t>
            </a:r>
            <a:r>
              <a:rPr lang="tr-TR" dirty="0" err="1" smtClean="0"/>
              <a:t>kənarda</a:t>
            </a:r>
            <a:r>
              <a:rPr lang="tr-TR" dirty="0" smtClean="0"/>
              <a:t> </a:t>
            </a:r>
            <a:r>
              <a:rPr lang="tr-TR" dirty="0" err="1" smtClean="0"/>
              <a:t>topsaqqal</a:t>
            </a:r>
            <a:r>
              <a:rPr lang="tr-TR" dirty="0" smtClean="0"/>
              <a:t> ağa,</a:t>
            </a:r>
            <a:br>
              <a:rPr lang="tr-TR" dirty="0" smtClean="0"/>
            </a:br>
            <a:r>
              <a:rPr lang="tr-TR" dirty="0" err="1" smtClean="0"/>
              <a:t>Hərdən</a:t>
            </a:r>
            <a:r>
              <a:rPr lang="tr-TR" dirty="0" smtClean="0"/>
              <a:t> </a:t>
            </a:r>
            <a:r>
              <a:rPr lang="tr-TR" dirty="0" err="1" smtClean="0"/>
              <a:t>mütərcimə</a:t>
            </a:r>
            <a:r>
              <a:rPr lang="tr-TR" dirty="0" smtClean="0"/>
              <a:t> </a:t>
            </a:r>
            <a:r>
              <a:rPr lang="tr-TR" dirty="0" err="1" smtClean="0"/>
              <a:t>suallar</a:t>
            </a:r>
            <a:r>
              <a:rPr lang="tr-TR" dirty="0" smtClean="0"/>
              <a:t> verir.</a:t>
            </a:r>
            <a:br>
              <a:rPr lang="tr-TR" dirty="0" smtClean="0"/>
            </a:br>
            <a:r>
              <a:rPr lang="tr-TR" dirty="0" smtClean="0"/>
              <a:t>Çevrilir gah sola, </a:t>
            </a:r>
            <a:r>
              <a:rPr lang="tr-TR" dirty="0" err="1" smtClean="0"/>
              <a:t>baxır</a:t>
            </a:r>
            <a:r>
              <a:rPr lang="tr-TR" dirty="0" smtClean="0"/>
              <a:t> gah sağa,</a:t>
            </a:r>
            <a:br>
              <a:rPr lang="tr-TR" dirty="0" smtClean="0"/>
            </a:br>
            <a:r>
              <a:rPr lang="tr-TR" dirty="0" smtClean="0"/>
              <a:t>Başını </a:t>
            </a:r>
            <a:r>
              <a:rPr lang="tr-TR" dirty="0" err="1" smtClean="0"/>
              <a:t>yellədib</a:t>
            </a:r>
            <a:r>
              <a:rPr lang="tr-TR" dirty="0" smtClean="0"/>
              <a:t> </a:t>
            </a:r>
            <a:r>
              <a:rPr lang="tr-TR" dirty="0" err="1" smtClean="0"/>
              <a:t>təsbeh</a:t>
            </a:r>
            <a:r>
              <a:rPr lang="tr-TR" dirty="0" smtClean="0"/>
              <a:t> çevirir.</a:t>
            </a:r>
          </a:p>
          <a:p>
            <a:pPr>
              <a:buNone/>
            </a:pPr>
            <a:r>
              <a:rPr lang="tr-TR" dirty="0" smtClean="0"/>
              <a:t>	</a:t>
            </a:r>
            <a:r>
              <a:rPr lang="tr-TR" dirty="0" err="1" smtClean="0"/>
              <a:t>Qoyulan</a:t>
            </a:r>
            <a:r>
              <a:rPr lang="tr-TR" dirty="0" smtClean="0"/>
              <a:t> </a:t>
            </a:r>
            <a:r>
              <a:rPr lang="tr-TR" dirty="0" err="1" smtClean="0"/>
              <a:t>sərtlərə</a:t>
            </a:r>
            <a:r>
              <a:rPr lang="tr-TR" dirty="0" smtClean="0"/>
              <a:t> </a:t>
            </a:r>
            <a:r>
              <a:rPr lang="tr-TR" dirty="0" err="1" smtClean="0"/>
              <a:t>razıyıq</a:t>
            </a:r>
            <a:r>
              <a:rPr lang="tr-TR" dirty="0" smtClean="0"/>
              <a:t> </a:t>
            </a:r>
            <a:r>
              <a:rPr lang="tr-TR" dirty="0" err="1" smtClean="0"/>
              <a:t>deyə</a:t>
            </a:r>
            <a:r>
              <a:rPr lang="tr-TR" dirty="0" smtClean="0"/>
              <a:t>,</a:t>
            </a:r>
            <a:br>
              <a:rPr lang="tr-TR" dirty="0" smtClean="0"/>
            </a:br>
            <a:r>
              <a:rPr lang="tr-TR" dirty="0" err="1" smtClean="0"/>
              <a:t>Tərəflər</a:t>
            </a:r>
            <a:r>
              <a:rPr lang="tr-TR" dirty="0" smtClean="0"/>
              <a:t> </a:t>
            </a:r>
            <a:r>
              <a:rPr lang="tr-TR" dirty="0" err="1" smtClean="0"/>
              <a:t>qol</a:t>
            </a:r>
            <a:r>
              <a:rPr lang="tr-TR" dirty="0" smtClean="0"/>
              <a:t> </a:t>
            </a:r>
            <a:r>
              <a:rPr lang="tr-TR" dirty="0" err="1" smtClean="0"/>
              <a:t>çəkdi</a:t>
            </a:r>
            <a:r>
              <a:rPr lang="tr-TR" dirty="0" smtClean="0"/>
              <a:t> </a:t>
            </a:r>
            <a:r>
              <a:rPr lang="tr-TR" dirty="0" err="1" smtClean="0"/>
              <a:t>müahidəyə</a:t>
            </a:r>
            <a:r>
              <a:rPr lang="tr-TR" dirty="0" smtClean="0"/>
              <a:t>...</a:t>
            </a:r>
            <a:br>
              <a:rPr lang="tr-TR" dirty="0" smtClean="0"/>
            </a:br>
            <a:r>
              <a:rPr lang="tr-TR" dirty="0" err="1" smtClean="0"/>
              <a:t>Tərəflər</a:t>
            </a:r>
            <a:r>
              <a:rPr lang="tr-TR" dirty="0" smtClean="0"/>
              <a:t> kim idi? </a:t>
            </a:r>
            <a:r>
              <a:rPr lang="tr-TR" dirty="0" err="1" smtClean="0"/>
              <a:t>Hər</a:t>
            </a:r>
            <a:r>
              <a:rPr lang="tr-TR" dirty="0" smtClean="0"/>
              <a:t> ikisi yad!</a:t>
            </a:r>
            <a:br>
              <a:rPr lang="tr-TR" dirty="0" smtClean="0"/>
            </a:br>
            <a:r>
              <a:rPr lang="tr-TR" dirty="0" err="1" smtClean="0"/>
              <a:t>Yadlarmı</a:t>
            </a:r>
            <a:r>
              <a:rPr lang="tr-TR" dirty="0" smtClean="0"/>
              <a:t> </a:t>
            </a:r>
            <a:r>
              <a:rPr lang="tr-TR" dirty="0" err="1" smtClean="0"/>
              <a:t>edəcək</a:t>
            </a:r>
            <a:r>
              <a:rPr lang="tr-TR" dirty="0" smtClean="0"/>
              <a:t> bu </a:t>
            </a:r>
            <a:r>
              <a:rPr lang="tr-TR" dirty="0" err="1" smtClean="0"/>
              <a:t>xalqa</a:t>
            </a:r>
            <a:r>
              <a:rPr lang="tr-TR" dirty="0" smtClean="0"/>
              <a:t> </a:t>
            </a:r>
            <a:r>
              <a:rPr lang="tr-TR" dirty="0" err="1" smtClean="0"/>
              <a:t>imdad</a:t>
            </a:r>
            <a:r>
              <a:rPr lang="tr-TR" dirty="0" smtClean="0"/>
              <a:t>?!</a:t>
            </a:r>
          </a:p>
          <a:p>
            <a:pPr>
              <a:buNone/>
            </a:pPr>
            <a:r>
              <a:rPr lang="tr-TR" dirty="0" smtClean="0"/>
              <a:t>	</a:t>
            </a:r>
            <a:r>
              <a:rPr lang="tr-TR" dirty="0" err="1" smtClean="0"/>
              <a:t>Qoy</a:t>
            </a:r>
            <a:r>
              <a:rPr lang="tr-TR" dirty="0" smtClean="0"/>
              <a:t> </a:t>
            </a:r>
            <a:r>
              <a:rPr lang="tr-TR" dirty="0" err="1" smtClean="0"/>
              <a:t>qalxsın</a:t>
            </a:r>
            <a:r>
              <a:rPr lang="tr-TR" dirty="0" smtClean="0"/>
              <a:t> ayağa ruhu </a:t>
            </a:r>
            <a:r>
              <a:rPr lang="tr-TR" dirty="0" err="1" smtClean="0"/>
              <a:t>Tomrisin</a:t>
            </a:r>
            <a:r>
              <a:rPr lang="tr-TR" dirty="0" smtClean="0"/>
              <a:t>,</a:t>
            </a:r>
            <a:br>
              <a:rPr lang="tr-TR" dirty="0" smtClean="0"/>
            </a:br>
            <a:r>
              <a:rPr lang="tr-TR" dirty="0" err="1" smtClean="0"/>
              <a:t>Babəkin</a:t>
            </a:r>
            <a:r>
              <a:rPr lang="tr-TR" dirty="0" smtClean="0"/>
              <a:t> </a:t>
            </a:r>
            <a:r>
              <a:rPr lang="tr-TR" dirty="0" err="1" smtClean="0"/>
              <a:t>qılıncı</a:t>
            </a:r>
            <a:r>
              <a:rPr lang="tr-TR" dirty="0" smtClean="0"/>
              <a:t> parlasın </a:t>
            </a:r>
            <a:r>
              <a:rPr lang="tr-TR" dirty="0" err="1" smtClean="0"/>
              <a:t>yenə</a:t>
            </a:r>
            <a:r>
              <a:rPr lang="tr-TR" dirty="0" smtClean="0"/>
              <a:t>.</a:t>
            </a:r>
            <a:br>
              <a:rPr lang="tr-TR" dirty="0" smtClean="0"/>
            </a:br>
            <a:r>
              <a:rPr lang="tr-TR" dirty="0" smtClean="0"/>
              <a:t>Onlar bu </a:t>
            </a:r>
            <a:r>
              <a:rPr lang="tr-TR" dirty="0" err="1" smtClean="0"/>
              <a:t>şərtlərə</a:t>
            </a:r>
            <a:r>
              <a:rPr lang="tr-TR" dirty="0" smtClean="0"/>
              <a:t> sözünü desin,</a:t>
            </a:r>
            <a:br>
              <a:rPr lang="tr-TR" dirty="0" smtClean="0"/>
            </a:br>
            <a:r>
              <a:rPr lang="tr-TR" dirty="0" err="1" smtClean="0"/>
              <a:t>Zənciri</a:t>
            </a:r>
            <a:r>
              <a:rPr lang="tr-TR" dirty="0" smtClean="0"/>
              <a:t> kim vurdu </a:t>
            </a:r>
            <a:r>
              <a:rPr lang="tr-TR" dirty="0" err="1" smtClean="0"/>
              <a:t>şir</a:t>
            </a:r>
            <a:r>
              <a:rPr lang="tr-TR" dirty="0" smtClean="0"/>
              <a:t> </a:t>
            </a:r>
            <a:r>
              <a:rPr lang="tr-TR" dirty="0" err="1" smtClean="0"/>
              <a:t>biləyinə</a:t>
            </a:r>
            <a:r>
              <a:rPr lang="tr-TR" dirty="0" smtClean="0"/>
              <a:t>?</a:t>
            </a:r>
          </a:p>
          <a:p>
            <a:pPr>
              <a:buNone/>
            </a:pPr>
            <a:r>
              <a:rPr lang="tr-TR" dirty="0" smtClean="0"/>
              <a:t>	Hanı bu </a:t>
            </a:r>
            <a:r>
              <a:rPr lang="tr-TR" dirty="0" err="1" smtClean="0"/>
              <a:t>ellərin</a:t>
            </a:r>
            <a:r>
              <a:rPr lang="tr-TR" dirty="0" smtClean="0"/>
              <a:t> </a:t>
            </a:r>
            <a:r>
              <a:rPr lang="tr-TR" dirty="0" err="1" smtClean="0"/>
              <a:t>mərd</a:t>
            </a:r>
            <a:r>
              <a:rPr lang="tr-TR" dirty="0" smtClean="0"/>
              <a:t> oğulları?</a:t>
            </a:r>
            <a:br>
              <a:rPr lang="tr-TR" dirty="0" smtClean="0"/>
            </a:br>
            <a:r>
              <a:rPr lang="tr-TR" dirty="0" smtClean="0"/>
              <a:t>Açın </a:t>
            </a:r>
            <a:r>
              <a:rPr lang="tr-TR" dirty="0" err="1" smtClean="0"/>
              <a:t>bərələri</a:t>
            </a:r>
            <a:r>
              <a:rPr lang="tr-TR" dirty="0" smtClean="0"/>
              <a:t>, açın yolları.</a:t>
            </a:r>
            <a:br>
              <a:rPr lang="tr-TR" dirty="0" smtClean="0"/>
            </a:br>
            <a:r>
              <a:rPr lang="tr-TR" dirty="0" err="1" smtClean="0"/>
              <a:t>Bəs</a:t>
            </a:r>
            <a:r>
              <a:rPr lang="tr-TR" dirty="0" smtClean="0"/>
              <a:t> hanı bu </a:t>
            </a:r>
            <a:r>
              <a:rPr lang="tr-TR" dirty="0" err="1" smtClean="0"/>
              <a:t>əsrin</a:t>
            </a:r>
            <a:r>
              <a:rPr lang="tr-TR" dirty="0" smtClean="0"/>
              <a:t> öz </a:t>
            </a:r>
            <a:r>
              <a:rPr lang="tr-TR" dirty="0" err="1" smtClean="0"/>
              <a:t>Koroğlusu</a:t>
            </a:r>
            <a:r>
              <a:rPr lang="tr-TR" dirty="0" smtClean="0"/>
              <a:t>-</a:t>
            </a:r>
            <a:br>
              <a:rPr lang="tr-TR" dirty="0" smtClean="0"/>
            </a:br>
            <a:r>
              <a:rPr lang="tr-TR" dirty="0" err="1" smtClean="0"/>
              <a:t>Qılınc</a:t>
            </a:r>
            <a:r>
              <a:rPr lang="tr-TR" dirty="0" smtClean="0"/>
              <a:t> </a:t>
            </a:r>
            <a:r>
              <a:rPr lang="tr-TR" dirty="0" err="1" smtClean="0"/>
              <a:t>Koroğlusu</a:t>
            </a:r>
            <a:r>
              <a:rPr lang="tr-TR" dirty="0" smtClean="0"/>
              <a:t>, söz </a:t>
            </a:r>
            <a:r>
              <a:rPr lang="tr-TR" dirty="0" err="1" smtClean="0"/>
              <a:t>Koroğlusu</a:t>
            </a:r>
            <a:r>
              <a:rPr lang="tr-TR" dirty="0" smtClean="0"/>
              <a:t>?</a:t>
            </a:r>
          </a:p>
          <a:p>
            <a:pPr>
              <a:buNone/>
            </a:pPr>
            <a:endParaRPr lang="tr-TR" dirty="0"/>
          </a:p>
        </p:txBody>
      </p:sp>
    </p:spTree>
    <p:extLst>
      <p:ext uri="{BB962C8B-B14F-4D97-AF65-F5344CB8AC3E}">
        <p14:creationId xmlns:p14="http://schemas.microsoft.com/office/powerpoint/2010/main" val="22544719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ChangeArrowheads="1"/>
          </p:cNvSpPr>
          <p:nvPr/>
        </p:nvSpPr>
        <p:spPr bwMode="auto">
          <a:xfrm>
            <a:off x="1991544" y="438341"/>
            <a:ext cx="7992888" cy="5909310"/>
          </a:xfrm>
          <a:prstGeom prst="rect">
            <a:avLst/>
          </a:prstGeom>
          <a:noFill/>
          <a:ln w="9525">
            <a:noFill/>
            <a:miter lim="800000"/>
            <a:headEnd/>
            <a:tailEnd/>
          </a:ln>
          <a:effectLst/>
        </p:spPr>
        <p:txBody>
          <a:bodyPr vert="horz" wrap="square" lIns="91440" tIns="45720" rIns="91440" bIns="45720" numCol="2" anchor="ctr" anchorCtr="0" compatLnSpc="1">
            <a:prstTxWarp prst="textNoShape">
              <a:avLst/>
            </a:prstTxWarp>
            <a:spAutoFit/>
          </a:bodyPr>
          <a:lstStyle/>
          <a:p>
            <a:pPr lvl="0" fontAlgn="base">
              <a:spcBef>
                <a:spcPct val="0"/>
              </a:spcBef>
              <a:spcAft>
                <a:spcPct val="0"/>
              </a:spcAft>
            </a:pPr>
            <a:r>
              <a:rPr lang="tr-TR" dirty="0">
                <a:solidFill>
                  <a:srgbClr val="000000"/>
                </a:solidFill>
                <a:ea typeface="Times New Roman" pitchFamily="18" charset="0"/>
                <a:cs typeface="Calibri" pitchFamily="34" charset="0"/>
              </a:rPr>
              <a:t>Babaların </a:t>
            </a:r>
            <a:r>
              <a:rPr lang="tr-TR" dirty="0" err="1">
                <a:solidFill>
                  <a:srgbClr val="000000"/>
                </a:solidFill>
                <a:ea typeface="Times New Roman" pitchFamily="18" charset="0"/>
                <a:cs typeface="Calibri" pitchFamily="34" charset="0"/>
              </a:rPr>
              <a:t>şəni</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şərəfi</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əlbət</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Bizə</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əmanətdir</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böyük</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əmanət</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Yoxmu</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qanımızda</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xalqın</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qeyrəti</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Belə</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saxlayarlar</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bəs</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əmanəti</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Qoy</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ildırım</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çaxsın</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titrəsin</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cahan</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Ürəklər</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qəzəbdən</a:t>
            </a:r>
            <a:r>
              <a:rPr lang="tr-TR" dirty="0">
                <a:solidFill>
                  <a:srgbClr val="000000"/>
                </a:solidFill>
                <a:ea typeface="Times New Roman" pitchFamily="18" charset="0"/>
                <a:cs typeface="Calibri" pitchFamily="34" charset="0"/>
              </a:rPr>
              <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coşsun, </a:t>
            </a:r>
            <a:r>
              <a:rPr lang="tr-TR" dirty="0" err="1">
                <a:solidFill>
                  <a:srgbClr val="000000"/>
                </a:solidFill>
                <a:ea typeface="Times New Roman" pitchFamily="18" charset="0"/>
                <a:cs typeface="Calibri" pitchFamily="34" charset="0"/>
              </a:rPr>
              <a:t>partlasın</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Daim </a:t>
            </a:r>
            <a:r>
              <a:rPr lang="tr-TR" dirty="0" err="1">
                <a:solidFill>
                  <a:srgbClr val="000000"/>
                </a:solidFill>
                <a:ea typeface="Times New Roman" pitchFamily="18" charset="0"/>
                <a:cs typeface="Calibri" pitchFamily="34" charset="0"/>
              </a:rPr>
              <a:t>haqq</a:t>
            </a:r>
            <a:r>
              <a:rPr lang="tr-TR" dirty="0">
                <a:solidFill>
                  <a:srgbClr val="000000"/>
                </a:solidFill>
                <a:ea typeface="Times New Roman" pitchFamily="18" charset="0"/>
                <a:cs typeface="Calibri" pitchFamily="34" charset="0"/>
              </a:rPr>
              <a:t> yolunda </a:t>
            </a:r>
            <a:r>
              <a:rPr lang="tr-TR" dirty="0" err="1">
                <a:solidFill>
                  <a:srgbClr val="000000"/>
                </a:solidFill>
                <a:ea typeface="Times New Roman" pitchFamily="18" charset="0"/>
                <a:cs typeface="Calibri" pitchFamily="34" charset="0"/>
              </a:rPr>
              <a:t>qılınc</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qaldıran</a:t>
            </a:r>
            <a:r>
              <a:rPr lang="tr-TR" dirty="0">
                <a:solidFill>
                  <a:srgbClr val="000000"/>
                </a:solidFill>
                <a:ea typeface="Times New Roman" pitchFamily="18" charset="0"/>
                <a:cs typeface="Calibri" pitchFamily="34" charset="0"/>
              </a:rPr>
              <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İgid</a:t>
            </a:r>
            <a:r>
              <a:rPr lang="tr-TR" dirty="0">
                <a:solidFill>
                  <a:srgbClr val="000000"/>
                </a:solidFill>
                <a:ea typeface="Times New Roman" pitchFamily="18" charset="0"/>
                <a:cs typeface="Calibri" pitchFamily="34" charset="0"/>
              </a:rPr>
              <a:t> babaların </a:t>
            </a:r>
            <a:r>
              <a:rPr lang="tr-TR" dirty="0" err="1">
                <a:solidFill>
                  <a:srgbClr val="000000"/>
                </a:solidFill>
                <a:ea typeface="Times New Roman" pitchFamily="18" charset="0"/>
                <a:cs typeface="Calibri" pitchFamily="34" charset="0"/>
              </a:rPr>
              <a:t>goru</a:t>
            </a:r>
            <a:r>
              <a:rPr lang="tr-TR" dirty="0">
                <a:solidFill>
                  <a:srgbClr val="000000"/>
                </a:solidFill>
                <a:ea typeface="Times New Roman" pitchFamily="18" charset="0"/>
                <a:cs typeface="Calibri" pitchFamily="34" charset="0"/>
              </a:rPr>
              <a:t> çatlasın.</a:t>
            </a:r>
            <a:endParaRPr lang="tr-TR" dirty="0">
              <a:ea typeface="Times New Roman" pitchFamily="18" charset="0"/>
              <a:cs typeface="Arial" pitchFamily="34" charset="0"/>
            </a:endParaRPr>
          </a:p>
          <a:p>
            <a:pPr lvl="0" eaLnBrk="0" fontAlgn="base" hangingPunct="0">
              <a:spcBef>
                <a:spcPct val="0"/>
              </a:spcBef>
              <a:spcAft>
                <a:spcPct val="0"/>
              </a:spcAft>
            </a:pPr>
            <a:r>
              <a:rPr lang="tr-TR" dirty="0" err="1">
                <a:solidFill>
                  <a:srgbClr val="000000"/>
                </a:solidFill>
                <a:ea typeface="Times New Roman" pitchFamily="18" charset="0"/>
                <a:cs typeface="Calibri" pitchFamily="34" charset="0"/>
              </a:rPr>
              <a:t>Qoy</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əysin</a:t>
            </a:r>
            <a:r>
              <a:rPr lang="tr-TR" dirty="0">
                <a:solidFill>
                  <a:srgbClr val="000000"/>
                </a:solidFill>
                <a:ea typeface="Times New Roman" pitchFamily="18" charset="0"/>
                <a:cs typeface="Calibri" pitchFamily="34" charset="0"/>
              </a:rPr>
              <a:t> başını </a:t>
            </a:r>
            <a:r>
              <a:rPr lang="tr-TR" dirty="0" err="1">
                <a:solidFill>
                  <a:srgbClr val="000000"/>
                </a:solidFill>
                <a:ea typeface="Times New Roman" pitchFamily="18" charset="0"/>
                <a:cs typeface="Calibri" pitchFamily="34" charset="0"/>
              </a:rPr>
              <a:t>vüqarlı</a:t>
            </a:r>
            <a:r>
              <a:rPr lang="tr-TR" dirty="0">
                <a:solidFill>
                  <a:srgbClr val="000000"/>
                </a:solidFill>
                <a:ea typeface="Times New Roman" pitchFamily="18" charset="0"/>
                <a:cs typeface="Calibri" pitchFamily="34" charset="0"/>
              </a:rPr>
              <a:t> dağlar,</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Matəmi</a:t>
            </a:r>
            <a:r>
              <a:rPr lang="tr-TR" dirty="0">
                <a:solidFill>
                  <a:srgbClr val="000000"/>
                </a:solidFill>
                <a:ea typeface="Times New Roman" pitchFamily="18" charset="0"/>
                <a:cs typeface="Calibri" pitchFamily="34" charset="0"/>
              </a:rPr>
              <a:t> başlandı </a:t>
            </a:r>
            <a:r>
              <a:rPr lang="tr-TR" dirty="0" err="1">
                <a:solidFill>
                  <a:srgbClr val="000000"/>
                </a:solidFill>
                <a:ea typeface="Times New Roman" pitchFamily="18" charset="0"/>
                <a:cs typeface="Calibri" pitchFamily="34" charset="0"/>
              </a:rPr>
              <a:t>böyük</a:t>
            </a:r>
            <a:r>
              <a:rPr lang="tr-TR" dirty="0">
                <a:solidFill>
                  <a:srgbClr val="000000"/>
                </a:solidFill>
                <a:ea typeface="Times New Roman" pitchFamily="18" charset="0"/>
                <a:cs typeface="Calibri" pitchFamily="34" charset="0"/>
              </a:rPr>
              <a:t> bir elin.</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Mərsiyə</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söyləsin</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axar</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bulaqlar</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Ağılar çağırsın bu gün </a:t>
            </a:r>
            <a:r>
              <a:rPr lang="tr-TR" dirty="0" err="1">
                <a:solidFill>
                  <a:srgbClr val="000000"/>
                </a:solidFill>
                <a:ea typeface="Times New Roman" pitchFamily="18" charset="0"/>
                <a:cs typeface="Calibri" pitchFamily="34" charset="0"/>
              </a:rPr>
              <a:t>qız</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gəlin</a:t>
            </a:r>
            <a:r>
              <a:rPr lang="tr-TR" dirty="0">
                <a:solidFill>
                  <a:srgbClr val="000000"/>
                </a:solidFill>
                <a:ea typeface="Times New Roman" pitchFamily="18" charset="0"/>
                <a:cs typeface="Calibri" pitchFamily="34" charset="0"/>
              </a:rPr>
              <a:t>!..</a:t>
            </a:r>
            <a:endParaRPr lang="tr-TR" dirty="0">
              <a:ea typeface="Times New Roman" pitchFamily="18" charset="0"/>
              <a:cs typeface="Arial" pitchFamily="34" charset="0"/>
            </a:endParaRPr>
          </a:p>
          <a:p>
            <a:pPr lvl="0" eaLnBrk="0" fontAlgn="base" hangingPunct="0">
              <a:spcBef>
                <a:spcPct val="0"/>
              </a:spcBef>
              <a:spcAft>
                <a:spcPct val="0"/>
              </a:spcAft>
            </a:pPr>
            <a:r>
              <a:rPr lang="tr-TR" dirty="0" err="1">
                <a:solidFill>
                  <a:srgbClr val="000000"/>
                </a:solidFill>
                <a:ea typeface="Times New Roman" pitchFamily="18" charset="0"/>
                <a:cs typeface="Calibri" pitchFamily="34" charset="0"/>
              </a:rPr>
              <a:t>Tərəflər</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sakitdir</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qəzəbli</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deyil</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Məhv</a:t>
            </a:r>
            <a:r>
              <a:rPr lang="tr-TR" dirty="0">
                <a:solidFill>
                  <a:srgbClr val="000000"/>
                </a:solidFill>
                <a:ea typeface="Times New Roman" pitchFamily="18" charset="0"/>
                <a:cs typeface="Calibri" pitchFamily="34" charset="0"/>
              </a:rPr>
              <a:t> olan </a:t>
            </a:r>
            <a:r>
              <a:rPr lang="tr-TR" dirty="0" err="1">
                <a:solidFill>
                  <a:srgbClr val="000000"/>
                </a:solidFill>
                <a:ea typeface="Times New Roman" pitchFamily="18" charset="0"/>
                <a:cs typeface="Calibri" pitchFamily="34" charset="0"/>
              </a:rPr>
              <a:t>qoy</a:t>
            </a:r>
            <a:r>
              <a:rPr lang="tr-TR" dirty="0">
                <a:solidFill>
                  <a:srgbClr val="000000"/>
                </a:solidFill>
                <a:ea typeface="Times New Roman" pitchFamily="18" charset="0"/>
                <a:cs typeface="Calibri" pitchFamily="34" charset="0"/>
              </a:rPr>
              <a:t> olsun, onlara </a:t>
            </a:r>
            <a:r>
              <a:rPr lang="tr-TR" dirty="0" err="1">
                <a:solidFill>
                  <a:srgbClr val="000000"/>
                </a:solidFill>
                <a:ea typeface="Times New Roman" pitchFamily="18" charset="0"/>
                <a:cs typeface="Calibri" pitchFamily="34" charset="0"/>
              </a:rPr>
              <a:t>nə</a:t>
            </a:r>
            <a:r>
              <a:rPr lang="tr-TR" dirty="0">
                <a:solidFill>
                  <a:srgbClr val="000000"/>
                </a:solidFill>
                <a:ea typeface="Times New Roman" pitchFamily="18" charset="0"/>
                <a:cs typeface="Calibri" pitchFamily="34" charset="0"/>
              </a:rPr>
              <a:t> var.</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İmzalar atılır bir-bir, </a:t>
            </a:r>
            <a:r>
              <a:rPr lang="tr-TR" dirty="0" err="1">
                <a:solidFill>
                  <a:srgbClr val="000000"/>
                </a:solidFill>
                <a:ea typeface="Times New Roman" pitchFamily="18" charset="0"/>
                <a:cs typeface="Calibri" pitchFamily="34" charset="0"/>
              </a:rPr>
              <a:t>elə</a:t>
            </a:r>
            <a:r>
              <a:rPr lang="tr-TR" dirty="0">
                <a:solidFill>
                  <a:srgbClr val="000000"/>
                </a:solidFill>
                <a:ea typeface="Times New Roman" pitchFamily="18" charset="0"/>
                <a:cs typeface="Calibri" pitchFamily="34" charset="0"/>
              </a:rPr>
              <a:t> bil,</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Sevgi </a:t>
            </a:r>
            <a:r>
              <a:rPr lang="tr-TR" dirty="0" err="1">
                <a:solidFill>
                  <a:srgbClr val="000000"/>
                </a:solidFill>
                <a:ea typeface="Times New Roman" pitchFamily="18" charset="0"/>
                <a:cs typeface="Calibri" pitchFamily="34" charset="0"/>
              </a:rPr>
              <a:t>məktubuna</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qol</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çəkir</a:t>
            </a:r>
            <a:r>
              <a:rPr lang="tr-TR" dirty="0">
                <a:solidFill>
                  <a:srgbClr val="000000"/>
                </a:solidFill>
                <a:ea typeface="Times New Roman" pitchFamily="18" charset="0"/>
                <a:cs typeface="Calibri" pitchFamily="34" charset="0"/>
              </a:rPr>
              <a:t> onlar.</a:t>
            </a:r>
            <a:endParaRPr lang="tr-TR" dirty="0">
              <a:ea typeface="Times New Roman" pitchFamily="18" charset="0"/>
              <a:cs typeface="Arial" pitchFamily="34" charset="0"/>
            </a:endParaRPr>
          </a:p>
          <a:p>
            <a:pPr lvl="0" eaLnBrk="0" fontAlgn="base" hangingPunct="0">
              <a:spcBef>
                <a:spcPct val="0"/>
              </a:spcBef>
              <a:spcAft>
                <a:spcPct val="0"/>
              </a:spcAft>
            </a:pPr>
            <a:r>
              <a:rPr lang="tr-TR" dirty="0" err="1">
                <a:solidFill>
                  <a:srgbClr val="000000"/>
                </a:solidFill>
                <a:ea typeface="Times New Roman" pitchFamily="18" charset="0"/>
                <a:cs typeface="Calibri" pitchFamily="34" charset="0"/>
              </a:rPr>
              <a:t>Atıb</a:t>
            </a:r>
            <a:r>
              <a:rPr lang="tr-TR" dirty="0">
                <a:solidFill>
                  <a:srgbClr val="000000"/>
                </a:solidFill>
                <a:ea typeface="Times New Roman" pitchFamily="18" charset="0"/>
                <a:cs typeface="Calibri" pitchFamily="34" charset="0"/>
              </a:rPr>
              <a:t> imzasını </a:t>
            </a:r>
            <a:r>
              <a:rPr lang="tr-TR" dirty="0" err="1">
                <a:solidFill>
                  <a:srgbClr val="000000"/>
                </a:solidFill>
                <a:ea typeface="Times New Roman" pitchFamily="18" charset="0"/>
                <a:cs typeface="Calibri" pitchFamily="34" charset="0"/>
              </a:rPr>
              <a:t>hər</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kəs</a:t>
            </a:r>
            <a:r>
              <a:rPr lang="tr-TR" dirty="0">
                <a:solidFill>
                  <a:srgbClr val="000000"/>
                </a:solidFill>
                <a:ea typeface="Times New Roman" pitchFamily="18" charset="0"/>
                <a:cs typeface="Calibri" pitchFamily="34" charset="0"/>
              </a:rPr>
              <a:t> varağa,</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əyləşir</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sakitcə</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keçib</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yerinə</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Eynəkli</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cənabla</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təsbehli</a:t>
            </a:r>
            <a:r>
              <a:rPr lang="tr-TR" dirty="0">
                <a:solidFill>
                  <a:srgbClr val="000000"/>
                </a:solidFill>
                <a:ea typeface="Times New Roman" pitchFamily="18" charset="0"/>
                <a:cs typeface="Calibri" pitchFamily="34" charset="0"/>
              </a:rPr>
              <a:t> ağa,</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Qalxıb</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əl</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də</a:t>
            </a:r>
            <a:r>
              <a:rPr lang="tr-TR" dirty="0">
                <a:solidFill>
                  <a:srgbClr val="000000"/>
                </a:solidFill>
                <a:ea typeface="Times New Roman" pitchFamily="18" charset="0"/>
                <a:cs typeface="Calibri" pitchFamily="34" charset="0"/>
              </a:rPr>
              <a:t> verir biri-</a:t>
            </a:r>
            <a:r>
              <a:rPr lang="tr-TR" dirty="0" err="1">
                <a:solidFill>
                  <a:srgbClr val="000000"/>
                </a:solidFill>
                <a:ea typeface="Times New Roman" pitchFamily="18" charset="0"/>
                <a:cs typeface="Calibri" pitchFamily="34" charset="0"/>
              </a:rPr>
              <a:t>birinə</a:t>
            </a:r>
            <a:r>
              <a:rPr lang="tr-TR" dirty="0">
                <a:solidFill>
                  <a:srgbClr val="000000"/>
                </a:solidFill>
                <a:ea typeface="Times New Roman" pitchFamily="18" charset="0"/>
                <a:cs typeface="Calibri" pitchFamily="34" charset="0"/>
              </a:rPr>
              <a:t>.</a:t>
            </a:r>
            <a:endParaRPr lang="tr-TR" dirty="0">
              <a:ea typeface="Times New Roman" pitchFamily="18" charset="0"/>
              <a:cs typeface="Arial" pitchFamily="34" charset="0"/>
            </a:endParaRPr>
          </a:p>
          <a:p>
            <a:pPr lvl="0" eaLnBrk="0" fontAlgn="base" hangingPunct="0">
              <a:spcBef>
                <a:spcPct val="0"/>
              </a:spcBef>
              <a:spcAft>
                <a:spcPct val="0"/>
              </a:spcAft>
            </a:pPr>
            <a:r>
              <a:rPr lang="tr-TR" dirty="0">
                <a:solidFill>
                  <a:srgbClr val="000000"/>
                </a:solidFill>
                <a:ea typeface="Times New Roman" pitchFamily="18" charset="0"/>
                <a:cs typeface="Calibri" pitchFamily="34" charset="0"/>
              </a:rPr>
              <a:t>Onların </a:t>
            </a:r>
            <a:r>
              <a:rPr lang="tr-TR" dirty="0" err="1">
                <a:solidFill>
                  <a:srgbClr val="000000"/>
                </a:solidFill>
                <a:ea typeface="Times New Roman" pitchFamily="18" charset="0"/>
                <a:cs typeface="Calibri" pitchFamily="34" charset="0"/>
              </a:rPr>
              <a:t>birləşən</a:t>
            </a:r>
            <a:r>
              <a:rPr lang="tr-TR" dirty="0">
                <a:solidFill>
                  <a:srgbClr val="000000"/>
                </a:solidFill>
                <a:ea typeface="Times New Roman" pitchFamily="18" charset="0"/>
                <a:cs typeface="Calibri" pitchFamily="34" charset="0"/>
              </a:rPr>
              <a:t> bu </a:t>
            </a:r>
            <a:r>
              <a:rPr lang="tr-TR" dirty="0" err="1">
                <a:solidFill>
                  <a:srgbClr val="000000"/>
                </a:solidFill>
                <a:ea typeface="Times New Roman" pitchFamily="18" charset="0"/>
                <a:cs typeface="Calibri" pitchFamily="34" charset="0"/>
              </a:rPr>
              <a:t>əllərilə</a:t>
            </a:r>
            <a:r>
              <a:rPr lang="tr-TR" dirty="0">
                <a:solidFill>
                  <a:srgbClr val="000000"/>
                </a:solidFill>
                <a:ea typeface="Times New Roman" pitchFamily="18" charset="0"/>
                <a:cs typeface="Calibri" pitchFamily="34" charset="0"/>
              </a:rPr>
              <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Ayrılır </a:t>
            </a:r>
            <a:r>
              <a:rPr lang="tr-TR" dirty="0" err="1">
                <a:solidFill>
                  <a:srgbClr val="000000"/>
                </a:solidFill>
                <a:ea typeface="Times New Roman" pitchFamily="18" charset="0"/>
                <a:cs typeface="Calibri" pitchFamily="34" charset="0"/>
              </a:rPr>
              <a:t>ikiyə</a:t>
            </a:r>
            <a:r>
              <a:rPr lang="tr-TR" dirty="0">
                <a:solidFill>
                  <a:srgbClr val="000000"/>
                </a:solidFill>
                <a:ea typeface="Times New Roman" pitchFamily="18" charset="0"/>
                <a:cs typeface="Calibri" pitchFamily="34" charset="0"/>
              </a:rPr>
              <a:t> bir el, bir </a:t>
            </a:r>
            <a:r>
              <a:rPr lang="tr-TR" dirty="0" err="1">
                <a:solidFill>
                  <a:srgbClr val="000000"/>
                </a:solidFill>
                <a:ea typeface="Times New Roman" pitchFamily="18" charset="0"/>
                <a:cs typeface="Calibri" pitchFamily="34" charset="0"/>
              </a:rPr>
              <a:t>Vətən</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Axıdıb</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gözündən</a:t>
            </a:r>
            <a:r>
              <a:rPr lang="tr-TR" dirty="0">
                <a:solidFill>
                  <a:srgbClr val="000000"/>
                </a:solidFill>
                <a:ea typeface="Times New Roman" pitchFamily="18" charset="0"/>
                <a:cs typeface="Calibri" pitchFamily="34" charset="0"/>
              </a:rPr>
              <a:t> yaş </a:t>
            </a:r>
            <a:r>
              <a:rPr lang="tr-TR" dirty="0" err="1">
                <a:solidFill>
                  <a:srgbClr val="000000"/>
                </a:solidFill>
                <a:ea typeface="Times New Roman" pitchFamily="18" charset="0"/>
                <a:cs typeface="Calibri" pitchFamily="34" charset="0"/>
              </a:rPr>
              <a:t>gilə</a:t>
            </a:r>
            <a:r>
              <a:rPr lang="tr-TR" dirty="0">
                <a:solidFill>
                  <a:srgbClr val="000000"/>
                </a:solidFill>
                <a:ea typeface="Times New Roman" pitchFamily="18" charset="0"/>
                <a:cs typeface="Calibri" pitchFamily="34" charset="0"/>
              </a:rPr>
              <a:t>-</a:t>
            </a:r>
            <a:r>
              <a:rPr lang="tr-TR" dirty="0" err="1">
                <a:solidFill>
                  <a:srgbClr val="000000"/>
                </a:solidFill>
                <a:ea typeface="Times New Roman" pitchFamily="18" charset="0"/>
                <a:cs typeface="Calibri" pitchFamily="34" charset="0"/>
              </a:rPr>
              <a:t>gilə</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Bu </a:t>
            </a:r>
            <a:r>
              <a:rPr lang="tr-TR" dirty="0" err="1">
                <a:solidFill>
                  <a:srgbClr val="000000"/>
                </a:solidFill>
                <a:ea typeface="Times New Roman" pitchFamily="18" charset="0"/>
                <a:cs typeface="Calibri" pitchFamily="34" charset="0"/>
              </a:rPr>
              <a:t>dəhşətli</a:t>
            </a:r>
            <a:r>
              <a:rPr lang="tr-TR" dirty="0">
                <a:solidFill>
                  <a:srgbClr val="000000"/>
                </a:solidFill>
                <a:ea typeface="Times New Roman" pitchFamily="18" charset="0"/>
                <a:cs typeface="Calibri" pitchFamily="34" charset="0"/>
              </a:rPr>
              <a:t> hala </a:t>
            </a:r>
            <a:r>
              <a:rPr lang="tr-TR" dirty="0" err="1">
                <a:solidFill>
                  <a:srgbClr val="000000"/>
                </a:solidFill>
                <a:ea typeface="Times New Roman" pitchFamily="18" charset="0"/>
                <a:cs typeface="Calibri" pitchFamily="34" charset="0"/>
              </a:rPr>
              <a:t>nə</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deyir</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Vətən</a:t>
            </a:r>
            <a:r>
              <a:rPr lang="tr-TR" dirty="0">
                <a:solidFill>
                  <a:srgbClr val="000000"/>
                </a:solidFill>
                <a:ea typeface="Times New Roman" pitchFamily="18" charset="0"/>
                <a:cs typeface="Calibri" pitchFamily="34" charset="0"/>
              </a:rPr>
              <a:t>?</a:t>
            </a:r>
            <a:endParaRPr lang="tr-TR" dirty="0">
              <a:ea typeface="Times New Roman" pitchFamily="18" charset="0"/>
              <a:cs typeface="Arial" pitchFamily="34" charset="0"/>
            </a:endParaRPr>
          </a:p>
          <a:p>
            <a:pPr lvl="0" eaLnBrk="0" fontAlgn="base" hangingPunct="0">
              <a:spcBef>
                <a:spcPct val="0"/>
              </a:spcBef>
              <a:spcAft>
                <a:spcPct val="0"/>
              </a:spcAft>
            </a:pPr>
            <a:r>
              <a:rPr lang="tr-TR" dirty="0">
                <a:solidFill>
                  <a:srgbClr val="000000"/>
                </a:solidFill>
                <a:ea typeface="Times New Roman" pitchFamily="18" charset="0"/>
                <a:cs typeface="Calibri" pitchFamily="34" charset="0"/>
              </a:rPr>
              <a:t>Bir </a:t>
            </a:r>
            <a:r>
              <a:rPr lang="tr-TR" dirty="0" err="1">
                <a:solidFill>
                  <a:srgbClr val="000000"/>
                </a:solidFill>
                <a:ea typeface="Times New Roman" pitchFamily="18" charset="0"/>
                <a:cs typeface="Calibri" pitchFamily="34" charset="0"/>
              </a:rPr>
              <a:t>deyən</a:t>
            </a:r>
            <a:r>
              <a:rPr lang="tr-TR" dirty="0">
                <a:solidFill>
                  <a:srgbClr val="000000"/>
                </a:solidFill>
                <a:ea typeface="Times New Roman" pitchFamily="18" charset="0"/>
                <a:cs typeface="Calibri" pitchFamily="34" charset="0"/>
              </a:rPr>
              <a:t> olmadı, durun ağalar!</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Axı</a:t>
            </a:r>
            <a:r>
              <a:rPr lang="tr-TR" dirty="0">
                <a:solidFill>
                  <a:srgbClr val="000000"/>
                </a:solidFill>
                <a:ea typeface="Times New Roman" pitchFamily="18" charset="0"/>
                <a:cs typeface="Calibri" pitchFamily="34" charset="0"/>
              </a:rPr>
              <a:t>, bu </a:t>
            </a:r>
            <a:r>
              <a:rPr lang="tr-TR" dirty="0" err="1">
                <a:solidFill>
                  <a:srgbClr val="000000"/>
                </a:solidFill>
                <a:ea typeface="Times New Roman" pitchFamily="18" charset="0"/>
                <a:cs typeface="Calibri" pitchFamily="34" charset="0"/>
              </a:rPr>
              <a:t>ölkənin</a:t>
            </a:r>
            <a:r>
              <a:rPr lang="tr-TR" dirty="0">
                <a:solidFill>
                  <a:srgbClr val="000000"/>
                </a:solidFill>
                <a:ea typeface="Times New Roman" pitchFamily="18" charset="0"/>
                <a:cs typeface="Calibri" pitchFamily="34" charset="0"/>
              </a:rPr>
              <a:t> öz sahibi var.</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Siz </a:t>
            </a:r>
            <a:r>
              <a:rPr lang="tr-TR" dirty="0" err="1">
                <a:solidFill>
                  <a:srgbClr val="000000"/>
                </a:solidFill>
                <a:ea typeface="Times New Roman" pitchFamily="18" charset="0"/>
                <a:cs typeface="Calibri" pitchFamily="34" charset="0"/>
              </a:rPr>
              <a:t>nə</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yazırsınız</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bayaqdan</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bəri</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Bəs</a:t>
            </a:r>
            <a:r>
              <a:rPr lang="tr-TR" dirty="0">
                <a:solidFill>
                  <a:srgbClr val="000000"/>
                </a:solidFill>
                <a:ea typeface="Times New Roman" pitchFamily="18" charset="0"/>
                <a:cs typeface="Calibri" pitchFamily="34" charset="0"/>
              </a:rPr>
              <a:t> hanı bu yurdun öz </a:t>
            </a:r>
            <a:r>
              <a:rPr lang="tr-TR" dirty="0" err="1">
                <a:solidFill>
                  <a:srgbClr val="000000"/>
                </a:solidFill>
                <a:ea typeface="Times New Roman" pitchFamily="18" charset="0"/>
                <a:cs typeface="Calibri" pitchFamily="34" charset="0"/>
              </a:rPr>
              <a:t>sahibləri</a:t>
            </a:r>
            <a:r>
              <a:rPr lang="tr-TR" dirty="0">
                <a:solidFill>
                  <a:srgbClr val="000000"/>
                </a:solidFill>
                <a:ea typeface="Times New Roman" pitchFamily="18" charset="0"/>
                <a:cs typeface="Calibri" pitchFamily="34" charset="0"/>
              </a:rPr>
              <a:t>?</a:t>
            </a:r>
            <a:endParaRPr lang="tr-TR" dirty="0">
              <a:ea typeface="Times New Roman" pitchFamily="18" charset="0"/>
              <a:cs typeface="Arial" pitchFamily="34" charset="0"/>
            </a:endParaRPr>
          </a:p>
          <a:p>
            <a:pPr lvl="0" eaLnBrk="0" fontAlgn="base" hangingPunct="0">
              <a:spcBef>
                <a:spcPct val="0"/>
              </a:spcBef>
              <a:spcAft>
                <a:spcPct val="0"/>
              </a:spcAft>
            </a:pPr>
            <a:r>
              <a:rPr lang="tr-TR" dirty="0" err="1">
                <a:solidFill>
                  <a:srgbClr val="000000"/>
                </a:solidFill>
                <a:ea typeface="Times New Roman" pitchFamily="18" charset="0"/>
                <a:cs typeface="Calibri" pitchFamily="34" charset="0"/>
              </a:rPr>
              <a:t>Bəs</a:t>
            </a:r>
            <a:r>
              <a:rPr lang="tr-TR" dirty="0">
                <a:solidFill>
                  <a:srgbClr val="000000"/>
                </a:solidFill>
                <a:ea typeface="Times New Roman" pitchFamily="18" charset="0"/>
                <a:cs typeface="Calibri" pitchFamily="34" charset="0"/>
              </a:rPr>
              <a:t> hanı </a:t>
            </a:r>
            <a:r>
              <a:rPr lang="tr-TR" dirty="0" err="1">
                <a:solidFill>
                  <a:srgbClr val="000000"/>
                </a:solidFill>
                <a:ea typeface="Times New Roman" pitchFamily="18" charset="0"/>
                <a:cs typeface="Calibri" pitchFamily="34" charset="0"/>
              </a:rPr>
              <a:t>həqiqət</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bəs</a:t>
            </a:r>
            <a:r>
              <a:rPr lang="tr-TR" dirty="0">
                <a:solidFill>
                  <a:srgbClr val="000000"/>
                </a:solidFill>
                <a:ea typeface="Times New Roman" pitchFamily="18" charset="0"/>
                <a:cs typeface="Calibri" pitchFamily="34" charset="0"/>
              </a:rPr>
              <a:t> hanı </a:t>
            </a:r>
            <a:r>
              <a:rPr lang="tr-TR" dirty="0" err="1">
                <a:solidFill>
                  <a:srgbClr val="000000"/>
                </a:solidFill>
                <a:ea typeface="Times New Roman" pitchFamily="18" charset="0"/>
                <a:cs typeface="Calibri" pitchFamily="34" charset="0"/>
              </a:rPr>
              <a:t>qanun</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Qocadır</a:t>
            </a:r>
            <a:r>
              <a:rPr lang="tr-TR" dirty="0">
                <a:solidFill>
                  <a:srgbClr val="000000"/>
                </a:solidFill>
                <a:ea typeface="Times New Roman" pitchFamily="18" charset="0"/>
                <a:cs typeface="Calibri" pitchFamily="34" charset="0"/>
              </a:rPr>
              <a:t> bu yurdun </a:t>
            </a:r>
            <a:r>
              <a:rPr lang="tr-TR" dirty="0" err="1">
                <a:solidFill>
                  <a:srgbClr val="000000"/>
                </a:solidFill>
                <a:ea typeface="Times New Roman" pitchFamily="18" charset="0"/>
                <a:cs typeface="Calibri" pitchFamily="34" charset="0"/>
              </a:rPr>
              <a:t>tarixi</a:t>
            </a:r>
            <a:r>
              <a:rPr lang="tr-TR" dirty="0">
                <a:solidFill>
                  <a:srgbClr val="000000"/>
                </a:solidFill>
                <a:ea typeface="Times New Roman" pitchFamily="18" charset="0"/>
                <a:cs typeface="Calibri" pitchFamily="34" charset="0"/>
              </a:rPr>
              <a:t>, yaşı.</a:t>
            </a:r>
            <a:br>
              <a:rPr lang="tr-TR" dirty="0">
                <a:solidFill>
                  <a:srgbClr val="000000"/>
                </a:solidFill>
                <a:ea typeface="Times New Roman" pitchFamily="18" charset="0"/>
                <a:cs typeface="Calibri" pitchFamily="34" charset="0"/>
              </a:rPr>
            </a:br>
            <a:r>
              <a:rPr lang="tr-TR" dirty="0" err="1">
                <a:solidFill>
                  <a:srgbClr val="000000"/>
                </a:solidFill>
                <a:ea typeface="Times New Roman" pitchFamily="18" charset="0"/>
                <a:cs typeface="Calibri" pitchFamily="34" charset="0"/>
              </a:rPr>
              <a:t>Bəs</a:t>
            </a:r>
            <a:r>
              <a:rPr lang="tr-TR" dirty="0">
                <a:solidFill>
                  <a:srgbClr val="000000"/>
                </a:solidFill>
                <a:ea typeface="Times New Roman" pitchFamily="18" charset="0"/>
                <a:cs typeface="Calibri" pitchFamily="34" charset="0"/>
              </a:rPr>
              <a:t> hanı </a:t>
            </a:r>
            <a:r>
              <a:rPr lang="tr-TR" dirty="0" err="1">
                <a:solidFill>
                  <a:srgbClr val="000000"/>
                </a:solidFill>
                <a:ea typeface="Times New Roman" pitchFamily="18" charset="0"/>
                <a:cs typeface="Calibri" pitchFamily="34" charset="0"/>
              </a:rPr>
              <a:t>köksünə</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sərhəd</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qoyduğun</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Bir </a:t>
            </a:r>
            <a:r>
              <a:rPr lang="tr-TR" dirty="0" err="1">
                <a:solidFill>
                  <a:srgbClr val="000000"/>
                </a:solidFill>
                <a:ea typeface="Times New Roman" pitchFamily="18" charset="0"/>
                <a:cs typeface="Calibri" pitchFamily="34" charset="0"/>
              </a:rPr>
              <a:t>vahid</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ölkənin</a:t>
            </a:r>
            <a:r>
              <a:rPr lang="tr-TR" dirty="0">
                <a:solidFill>
                  <a:srgbClr val="000000"/>
                </a:solidFill>
                <a:ea typeface="Times New Roman" pitchFamily="18" charset="0"/>
                <a:cs typeface="Calibri" pitchFamily="34" charset="0"/>
              </a:rPr>
              <a:t> iki </a:t>
            </a:r>
            <a:r>
              <a:rPr lang="tr-TR" dirty="0" err="1">
                <a:solidFill>
                  <a:srgbClr val="000000"/>
                </a:solidFill>
                <a:ea typeface="Times New Roman" pitchFamily="18" charset="0"/>
                <a:cs typeface="Calibri" pitchFamily="34" charset="0"/>
              </a:rPr>
              <a:t>qardaşı</a:t>
            </a:r>
            <a:r>
              <a:rPr lang="tr-TR" dirty="0">
                <a:solidFill>
                  <a:srgbClr val="000000"/>
                </a:solidFill>
                <a:ea typeface="Times New Roman" pitchFamily="18" charset="0"/>
                <a:cs typeface="Calibri" pitchFamily="34" charset="0"/>
              </a:rPr>
              <a:t>?</a:t>
            </a:r>
            <a:endParaRPr lang="tr-TR" dirty="0">
              <a:ea typeface="Times New Roman" pitchFamily="18" charset="0"/>
              <a:cs typeface="Arial" pitchFamily="34" charset="0"/>
            </a:endParaRPr>
          </a:p>
          <a:p>
            <a:pPr lvl="0" eaLnBrk="0" fontAlgn="base" hangingPunct="0">
              <a:spcBef>
                <a:spcPct val="0"/>
              </a:spcBef>
              <a:spcAft>
                <a:spcPct val="0"/>
              </a:spcAft>
            </a:pPr>
            <a:r>
              <a:rPr lang="tr-TR" dirty="0" err="1">
                <a:solidFill>
                  <a:srgbClr val="000000"/>
                </a:solidFill>
                <a:ea typeface="Times New Roman" pitchFamily="18" charset="0"/>
                <a:cs typeface="Calibri" pitchFamily="34" charset="0"/>
              </a:rPr>
              <a:t>Görək</a:t>
            </a:r>
            <a:r>
              <a:rPr lang="tr-TR" dirty="0">
                <a:solidFill>
                  <a:srgbClr val="000000"/>
                </a:solidFill>
                <a:ea typeface="Times New Roman" pitchFamily="18" charset="0"/>
                <a:cs typeface="Calibri" pitchFamily="34" charset="0"/>
              </a:rPr>
              <a:t> bu hicrana, bu </a:t>
            </a:r>
            <a:r>
              <a:rPr lang="tr-TR" dirty="0" err="1">
                <a:solidFill>
                  <a:srgbClr val="000000"/>
                </a:solidFill>
                <a:ea typeface="Times New Roman" pitchFamily="18" charset="0"/>
                <a:cs typeface="Calibri" pitchFamily="34" charset="0"/>
              </a:rPr>
              <a:t>müsibətə</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Onların sözü </a:t>
            </a:r>
            <a:r>
              <a:rPr lang="tr-TR" dirty="0" err="1">
                <a:solidFill>
                  <a:srgbClr val="000000"/>
                </a:solidFill>
                <a:ea typeface="Times New Roman" pitchFamily="18" charset="0"/>
                <a:cs typeface="Calibri" pitchFamily="34" charset="0"/>
              </a:rPr>
              <a:t>nə</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qərəzi</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nədir</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Bu </a:t>
            </a:r>
            <a:r>
              <a:rPr lang="tr-TR" dirty="0" err="1">
                <a:solidFill>
                  <a:srgbClr val="000000"/>
                </a:solidFill>
                <a:ea typeface="Times New Roman" pitchFamily="18" charset="0"/>
                <a:cs typeface="Calibri" pitchFamily="34" charset="0"/>
              </a:rPr>
              <a:t>xalq</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əzəl</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gündən</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düşüb</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zillətə</a:t>
            </a:r>
            <a:r>
              <a:rPr lang="tr-TR" dirty="0">
                <a:solidFill>
                  <a:srgbClr val="000000"/>
                </a:solidFill>
                <a:ea typeface="Times New Roman" pitchFamily="18" charset="0"/>
                <a:cs typeface="Calibri" pitchFamily="34" charset="0"/>
              </a:rPr>
              <a:t>,</a:t>
            </a:r>
            <a:br>
              <a:rPr lang="tr-TR" dirty="0">
                <a:solidFill>
                  <a:srgbClr val="000000"/>
                </a:solidFill>
                <a:ea typeface="Times New Roman" pitchFamily="18" charset="0"/>
                <a:cs typeface="Calibri" pitchFamily="34" charset="0"/>
              </a:rPr>
            </a:br>
            <a:r>
              <a:rPr lang="tr-TR" dirty="0">
                <a:solidFill>
                  <a:srgbClr val="000000"/>
                </a:solidFill>
                <a:ea typeface="Times New Roman" pitchFamily="18" charset="0"/>
                <a:cs typeface="Calibri" pitchFamily="34" charset="0"/>
              </a:rPr>
              <a:t>Öz dogma yurdunda </a:t>
            </a:r>
            <a:r>
              <a:rPr lang="tr-TR" dirty="0" err="1">
                <a:solidFill>
                  <a:srgbClr val="000000"/>
                </a:solidFill>
                <a:ea typeface="Times New Roman" pitchFamily="18" charset="0"/>
                <a:cs typeface="Calibri" pitchFamily="34" charset="0"/>
              </a:rPr>
              <a:t>yoxsa</a:t>
            </a:r>
            <a:r>
              <a:rPr lang="tr-TR" dirty="0">
                <a:solidFill>
                  <a:srgbClr val="000000"/>
                </a:solidFill>
                <a:ea typeface="Times New Roman" pitchFamily="18" charset="0"/>
                <a:cs typeface="Calibri" pitchFamily="34" charset="0"/>
              </a:rPr>
              <a:t> </a:t>
            </a:r>
            <a:r>
              <a:rPr lang="tr-TR" dirty="0" err="1">
                <a:solidFill>
                  <a:srgbClr val="000000"/>
                </a:solidFill>
                <a:ea typeface="Times New Roman" pitchFamily="18" charset="0"/>
                <a:cs typeface="Calibri" pitchFamily="34" charset="0"/>
              </a:rPr>
              <a:t>kölədir</a:t>
            </a:r>
            <a:r>
              <a:rPr lang="tr-TR" dirty="0">
                <a:solidFill>
                  <a:srgbClr val="000000"/>
                </a:solidFill>
                <a:ea typeface="Times New Roman" pitchFamily="18" charset="0"/>
                <a:cs typeface="Calibri" pitchFamily="34" charset="0"/>
              </a:rPr>
              <a:t>?</a:t>
            </a:r>
            <a:endParaRPr lang="fr-RE" dirty="0">
              <a:solidFill>
                <a:srgbClr val="000000"/>
              </a:solidFill>
              <a:ea typeface="Times New Roman" pitchFamily="18" charset="0"/>
              <a:cs typeface="Calibri" pitchFamily="34" charset="0"/>
            </a:endParaRPr>
          </a:p>
          <a:p>
            <a:pPr lvl="0" eaLnBrk="0" fontAlgn="base" hangingPunct="0">
              <a:spcBef>
                <a:spcPct val="0"/>
              </a:spcBef>
              <a:spcAft>
                <a:spcPct val="0"/>
              </a:spcAft>
            </a:pPr>
            <a:r>
              <a:rPr lang="fr-RE" dirty="0">
                <a:solidFill>
                  <a:srgbClr val="000000"/>
                </a:solidFill>
                <a:ea typeface="Times New Roman" pitchFamily="18" charset="0"/>
                <a:cs typeface="Calibri" pitchFamily="34" charset="0"/>
              </a:rPr>
              <a:t>Necə ayırdınız dırnağı ətdən-</a:t>
            </a:r>
            <a:br>
              <a:rPr lang="fr-RE" dirty="0">
                <a:solidFill>
                  <a:srgbClr val="000000"/>
                </a:solidFill>
                <a:ea typeface="Times New Roman" pitchFamily="18" charset="0"/>
                <a:cs typeface="Calibri" pitchFamily="34" charset="0"/>
              </a:rPr>
            </a:br>
            <a:r>
              <a:rPr lang="fr-RE" dirty="0" err="1">
                <a:solidFill>
                  <a:srgbClr val="000000"/>
                </a:solidFill>
                <a:ea typeface="Times New Roman" pitchFamily="18" charset="0"/>
                <a:cs typeface="Calibri" pitchFamily="34" charset="0"/>
              </a:rPr>
              <a:t>Ür</a:t>
            </a:r>
            <a:r>
              <a:rPr lang="fr-RE" dirty="0">
                <a:solidFill>
                  <a:srgbClr val="000000"/>
                </a:solidFill>
                <a:ea typeface="Times New Roman" pitchFamily="18" charset="0"/>
                <a:cs typeface="Calibri" pitchFamily="34" charset="0"/>
              </a:rPr>
              <a:t>əyi bədəndən, canı cəsəddən?</a:t>
            </a:r>
            <a:r>
              <a:rPr lang="tr-TR" dirty="0">
                <a:cs typeface="Arial" pitchFamily="34" charset="0"/>
              </a:rPr>
              <a:t> </a:t>
            </a:r>
          </a:p>
          <a:p>
            <a:pPr fontAlgn="base">
              <a:spcBef>
                <a:spcPct val="0"/>
              </a:spcBef>
              <a:spcAft>
                <a:spcPct val="0"/>
              </a:spcAft>
            </a:pPr>
            <a:endParaRPr lang="tr-TR" dirty="0">
              <a:cs typeface="Arial" pitchFamily="34" charset="0"/>
            </a:endParaRPr>
          </a:p>
        </p:txBody>
      </p:sp>
    </p:spTree>
    <p:extLst>
      <p:ext uri="{BB962C8B-B14F-4D97-AF65-F5344CB8AC3E}">
        <p14:creationId xmlns:p14="http://schemas.microsoft.com/office/powerpoint/2010/main" val="11375626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1" name="Rectangle 1"/>
          <p:cNvSpPr>
            <a:spLocks noChangeArrowheads="1"/>
          </p:cNvSpPr>
          <p:nvPr/>
        </p:nvSpPr>
        <p:spPr bwMode="auto">
          <a:xfrm>
            <a:off x="2423592" y="548681"/>
            <a:ext cx="7704856" cy="6001643"/>
          </a:xfrm>
          <a:prstGeom prst="rect">
            <a:avLst/>
          </a:prstGeom>
          <a:noFill/>
          <a:ln w="9525">
            <a:noFill/>
            <a:miter lim="800000"/>
            <a:headEnd/>
            <a:tailEnd/>
          </a:ln>
          <a:effectLst/>
        </p:spPr>
        <p:txBody>
          <a:bodyPr vert="horz" wrap="square" lIns="91440" tIns="45720" rIns="91440" bIns="45720" numCol="2" anchor="ctr" anchorCtr="0" compatLnSpc="1">
            <a:prstTxWarp prst="textNoShape">
              <a:avLst/>
            </a:prstTxWarp>
            <a:spAutoFit/>
          </a:bodyPr>
          <a:lstStyle/>
          <a:p>
            <a:pPr fontAlgn="base">
              <a:spcBef>
                <a:spcPct val="0"/>
              </a:spcBef>
              <a:spcAft>
                <a:spcPct val="0"/>
              </a:spcAft>
            </a:pPr>
            <a:r>
              <a:rPr lang="tr-TR" sz="1600" dirty="0" err="1">
                <a:solidFill>
                  <a:srgbClr val="000000"/>
                </a:solidFill>
                <a:ea typeface="Times New Roman" pitchFamily="18" charset="0"/>
                <a:cs typeface="Calibri" pitchFamily="34" charset="0"/>
              </a:rPr>
              <a:t>Axı</a:t>
            </a:r>
            <a:r>
              <a:rPr lang="tr-TR" sz="1600" dirty="0">
                <a:solidFill>
                  <a:srgbClr val="000000"/>
                </a:solidFill>
                <a:ea typeface="Times New Roman" pitchFamily="18" charset="0"/>
                <a:cs typeface="Calibri" pitchFamily="34" charset="0"/>
              </a:rPr>
              <a:t>, kim bu </a:t>
            </a:r>
            <a:r>
              <a:rPr lang="tr-TR" sz="1600" dirty="0" err="1">
                <a:solidFill>
                  <a:srgbClr val="000000"/>
                </a:solidFill>
                <a:ea typeface="Times New Roman" pitchFamily="18" charset="0"/>
                <a:cs typeface="Calibri" pitchFamily="34" charset="0"/>
              </a:rPr>
              <a:t>haqqı</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vermişdir</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Sizə</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Sizi kim çağırmış </a:t>
            </a:r>
            <a:r>
              <a:rPr lang="tr-TR" sz="1600" dirty="0" err="1">
                <a:solidFill>
                  <a:srgbClr val="000000"/>
                </a:solidFill>
                <a:ea typeface="Times New Roman" pitchFamily="18" charset="0"/>
                <a:cs typeface="Calibri" pitchFamily="34" charset="0"/>
              </a:rPr>
              <a:t>Vətənimizə</a:t>
            </a:r>
            <a:r>
              <a:rPr lang="tr-TR" sz="1600" dirty="0">
                <a:solidFill>
                  <a:srgbClr val="000000"/>
                </a:solidFill>
                <a:ea typeface="Times New Roman" pitchFamily="18" charset="0"/>
                <a:cs typeface="Calibri" pitchFamily="34" charset="0"/>
              </a:rPr>
              <a:t>?</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err="1">
                <a:solidFill>
                  <a:srgbClr val="000000"/>
                </a:solidFill>
                <a:ea typeface="Times New Roman" pitchFamily="18" charset="0"/>
                <a:cs typeface="Calibri" pitchFamily="34" charset="0"/>
              </a:rPr>
              <a:t>Neçə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vaxt</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səngərdə</a:t>
            </a:r>
            <a:r>
              <a:rPr lang="tr-TR" sz="1600" dirty="0">
                <a:solidFill>
                  <a:srgbClr val="000000"/>
                </a:solidFill>
                <a:ea typeface="Times New Roman" pitchFamily="18" charset="0"/>
                <a:cs typeface="Calibri" pitchFamily="34" charset="0"/>
              </a:rPr>
              <a:t> hey </a:t>
            </a:r>
            <a:r>
              <a:rPr lang="tr-TR" sz="1600" dirty="0" err="1">
                <a:solidFill>
                  <a:srgbClr val="000000"/>
                </a:solidFill>
                <a:ea typeface="Times New Roman" pitchFamily="18" charset="0"/>
                <a:cs typeface="Calibri" pitchFamily="34" charset="0"/>
              </a:rPr>
              <a:t>ulaşdılar</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Gülüstan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kəndində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sövdalaşdılar</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Bir </a:t>
            </a:r>
            <a:r>
              <a:rPr lang="tr-TR" sz="1600" dirty="0" err="1">
                <a:solidFill>
                  <a:srgbClr val="000000"/>
                </a:solidFill>
                <a:ea typeface="Times New Roman" pitchFamily="18" charset="0"/>
                <a:cs typeface="Calibri" pitchFamily="34" charset="0"/>
              </a:rPr>
              <a:t>ölkə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ikiyə</a:t>
            </a:r>
            <a:r>
              <a:rPr lang="tr-TR" sz="1600" dirty="0">
                <a:solidFill>
                  <a:srgbClr val="000000"/>
                </a:solidFill>
                <a:ea typeface="Times New Roman" pitchFamily="18" charset="0"/>
                <a:cs typeface="Calibri" pitchFamily="34" charset="0"/>
              </a:rPr>
              <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Ayrılsın </a:t>
            </a:r>
            <a:r>
              <a:rPr lang="tr-TR" sz="1600" dirty="0" err="1">
                <a:solidFill>
                  <a:srgbClr val="000000"/>
                </a:solidFill>
                <a:ea typeface="Times New Roman" pitchFamily="18" charset="0"/>
                <a:cs typeface="Calibri" pitchFamily="34" charset="0"/>
              </a:rPr>
              <a:t>deyə</a:t>
            </a:r>
            <a:r>
              <a:rPr lang="tr-TR" sz="1600" dirty="0">
                <a:solidFill>
                  <a:srgbClr val="000000"/>
                </a:solidFill>
                <a:ea typeface="Times New Roman" pitchFamily="18" charset="0"/>
                <a:cs typeface="Calibri" pitchFamily="34" charset="0"/>
              </a:rPr>
              <a:t>!..</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a:solidFill>
                  <a:srgbClr val="000000"/>
                </a:solidFill>
                <a:ea typeface="Times New Roman" pitchFamily="18" charset="0"/>
                <a:cs typeface="Calibri" pitchFamily="34" charset="0"/>
              </a:rPr>
              <a:t>Göy </a:t>
            </a:r>
            <a:r>
              <a:rPr lang="tr-TR" sz="1600" dirty="0" err="1">
                <a:solidFill>
                  <a:srgbClr val="000000"/>
                </a:solidFill>
                <a:ea typeface="Times New Roman" pitchFamily="18" charset="0"/>
                <a:cs typeface="Calibri" pitchFamily="34" charset="0"/>
              </a:rPr>
              <a:t>də</a:t>
            </a:r>
            <a:r>
              <a:rPr lang="tr-TR" sz="1600" dirty="0">
                <a:solidFill>
                  <a:srgbClr val="000000"/>
                </a:solidFill>
                <a:ea typeface="Times New Roman" pitchFamily="18" charset="0"/>
                <a:cs typeface="Calibri" pitchFamily="34" charset="0"/>
              </a:rPr>
              <a:t> guruldamış </a:t>
            </a:r>
            <a:r>
              <a:rPr lang="tr-TR" sz="1600" dirty="0" err="1">
                <a:solidFill>
                  <a:srgbClr val="000000"/>
                </a:solidFill>
                <a:ea typeface="Times New Roman" pitchFamily="18" charset="0"/>
                <a:cs typeface="Calibri" pitchFamily="34" charset="0"/>
              </a:rPr>
              <a:t>deyirlər</a:t>
            </a:r>
            <a:r>
              <a:rPr lang="tr-TR" sz="1600" dirty="0">
                <a:solidFill>
                  <a:srgbClr val="000000"/>
                </a:solidFill>
                <a:ea typeface="Times New Roman" pitchFamily="18" charset="0"/>
                <a:cs typeface="Calibri" pitchFamily="34" charset="0"/>
              </a:rPr>
              <a:t> o gün,</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Çölləri</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düzləri</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buludlar</a:t>
            </a:r>
            <a:r>
              <a:rPr lang="tr-TR" sz="1600" dirty="0">
                <a:solidFill>
                  <a:srgbClr val="000000"/>
                </a:solidFill>
                <a:ea typeface="Times New Roman" pitchFamily="18" charset="0"/>
                <a:cs typeface="Calibri" pitchFamily="34" charset="0"/>
              </a:rPr>
              <a:t> sarmış.</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O göy gurultusu ulu </a:t>
            </a:r>
            <a:r>
              <a:rPr lang="tr-TR" sz="1600" dirty="0" err="1">
                <a:solidFill>
                  <a:srgbClr val="000000"/>
                </a:solidFill>
                <a:ea typeface="Times New Roman" pitchFamily="18" charset="0"/>
                <a:cs typeface="Calibri" pitchFamily="34" charset="0"/>
              </a:rPr>
              <a:t>Babəkin</a:t>
            </a:r>
            <a:r>
              <a:rPr lang="tr-TR" sz="1600" dirty="0">
                <a:solidFill>
                  <a:srgbClr val="000000"/>
                </a:solidFill>
                <a:ea typeface="Times New Roman" pitchFamily="18" charset="0"/>
                <a:cs typeface="Calibri" pitchFamily="34" charset="0"/>
              </a:rPr>
              <a:t> Ruhuymuş,</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hönkürüb</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fəryad</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qoparmış</a:t>
            </a:r>
            <a:r>
              <a:rPr lang="tr-TR" sz="1600" dirty="0">
                <a:solidFill>
                  <a:srgbClr val="000000"/>
                </a:solidFill>
                <a:ea typeface="Times New Roman" pitchFamily="18" charset="0"/>
                <a:cs typeface="Calibri" pitchFamily="34" charset="0"/>
              </a:rPr>
              <a:t>.</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err="1">
                <a:solidFill>
                  <a:srgbClr val="000000"/>
                </a:solidFill>
                <a:ea typeface="Times New Roman" pitchFamily="18" charset="0"/>
                <a:cs typeface="Calibri" pitchFamily="34" charset="0"/>
              </a:rPr>
              <a:t>Gülüstan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kəndinin</a:t>
            </a:r>
            <a:r>
              <a:rPr lang="tr-TR" sz="1600" dirty="0">
                <a:solidFill>
                  <a:srgbClr val="000000"/>
                </a:solidFill>
                <a:ea typeface="Times New Roman" pitchFamily="18" charset="0"/>
                <a:cs typeface="Calibri" pitchFamily="34" charset="0"/>
              </a:rPr>
              <a:t> gül-</a:t>
            </a:r>
            <a:r>
              <a:rPr lang="tr-TR" sz="1600" dirty="0" err="1">
                <a:solidFill>
                  <a:srgbClr val="000000"/>
                </a:solidFill>
                <a:ea typeface="Times New Roman" pitchFamily="18" charset="0"/>
                <a:cs typeface="Calibri" pitchFamily="34" charset="0"/>
              </a:rPr>
              <a:t>çiçəkləri</a:t>
            </a:r>
            <a:r>
              <a:rPr lang="tr-TR" sz="1600" dirty="0">
                <a:solidFill>
                  <a:srgbClr val="000000"/>
                </a:solidFill>
                <a:ea typeface="Times New Roman" pitchFamily="18" charset="0"/>
                <a:cs typeface="Calibri" pitchFamily="34" charset="0"/>
              </a:rPr>
              <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Bir günün </a:t>
            </a:r>
            <a:r>
              <a:rPr lang="tr-TR" sz="1600" dirty="0" err="1">
                <a:solidFill>
                  <a:srgbClr val="000000"/>
                </a:solidFill>
                <a:ea typeface="Times New Roman" pitchFamily="18" charset="0"/>
                <a:cs typeface="Calibri" pitchFamily="34" charset="0"/>
              </a:rPr>
              <a:t>içində</a:t>
            </a:r>
            <a:r>
              <a:rPr lang="tr-TR" sz="1600" dirty="0">
                <a:solidFill>
                  <a:srgbClr val="000000"/>
                </a:solidFill>
                <a:ea typeface="Times New Roman" pitchFamily="18" charset="0"/>
                <a:cs typeface="Calibri" pitchFamily="34" charset="0"/>
              </a:rPr>
              <a:t> soldu-</a:t>
            </a:r>
            <a:r>
              <a:rPr lang="tr-TR" sz="1600" dirty="0" err="1">
                <a:solidFill>
                  <a:srgbClr val="000000"/>
                </a:solidFill>
                <a:ea typeface="Times New Roman" pitchFamily="18" charset="0"/>
                <a:cs typeface="Calibri" pitchFamily="34" charset="0"/>
              </a:rPr>
              <a:t>saraldı</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a:t>
            </a:r>
            <a:r>
              <a:rPr lang="tr-TR" sz="1600" dirty="0" err="1">
                <a:solidFill>
                  <a:srgbClr val="000000"/>
                </a:solidFill>
                <a:ea typeface="Times New Roman" pitchFamily="18" charset="0"/>
                <a:cs typeface="Calibri" pitchFamily="34" charset="0"/>
              </a:rPr>
              <a:t>Gülüstan</a:t>
            </a:r>
            <a:r>
              <a:rPr lang="tr-TR" sz="1600" dirty="0">
                <a:solidFill>
                  <a:srgbClr val="000000"/>
                </a:solidFill>
                <a:ea typeface="Times New Roman" pitchFamily="18" charset="0"/>
                <a:cs typeface="Calibri" pitchFamily="34" charset="0"/>
              </a:rPr>
              <a:t>" bağlandı, o </a:t>
            </a:r>
            <a:r>
              <a:rPr lang="tr-TR" sz="1600" dirty="0" err="1">
                <a:solidFill>
                  <a:srgbClr val="000000"/>
                </a:solidFill>
                <a:ea typeface="Times New Roman" pitchFamily="18" charset="0"/>
                <a:cs typeface="Calibri" pitchFamily="34" charset="0"/>
              </a:rPr>
              <a:t>gündən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bəri</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Bu </a:t>
            </a:r>
            <a:r>
              <a:rPr lang="tr-TR" sz="1600" dirty="0" err="1">
                <a:solidFill>
                  <a:srgbClr val="000000"/>
                </a:solidFill>
                <a:ea typeface="Times New Roman" pitchFamily="18" charset="0"/>
                <a:cs typeface="Calibri" pitchFamily="34" charset="0"/>
              </a:rPr>
              <a:t>kəndin</a:t>
            </a:r>
            <a:r>
              <a:rPr lang="tr-TR" sz="1600" dirty="0">
                <a:solidFill>
                  <a:srgbClr val="000000"/>
                </a:solidFill>
                <a:ea typeface="Times New Roman" pitchFamily="18" charset="0"/>
                <a:cs typeface="Calibri" pitchFamily="34" charset="0"/>
              </a:rPr>
              <a:t> alnında bir </a:t>
            </a:r>
            <a:r>
              <a:rPr lang="tr-TR" sz="1600" dirty="0" err="1">
                <a:solidFill>
                  <a:srgbClr val="000000"/>
                </a:solidFill>
                <a:ea typeface="Times New Roman" pitchFamily="18" charset="0"/>
                <a:cs typeface="Calibri" pitchFamily="34" charset="0"/>
              </a:rPr>
              <a:t>ləkə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qaldı</a:t>
            </a:r>
            <a:r>
              <a:rPr lang="tr-TR" sz="1600" dirty="0">
                <a:solidFill>
                  <a:srgbClr val="000000"/>
                </a:solidFill>
                <a:ea typeface="Times New Roman" pitchFamily="18" charset="0"/>
                <a:cs typeface="Calibri" pitchFamily="34" charset="0"/>
              </a:rPr>
              <a:t>.</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a:solidFill>
                  <a:srgbClr val="000000"/>
                </a:solidFill>
                <a:ea typeface="Times New Roman" pitchFamily="18" charset="0"/>
                <a:cs typeface="Calibri" pitchFamily="34" charset="0"/>
              </a:rPr>
              <a:t>Bağrı köz-köz oldu "</a:t>
            </a:r>
            <a:r>
              <a:rPr lang="tr-TR" sz="1600" dirty="0" err="1">
                <a:solidFill>
                  <a:srgbClr val="000000"/>
                </a:solidFill>
                <a:ea typeface="Times New Roman" pitchFamily="18" charset="0"/>
                <a:cs typeface="Calibri" pitchFamily="34" charset="0"/>
              </a:rPr>
              <a:t>Yanıq</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Kərəmin</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Tellər</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inildədi</a:t>
            </a:r>
            <a:r>
              <a:rPr lang="tr-TR" sz="1600" dirty="0">
                <a:solidFill>
                  <a:srgbClr val="000000"/>
                </a:solidFill>
                <a:ea typeface="Times New Roman" pitchFamily="18" charset="0"/>
                <a:cs typeface="Calibri" pitchFamily="34" charset="0"/>
              </a:rPr>
              <a:t>, yandı, </a:t>
            </a:r>
            <a:r>
              <a:rPr lang="tr-TR" sz="1600" dirty="0" err="1">
                <a:solidFill>
                  <a:srgbClr val="000000"/>
                </a:solidFill>
                <a:ea typeface="Times New Roman" pitchFamily="18" charset="0"/>
                <a:cs typeface="Calibri" pitchFamily="34" charset="0"/>
              </a:rPr>
              <a:t>nə</a:t>
            </a:r>
            <a:r>
              <a:rPr lang="tr-TR" sz="1600" dirty="0">
                <a:solidFill>
                  <a:srgbClr val="000000"/>
                </a:solidFill>
                <a:ea typeface="Times New Roman" pitchFamily="18" charset="0"/>
                <a:cs typeface="Calibri" pitchFamily="34" charset="0"/>
              </a:rPr>
              <a:t> yandı.</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Aşığın sazında daha bir </a:t>
            </a:r>
            <a:r>
              <a:rPr lang="tr-TR" sz="1600" dirty="0" err="1">
                <a:solidFill>
                  <a:srgbClr val="000000"/>
                </a:solidFill>
                <a:ea typeface="Times New Roman" pitchFamily="18" charset="0"/>
                <a:cs typeface="Calibri" pitchFamily="34" charset="0"/>
              </a:rPr>
              <a:t>həzin</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Daha bir </a:t>
            </a:r>
            <a:r>
              <a:rPr lang="tr-TR" sz="1600" dirty="0" err="1">
                <a:solidFill>
                  <a:srgbClr val="000000"/>
                </a:solidFill>
                <a:ea typeface="Times New Roman" pitchFamily="18" charset="0"/>
                <a:cs typeface="Calibri" pitchFamily="34" charset="0"/>
              </a:rPr>
              <a:t>yanıqlı</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pərdə</a:t>
            </a:r>
            <a:r>
              <a:rPr lang="tr-TR" sz="1600" dirty="0">
                <a:solidFill>
                  <a:srgbClr val="000000"/>
                </a:solidFill>
                <a:ea typeface="Times New Roman" pitchFamily="18" charset="0"/>
                <a:cs typeface="Calibri" pitchFamily="34" charset="0"/>
              </a:rPr>
              <a:t> yarandı.</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err="1">
                <a:solidFill>
                  <a:srgbClr val="000000"/>
                </a:solidFill>
                <a:ea typeface="Times New Roman" pitchFamily="18" charset="0"/>
                <a:cs typeface="Calibri" pitchFamily="34" charset="0"/>
              </a:rPr>
              <a:t>Həmin</a:t>
            </a:r>
            <a:r>
              <a:rPr lang="tr-TR" sz="1600" dirty="0">
                <a:solidFill>
                  <a:srgbClr val="000000"/>
                </a:solidFill>
                <a:ea typeface="Times New Roman" pitchFamily="18" charset="0"/>
                <a:cs typeface="Calibri" pitchFamily="34" charset="0"/>
              </a:rPr>
              <a:t> gün </a:t>
            </a:r>
            <a:r>
              <a:rPr lang="tr-TR" sz="1600" dirty="0" err="1">
                <a:solidFill>
                  <a:srgbClr val="000000"/>
                </a:solidFill>
                <a:ea typeface="Times New Roman" pitchFamily="18" charset="0"/>
                <a:cs typeface="Calibri" pitchFamily="34" charset="0"/>
              </a:rPr>
              <a:t>ölkəni</a:t>
            </a:r>
            <a:r>
              <a:rPr lang="tr-TR" sz="1600" dirty="0">
                <a:solidFill>
                  <a:srgbClr val="000000"/>
                </a:solidFill>
                <a:ea typeface="Times New Roman" pitchFamily="18" charset="0"/>
                <a:cs typeface="Calibri" pitchFamily="34" charset="0"/>
              </a:rPr>
              <a:t> apardı sel, su,</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Tutuldu </a:t>
            </a:r>
            <a:r>
              <a:rPr lang="tr-TR" sz="1600" dirty="0" err="1">
                <a:solidFill>
                  <a:srgbClr val="000000"/>
                </a:solidFill>
                <a:ea typeface="Times New Roman" pitchFamily="18" charset="0"/>
                <a:cs typeface="Calibri" pitchFamily="34" charset="0"/>
              </a:rPr>
              <a:t>çöhrəsi</a:t>
            </a:r>
            <a:r>
              <a:rPr lang="tr-TR" sz="1600" dirty="0">
                <a:solidFill>
                  <a:srgbClr val="000000"/>
                </a:solidFill>
                <a:ea typeface="Times New Roman" pitchFamily="18" charset="0"/>
                <a:cs typeface="Calibri" pitchFamily="34" charset="0"/>
              </a:rPr>
              <a:t> günün, ayın da.</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Qoca</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Nəbatinin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eşqi</a:t>
            </a:r>
            <a:r>
              <a:rPr lang="tr-TR" sz="1600" dirty="0">
                <a:solidFill>
                  <a:srgbClr val="000000"/>
                </a:solidFill>
                <a:ea typeface="Times New Roman" pitchFamily="18" charset="0"/>
                <a:cs typeface="Calibri" pitchFamily="34" charset="0"/>
              </a:rPr>
              <a:t>, arzusu,</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O gün </a:t>
            </a:r>
            <a:r>
              <a:rPr lang="tr-TR" sz="1600" dirty="0" err="1">
                <a:solidFill>
                  <a:srgbClr val="000000"/>
                </a:solidFill>
                <a:ea typeface="Times New Roman" pitchFamily="18" charset="0"/>
                <a:cs typeface="Calibri" pitchFamily="34" charset="0"/>
              </a:rPr>
              <a:t>batmadımı</a:t>
            </a:r>
            <a:r>
              <a:rPr lang="tr-TR" sz="1600" dirty="0">
                <a:solidFill>
                  <a:srgbClr val="000000"/>
                </a:solidFill>
                <a:ea typeface="Times New Roman" pitchFamily="18" charset="0"/>
                <a:cs typeface="Calibri" pitchFamily="34" charset="0"/>
              </a:rPr>
              <a:t> Arpa çayında?</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err="1">
                <a:solidFill>
                  <a:srgbClr val="000000"/>
                </a:solidFill>
                <a:ea typeface="Times New Roman" pitchFamily="18" charset="0"/>
                <a:cs typeface="Calibri" pitchFamily="34" charset="0"/>
              </a:rPr>
              <a:t>Ağlayıb</a:t>
            </a:r>
            <a:r>
              <a:rPr lang="tr-TR" sz="1600" dirty="0">
                <a:solidFill>
                  <a:srgbClr val="000000"/>
                </a:solidFill>
                <a:ea typeface="Times New Roman" pitchFamily="18" charset="0"/>
                <a:cs typeface="Calibri" pitchFamily="34" charset="0"/>
              </a:rPr>
              <a:t> dağlardan </a:t>
            </a:r>
            <a:r>
              <a:rPr lang="tr-TR" sz="1600" dirty="0" err="1">
                <a:solidFill>
                  <a:srgbClr val="000000"/>
                </a:solidFill>
                <a:ea typeface="Times New Roman" pitchFamily="18" charset="0"/>
                <a:cs typeface="Calibri" pitchFamily="34" charset="0"/>
              </a:rPr>
              <a:t>əsən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küləklər</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Bu </a:t>
            </a:r>
            <a:r>
              <a:rPr lang="tr-TR" sz="1600" dirty="0" err="1">
                <a:solidFill>
                  <a:srgbClr val="000000"/>
                </a:solidFill>
                <a:ea typeface="Times New Roman" pitchFamily="18" charset="0"/>
                <a:cs typeface="Calibri" pitchFamily="34" charset="0"/>
              </a:rPr>
              <a:t>məşum</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xəbəri</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aləmə</a:t>
            </a:r>
            <a:r>
              <a:rPr lang="tr-TR" sz="1600" dirty="0">
                <a:solidFill>
                  <a:srgbClr val="000000"/>
                </a:solidFill>
                <a:ea typeface="Times New Roman" pitchFamily="18" charset="0"/>
                <a:cs typeface="Calibri" pitchFamily="34" charset="0"/>
              </a:rPr>
              <a:t> yaydı.</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Sanki </a:t>
            </a:r>
            <a:r>
              <a:rPr lang="tr-TR" sz="1600" dirty="0" err="1">
                <a:solidFill>
                  <a:srgbClr val="000000"/>
                </a:solidFill>
                <a:ea typeface="Times New Roman" pitchFamily="18" charset="0"/>
                <a:cs typeface="Calibri" pitchFamily="34" charset="0"/>
              </a:rPr>
              <a:t>dilə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gəldi</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güllər</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çiçəklər</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"Bu </a:t>
            </a:r>
            <a:r>
              <a:rPr lang="tr-TR" sz="1600" dirty="0" err="1">
                <a:solidFill>
                  <a:srgbClr val="000000"/>
                </a:solidFill>
                <a:ea typeface="Times New Roman" pitchFamily="18" charset="0"/>
                <a:cs typeface="Calibri" pitchFamily="34" charset="0"/>
              </a:rPr>
              <a:t>isə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qol</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qoyan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qollar</a:t>
            </a:r>
            <a:r>
              <a:rPr lang="tr-TR" sz="1600" dirty="0">
                <a:solidFill>
                  <a:srgbClr val="000000"/>
                </a:solidFill>
                <a:ea typeface="Times New Roman" pitchFamily="18" charset="0"/>
                <a:cs typeface="Calibri" pitchFamily="34" charset="0"/>
              </a:rPr>
              <a:t> sınaydı".</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a:solidFill>
                  <a:srgbClr val="000000"/>
                </a:solidFill>
                <a:ea typeface="Times New Roman" pitchFamily="18" charset="0"/>
                <a:cs typeface="Calibri" pitchFamily="34" charset="0"/>
              </a:rPr>
              <a:t>Arazın suları </a:t>
            </a:r>
            <a:r>
              <a:rPr lang="tr-TR" sz="1600" dirty="0" err="1">
                <a:solidFill>
                  <a:srgbClr val="000000"/>
                </a:solidFill>
                <a:ea typeface="Times New Roman" pitchFamily="18" charset="0"/>
                <a:cs typeface="Calibri" pitchFamily="34" charset="0"/>
              </a:rPr>
              <a:t>qəzəbli</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daşqın</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Sirin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nəğmələri</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ahdır</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haraydır</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Vətən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quşa</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bənzər</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qanadlarının</a:t>
            </a:r>
            <a:r>
              <a:rPr lang="tr-TR" sz="1600" dirty="0">
                <a:solidFill>
                  <a:srgbClr val="000000"/>
                </a:solidFill>
                <a:ea typeface="Times New Roman" pitchFamily="18" charset="0"/>
                <a:cs typeface="Calibri" pitchFamily="34" charset="0"/>
              </a:rPr>
              <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Biri bu </a:t>
            </a:r>
            <a:r>
              <a:rPr lang="tr-TR" sz="1600" dirty="0" err="1">
                <a:solidFill>
                  <a:srgbClr val="000000"/>
                </a:solidFill>
                <a:ea typeface="Times New Roman" pitchFamily="18" charset="0"/>
                <a:cs typeface="Calibri" pitchFamily="34" charset="0"/>
              </a:rPr>
              <a:t>taydırsa</a:t>
            </a:r>
            <a:r>
              <a:rPr lang="tr-TR" sz="1600" dirty="0">
                <a:solidFill>
                  <a:srgbClr val="000000"/>
                </a:solidFill>
                <a:ea typeface="Times New Roman" pitchFamily="18" charset="0"/>
                <a:cs typeface="Calibri" pitchFamily="34" charset="0"/>
              </a:rPr>
              <a:t>, biri o taydır.</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err="1">
                <a:solidFill>
                  <a:srgbClr val="000000"/>
                </a:solidFill>
                <a:ea typeface="Times New Roman" pitchFamily="18" charset="0"/>
                <a:cs typeface="Calibri" pitchFamily="34" charset="0"/>
              </a:rPr>
              <a:t>Quş</a:t>
            </a:r>
            <a:r>
              <a:rPr lang="tr-TR" sz="1600" dirty="0">
                <a:solidFill>
                  <a:srgbClr val="000000"/>
                </a:solidFill>
                <a:ea typeface="Times New Roman" pitchFamily="18" charset="0"/>
                <a:cs typeface="Calibri" pitchFamily="34" charset="0"/>
              </a:rPr>
              <a:t> iki </a:t>
            </a:r>
            <a:r>
              <a:rPr lang="tr-TR" sz="1600" dirty="0" err="1">
                <a:solidFill>
                  <a:srgbClr val="000000"/>
                </a:solidFill>
                <a:ea typeface="Times New Roman" pitchFamily="18" charset="0"/>
                <a:cs typeface="Calibri" pitchFamily="34" charset="0"/>
              </a:rPr>
              <a:t>qanadla</a:t>
            </a:r>
            <a:r>
              <a:rPr lang="tr-TR" sz="1600" dirty="0">
                <a:solidFill>
                  <a:srgbClr val="000000"/>
                </a:solidFill>
                <a:ea typeface="Times New Roman" pitchFamily="18" charset="0"/>
                <a:cs typeface="Calibri" pitchFamily="34" charset="0"/>
              </a:rPr>
              <a:t> uçar, </a:t>
            </a:r>
            <a:r>
              <a:rPr lang="tr-TR" sz="1600" dirty="0" err="1">
                <a:solidFill>
                  <a:srgbClr val="000000"/>
                </a:solidFill>
                <a:ea typeface="Times New Roman" pitchFamily="18" charset="0"/>
                <a:cs typeface="Calibri" pitchFamily="34" charset="0"/>
              </a:rPr>
              <a:t>yüksələr</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Mən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necə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yüksəlim</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tək</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qanadımla</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Ürəklər</a:t>
            </a:r>
            <a:r>
              <a:rPr lang="tr-TR" sz="1600" dirty="0">
                <a:solidFill>
                  <a:srgbClr val="000000"/>
                </a:solidFill>
                <a:ea typeface="Times New Roman" pitchFamily="18" charset="0"/>
                <a:cs typeface="Calibri" pitchFamily="34" charset="0"/>
              </a:rPr>
              <a:t> bu </a:t>
            </a:r>
            <a:r>
              <a:rPr lang="tr-TR" sz="1600" dirty="0" err="1">
                <a:solidFill>
                  <a:srgbClr val="000000"/>
                </a:solidFill>
                <a:ea typeface="Times New Roman" pitchFamily="18" charset="0"/>
                <a:cs typeface="Calibri" pitchFamily="34" charset="0"/>
              </a:rPr>
              <a:t>dərddən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tüğyana</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gələr</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Axar</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gözümüzdən</a:t>
            </a:r>
            <a:r>
              <a:rPr lang="tr-TR" sz="1600" dirty="0">
                <a:solidFill>
                  <a:srgbClr val="000000"/>
                </a:solidFill>
                <a:ea typeface="Times New Roman" pitchFamily="18" charset="0"/>
                <a:cs typeface="Calibri" pitchFamily="34" charset="0"/>
              </a:rPr>
              <a:t> yaş damla-damla.</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err="1">
                <a:solidFill>
                  <a:srgbClr val="000000"/>
                </a:solidFill>
                <a:ea typeface="Times New Roman" pitchFamily="18" charset="0"/>
                <a:cs typeface="Calibri" pitchFamily="34" charset="0"/>
              </a:rPr>
              <a:t>Cənablar</a:t>
            </a:r>
            <a:r>
              <a:rPr lang="tr-TR" sz="1600" dirty="0">
                <a:solidFill>
                  <a:srgbClr val="000000"/>
                </a:solidFill>
                <a:ea typeface="Times New Roman" pitchFamily="18" charset="0"/>
                <a:cs typeface="Calibri" pitchFamily="34" charset="0"/>
              </a:rPr>
              <a:t>, bir </a:t>
            </a:r>
            <a:r>
              <a:rPr lang="tr-TR" sz="1600" dirty="0" err="1">
                <a:solidFill>
                  <a:srgbClr val="000000"/>
                </a:solidFill>
                <a:ea typeface="Times New Roman" pitchFamily="18" charset="0"/>
                <a:cs typeface="Calibri" pitchFamily="34" charset="0"/>
              </a:rPr>
              <a:t>anlıq</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düşündünüzmü</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Verdiyiniz</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hökmün</a:t>
            </a:r>
            <a:r>
              <a:rPr lang="tr-TR" sz="1600" dirty="0">
                <a:solidFill>
                  <a:srgbClr val="000000"/>
                </a:solidFill>
                <a:ea typeface="Times New Roman" pitchFamily="18" charset="0"/>
                <a:cs typeface="Calibri" pitchFamily="34" charset="0"/>
              </a:rPr>
              <a:t> ağırlığını?</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Bu </a:t>
            </a:r>
            <a:r>
              <a:rPr lang="tr-TR" sz="1600" dirty="0" err="1">
                <a:solidFill>
                  <a:srgbClr val="000000"/>
                </a:solidFill>
                <a:ea typeface="Times New Roman" pitchFamily="18" charset="0"/>
                <a:cs typeface="Calibri" pitchFamily="34" charset="0"/>
              </a:rPr>
              <a:t>hökmün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dəhşəti</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əllimi</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yüzmü</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Biz </a:t>
            </a:r>
            <a:r>
              <a:rPr lang="tr-TR" sz="1600" dirty="0" err="1">
                <a:solidFill>
                  <a:srgbClr val="000000"/>
                </a:solidFill>
                <a:ea typeface="Times New Roman" pitchFamily="18" charset="0"/>
                <a:cs typeface="Calibri" pitchFamily="34" charset="0"/>
              </a:rPr>
              <a:t>necə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götürək</a:t>
            </a:r>
            <a:r>
              <a:rPr lang="tr-TR" sz="1600" dirty="0">
                <a:solidFill>
                  <a:srgbClr val="000000"/>
                </a:solidFill>
                <a:ea typeface="Times New Roman" pitchFamily="18" charset="0"/>
                <a:cs typeface="Calibri" pitchFamily="34" charset="0"/>
              </a:rPr>
              <a:t> bu göz dağını?..</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a:solidFill>
                  <a:srgbClr val="000000"/>
                </a:solidFill>
                <a:ea typeface="Times New Roman" pitchFamily="18" charset="0"/>
                <a:cs typeface="Calibri" pitchFamily="34" charset="0"/>
              </a:rPr>
              <a:t>Başı </a:t>
            </a:r>
            <a:r>
              <a:rPr lang="tr-TR" sz="1600" dirty="0" err="1">
                <a:solidFill>
                  <a:srgbClr val="000000"/>
                </a:solidFill>
                <a:ea typeface="Times New Roman" pitchFamily="18" charset="0"/>
                <a:cs typeface="Calibri" pitchFamily="34" charset="0"/>
              </a:rPr>
              <a:t>kəsiləndə</a:t>
            </a:r>
            <a:r>
              <a:rPr lang="tr-TR" sz="1600" dirty="0">
                <a:solidFill>
                  <a:srgbClr val="000000"/>
                </a:solidFill>
                <a:ea typeface="Times New Roman" pitchFamily="18" charset="0"/>
                <a:cs typeface="Calibri" pitchFamily="34" charset="0"/>
              </a:rPr>
              <a:t> bu </a:t>
            </a:r>
            <a:r>
              <a:rPr lang="tr-TR" sz="1600" dirty="0" err="1">
                <a:solidFill>
                  <a:srgbClr val="000000"/>
                </a:solidFill>
                <a:ea typeface="Times New Roman" pitchFamily="18" charset="0"/>
                <a:cs typeface="Calibri" pitchFamily="34" charset="0"/>
              </a:rPr>
              <a:t>məğrur</a:t>
            </a:r>
            <a:r>
              <a:rPr lang="tr-TR" sz="1600" dirty="0">
                <a:solidFill>
                  <a:srgbClr val="000000"/>
                </a:solidFill>
                <a:ea typeface="Times New Roman" pitchFamily="18" charset="0"/>
                <a:cs typeface="Calibri" pitchFamily="34" charset="0"/>
              </a:rPr>
              <a:t> elin</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Qəlbin</a:t>
            </a:r>
            <a:r>
              <a:rPr lang="tr-TR" sz="1600" dirty="0">
                <a:solidFill>
                  <a:srgbClr val="000000"/>
                </a:solidFill>
                <a:ea typeface="Times New Roman" pitchFamily="18" charset="0"/>
                <a:cs typeface="Calibri" pitchFamily="34" charset="0"/>
              </a:rPr>
              <a:t> ağrısını </a:t>
            </a:r>
            <a:r>
              <a:rPr lang="tr-TR" sz="1600" dirty="0" err="1">
                <a:solidFill>
                  <a:srgbClr val="000000"/>
                </a:solidFill>
                <a:ea typeface="Times New Roman" pitchFamily="18" charset="0"/>
                <a:cs typeface="Calibri" pitchFamily="34" charset="0"/>
              </a:rPr>
              <a:t>hiss</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etdinizmi</a:t>
            </a:r>
            <a:r>
              <a:rPr lang="tr-TR" sz="1600" dirty="0">
                <a:solidFill>
                  <a:srgbClr val="000000"/>
                </a:solidFill>
                <a:ea typeface="Times New Roman" pitchFamily="18" charset="0"/>
                <a:cs typeface="Calibri" pitchFamily="34" charset="0"/>
              </a:rPr>
              <a:t> -</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Qoca</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Füzulinin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igid</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Babəkin</a:t>
            </a:r>
            <a:r>
              <a:rPr lang="tr-TR" sz="1600" dirty="0">
                <a:solidFill>
                  <a:srgbClr val="000000"/>
                </a:solidFill>
                <a:ea typeface="Times New Roman" pitchFamily="18" charset="0"/>
                <a:cs typeface="Calibri" pitchFamily="34" charset="0"/>
              </a:rPr>
              <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Etiraz</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səsini</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eşitdinizmi</a:t>
            </a:r>
            <a:r>
              <a:rPr lang="tr-TR" sz="1600" dirty="0">
                <a:solidFill>
                  <a:srgbClr val="000000"/>
                </a:solidFill>
                <a:ea typeface="Times New Roman" pitchFamily="18" charset="0"/>
                <a:cs typeface="Calibri" pitchFamily="34" charset="0"/>
              </a:rPr>
              <a:t>?</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Cənablar</a:t>
            </a:r>
            <a:r>
              <a:rPr lang="tr-TR" sz="1600" dirty="0">
                <a:solidFill>
                  <a:srgbClr val="000000"/>
                </a:solidFill>
                <a:ea typeface="Times New Roman" pitchFamily="18" charset="0"/>
                <a:cs typeface="Calibri" pitchFamily="34" charset="0"/>
              </a:rPr>
              <a:t>, bir damcı </a:t>
            </a:r>
            <a:r>
              <a:rPr lang="tr-TR" sz="1600" dirty="0" err="1">
                <a:solidFill>
                  <a:srgbClr val="000000"/>
                </a:solidFill>
                <a:ea typeface="Times New Roman" pitchFamily="18" charset="0"/>
                <a:cs typeface="Calibri" pitchFamily="34" charset="0"/>
              </a:rPr>
              <a:t>mürəkkəblə</a:t>
            </a:r>
            <a:r>
              <a:rPr lang="tr-TR" sz="1600" dirty="0">
                <a:solidFill>
                  <a:srgbClr val="000000"/>
                </a:solidFill>
                <a:ea typeface="Times New Roman" pitchFamily="18" charset="0"/>
                <a:cs typeface="Calibri" pitchFamily="34" charset="0"/>
              </a:rPr>
              <a:t> siz</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Düsünün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nələrə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qol</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çəkmişsiniz</a:t>
            </a:r>
            <a:r>
              <a:rPr lang="tr-TR" sz="1600" dirty="0">
                <a:solidFill>
                  <a:srgbClr val="000000"/>
                </a:solidFill>
                <a:ea typeface="Times New Roman" pitchFamily="18" charset="0"/>
                <a:cs typeface="Calibri" pitchFamily="34" charset="0"/>
              </a:rPr>
              <a:t>?</a:t>
            </a:r>
            <a:endParaRPr lang="tr-TR" sz="1600" dirty="0">
              <a:ea typeface="Times New Roman" pitchFamily="18" charset="0"/>
              <a:cs typeface="Arial" pitchFamily="34" charset="0"/>
            </a:endParaRPr>
          </a:p>
          <a:p>
            <a:pPr eaLnBrk="0" fontAlgn="base" hangingPunct="0">
              <a:spcBef>
                <a:spcPct val="0"/>
              </a:spcBef>
              <a:spcAft>
                <a:spcPct val="0"/>
              </a:spcAft>
            </a:pPr>
            <a:r>
              <a:rPr lang="tr-TR" sz="1600" dirty="0">
                <a:solidFill>
                  <a:srgbClr val="000000"/>
                </a:solidFill>
                <a:ea typeface="Times New Roman" pitchFamily="18" charset="0"/>
                <a:cs typeface="Calibri" pitchFamily="34" charset="0"/>
              </a:rPr>
              <a:t>Bir damcı </a:t>
            </a:r>
            <a:r>
              <a:rPr lang="tr-TR" sz="1600" dirty="0" err="1">
                <a:solidFill>
                  <a:srgbClr val="000000"/>
                </a:solidFill>
                <a:ea typeface="Times New Roman" pitchFamily="18" charset="0"/>
                <a:cs typeface="Calibri" pitchFamily="34" charset="0"/>
              </a:rPr>
              <a:t>mürəkkəb</a:t>
            </a:r>
            <a:r>
              <a:rPr lang="tr-TR" sz="1600" dirty="0">
                <a:solidFill>
                  <a:srgbClr val="000000"/>
                </a:solidFill>
                <a:ea typeface="Times New Roman" pitchFamily="18" charset="0"/>
                <a:cs typeface="Calibri" pitchFamily="34" charset="0"/>
              </a:rPr>
              <a:t>, bir </a:t>
            </a:r>
            <a:r>
              <a:rPr lang="tr-TR" sz="1600" dirty="0" err="1">
                <a:solidFill>
                  <a:srgbClr val="000000"/>
                </a:solidFill>
                <a:ea typeface="Times New Roman" pitchFamily="18" charset="0"/>
                <a:cs typeface="Calibri" pitchFamily="34" charset="0"/>
              </a:rPr>
              <a:t>vətəndaşı</a:t>
            </a:r>
            <a:r>
              <a:rPr lang="tr-TR" sz="1600" dirty="0">
                <a:solidFill>
                  <a:srgbClr val="000000"/>
                </a:solidFill>
                <a:ea typeface="Times New Roman" pitchFamily="18" charset="0"/>
                <a:cs typeface="Calibri" pitchFamily="34" charset="0"/>
              </a:rPr>
              <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Qanına</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bulayıb</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ikiyə</a:t>
            </a:r>
            <a:r>
              <a:rPr lang="tr-TR" sz="1600" dirty="0">
                <a:solidFill>
                  <a:srgbClr val="000000"/>
                </a:solidFill>
                <a:ea typeface="Times New Roman" pitchFamily="18" charset="0"/>
                <a:cs typeface="Calibri" pitchFamily="34" charset="0"/>
              </a:rPr>
              <a:t> böldü.</a:t>
            </a:r>
            <a:br>
              <a:rPr lang="tr-TR" sz="1600" dirty="0">
                <a:solidFill>
                  <a:srgbClr val="000000"/>
                </a:solidFill>
                <a:ea typeface="Times New Roman" pitchFamily="18" charset="0"/>
                <a:cs typeface="Calibri" pitchFamily="34" charset="0"/>
              </a:rPr>
            </a:br>
            <a:r>
              <a:rPr lang="tr-TR" sz="1600" dirty="0">
                <a:solidFill>
                  <a:srgbClr val="000000"/>
                </a:solidFill>
                <a:ea typeface="Times New Roman" pitchFamily="18" charset="0"/>
                <a:cs typeface="Calibri" pitchFamily="34" charset="0"/>
              </a:rPr>
              <a:t>Bir damcı </a:t>
            </a:r>
            <a:r>
              <a:rPr lang="tr-TR" sz="1600" dirty="0" err="1">
                <a:solidFill>
                  <a:srgbClr val="000000"/>
                </a:solidFill>
                <a:ea typeface="Times New Roman" pitchFamily="18" charset="0"/>
                <a:cs typeface="Calibri" pitchFamily="34" charset="0"/>
              </a:rPr>
              <a:t>mürəkkəb</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olub</a:t>
            </a:r>
            <a:r>
              <a:rPr lang="tr-TR" sz="1600" dirty="0">
                <a:solidFill>
                  <a:srgbClr val="000000"/>
                </a:solidFill>
                <a:ea typeface="Times New Roman" pitchFamily="18" charset="0"/>
                <a:cs typeface="Calibri" pitchFamily="34" charset="0"/>
              </a:rPr>
              <a:t> göz yaşı</a:t>
            </a:r>
            <a:br>
              <a:rPr lang="tr-TR" sz="1600" dirty="0">
                <a:solidFill>
                  <a:srgbClr val="000000"/>
                </a:solidFill>
                <a:ea typeface="Times New Roman" pitchFamily="18" charset="0"/>
                <a:cs typeface="Calibri" pitchFamily="34" charset="0"/>
              </a:rPr>
            </a:br>
            <a:r>
              <a:rPr lang="tr-TR" sz="1600" dirty="0" err="1">
                <a:solidFill>
                  <a:srgbClr val="000000"/>
                </a:solidFill>
                <a:ea typeface="Times New Roman" pitchFamily="18" charset="0"/>
                <a:cs typeface="Calibri" pitchFamily="34" charset="0"/>
              </a:rPr>
              <a:t>İllərlə</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gözlərdən</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axdı</a:t>
            </a:r>
            <a:r>
              <a:rPr lang="tr-TR" sz="1600" dirty="0">
                <a:solidFill>
                  <a:srgbClr val="000000"/>
                </a:solidFill>
                <a:ea typeface="Times New Roman" pitchFamily="18" charset="0"/>
                <a:cs typeface="Calibri" pitchFamily="34" charset="0"/>
              </a:rPr>
              <a:t>, </a:t>
            </a:r>
            <a:r>
              <a:rPr lang="tr-TR" sz="1600" dirty="0" err="1">
                <a:solidFill>
                  <a:srgbClr val="000000"/>
                </a:solidFill>
                <a:ea typeface="Times New Roman" pitchFamily="18" charset="0"/>
                <a:cs typeface="Calibri" pitchFamily="34" charset="0"/>
              </a:rPr>
              <a:t>töküldü</a:t>
            </a:r>
            <a:r>
              <a:rPr lang="tr-TR" sz="1600" dirty="0">
                <a:solidFill>
                  <a:srgbClr val="000000"/>
                </a:solidFill>
                <a:ea typeface="Times New Roman" pitchFamily="18" charset="0"/>
                <a:cs typeface="Calibri" pitchFamily="34" charset="0"/>
              </a:rPr>
              <a:t>.</a:t>
            </a:r>
            <a:endParaRPr lang="tr-TR" sz="1600" dirty="0">
              <a:cs typeface="Arial" pitchFamily="34" charset="0"/>
            </a:endParaRPr>
          </a:p>
        </p:txBody>
      </p:sp>
    </p:spTree>
    <p:extLst>
      <p:ext uri="{BB962C8B-B14F-4D97-AF65-F5344CB8AC3E}">
        <p14:creationId xmlns:p14="http://schemas.microsoft.com/office/powerpoint/2010/main" val="5430831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49" name="Rectangle 1"/>
          <p:cNvSpPr>
            <a:spLocks noChangeArrowheads="1"/>
          </p:cNvSpPr>
          <p:nvPr/>
        </p:nvSpPr>
        <p:spPr bwMode="auto">
          <a:xfrm>
            <a:off x="2279576" y="416892"/>
            <a:ext cx="7272808" cy="6124754"/>
          </a:xfrm>
          <a:prstGeom prst="rect">
            <a:avLst/>
          </a:prstGeom>
          <a:noFill/>
          <a:ln w="9525">
            <a:noFill/>
            <a:miter lim="800000"/>
            <a:headEnd/>
            <a:tailEnd/>
          </a:ln>
          <a:effectLst/>
        </p:spPr>
        <p:txBody>
          <a:bodyPr vert="horz" wrap="square" lIns="91440" tIns="45720" rIns="91440" bIns="45720" numCol="2" anchor="ctr" anchorCtr="0" compatLnSpc="1">
            <a:prstTxWarp prst="textNoShape">
              <a:avLst/>
            </a:prstTxWarp>
            <a:spAutoFit/>
          </a:bodyPr>
          <a:lstStyle/>
          <a:p>
            <a:pPr lvl="0" fontAlgn="base">
              <a:spcBef>
                <a:spcPct val="0"/>
              </a:spcBef>
              <a:spcAft>
                <a:spcPct val="0"/>
              </a:spcAft>
            </a:pPr>
            <a:r>
              <a:rPr lang="tr-TR" sz="1400" dirty="0" err="1">
                <a:solidFill>
                  <a:srgbClr val="000000"/>
                </a:solidFill>
                <a:ea typeface="Times New Roman" pitchFamily="18" charset="0"/>
                <a:cs typeface="Calibri" pitchFamily="34" charset="0"/>
              </a:rPr>
              <a:t>Min</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ləkə</a:t>
            </a:r>
            <a:r>
              <a:rPr lang="tr-TR" sz="1400" dirty="0">
                <a:solidFill>
                  <a:srgbClr val="000000"/>
                </a:solidFill>
                <a:ea typeface="Times New Roman" pitchFamily="18" charset="0"/>
                <a:cs typeface="Calibri" pitchFamily="34" charset="0"/>
              </a:rPr>
              <a:t> vurdular </a:t>
            </a:r>
            <a:r>
              <a:rPr lang="tr-TR" sz="1400" dirty="0" err="1">
                <a:solidFill>
                  <a:srgbClr val="000000"/>
                </a:solidFill>
                <a:ea typeface="Times New Roman" pitchFamily="18" charset="0"/>
                <a:cs typeface="Calibri" pitchFamily="34" charset="0"/>
              </a:rPr>
              <a:t>şərəfimizə</a:t>
            </a:r>
            <a:r>
              <a:rPr lang="tr-TR" sz="1400" dirty="0">
                <a:solidFill>
                  <a:srgbClr val="000000"/>
                </a:solidFill>
                <a:ea typeface="Times New Roman" pitchFamily="18" charset="0"/>
                <a:cs typeface="Calibri" pitchFamily="34" charset="0"/>
              </a:rPr>
              <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Verdik, sahibimiz </a:t>
            </a:r>
            <a:r>
              <a:rPr lang="tr-TR" sz="1400" dirty="0" err="1">
                <a:solidFill>
                  <a:srgbClr val="000000"/>
                </a:solidFill>
                <a:ea typeface="Times New Roman" pitchFamily="18" charset="0"/>
                <a:cs typeface="Calibri" pitchFamily="34" charset="0"/>
              </a:rPr>
              <a:t>yenə"ver</a:t>
            </a:r>
            <a:r>
              <a:rPr lang="tr-TR" sz="1400" dirty="0">
                <a:solidFill>
                  <a:srgbClr val="000000"/>
                </a:solidFill>
                <a:ea typeface="Times New Roman" pitchFamily="18" charset="0"/>
                <a:cs typeface="Calibri" pitchFamily="34" charset="0"/>
              </a:rPr>
              <a:t>" - dedi.</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Lap </a:t>
            </a:r>
            <a:r>
              <a:rPr lang="tr-TR" sz="1400" dirty="0" err="1">
                <a:solidFill>
                  <a:srgbClr val="000000"/>
                </a:solidFill>
                <a:ea typeface="Times New Roman" pitchFamily="18" charset="0"/>
                <a:cs typeface="Calibri" pitchFamily="34" charset="0"/>
              </a:rPr>
              <a:t>yaxsı</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eləyib</a:t>
            </a:r>
            <a:r>
              <a:rPr lang="tr-TR" sz="1400" dirty="0">
                <a:solidFill>
                  <a:srgbClr val="000000"/>
                </a:solidFill>
                <a:ea typeface="Times New Roman" pitchFamily="18" charset="0"/>
                <a:cs typeface="Calibri" pitchFamily="34" charset="0"/>
              </a:rPr>
              <a:t> doğrudan, </a:t>
            </a:r>
            <a:r>
              <a:rPr lang="tr-TR" sz="1400" dirty="0" err="1">
                <a:solidFill>
                  <a:srgbClr val="000000"/>
                </a:solidFill>
                <a:ea typeface="Times New Roman" pitchFamily="18" charset="0"/>
                <a:cs typeface="Calibri" pitchFamily="34" charset="0"/>
              </a:rPr>
              <a:t>bizə</a:t>
            </a:r>
            <a:r>
              <a:rPr lang="tr-TR" sz="1400" dirty="0">
                <a:solidFill>
                  <a:srgbClr val="000000"/>
                </a:solidFill>
                <a:ea typeface="Times New Roman" pitchFamily="18" charset="0"/>
                <a:cs typeface="Calibri" pitchFamily="34" charset="0"/>
              </a:rPr>
              <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Biri"baran</a:t>
            </a:r>
            <a:r>
              <a:rPr lang="tr-TR" sz="1400" dirty="0">
                <a:solidFill>
                  <a:srgbClr val="000000"/>
                </a:solidFill>
                <a:ea typeface="Times New Roman" pitchFamily="18" charset="0"/>
                <a:cs typeface="Calibri" pitchFamily="34" charset="0"/>
              </a:rPr>
              <a:t>" - dedi, biri "</a:t>
            </a:r>
            <a:r>
              <a:rPr lang="tr-TR" sz="1400" dirty="0" err="1">
                <a:solidFill>
                  <a:srgbClr val="000000"/>
                </a:solidFill>
                <a:ea typeface="Times New Roman" pitchFamily="18" charset="0"/>
                <a:cs typeface="Calibri" pitchFamily="34" charset="0"/>
              </a:rPr>
              <a:t>xər</a:t>
            </a:r>
            <a:r>
              <a:rPr lang="tr-TR" sz="1400" dirty="0">
                <a:solidFill>
                  <a:srgbClr val="000000"/>
                </a:solidFill>
                <a:ea typeface="Times New Roman" pitchFamily="18" charset="0"/>
                <a:cs typeface="Calibri" pitchFamily="34" charset="0"/>
              </a:rPr>
              <a:t>" - dedi.</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Bizi </a:t>
            </a:r>
            <a:r>
              <a:rPr lang="tr-TR" sz="1400" dirty="0" err="1">
                <a:solidFill>
                  <a:srgbClr val="000000"/>
                </a:solidFill>
                <a:ea typeface="Times New Roman" pitchFamily="18" charset="0"/>
                <a:cs typeface="Calibri" pitchFamily="34" charset="0"/>
              </a:rPr>
              <a:t>həm</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yedilər</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həm</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də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mindilər</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Amma dalımızca </a:t>
            </a:r>
            <a:r>
              <a:rPr lang="tr-TR" sz="1400" dirty="0" err="1">
                <a:solidFill>
                  <a:srgbClr val="000000"/>
                </a:solidFill>
                <a:ea typeface="Times New Roman" pitchFamily="18" charset="0"/>
                <a:cs typeface="Calibri" pitchFamily="34" charset="0"/>
              </a:rPr>
              <a:t>gileyləndilər</a:t>
            </a:r>
            <a:r>
              <a:rPr lang="tr-TR" sz="1400" dirty="0">
                <a:solidFill>
                  <a:srgbClr val="000000"/>
                </a:solidFill>
                <a:ea typeface="Times New Roman" pitchFamily="18" charset="0"/>
                <a:cs typeface="Calibri" pitchFamily="34" charset="0"/>
              </a:rPr>
              <a:t>.</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err="1">
                <a:solidFill>
                  <a:srgbClr val="000000"/>
                </a:solidFill>
                <a:ea typeface="Times New Roman" pitchFamily="18" charset="0"/>
                <a:cs typeface="Calibri" pitchFamily="34" charset="0"/>
              </a:rPr>
              <a:t>Hökmü</a:t>
            </a:r>
            <a:r>
              <a:rPr lang="tr-TR" sz="1400" dirty="0">
                <a:solidFill>
                  <a:srgbClr val="000000"/>
                </a:solidFill>
                <a:ea typeface="Times New Roman" pitchFamily="18" charset="0"/>
                <a:cs typeface="Calibri" pitchFamily="34" charset="0"/>
              </a:rPr>
              <a:t> gör </a:t>
            </a:r>
            <a:r>
              <a:rPr lang="tr-TR" sz="1400" dirty="0" err="1">
                <a:solidFill>
                  <a:srgbClr val="000000"/>
                </a:solidFill>
                <a:ea typeface="Times New Roman" pitchFamily="18" charset="0"/>
                <a:cs typeface="Calibri" pitchFamily="34" charset="0"/>
              </a:rPr>
              <a:t>nə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qədər</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böyükmüş</a:t>
            </a:r>
            <a:r>
              <a:rPr lang="tr-TR" sz="1400" dirty="0">
                <a:solidFill>
                  <a:srgbClr val="000000"/>
                </a:solidFill>
                <a:ea typeface="Times New Roman" pitchFamily="18" charset="0"/>
                <a:cs typeface="Calibri" pitchFamily="34" charset="0"/>
              </a:rPr>
              <a:t> anın</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Möhür</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də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basdılar</a:t>
            </a:r>
            <a:r>
              <a:rPr lang="tr-TR" sz="1400" dirty="0">
                <a:solidFill>
                  <a:srgbClr val="000000"/>
                </a:solidFill>
                <a:ea typeface="Times New Roman" pitchFamily="18" charset="0"/>
                <a:cs typeface="Calibri" pitchFamily="34" charset="0"/>
              </a:rPr>
              <a:t> varağa </a:t>
            </a:r>
            <a:r>
              <a:rPr lang="tr-TR" sz="1400" dirty="0" err="1">
                <a:solidFill>
                  <a:srgbClr val="000000"/>
                </a:solidFill>
                <a:ea typeface="Times New Roman" pitchFamily="18" charset="0"/>
                <a:cs typeface="Calibri" pitchFamily="34" charset="0"/>
              </a:rPr>
              <a:t>təkrar</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Yox</a:t>
            </a:r>
            <a:r>
              <a:rPr lang="tr-TR" sz="1400" dirty="0">
                <a:solidFill>
                  <a:srgbClr val="000000"/>
                </a:solidFill>
                <a:ea typeface="Times New Roman" pitchFamily="18" charset="0"/>
                <a:cs typeface="Calibri" pitchFamily="34" charset="0"/>
              </a:rPr>
              <a:t>, varağın </a:t>
            </a:r>
            <a:r>
              <a:rPr lang="tr-TR" sz="1400" dirty="0" err="1">
                <a:solidFill>
                  <a:srgbClr val="000000"/>
                </a:solidFill>
                <a:ea typeface="Times New Roman" pitchFamily="18" charset="0"/>
                <a:cs typeface="Calibri" pitchFamily="34" charset="0"/>
              </a:rPr>
              <a:t>deyil</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Azərbaycanın</a:t>
            </a:r>
            <a:r>
              <a:rPr lang="tr-TR" sz="1400" dirty="0">
                <a:solidFill>
                  <a:srgbClr val="000000"/>
                </a:solidFill>
                <a:ea typeface="Times New Roman" pitchFamily="18" charset="0"/>
                <a:cs typeface="Calibri" pitchFamily="34" charset="0"/>
              </a:rPr>
              <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Köksünə</a:t>
            </a:r>
            <a:r>
              <a:rPr lang="tr-TR" sz="1400" dirty="0">
                <a:solidFill>
                  <a:srgbClr val="000000"/>
                </a:solidFill>
                <a:ea typeface="Times New Roman" pitchFamily="18" charset="0"/>
                <a:cs typeface="Calibri" pitchFamily="34" charset="0"/>
              </a:rPr>
              <a:t> dağ boyda dağ </a:t>
            </a:r>
            <a:r>
              <a:rPr lang="tr-TR" sz="1400" dirty="0" err="1">
                <a:solidFill>
                  <a:srgbClr val="000000"/>
                </a:solidFill>
                <a:ea typeface="Times New Roman" pitchFamily="18" charset="0"/>
                <a:cs typeface="Calibri" pitchFamily="34" charset="0"/>
              </a:rPr>
              <a:t>basdı</a:t>
            </a:r>
            <a:r>
              <a:rPr lang="tr-TR" sz="1400" dirty="0">
                <a:solidFill>
                  <a:srgbClr val="000000"/>
                </a:solidFill>
                <a:ea typeface="Times New Roman" pitchFamily="18" charset="0"/>
                <a:cs typeface="Calibri" pitchFamily="34" charset="0"/>
              </a:rPr>
              <a:t> onlar.</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a:solidFill>
                  <a:srgbClr val="000000"/>
                </a:solidFill>
                <a:ea typeface="Times New Roman" pitchFamily="18" charset="0"/>
                <a:cs typeface="Calibri" pitchFamily="34" charset="0"/>
              </a:rPr>
              <a:t>İmzalı, </a:t>
            </a:r>
            <a:r>
              <a:rPr lang="tr-TR" sz="1400" dirty="0" err="1">
                <a:solidFill>
                  <a:srgbClr val="000000"/>
                </a:solidFill>
                <a:ea typeface="Times New Roman" pitchFamily="18" charset="0"/>
                <a:cs typeface="Calibri" pitchFamily="34" charset="0"/>
              </a:rPr>
              <a:t>möhürlü</a:t>
            </a:r>
            <a:r>
              <a:rPr lang="tr-TR" sz="1400" dirty="0">
                <a:solidFill>
                  <a:srgbClr val="000000"/>
                </a:solidFill>
                <a:ea typeface="Times New Roman" pitchFamily="18" charset="0"/>
                <a:cs typeface="Calibri" pitchFamily="34" charset="0"/>
              </a:rPr>
              <a:t> ey cansız </a:t>
            </a:r>
            <a:r>
              <a:rPr lang="tr-TR" sz="1400" dirty="0" err="1">
                <a:solidFill>
                  <a:srgbClr val="000000"/>
                </a:solidFill>
                <a:ea typeface="Times New Roman" pitchFamily="18" charset="0"/>
                <a:cs typeface="Calibri" pitchFamily="34" charset="0"/>
              </a:rPr>
              <a:t>varaq</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Nə </a:t>
            </a:r>
            <a:r>
              <a:rPr lang="tr-TR" sz="1400" dirty="0" err="1">
                <a:solidFill>
                  <a:srgbClr val="000000"/>
                </a:solidFill>
                <a:ea typeface="Times New Roman" pitchFamily="18" charset="0"/>
                <a:cs typeface="Calibri" pitchFamily="34" charset="0"/>
              </a:rPr>
              <a:t>qədər</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böyükmüs</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qüvvətin</a:t>
            </a:r>
            <a:r>
              <a:rPr lang="tr-TR" sz="1400" dirty="0">
                <a:solidFill>
                  <a:srgbClr val="000000"/>
                </a:solidFill>
                <a:ea typeface="Times New Roman" pitchFamily="18" charset="0"/>
                <a:cs typeface="Calibri" pitchFamily="34" charset="0"/>
              </a:rPr>
              <a:t>, gücün.</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Əsrlər</a:t>
            </a:r>
            <a:r>
              <a:rPr lang="tr-TR" sz="1400" dirty="0">
                <a:solidFill>
                  <a:srgbClr val="000000"/>
                </a:solidFill>
                <a:ea typeface="Times New Roman" pitchFamily="18" charset="0"/>
                <a:cs typeface="Calibri" pitchFamily="34" charset="0"/>
              </a:rPr>
              <a:t> boyunca </a:t>
            </a:r>
            <a:r>
              <a:rPr lang="tr-TR" sz="1400" dirty="0" err="1">
                <a:solidFill>
                  <a:srgbClr val="000000"/>
                </a:solidFill>
                <a:ea typeface="Times New Roman" pitchFamily="18" charset="0"/>
                <a:cs typeface="Calibri" pitchFamily="34" charset="0"/>
              </a:rPr>
              <a:t>vuruşduq</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ancaq</a:t>
            </a:r>
            <a:r>
              <a:rPr lang="tr-TR" sz="1400" dirty="0">
                <a:solidFill>
                  <a:srgbClr val="000000"/>
                </a:solidFill>
                <a:ea typeface="Times New Roman" pitchFamily="18" charset="0"/>
                <a:cs typeface="Calibri" pitchFamily="34" charset="0"/>
              </a:rPr>
              <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Sarsıda </a:t>
            </a:r>
            <a:r>
              <a:rPr lang="tr-TR" sz="1400" dirty="0" err="1">
                <a:solidFill>
                  <a:srgbClr val="000000"/>
                </a:solidFill>
                <a:ea typeface="Times New Roman" pitchFamily="18" charset="0"/>
                <a:cs typeface="Calibri" pitchFamily="34" charset="0"/>
              </a:rPr>
              <a:t>bilmədik</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hökmünü</a:t>
            </a:r>
            <a:r>
              <a:rPr lang="tr-TR" sz="1400" dirty="0">
                <a:solidFill>
                  <a:srgbClr val="000000"/>
                </a:solidFill>
                <a:ea typeface="Times New Roman" pitchFamily="18" charset="0"/>
                <a:cs typeface="Calibri" pitchFamily="34" charset="0"/>
              </a:rPr>
              <a:t> bir gün.</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a:solidFill>
                  <a:srgbClr val="000000"/>
                </a:solidFill>
                <a:ea typeface="Times New Roman" pitchFamily="18" charset="0"/>
                <a:cs typeface="Calibri" pitchFamily="34" charset="0"/>
              </a:rPr>
              <a:t>Ey </a:t>
            </a:r>
            <a:r>
              <a:rPr lang="tr-TR" sz="1400" dirty="0" err="1">
                <a:solidFill>
                  <a:srgbClr val="000000"/>
                </a:solidFill>
                <a:ea typeface="Times New Roman" pitchFamily="18" charset="0"/>
                <a:cs typeface="Calibri" pitchFamily="34" charset="0"/>
              </a:rPr>
              <a:t>kağız</a:t>
            </a:r>
            <a:r>
              <a:rPr lang="tr-TR" sz="1400" dirty="0">
                <a:solidFill>
                  <a:srgbClr val="000000"/>
                </a:solidFill>
                <a:ea typeface="Times New Roman" pitchFamily="18" charset="0"/>
                <a:cs typeface="Calibri" pitchFamily="34" charset="0"/>
              </a:rPr>
              <a:t> parçası, </a:t>
            </a:r>
            <a:r>
              <a:rPr lang="tr-TR" sz="1400" dirty="0" err="1">
                <a:solidFill>
                  <a:srgbClr val="000000"/>
                </a:solidFill>
                <a:ea typeface="Times New Roman" pitchFamily="18" charset="0"/>
                <a:cs typeface="Calibri" pitchFamily="34" charset="0"/>
              </a:rPr>
              <a:t>əvvəl</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heç</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ikən</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Yazılıb</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qollanıb</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yoxdan</a:t>
            </a:r>
            <a:r>
              <a:rPr lang="tr-TR" sz="1400" dirty="0">
                <a:solidFill>
                  <a:srgbClr val="000000"/>
                </a:solidFill>
                <a:ea typeface="Times New Roman" pitchFamily="18" charset="0"/>
                <a:cs typeface="Calibri" pitchFamily="34" charset="0"/>
              </a:rPr>
              <a:t> var oldun.</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Böyük</a:t>
            </a:r>
            <a:r>
              <a:rPr lang="tr-TR" sz="1400" dirty="0">
                <a:solidFill>
                  <a:srgbClr val="000000"/>
                </a:solidFill>
                <a:ea typeface="Times New Roman" pitchFamily="18" charset="0"/>
                <a:cs typeface="Calibri" pitchFamily="34" charset="0"/>
              </a:rPr>
              <a:t> bir </a:t>
            </a:r>
            <a:r>
              <a:rPr lang="tr-TR" sz="1400" dirty="0" err="1">
                <a:solidFill>
                  <a:srgbClr val="000000"/>
                </a:solidFill>
                <a:ea typeface="Times New Roman" pitchFamily="18" charset="0"/>
                <a:cs typeface="Calibri" pitchFamily="34" charset="0"/>
              </a:rPr>
              <a:t>millətin</a:t>
            </a:r>
            <a:r>
              <a:rPr lang="tr-TR" sz="1400" dirty="0">
                <a:solidFill>
                  <a:srgbClr val="000000"/>
                </a:solidFill>
                <a:ea typeface="Times New Roman" pitchFamily="18" charset="0"/>
                <a:cs typeface="Calibri" pitchFamily="34" charset="0"/>
              </a:rPr>
              <a:t> başını </a:t>
            </a:r>
            <a:r>
              <a:rPr lang="tr-TR" sz="1400" dirty="0" err="1">
                <a:solidFill>
                  <a:srgbClr val="000000"/>
                </a:solidFill>
                <a:ea typeface="Times New Roman" pitchFamily="18" charset="0"/>
                <a:cs typeface="Calibri" pitchFamily="34" charset="0"/>
              </a:rPr>
              <a:t>kəsən</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Qolunu</a:t>
            </a:r>
            <a:r>
              <a:rPr lang="tr-TR" sz="1400" dirty="0">
                <a:solidFill>
                  <a:srgbClr val="000000"/>
                </a:solidFill>
                <a:ea typeface="Times New Roman" pitchFamily="18" charset="0"/>
                <a:cs typeface="Calibri" pitchFamily="34" charset="0"/>
              </a:rPr>
              <a:t> bağlayan </a:t>
            </a:r>
            <a:r>
              <a:rPr lang="tr-TR" sz="1400" dirty="0" err="1">
                <a:solidFill>
                  <a:srgbClr val="000000"/>
                </a:solidFill>
                <a:ea typeface="Times New Roman" pitchFamily="18" charset="0"/>
                <a:cs typeface="Calibri" pitchFamily="34" charset="0"/>
              </a:rPr>
              <a:t>hökmdar</a:t>
            </a:r>
            <a:r>
              <a:rPr lang="tr-TR" sz="1400" dirty="0">
                <a:solidFill>
                  <a:srgbClr val="000000"/>
                </a:solidFill>
                <a:ea typeface="Times New Roman" pitchFamily="18" charset="0"/>
                <a:cs typeface="Calibri" pitchFamily="34" charset="0"/>
              </a:rPr>
              <a:t> oldun.</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a:solidFill>
                  <a:srgbClr val="000000"/>
                </a:solidFill>
                <a:ea typeface="Times New Roman" pitchFamily="18" charset="0"/>
                <a:cs typeface="Calibri" pitchFamily="34" charset="0"/>
              </a:rPr>
              <a:t>Bir eli </a:t>
            </a:r>
            <a:r>
              <a:rPr lang="tr-TR" sz="1400" dirty="0" err="1">
                <a:solidFill>
                  <a:srgbClr val="000000"/>
                </a:solidFill>
                <a:ea typeface="Times New Roman" pitchFamily="18" charset="0"/>
                <a:cs typeface="Calibri" pitchFamily="34" charset="0"/>
              </a:rPr>
              <a:t>ikiyə</a:t>
            </a:r>
            <a:r>
              <a:rPr lang="tr-TR" sz="1400" dirty="0">
                <a:solidFill>
                  <a:srgbClr val="000000"/>
                </a:solidFill>
                <a:ea typeface="Times New Roman" pitchFamily="18" charset="0"/>
                <a:cs typeface="Calibri" pitchFamily="34" charset="0"/>
              </a:rPr>
              <a:t> paraladın </a:t>
            </a:r>
            <a:r>
              <a:rPr lang="tr-TR" sz="1400" dirty="0" err="1">
                <a:solidFill>
                  <a:srgbClr val="000000"/>
                </a:solidFill>
                <a:ea typeface="Times New Roman" pitchFamily="18" charset="0"/>
                <a:cs typeface="Calibri" pitchFamily="34" charset="0"/>
              </a:rPr>
              <a:t>sən</a:t>
            </a:r>
            <a:r>
              <a:rPr lang="tr-TR" sz="1400" dirty="0">
                <a:solidFill>
                  <a:srgbClr val="000000"/>
                </a:solidFill>
                <a:ea typeface="Times New Roman" pitchFamily="18" charset="0"/>
                <a:cs typeface="Calibri" pitchFamily="34" charset="0"/>
              </a:rPr>
              <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Özün </a:t>
            </a:r>
            <a:r>
              <a:rPr lang="tr-TR" sz="1400" dirty="0" err="1">
                <a:solidFill>
                  <a:srgbClr val="000000"/>
                </a:solidFill>
                <a:ea typeface="Times New Roman" pitchFamily="18" charset="0"/>
                <a:cs typeface="Calibri" pitchFamily="34" charset="0"/>
              </a:rPr>
              <a:t>kağız</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İkən</a:t>
            </a:r>
            <a:r>
              <a:rPr lang="tr-TR" sz="1400" dirty="0">
                <a:solidFill>
                  <a:srgbClr val="000000"/>
                </a:solidFill>
                <a:ea typeface="Times New Roman" pitchFamily="18" charset="0"/>
                <a:cs typeface="Calibri" pitchFamily="34" charset="0"/>
              </a:rPr>
              <a:t> paralanmadın.</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Köksünə</a:t>
            </a:r>
            <a:r>
              <a:rPr lang="tr-TR" sz="1400" dirty="0">
                <a:solidFill>
                  <a:srgbClr val="000000"/>
                </a:solidFill>
                <a:ea typeface="Times New Roman" pitchFamily="18" charset="0"/>
                <a:cs typeface="Calibri" pitchFamily="34" charset="0"/>
              </a:rPr>
              <a:t> yazılan </a:t>
            </a:r>
            <a:r>
              <a:rPr lang="tr-TR" sz="1400" dirty="0" err="1">
                <a:solidFill>
                  <a:srgbClr val="000000"/>
                </a:solidFill>
                <a:ea typeface="Times New Roman" pitchFamily="18" charset="0"/>
                <a:cs typeface="Calibri" pitchFamily="34" charset="0"/>
              </a:rPr>
              <a:t>qəlb</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atəşindən</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Niyə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alıçmadın</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niyə</a:t>
            </a:r>
            <a:r>
              <a:rPr lang="tr-TR" sz="1400" dirty="0">
                <a:solidFill>
                  <a:srgbClr val="000000"/>
                </a:solidFill>
                <a:ea typeface="Times New Roman" pitchFamily="18" charset="0"/>
                <a:cs typeface="Calibri" pitchFamily="34" charset="0"/>
              </a:rPr>
              <a:t> yanmadın?</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a:solidFill>
                  <a:srgbClr val="000000"/>
                </a:solidFill>
                <a:ea typeface="Times New Roman" pitchFamily="18" charset="0"/>
                <a:cs typeface="Calibri" pitchFamily="34" charset="0"/>
              </a:rPr>
              <a:t>Araz </a:t>
            </a:r>
            <a:r>
              <a:rPr lang="tr-TR" sz="1400" dirty="0" err="1">
                <a:solidFill>
                  <a:srgbClr val="000000"/>
                </a:solidFill>
                <a:ea typeface="Times New Roman" pitchFamily="18" charset="0"/>
                <a:cs typeface="Calibri" pitchFamily="34" charset="0"/>
              </a:rPr>
              <a:t>sərhəd</a:t>
            </a:r>
            <a:r>
              <a:rPr lang="tr-TR" sz="1400" dirty="0">
                <a:solidFill>
                  <a:srgbClr val="000000"/>
                </a:solidFill>
                <a:ea typeface="Times New Roman" pitchFamily="18" charset="0"/>
                <a:cs typeface="Calibri" pitchFamily="34" charset="0"/>
              </a:rPr>
              <a:t> oldu, </a:t>
            </a:r>
            <a:r>
              <a:rPr lang="tr-TR" sz="1400" dirty="0" err="1">
                <a:solidFill>
                  <a:srgbClr val="000000"/>
                </a:solidFill>
                <a:ea typeface="Times New Roman" pitchFamily="18" charset="0"/>
                <a:cs typeface="Calibri" pitchFamily="34" charset="0"/>
              </a:rPr>
              <a:t>əsdi</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küləklər</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Sular yatağında </a:t>
            </a:r>
            <a:r>
              <a:rPr lang="tr-TR" sz="1400" dirty="0" err="1">
                <a:solidFill>
                  <a:srgbClr val="000000"/>
                </a:solidFill>
                <a:ea typeface="Times New Roman" pitchFamily="18" charset="0"/>
                <a:cs typeface="Calibri" pitchFamily="34" charset="0"/>
              </a:rPr>
              <a:t>qalxdı</a:t>
            </a:r>
            <a:r>
              <a:rPr lang="tr-TR" sz="1400" dirty="0">
                <a:solidFill>
                  <a:srgbClr val="000000"/>
                </a:solidFill>
                <a:ea typeface="Times New Roman" pitchFamily="18" charset="0"/>
                <a:cs typeface="Calibri" pitchFamily="34" charset="0"/>
              </a:rPr>
              <a:t>, köpürdü.</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Üstü dama-dama </a:t>
            </a:r>
            <a:r>
              <a:rPr lang="tr-TR" sz="1400" dirty="0" err="1">
                <a:solidFill>
                  <a:srgbClr val="000000"/>
                </a:solidFill>
                <a:ea typeface="Times New Roman" pitchFamily="18" charset="0"/>
                <a:cs typeface="Calibri" pitchFamily="34" charset="0"/>
              </a:rPr>
              <a:t>taxta</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dirəklər</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Çayın </a:t>
            </a:r>
            <a:r>
              <a:rPr lang="tr-TR" sz="1400" dirty="0" err="1">
                <a:solidFill>
                  <a:srgbClr val="000000"/>
                </a:solidFill>
                <a:ea typeface="Times New Roman" pitchFamily="18" charset="0"/>
                <a:cs typeface="Calibri" pitchFamily="34" charset="0"/>
              </a:rPr>
              <a:t>kənarında</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səf</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çəkib</a:t>
            </a:r>
            <a:r>
              <a:rPr lang="tr-TR" sz="1400" dirty="0">
                <a:solidFill>
                  <a:srgbClr val="000000"/>
                </a:solidFill>
                <a:ea typeface="Times New Roman" pitchFamily="18" charset="0"/>
                <a:cs typeface="Calibri" pitchFamily="34" charset="0"/>
              </a:rPr>
              <a:t> durdu.</a:t>
            </a:r>
          </a:p>
          <a:p>
            <a:pPr lvl="0" eaLnBrk="0" fontAlgn="base" hangingPunct="0">
              <a:spcBef>
                <a:spcPct val="0"/>
              </a:spcBef>
              <a:spcAft>
                <a:spcPct val="0"/>
              </a:spcAft>
            </a:pPr>
            <a:endParaRPr lang="tr-TR" sz="1400" dirty="0">
              <a:solidFill>
                <a:srgbClr val="000000"/>
              </a:solidFill>
              <a:ea typeface="Times New Roman" pitchFamily="18" charset="0"/>
              <a:cs typeface="Calibri" pitchFamily="34" charset="0"/>
            </a:endParaRPr>
          </a:p>
          <a:p>
            <a:pPr lvl="0" eaLnBrk="0" fontAlgn="base" hangingPunct="0">
              <a:spcBef>
                <a:spcPct val="0"/>
              </a:spcBef>
              <a:spcAft>
                <a:spcPct val="0"/>
              </a:spcAft>
            </a:pP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a:solidFill>
                  <a:srgbClr val="000000"/>
                </a:solidFill>
                <a:ea typeface="Times New Roman" pitchFamily="18" charset="0"/>
                <a:cs typeface="Calibri" pitchFamily="34" charset="0"/>
              </a:rPr>
              <a:t>Sular, </a:t>
            </a:r>
            <a:r>
              <a:rPr lang="tr-TR" sz="1400" dirty="0" err="1">
                <a:solidFill>
                  <a:srgbClr val="000000"/>
                </a:solidFill>
                <a:ea typeface="Times New Roman" pitchFamily="18" charset="0"/>
                <a:cs typeface="Calibri" pitchFamily="34" charset="0"/>
              </a:rPr>
              <a:t>sizdən</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təmiz</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nə</a:t>
            </a:r>
            <a:r>
              <a:rPr lang="tr-TR" sz="1400" dirty="0">
                <a:solidFill>
                  <a:srgbClr val="000000"/>
                </a:solidFill>
                <a:ea typeface="Times New Roman" pitchFamily="18" charset="0"/>
                <a:cs typeface="Calibri" pitchFamily="34" charset="0"/>
              </a:rPr>
              <a:t> var dünyada?</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Ləkədən</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xalidir</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axı</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qəlbiniz</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Bağrınız </a:t>
            </a:r>
            <a:r>
              <a:rPr lang="tr-TR" sz="1400" dirty="0" err="1">
                <a:solidFill>
                  <a:srgbClr val="000000"/>
                </a:solidFill>
                <a:ea typeface="Times New Roman" pitchFamily="18" charset="0"/>
                <a:cs typeface="Calibri" pitchFamily="34" charset="0"/>
              </a:rPr>
              <a:t>alışıb</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niyə</a:t>
            </a:r>
            <a:r>
              <a:rPr lang="tr-TR" sz="1400" dirty="0">
                <a:solidFill>
                  <a:srgbClr val="000000"/>
                </a:solidFill>
                <a:ea typeface="Times New Roman" pitchFamily="18" charset="0"/>
                <a:cs typeface="Calibri" pitchFamily="34" charset="0"/>
              </a:rPr>
              <a:t> yanmadı</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Bu çirkin </a:t>
            </a:r>
            <a:r>
              <a:rPr lang="tr-TR" sz="1400" dirty="0" err="1">
                <a:solidFill>
                  <a:srgbClr val="000000"/>
                </a:solidFill>
                <a:ea typeface="Times New Roman" pitchFamily="18" charset="0"/>
                <a:cs typeface="Calibri" pitchFamily="34" charset="0"/>
              </a:rPr>
              <a:t>əmələ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qol</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qoyanda</a:t>
            </a:r>
            <a:r>
              <a:rPr lang="tr-TR" sz="1400" dirty="0">
                <a:solidFill>
                  <a:srgbClr val="000000"/>
                </a:solidFill>
                <a:ea typeface="Times New Roman" pitchFamily="18" charset="0"/>
                <a:cs typeface="Calibri" pitchFamily="34" charset="0"/>
              </a:rPr>
              <a:t> siz?</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a:solidFill>
                  <a:srgbClr val="000000"/>
                </a:solidFill>
                <a:ea typeface="Times New Roman" pitchFamily="18" charset="0"/>
                <a:cs typeface="Calibri" pitchFamily="34" charset="0"/>
              </a:rPr>
              <a:t>Ey Araz, </a:t>
            </a:r>
            <a:r>
              <a:rPr lang="tr-TR" sz="1400" dirty="0" err="1">
                <a:solidFill>
                  <a:srgbClr val="000000"/>
                </a:solidFill>
                <a:ea typeface="Times New Roman" pitchFamily="18" charset="0"/>
                <a:cs typeface="Calibri" pitchFamily="34" charset="0"/>
              </a:rPr>
              <a:t>səpirsən</a:t>
            </a:r>
            <a:r>
              <a:rPr lang="tr-TR" sz="1400" dirty="0">
                <a:solidFill>
                  <a:srgbClr val="000000"/>
                </a:solidFill>
                <a:ea typeface="Times New Roman" pitchFamily="18" charset="0"/>
                <a:cs typeface="Calibri" pitchFamily="34" charset="0"/>
              </a:rPr>
              <a:t> göz yaşı </a:t>
            </a:r>
            <a:r>
              <a:rPr lang="tr-TR" sz="1400" dirty="0" err="1">
                <a:solidFill>
                  <a:srgbClr val="000000"/>
                </a:solidFill>
                <a:ea typeface="Times New Roman" pitchFamily="18" charset="0"/>
                <a:cs typeface="Calibri" pitchFamily="34" charset="0"/>
              </a:rPr>
              <a:t>sən</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də</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Keçdikcə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üstündən</a:t>
            </a:r>
            <a:r>
              <a:rPr lang="tr-TR" sz="1400" dirty="0">
                <a:solidFill>
                  <a:srgbClr val="000000"/>
                </a:solidFill>
                <a:ea typeface="Times New Roman" pitchFamily="18" charset="0"/>
                <a:cs typeface="Calibri" pitchFamily="34" charset="0"/>
              </a:rPr>
              <a:t> çölün, </a:t>
            </a:r>
            <a:r>
              <a:rPr lang="tr-TR" sz="1400" dirty="0" err="1">
                <a:solidFill>
                  <a:srgbClr val="000000"/>
                </a:solidFill>
                <a:ea typeface="Times New Roman" pitchFamily="18" charset="0"/>
                <a:cs typeface="Calibri" pitchFamily="34" charset="0"/>
              </a:rPr>
              <a:t>çəmənin</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Səni</a:t>
            </a:r>
            <a:r>
              <a:rPr lang="tr-TR" sz="1400" dirty="0">
                <a:solidFill>
                  <a:srgbClr val="000000"/>
                </a:solidFill>
                <a:ea typeface="Times New Roman" pitchFamily="18" charset="0"/>
                <a:cs typeface="Calibri" pitchFamily="34" charset="0"/>
              </a:rPr>
              <a:t> arzulara </a:t>
            </a:r>
            <a:r>
              <a:rPr lang="tr-TR" sz="1400" dirty="0" err="1">
                <a:solidFill>
                  <a:srgbClr val="000000"/>
                </a:solidFill>
                <a:ea typeface="Times New Roman" pitchFamily="18" charset="0"/>
                <a:cs typeface="Calibri" pitchFamily="34" charset="0"/>
              </a:rPr>
              <a:t>sədd</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eyləyəndə</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Niyə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qurumadı</a:t>
            </a:r>
            <a:r>
              <a:rPr lang="tr-TR" sz="1400" dirty="0">
                <a:solidFill>
                  <a:srgbClr val="000000"/>
                </a:solidFill>
                <a:ea typeface="Times New Roman" pitchFamily="18" charset="0"/>
                <a:cs typeface="Calibri" pitchFamily="34" charset="0"/>
              </a:rPr>
              <a:t> suların </a:t>
            </a:r>
            <a:r>
              <a:rPr lang="tr-TR" sz="1400" dirty="0" err="1">
                <a:solidFill>
                  <a:srgbClr val="000000"/>
                </a:solidFill>
                <a:ea typeface="Times New Roman" pitchFamily="18" charset="0"/>
                <a:cs typeface="Calibri" pitchFamily="34" charset="0"/>
              </a:rPr>
              <a:t>sənin</a:t>
            </a:r>
            <a:r>
              <a:rPr lang="tr-TR" sz="1400" dirty="0">
                <a:solidFill>
                  <a:srgbClr val="000000"/>
                </a:solidFill>
                <a:ea typeface="Times New Roman" pitchFamily="18" charset="0"/>
                <a:cs typeface="Calibri" pitchFamily="34" charset="0"/>
              </a:rPr>
              <a:t>?</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err="1">
                <a:solidFill>
                  <a:srgbClr val="000000"/>
                </a:solidFill>
                <a:ea typeface="Times New Roman" pitchFamily="18" charset="0"/>
                <a:cs typeface="Calibri" pitchFamily="34" charset="0"/>
              </a:rPr>
              <a:t>Dayanıb</a:t>
            </a:r>
            <a:r>
              <a:rPr lang="tr-TR" sz="1400" dirty="0">
                <a:solidFill>
                  <a:srgbClr val="000000"/>
                </a:solidFill>
                <a:ea typeface="Times New Roman" pitchFamily="18" charset="0"/>
                <a:cs typeface="Calibri" pitchFamily="34" charset="0"/>
              </a:rPr>
              <a:t> Arazın bu tayında </a:t>
            </a:r>
            <a:r>
              <a:rPr lang="tr-TR" sz="1400" dirty="0" err="1">
                <a:solidFill>
                  <a:srgbClr val="000000"/>
                </a:solidFill>
                <a:ea typeface="Times New Roman" pitchFamily="18" charset="0"/>
                <a:cs typeface="Calibri" pitchFamily="34" charset="0"/>
              </a:rPr>
              <a:t>mən</a:t>
            </a:r>
            <a:r>
              <a:rPr lang="tr-TR" sz="1400" dirty="0">
                <a:solidFill>
                  <a:srgbClr val="000000"/>
                </a:solidFill>
                <a:ea typeface="Times New Roman" pitchFamily="18" charset="0"/>
                <a:cs typeface="Calibri" pitchFamily="34" charset="0"/>
              </a:rPr>
              <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"Can </a:t>
            </a:r>
            <a:r>
              <a:rPr lang="tr-TR" sz="1400" dirty="0" err="1">
                <a:solidFill>
                  <a:srgbClr val="000000"/>
                </a:solidFill>
                <a:ea typeface="Times New Roman" pitchFamily="18" charset="0"/>
                <a:cs typeface="Calibri" pitchFamily="34" charset="0"/>
              </a:rPr>
              <a:t>qardaş</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deyirəm</a:t>
            </a:r>
            <a:r>
              <a:rPr lang="tr-TR" sz="1400" dirty="0">
                <a:solidFill>
                  <a:srgbClr val="000000"/>
                </a:solidFill>
                <a:ea typeface="Times New Roman" pitchFamily="18" charset="0"/>
                <a:cs typeface="Calibri" pitchFamily="34" charset="0"/>
              </a:rPr>
              <a:t>, o da "can" </a:t>
            </a:r>
            <a:r>
              <a:rPr lang="tr-TR" sz="1400" dirty="0" err="1">
                <a:solidFill>
                  <a:srgbClr val="000000"/>
                </a:solidFill>
                <a:ea typeface="Times New Roman" pitchFamily="18" charset="0"/>
                <a:cs typeface="Calibri" pitchFamily="34" charset="0"/>
              </a:rPr>
              <a:t>deyir</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Ey zaman, </a:t>
            </a:r>
            <a:r>
              <a:rPr lang="tr-TR" sz="1400" dirty="0" err="1">
                <a:solidFill>
                  <a:srgbClr val="000000"/>
                </a:solidFill>
                <a:ea typeface="Times New Roman" pitchFamily="18" charset="0"/>
                <a:cs typeface="Calibri" pitchFamily="34" charset="0"/>
              </a:rPr>
              <a:t>sorğuma</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cavab</a:t>
            </a:r>
            <a:r>
              <a:rPr lang="tr-TR" sz="1400" dirty="0">
                <a:solidFill>
                  <a:srgbClr val="000000"/>
                </a:solidFill>
                <a:ea typeface="Times New Roman" pitchFamily="18" charset="0"/>
                <a:cs typeface="Calibri" pitchFamily="34" charset="0"/>
              </a:rPr>
              <a:t> ver, </a:t>
            </a:r>
            <a:r>
              <a:rPr lang="tr-TR" sz="1400" dirty="0" err="1">
                <a:solidFill>
                  <a:srgbClr val="000000"/>
                </a:solidFill>
                <a:ea typeface="Times New Roman" pitchFamily="18" charset="0"/>
                <a:cs typeface="Calibri" pitchFamily="34" charset="0"/>
              </a:rPr>
              <a:t>nədən</a:t>
            </a:r>
            <a:r>
              <a:rPr lang="tr-TR" sz="1400" dirty="0">
                <a:solidFill>
                  <a:srgbClr val="000000"/>
                </a:solidFill>
                <a:ea typeface="Times New Roman" pitchFamily="18" charset="0"/>
                <a:cs typeface="Calibri" pitchFamily="34" charset="0"/>
              </a:rPr>
              <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Səsim</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yetən</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yerə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əlim</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yetməyir</a:t>
            </a:r>
            <a:r>
              <a:rPr lang="tr-TR" sz="1400" dirty="0">
                <a:solidFill>
                  <a:srgbClr val="000000"/>
                </a:solidFill>
                <a:ea typeface="Times New Roman" pitchFamily="18" charset="0"/>
                <a:cs typeface="Calibri" pitchFamily="34" charset="0"/>
              </a:rPr>
              <a:t>?..</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err="1">
                <a:solidFill>
                  <a:srgbClr val="000000"/>
                </a:solidFill>
                <a:ea typeface="Times New Roman" pitchFamily="18" charset="0"/>
                <a:cs typeface="Calibri" pitchFamily="34" charset="0"/>
              </a:rPr>
              <a:t>Qarışıb</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gözümdə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qarışıb</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aləm</a:t>
            </a:r>
            <a:r>
              <a:rPr lang="tr-TR" sz="1400" dirty="0">
                <a:solidFill>
                  <a:srgbClr val="000000"/>
                </a:solidFill>
                <a:ea typeface="Times New Roman" pitchFamily="18" charset="0"/>
                <a:cs typeface="Calibri" pitchFamily="34" charset="0"/>
              </a:rPr>
              <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Dərd</a:t>
            </a:r>
            <a:r>
              <a:rPr lang="tr-TR" sz="1400" dirty="0">
                <a:solidFill>
                  <a:srgbClr val="000000"/>
                </a:solidFill>
                <a:ea typeface="Times New Roman" pitchFamily="18" charset="0"/>
                <a:cs typeface="Calibri" pitchFamily="34" charset="0"/>
              </a:rPr>
              <a:t>-</a:t>
            </a:r>
            <a:r>
              <a:rPr lang="tr-TR" sz="1400" dirty="0" err="1">
                <a:solidFill>
                  <a:srgbClr val="000000"/>
                </a:solidFill>
                <a:ea typeface="Times New Roman" pitchFamily="18" charset="0"/>
                <a:cs typeface="Calibri" pitchFamily="34" charset="0"/>
              </a:rPr>
              <a:t>dərdi</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doğrayır</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qəm</a:t>
            </a:r>
            <a:r>
              <a:rPr lang="tr-TR" sz="1400" dirty="0">
                <a:solidFill>
                  <a:srgbClr val="000000"/>
                </a:solidFill>
                <a:ea typeface="Times New Roman" pitchFamily="18" charset="0"/>
                <a:cs typeface="Calibri" pitchFamily="34" charset="0"/>
              </a:rPr>
              <a:t>-</a:t>
            </a:r>
            <a:r>
              <a:rPr lang="tr-TR" sz="1400" dirty="0" err="1">
                <a:solidFill>
                  <a:srgbClr val="000000"/>
                </a:solidFill>
                <a:ea typeface="Times New Roman" pitchFamily="18" charset="0"/>
                <a:cs typeface="Calibri" pitchFamily="34" charset="0"/>
              </a:rPr>
              <a:t>qəmdən</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keçir</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Arazın </a:t>
            </a:r>
            <a:r>
              <a:rPr lang="tr-TR" sz="1400" dirty="0" err="1">
                <a:solidFill>
                  <a:srgbClr val="000000"/>
                </a:solidFill>
                <a:ea typeface="Times New Roman" pitchFamily="18" charset="0"/>
                <a:cs typeface="Calibri" pitchFamily="34" charset="0"/>
              </a:rPr>
              <a:t>üstündən</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keçə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bilmirəm</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Araz </a:t>
            </a:r>
            <a:r>
              <a:rPr lang="tr-TR" sz="1400" dirty="0" err="1">
                <a:solidFill>
                  <a:srgbClr val="000000"/>
                </a:solidFill>
                <a:ea typeface="Times New Roman" pitchFamily="18" charset="0"/>
                <a:cs typeface="Calibri" pitchFamily="34" charset="0"/>
              </a:rPr>
              <a:t>dərdim</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olub</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sinəmdən</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keçir</a:t>
            </a:r>
            <a:r>
              <a:rPr lang="tr-TR" sz="1400" dirty="0">
                <a:solidFill>
                  <a:srgbClr val="000000"/>
                </a:solidFill>
                <a:ea typeface="Times New Roman" pitchFamily="18" charset="0"/>
                <a:cs typeface="Calibri" pitchFamily="34" charset="0"/>
              </a:rPr>
              <a:t>.</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err="1">
                <a:solidFill>
                  <a:srgbClr val="000000"/>
                </a:solidFill>
                <a:ea typeface="Times New Roman" pitchFamily="18" charset="0"/>
                <a:cs typeface="Calibri" pitchFamily="34" charset="0"/>
              </a:rPr>
              <a:t>Taxta</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dirəkləri</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torpağa</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deyil</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Qoydular</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Füzuli</a:t>
            </a:r>
            <a:r>
              <a:rPr lang="tr-TR" sz="1400" dirty="0">
                <a:solidFill>
                  <a:srgbClr val="000000"/>
                </a:solidFill>
                <a:ea typeface="Times New Roman" pitchFamily="18" charset="0"/>
                <a:cs typeface="Calibri" pitchFamily="34" charset="0"/>
              </a:rPr>
              <a:t> divanı </a:t>
            </a:r>
            <a:r>
              <a:rPr lang="tr-TR" sz="1400" dirty="0" err="1">
                <a:solidFill>
                  <a:srgbClr val="000000"/>
                </a:solidFill>
                <a:ea typeface="Times New Roman" pitchFamily="18" charset="0"/>
                <a:cs typeface="Calibri" pitchFamily="34" charset="0"/>
              </a:rPr>
              <a:t>üstə</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Yarıya bölündü yüz, yüz </a:t>
            </a:r>
            <a:r>
              <a:rPr lang="tr-TR" sz="1400" dirty="0" err="1">
                <a:solidFill>
                  <a:srgbClr val="000000"/>
                </a:solidFill>
                <a:ea typeface="Times New Roman" pitchFamily="18" charset="0"/>
                <a:cs typeface="Calibri" pitchFamily="34" charset="0"/>
              </a:rPr>
              <a:t>əlli</a:t>
            </a:r>
            <a:r>
              <a:rPr lang="tr-TR" sz="1400" dirty="0">
                <a:solidFill>
                  <a:srgbClr val="000000"/>
                </a:solidFill>
                <a:ea typeface="Times New Roman" pitchFamily="18" charset="0"/>
                <a:cs typeface="Calibri" pitchFamily="34" charset="0"/>
              </a:rPr>
              <a:t> il</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Gəraylı</a:t>
            </a:r>
            <a:r>
              <a:rPr lang="tr-TR" sz="1400" dirty="0">
                <a:solidFill>
                  <a:srgbClr val="000000"/>
                </a:solidFill>
                <a:ea typeface="Times New Roman" pitchFamily="18" charset="0"/>
                <a:cs typeface="Calibri" pitchFamily="34" charset="0"/>
              </a:rPr>
              <a:t>, bayatı, </a:t>
            </a:r>
            <a:r>
              <a:rPr lang="tr-TR" sz="1400" dirty="0" err="1">
                <a:solidFill>
                  <a:srgbClr val="000000"/>
                </a:solidFill>
                <a:ea typeface="Times New Roman" pitchFamily="18" charset="0"/>
                <a:cs typeface="Calibri" pitchFamily="34" charset="0"/>
              </a:rPr>
              <a:t>muğam</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şikəstə</a:t>
            </a:r>
            <a:r>
              <a:rPr lang="tr-TR" sz="1400" dirty="0">
                <a:solidFill>
                  <a:srgbClr val="000000"/>
                </a:solidFill>
                <a:ea typeface="Times New Roman" pitchFamily="18" charset="0"/>
                <a:cs typeface="Calibri" pitchFamily="34" charset="0"/>
              </a:rPr>
              <a:t>.</a:t>
            </a:r>
            <a:endParaRPr lang="tr-TR" sz="1400" dirty="0">
              <a:ea typeface="Times New Roman" pitchFamily="18" charset="0"/>
              <a:cs typeface="Arial" pitchFamily="34" charset="0"/>
            </a:endParaRPr>
          </a:p>
          <a:p>
            <a:pPr lvl="0" eaLnBrk="0" fontAlgn="base" hangingPunct="0">
              <a:spcBef>
                <a:spcPct val="0"/>
              </a:spcBef>
              <a:spcAft>
                <a:spcPct val="0"/>
              </a:spcAft>
            </a:pPr>
            <a:r>
              <a:rPr lang="tr-TR" sz="1400" dirty="0" err="1">
                <a:solidFill>
                  <a:srgbClr val="000000"/>
                </a:solidFill>
                <a:ea typeface="Times New Roman" pitchFamily="18" charset="0"/>
                <a:cs typeface="Calibri" pitchFamily="34" charset="0"/>
              </a:rPr>
              <a:t>Dəmir</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çəpərləri</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eşqim</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diləyim</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err="1">
                <a:solidFill>
                  <a:srgbClr val="000000"/>
                </a:solidFill>
                <a:ea typeface="Times New Roman" pitchFamily="18" charset="0"/>
                <a:cs typeface="Calibri" pitchFamily="34" charset="0"/>
              </a:rPr>
              <a:t>Tarixim</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ənənəm</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üstə</a:t>
            </a:r>
            <a:r>
              <a:rPr lang="tr-TR" sz="1400" dirty="0">
                <a:solidFill>
                  <a:srgbClr val="000000"/>
                </a:solidFill>
                <a:ea typeface="Times New Roman" pitchFamily="18" charset="0"/>
                <a:cs typeface="Calibri" pitchFamily="34" charset="0"/>
              </a:rPr>
              <a:t> </a:t>
            </a:r>
            <a:r>
              <a:rPr lang="tr-TR" sz="1400" dirty="0" err="1">
                <a:solidFill>
                  <a:srgbClr val="000000"/>
                </a:solidFill>
                <a:ea typeface="Times New Roman" pitchFamily="18" charset="0"/>
                <a:cs typeface="Calibri" pitchFamily="34" charset="0"/>
              </a:rPr>
              <a:t>qoydular</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Yarıya bölündü canım, </a:t>
            </a:r>
            <a:r>
              <a:rPr lang="tr-TR" sz="1400" dirty="0" err="1">
                <a:solidFill>
                  <a:srgbClr val="000000"/>
                </a:solidFill>
                <a:ea typeface="Times New Roman" pitchFamily="18" charset="0"/>
                <a:cs typeface="Calibri" pitchFamily="34" charset="0"/>
              </a:rPr>
              <a:t>ürəyim</a:t>
            </a:r>
            <a:r>
              <a:rPr lang="tr-TR" sz="1400" dirty="0">
                <a:solidFill>
                  <a:srgbClr val="000000"/>
                </a:solidFill>
                <a:ea typeface="Times New Roman" pitchFamily="18" charset="0"/>
                <a:cs typeface="Calibri" pitchFamily="34" charset="0"/>
              </a:rPr>
              <a:t>,</a:t>
            </a:r>
            <a:br>
              <a:rPr lang="tr-TR" sz="1400" dirty="0">
                <a:solidFill>
                  <a:srgbClr val="000000"/>
                </a:solidFill>
                <a:ea typeface="Times New Roman" pitchFamily="18" charset="0"/>
                <a:cs typeface="Calibri" pitchFamily="34" charset="0"/>
              </a:rPr>
            </a:br>
            <a:r>
              <a:rPr lang="tr-TR" sz="1400" dirty="0">
                <a:solidFill>
                  <a:srgbClr val="000000"/>
                </a:solidFill>
                <a:ea typeface="Times New Roman" pitchFamily="18" charset="0"/>
                <a:cs typeface="Calibri" pitchFamily="34" charset="0"/>
              </a:rPr>
              <a:t>Yarıya bölündü Arazda sular.</a:t>
            </a:r>
            <a:endParaRPr lang="fr-RE" sz="1400" dirty="0">
              <a:solidFill>
                <a:srgbClr val="000000"/>
              </a:solidFill>
              <a:ea typeface="Times New Roman" pitchFamily="18" charset="0"/>
              <a:cs typeface="Calibri" pitchFamily="34" charset="0"/>
            </a:endParaRPr>
          </a:p>
          <a:p>
            <a:pPr lvl="0" eaLnBrk="0" fontAlgn="base" hangingPunct="0">
              <a:spcBef>
                <a:spcPct val="0"/>
              </a:spcBef>
              <a:spcAft>
                <a:spcPct val="0"/>
              </a:spcAft>
            </a:pPr>
            <a:r>
              <a:rPr lang="fr-RE" sz="1400" dirty="0" err="1">
                <a:solidFill>
                  <a:srgbClr val="000000"/>
                </a:solidFill>
                <a:ea typeface="Times New Roman" pitchFamily="18" charset="0"/>
                <a:cs typeface="Calibri" pitchFamily="34" charset="0"/>
              </a:rPr>
              <a:t>Taxta</a:t>
            </a:r>
            <a:r>
              <a:rPr lang="fr-RE" sz="1400" dirty="0">
                <a:solidFill>
                  <a:srgbClr val="000000"/>
                </a:solidFill>
                <a:ea typeface="Times New Roman" pitchFamily="18" charset="0"/>
                <a:cs typeface="Calibri" pitchFamily="34" charset="0"/>
              </a:rPr>
              <a:t> </a:t>
            </a:r>
            <a:r>
              <a:rPr lang="fr-RE" sz="1400" dirty="0" err="1">
                <a:solidFill>
                  <a:srgbClr val="000000"/>
                </a:solidFill>
                <a:ea typeface="Times New Roman" pitchFamily="18" charset="0"/>
                <a:cs typeface="Calibri" pitchFamily="34" charset="0"/>
              </a:rPr>
              <a:t>dir</a:t>
            </a:r>
            <a:r>
              <a:rPr lang="fr-RE" sz="1400" dirty="0">
                <a:solidFill>
                  <a:srgbClr val="000000"/>
                </a:solidFill>
                <a:ea typeface="Times New Roman" pitchFamily="18" charset="0"/>
                <a:cs typeface="Calibri" pitchFamily="34" charset="0"/>
              </a:rPr>
              <a:t>əkləri qoydular ax, ax!</a:t>
            </a:r>
            <a:br>
              <a:rPr lang="fr-RE" sz="1400" dirty="0">
                <a:solidFill>
                  <a:srgbClr val="000000"/>
                </a:solidFill>
                <a:ea typeface="Times New Roman" pitchFamily="18" charset="0"/>
                <a:cs typeface="Calibri" pitchFamily="34" charset="0"/>
              </a:rPr>
            </a:br>
            <a:r>
              <a:rPr lang="fr-RE" sz="1400" dirty="0">
                <a:solidFill>
                  <a:srgbClr val="000000"/>
                </a:solidFill>
                <a:ea typeface="Times New Roman" pitchFamily="18" charset="0"/>
                <a:cs typeface="Calibri" pitchFamily="34" charset="0"/>
              </a:rPr>
              <a:t>Qəlbimin, ruhumun, dilimin üstə.</a:t>
            </a:r>
            <a:r>
              <a:rPr lang="fr-RE" sz="800" dirty="0">
                <a:solidFill>
                  <a:srgbClr val="000000"/>
                </a:solidFill>
                <a:latin typeface="Calibri" pitchFamily="34" charset="0"/>
                <a:ea typeface="Times New Roman" pitchFamily="18" charset="0"/>
                <a:cs typeface="Calibri" pitchFamily="34" charset="0"/>
              </a:rPr>
              <a:t/>
            </a:r>
            <a:br>
              <a:rPr lang="fr-RE" sz="800" dirty="0">
                <a:solidFill>
                  <a:srgbClr val="000000"/>
                </a:solidFill>
                <a:latin typeface="Calibri" pitchFamily="34" charset="0"/>
                <a:ea typeface="Times New Roman" pitchFamily="18" charset="0"/>
                <a:cs typeface="Calibri" pitchFamily="34" charset="0"/>
              </a:rPr>
            </a:br>
            <a:r>
              <a:rPr lang="fr-RE" sz="800" dirty="0">
                <a:solidFill>
                  <a:srgbClr val="000000"/>
                </a:solidFill>
                <a:latin typeface="Calibri" pitchFamily="34" charset="0"/>
                <a:ea typeface="Times New Roman" pitchFamily="18" charset="0"/>
                <a:cs typeface="Calibri" pitchFamily="34" charset="0"/>
              </a:rPr>
              <a:t/>
            </a:r>
            <a:br>
              <a:rPr lang="fr-RE" sz="800" dirty="0">
                <a:solidFill>
                  <a:srgbClr val="000000"/>
                </a:solidFill>
                <a:latin typeface="Calibri" pitchFamily="34" charset="0"/>
                <a:ea typeface="Times New Roman" pitchFamily="18" charset="0"/>
                <a:cs typeface="Calibri" pitchFamily="34" charset="0"/>
              </a:rPr>
            </a:br>
            <a:endParaRPr lang="fr-RE" dirty="0">
              <a:latin typeface="Arial" pitchFamily="34" charset="0"/>
              <a:cs typeface="Arial" pitchFamily="34" charset="0"/>
            </a:endParaRPr>
          </a:p>
        </p:txBody>
      </p:sp>
    </p:spTree>
    <p:extLst>
      <p:ext uri="{BB962C8B-B14F-4D97-AF65-F5344CB8AC3E}">
        <p14:creationId xmlns:p14="http://schemas.microsoft.com/office/powerpoint/2010/main" val="15317037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3" name="Rectangle 1"/>
          <p:cNvSpPr>
            <a:spLocks noChangeArrowheads="1"/>
          </p:cNvSpPr>
          <p:nvPr/>
        </p:nvSpPr>
        <p:spPr bwMode="auto">
          <a:xfrm>
            <a:off x="2135560" y="510791"/>
            <a:ext cx="7920880" cy="6186309"/>
          </a:xfrm>
          <a:prstGeom prst="rect">
            <a:avLst/>
          </a:prstGeom>
          <a:noFill/>
          <a:ln w="9525">
            <a:noFill/>
            <a:miter lim="800000"/>
            <a:headEnd/>
            <a:tailEnd/>
          </a:ln>
          <a:effectLst/>
        </p:spPr>
        <p:txBody>
          <a:bodyPr vert="horz" wrap="square" lIns="91440" tIns="45720" rIns="91440" bIns="45720" numCol="2" anchor="ctr" anchorCtr="0" compatLnSpc="1">
            <a:prstTxWarp prst="textNoShape">
              <a:avLst/>
            </a:prstTxWarp>
            <a:spAutoFit/>
          </a:bodyPr>
          <a:lstStyle/>
          <a:p>
            <a:pPr lvl="0" fontAlgn="base">
              <a:spcBef>
                <a:spcPct val="0"/>
              </a:spcBef>
              <a:spcAft>
                <a:spcPct val="0"/>
              </a:spcAft>
            </a:pPr>
            <a:r>
              <a:rPr lang="tr-TR" dirty="0">
                <a:solidFill>
                  <a:srgbClr val="000000"/>
                </a:solidFill>
                <a:latin typeface="Calibri" pitchFamily="34" charset="0"/>
                <a:ea typeface="Times New Roman" pitchFamily="18" charset="0"/>
                <a:cs typeface="Calibri" pitchFamily="34" charset="0"/>
              </a:rPr>
              <a:t>Biz güldük, </a:t>
            </a:r>
            <a:r>
              <a:rPr lang="tr-TR" dirty="0" err="1">
                <a:solidFill>
                  <a:srgbClr val="000000"/>
                </a:solidFill>
                <a:latin typeface="Calibri" pitchFamily="34" charset="0"/>
                <a:ea typeface="Times New Roman" pitchFamily="18" charset="0"/>
                <a:cs typeface="Calibri" pitchFamily="34" charset="0"/>
              </a:rPr>
              <a:t>ağladıq</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yenə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də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ancaq</a:t>
            </a:r>
            <a:r>
              <a:rPr lang="tr-TR" dirty="0">
                <a:solidFill>
                  <a:srgbClr val="000000"/>
                </a:solidFill>
                <a:latin typeface="Calibri" pitchFamily="34" charset="0"/>
                <a:ea typeface="Times New Roman" pitchFamily="18" charset="0"/>
                <a:cs typeface="Calibri" pitchFamily="34" charset="0"/>
              </a:rPr>
              <a:t/>
            </a:r>
            <a:br>
              <a:rPr lang="tr-TR" dirty="0">
                <a:solidFill>
                  <a:srgbClr val="000000"/>
                </a:solidFill>
                <a:latin typeface="Calibri" pitchFamily="34" charset="0"/>
                <a:ea typeface="Times New Roman" pitchFamily="18" charset="0"/>
                <a:cs typeface="Calibri" pitchFamily="34" charset="0"/>
              </a:rPr>
            </a:br>
            <a:r>
              <a:rPr lang="tr-TR" dirty="0">
                <a:solidFill>
                  <a:srgbClr val="000000"/>
                </a:solidFill>
                <a:latin typeface="Calibri" pitchFamily="34" charset="0"/>
                <a:ea typeface="Times New Roman" pitchFamily="18" charset="0"/>
                <a:cs typeface="Calibri" pitchFamily="34" charset="0"/>
              </a:rPr>
              <a:t>Bir sazın, bir telin, bir simin </a:t>
            </a:r>
            <a:r>
              <a:rPr lang="tr-TR" dirty="0" err="1">
                <a:solidFill>
                  <a:srgbClr val="000000"/>
                </a:solidFill>
                <a:latin typeface="Calibri" pitchFamily="34" charset="0"/>
                <a:ea typeface="Times New Roman" pitchFamily="18" charset="0"/>
                <a:cs typeface="Calibri" pitchFamily="34" charset="0"/>
              </a:rPr>
              <a:t>üstə</a:t>
            </a:r>
            <a:r>
              <a:rPr lang="tr-TR" dirty="0">
                <a:solidFill>
                  <a:srgbClr val="000000"/>
                </a:solidFill>
                <a:latin typeface="Calibri" pitchFamily="34" charset="0"/>
                <a:ea typeface="Times New Roman" pitchFamily="18" charset="0"/>
                <a:cs typeface="Calibri" pitchFamily="34" charset="0"/>
              </a:rPr>
              <a:t>.</a:t>
            </a:r>
            <a:endParaRPr lang="tr-TR" sz="3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tr-TR" dirty="0" err="1">
                <a:solidFill>
                  <a:srgbClr val="000000"/>
                </a:solidFill>
                <a:latin typeface="Calibri" pitchFamily="34" charset="0"/>
                <a:ea typeface="Times New Roman" pitchFamily="18" charset="0"/>
                <a:cs typeface="Calibri" pitchFamily="34" charset="0"/>
              </a:rPr>
              <a:t>Ürəkdən</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ürəyə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körpü</a:t>
            </a:r>
            <a:r>
              <a:rPr lang="tr-TR" dirty="0">
                <a:solidFill>
                  <a:srgbClr val="000000"/>
                </a:solidFill>
                <a:latin typeface="Calibri" pitchFamily="34" charset="0"/>
                <a:ea typeface="Times New Roman" pitchFamily="18" charset="0"/>
                <a:cs typeface="Calibri" pitchFamily="34" charset="0"/>
              </a:rPr>
              <a:t>? Bir dayan!</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Dərdimiz</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dinirsə</a:t>
            </a:r>
            <a:r>
              <a:rPr lang="tr-TR" dirty="0">
                <a:solidFill>
                  <a:srgbClr val="000000"/>
                </a:solidFill>
                <a:latin typeface="Calibri" pitchFamily="34" charset="0"/>
                <a:ea typeface="Times New Roman" pitchFamily="18" charset="0"/>
                <a:cs typeface="Calibri" pitchFamily="34" charset="0"/>
              </a:rPr>
              <a:t>, bir sazın </a:t>
            </a:r>
            <a:r>
              <a:rPr lang="tr-TR" dirty="0" err="1">
                <a:solidFill>
                  <a:srgbClr val="000000"/>
                </a:solidFill>
                <a:latin typeface="Calibri" pitchFamily="34" charset="0"/>
                <a:ea typeface="Times New Roman" pitchFamily="18" charset="0"/>
                <a:cs typeface="Calibri" pitchFamily="34" charset="0"/>
              </a:rPr>
              <a:t>üstə</a:t>
            </a:r>
            <a:r>
              <a:rPr lang="tr-TR" dirty="0">
                <a:solidFill>
                  <a:srgbClr val="000000"/>
                </a:solidFill>
                <a:latin typeface="Calibri" pitchFamily="34" charset="0"/>
                <a:ea typeface="Times New Roman" pitchFamily="18" charset="0"/>
                <a:cs typeface="Calibri" pitchFamily="34" charset="0"/>
              </a:rPr>
              <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Şəhriyar</a:t>
            </a:r>
            <a:r>
              <a:rPr lang="tr-TR" dirty="0">
                <a:solidFill>
                  <a:srgbClr val="000000"/>
                </a:solidFill>
                <a:latin typeface="Calibri" pitchFamily="34" charset="0"/>
                <a:ea typeface="Times New Roman" pitchFamily="18" charset="0"/>
                <a:cs typeface="Calibri" pitchFamily="34" charset="0"/>
              </a:rPr>
              <a:t> yaralı </a:t>
            </a:r>
            <a:r>
              <a:rPr lang="tr-TR" dirty="0" err="1">
                <a:solidFill>
                  <a:srgbClr val="000000"/>
                </a:solidFill>
                <a:latin typeface="Calibri" pitchFamily="34" charset="0"/>
                <a:ea typeface="Times New Roman" pitchFamily="18" charset="0"/>
                <a:cs typeface="Calibri" pitchFamily="34" charset="0"/>
              </a:rPr>
              <a:t>misralarından</a:t>
            </a:r>
            <a:r>
              <a:rPr lang="tr-TR" dirty="0">
                <a:solidFill>
                  <a:srgbClr val="000000"/>
                </a:solidFill>
                <a:latin typeface="Calibri" pitchFamily="34" charset="0"/>
                <a:ea typeface="Times New Roman" pitchFamily="18" charset="0"/>
                <a:cs typeface="Calibri" pitchFamily="34" charset="0"/>
              </a:rPr>
              <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Körpü</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salmadımı</a:t>
            </a:r>
            <a:r>
              <a:rPr lang="tr-TR" dirty="0">
                <a:solidFill>
                  <a:srgbClr val="000000"/>
                </a:solidFill>
                <a:latin typeface="Calibri" pitchFamily="34" charset="0"/>
                <a:ea typeface="Times New Roman" pitchFamily="18" charset="0"/>
                <a:cs typeface="Calibri" pitchFamily="34" charset="0"/>
              </a:rPr>
              <a:t> Arazın </a:t>
            </a:r>
            <a:r>
              <a:rPr lang="tr-TR" dirty="0" err="1">
                <a:solidFill>
                  <a:srgbClr val="000000"/>
                </a:solidFill>
                <a:latin typeface="Calibri" pitchFamily="34" charset="0"/>
                <a:ea typeface="Times New Roman" pitchFamily="18" charset="0"/>
                <a:cs typeface="Calibri" pitchFamily="34" charset="0"/>
              </a:rPr>
              <a:t>üstə</a:t>
            </a:r>
            <a:r>
              <a:rPr lang="tr-TR" dirty="0">
                <a:solidFill>
                  <a:srgbClr val="000000"/>
                </a:solidFill>
                <a:latin typeface="Calibri" pitchFamily="34" charset="0"/>
                <a:ea typeface="Times New Roman" pitchFamily="18" charset="0"/>
                <a:cs typeface="Calibri" pitchFamily="34" charset="0"/>
              </a:rPr>
              <a:t>?!</a:t>
            </a:r>
            <a:endParaRPr lang="tr-TR" sz="3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tr-TR" dirty="0">
                <a:solidFill>
                  <a:srgbClr val="000000"/>
                </a:solidFill>
                <a:latin typeface="Calibri" pitchFamily="34" charset="0"/>
                <a:ea typeface="Times New Roman" pitchFamily="18" charset="0"/>
                <a:cs typeface="Calibri" pitchFamily="34" charset="0"/>
              </a:rPr>
              <a:t>Bu taydan o taya </a:t>
            </a:r>
            <a:r>
              <a:rPr lang="tr-TR" dirty="0" err="1">
                <a:solidFill>
                  <a:srgbClr val="000000"/>
                </a:solidFill>
                <a:latin typeface="Calibri" pitchFamily="34" charset="0"/>
                <a:ea typeface="Times New Roman" pitchFamily="18" charset="0"/>
                <a:cs typeface="Calibri" pitchFamily="34" charset="0"/>
              </a:rPr>
              <a:t>axışdı</a:t>
            </a:r>
            <a:r>
              <a:rPr lang="tr-TR" dirty="0">
                <a:solidFill>
                  <a:srgbClr val="000000"/>
                </a:solidFill>
                <a:latin typeface="Calibri" pitchFamily="34" charset="0"/>
                <a:ea typeface="Times New Roman" pitchFamily="18" charset="0"/>
                <a:cs typeface="Calibri" pitchFamily="34" charset="0"/>
              </a:rPr>
              <a:t> sel </a:t>
            </a:r>
            <a:r>
              <a:rPr lang="tr-TR" dirty="0" err="1">
                <a:solidFill>
                  <a:srgbClr val="000000"/>
                </a:solidFill>
                <a:latin typeface="Calibri" pitchFamily="34" charset="0"/>
                <a:ea typeface="Times New Roman" pitchFamily="18" charset="0"/>
                <a:cs typeface="Calibri" pitchFamily="34" charset="0"/>
              </a:rPr>
              <a:t>tək</a:t>
            </a:r>
            <a:r>
              <a:rPr lang="tr-TR" dirty="0">
                <a:solidFill>
                  <a:srgbClr val="000000"/>
                </a:solidFill>
                <a:latin typeface="Calibri" pitchFamily="34" charset="0"/>
                <a:ea typeface="Times New Roman" pitchFamily="18" charset="0"/>
                <a:cs typeface="Calibri" pitchFamily="34" charset="0"/>
              </a:rPr>
              <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Gözə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görünməyən</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könül</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telləri</a:t>
            </a:r>
            <a:r>
              <a:rPr lang="tr-TR" dirty="0">
                <a:solidFill>
                  <a:srgbClr val="000000"/>
                </a:solidFill>
                <a:latin typeface="Calibri" pitchFamily="34" charset="0"/>
                <a:ea typeface="Times New Roman" pitchFamily="18" charset="0"/>
                <a:cs typeface="Calibri" pitchFamily="34" charset="0"/>
              </a:rPr>
              <a:t>.</a:t>
            </a:r>
            <a:br>
              <a:rPr lang="tr-TR" dirty="0">
                <a:solidFill>
                  <a:srgbClr val="000000"/>
                </a:solidFill>
                <a:latin typeface="Calibri" pitchFamily="34" charset="0"/>
                <a:ea typeface="Times New Roman" pitchFamily="18" charset="0"/>
                <a:cs typeface="Calibri" pitchFamily="34" charset="0"/>
              </a:rPr>
            </a:br>
            <a:r>
              <a:rPr lang="tr-TR" dirty="0">
                <a:solidFill>
                  <a:srgbClr val="000000"/>
                </a:solidFill>
                <a:latin typeface="Calibri" pitchFamily="34" charset="0"/>
                <a:ea typeface="Times New Roman" pitchFamily="18" charset="0"/>
                <a:cs typeface="Calibri" pitchFamily="34" charset="0"/>
              </a:rPr>
              <a:t>Bu selin önünü </a:t>
            </a:r>
            <a:r>
              <a:rPr lang="tr-TR" dirty="0" err="1">
                <a:solidFill>
                  <a:srgbClr val="000000"/>
                </a:solidFill>
                <a:latin typeface="Calibri" pitchFamily="34" charset="0"/>
                <a:ea typeface="Times New Roman" pitchFamily="18" charset="0"/>
                <a:cs typeface="Calibri" pitchFamily="34" charset="0"/>
              </a:rPr>
              <a:t>nə</a:t>
            </a:r>
            <a:r>
              <a:rPr lang="tr-TR" dirty="0">
                <a:solidFill>
                  <a:srgbClr val="000000"/>
                </a:solidFill>
                <a:latin typeface="Calibri" pitchFamily="34" charset="0"/>
                <a:ea typeface="Times New Roman" pitchFamily="18" charset="0"/>
                <a:cs typeface="Calibri" pitchFamily="34" charset="0"/>
              </a:rPr>
              <a:t> çay, </a:t>
            </a:r>
            <a:r>
              <a:rPr lang="tr-TR" dirty="0" err="1">
                <a:solidFill>
                  <a:srgbClr val="000000"/>
                </a:solidFill>
                <a:latin typeface="Calibri" pitchFamily="34" charset="0"/>
                <a:ea typeface="Times New Roman" pitchFamily="18" charset="0"/>
                <a:cs typeface="Calibri" pitchFamily="34" charset="0"/>
              </a:rPr>
              <a:t>nə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dirək</a:t>
            </a:r>
            <a:r>
              <a:rPr lang="tr-TR" dirty="0">
                <a:solidFill>
                  <a:srgbClr val="000000"/>
                </a:solidFill>
                <a:latin typeface="Calibri" pitchFamily="34" charset="0"/>
                <a:ea typeface="Times New Roman" pitchFamily="18" charset="0"/>
                <a:cs typeface="Calibri" pitchFamily="34" charset="0"/>
              </a:rPr>
              <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Kəsə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bilməmişdir</a:t>
            </a:r>
            <a:r>
              <a:rPr lang="tr-TR" dirty="0">
                <a:solidFill>
                  <a:srgbClr val="000000"/>
                </a:solidFill>
                <a:latin typeface="Calibri" pitchFamily="34" charset="0"/>
                <a:ea typeface="Times New Roman" pitchFamily="18" charset="0"/>
                <a:cs typeface="Calibri" pitchFamily="34" charset="0"/>
              </a:rPr>
              <a:t> yüz </a:t>
            </a:r>
            <a:r>
              <a:rPr lang="tr-TR" dirty="0" err="1">
                <a:solidFill>
                  <a:srgbClr val="000000"/>
                </a:solidFill>
                <a:latin typeface="Calibri" pitchFamily="34" charset="0"/>
                <a:ea typeface="Times New Roman" pitchFamily="18" charset="0"/>
                <a:cs typeface="Calibri" pitchFamily="34" charset="0"/>
              </a:rPr>
              <a:t>ildən</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bəri</a:t>
            </a:r>
            <a:r>
              <a:rPr lang="tr-TR" dirty="0">
                <a:solidFill>
                  <a:srgbClr val="000000"/>
                </a:solidFill>
                <a:latin typeface="Calibri" pitchFamily="34" charset="0"/>
                <a:ea typeface="Times New Roman" pitchFamily="18" charset="0"/>
                <a:cs typeface="Calibri" pitchFamily="34" charset="0"/>
              </a:rPr>
              <a:t>.</a:t>
            </a:r>
            <a:endParaRPr lang="tr-TR" sz="3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tr-TR" dirty="0">
                <a:solidFill>
                  <a:srgbClr val="000000"/>
                </a:solidFill>
                <a:latin typeface="Calibri" pitchFamily="34" charset="0"/>
                <a:ea typeface="Times New Roman" pitchFamily="18" charset="0"/>
                <a:cs typeface="Calibri" pitchFamily="34" charset="0"/>
              </a:rPr>
              <a:t>Ağalar </a:t>
            </a:r>
            <a:r>
              <a:rPr lang="tr-TR" dirty="0" err="1">
                <a:solidFill>
                  <a:srgbClr val="000000"/>
                </a:solidFill>
                <a:latin typeface="Calibri" pitchFamily="34" charset="0"/>
                <a:ea typeface="Times New Roman" pitchFamily="18" charset="0"/>
                <a:cs typeface="Calibri" pitchFamily="34" charset="0"/>
              </a:rPr>
              <a:t>bilmədi</a:t>
            </a:r>
            <a:r>
              <a:rPr lang="tr-TR" dirty="0">
                <a:solidFill>
                  <a:srgbClr val="000000"/>
                </a:solidFill>
                <a:latin typeface="Calibri" pitchFamily="34" charset="0"/>
                <a:ea typeface="Times New Roman" pitchFamily="18" charset="0"/>
                <a:cs typeface="Calibri" pitchFamily="34" charset="0"/>
              </a:rPr>
              <a:t> birdir bu </a:t>
            </a:r>
            <a:r>
              <a:rPr lang="tr-TR" dirty="0" err="1">
                <a:solidFill>
                  <a:srgbClr val="000000"/>
                </a:solidFill>
                <a:latin typeface="Calibri" pitchFamily="34" charset="0"/>
                <a:ea typeface="Times New Roman" pitchFamily="18" charset="0"/>
                <a:cs typeface="Calibri" pitchFamily="34" charset="0"/>
              </a:rPr>
              <a:t>torpaq</a:t>
            </a:r>
            <a:r>
              <a:rPr lang="tr-TR" dirty="0">
                <a:solidFill>
                  <a:srgbClr val="000000"/>
                </a:solidFill>
                <a:latin typeface="Calibri" pitchFamily="34" charset="0"/>
                <a:ea typeface="Times New Roman" pitchFamily="18" charset="0"/>
                <a:cs typeface="Calibri" pitchFamily="34" charset="0"/>
              </a:rPr>
              <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Təbriz</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də</a:t>
            </a:r>
            <a:r>
              <a:rPr lang="tr-TR" dirty="0">
                <a:solidFill>
                  <a:srgbClr val="000000"/>
                </a:solidFill>
                <a:latin typeface="Calibri" pitchFamily="34" charset="0"/>
                <a:ea typeface="Times New Roman" pitchFamily="18" charset="0"/>
                <a:cs typeface="Calibri" pitchFamily="34" charset="0"/>
              </a:rPr>
              <a:t>, Bakı da </a:t>
            </a:r>
            <a:r>
              <a:rPr lang="tr-TR" dirty="0" err="1">
                <a:solidFill>
                  <a:srgbClr val="000000"/>
                </a:solidFill>
                <a:latin typeface="Calibri" pitchFamily="34" charset="0"/>
                <a:ea typeface="Times New Roman" pitchFamily="18" charset="0"/>
                <a:cs typeface="Calibri" pitchFamily="34" charset="0"/>
              </a:rPr>
              <a:t>Azərbaycandır</a:t>
            </a:r>
            <a:r>
              <a:rPr lang="tr-TR" dirty="0">
                <a:solidFill>
                  <a:srgbClr val="000000"/>
                </a:solidFill>
                <a:latin typeface="Calibri" pitchFamily="34" charset="0"/>
                <a:ea typeface="Times New Roman" pitchFamily="18" charset="0"/>
                <a:cs typeface="Calibri" pitchFamily="34" charset="0"/>
              </a:rPr>
              <a:t>.</a:t>
            </a:r>
            <a:br>
              <a:rPr lang="tr-TR" dirty="0">
                <a:solidFill>
                  <a:srgbClr val="000000"/>
                </a:solidFill>
                <a:latin typeface="Calibri" pitchFamily="34" charset="0"/>
                <a:ea typeface="Times New Roman" pitchFamily="18" charset="0"/>
                <a:cs typeface="Calibri" pitchFamily="34" charset="0"/>
              </a:rPr>
            </a:br>
            <a:r>
              <a:rPr lang="tr-TR" dirty="0">
                <a:solidFill>
                  <a:srgbClr val="000000"/>
                </a:solidFill>
                <a:latin typeface="Calibri" pitchFamily="34" charset="0"/>
                <a:ea typeface="Times New Roman" pitchFamily="18" charset="0"/>
                <a:cs typeface="Calibri" pitchFamily="34" charset="0"/>
              </a:rPr>
              <a:t>Bir elin ruhunu, dilini </a:t>
            </a:r>
            <a:r>
              <a:rPr lang="tr-TR" dirty="0" err="1">
                <a:solidFill>
                  <a:srgbClr val="000000"/>
                </a:solidFill>
                <a:latin typeface="Calibri" pitchFamily="34" charset="0"/>
                <a:ea typeface="Times New Roman" pitchFamily="18" charset="0"/>
                <a:cs typeface="Calibri" pitchFamily="34" charset="0"/>
              </a:rPr>
              <a:t>ancaq</a:t>
            </a:r>
            <a:r>
              <a:rPr lang="tr-TR" dirty="0">
                <a:solidFill>
                  <a:srgbClr val="000000"/>
                </a:solidFill>
                <a:latin typeface="Calibri" pitchFamily="34" charset="0"/>
                <a:ea typeface="Times New Roman" pitchFamily="18" charset="0"/>
                <a:cs typeface="Calibri" pitchFamily="34" charset="0"/>
              </a:rPr>
              <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Kağızlar</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üstündə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bölmək</a:t>
            </a:r>
            <a:r>
              <a:rPr lang="tr-TR" dirty="0">
                <a:solidFill>
                  <a:srgbClr val="000000"/>
                </a:solidFill>
                <a:latin typeface="Calibri" pitchFamily="34" charset="0"/>
                <a:ea typeface="Times New Roman" pitchFamily="18" charset="0"/>
                <a:cs typeface="Calibri" pitchFamily="34" charset="0"/>
              </a:rPr>
              <a:t> asandır.</a:t>
            </a:r>
            <a:endParaRPr lang="tr-TR" sz="3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tr-TR" dirty="0">
                <a:solidFill>
                  <a:srgbClr val="000000"/>
                </a:solidFill>
                <a:latin typeface="Calibri" pitchFamily="34" charset="0"/>
                <a:ea typeface="Times New Roman" pitchFamily="18" charset="0"/>
                <a:cs typeface="Calibri" pitchFamily="34" charset="0"/>
              </a:rPr>
              <a:t>Böl, </a:t>
            </a:r>
            <a:r>
              <a:rPr lang="tr-TR" dirty="0" err="1">
                <a:solidFill>
                  <a:srgbClr val="000000"/>
                </a:solidFill>
                <a:latin typeface="Calibri" pitchFamily="34" charset="0"/>
                <a:ea typeface="Times New Roman" pitchFamily="18" charset="0"/>
                <a:cs typeface="Calibri" pitchFamily="34" charset="0"/>
              </a:rPr>
              <a:t>kağız</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üstündə</a:t>
            </a:r>
            <a:r>
              <a:rPr lang="tr-TR" dirty="0">
                <a:solidFill>
                  <a:srgbClr val="000000"/>
                </a:solidFill>
                <a:latin typeface="Calibri" pitchFamily="34" charset="0"/>
                <a:ea typeface="Times New Roman" pitchFamily="18" charset="0"/>
                <a:cs typeface="Calibri" pitchFamily="34" charset="0"/>
              </a:rPr>
              <a:t>, böl, </a:t>
            </a:r>
            <a:r>
              <a:rPr lang="tr-TR" dirty="0" err="1">
                <a:solidFill>
                  <a:srgbClr val="000000"/>
                </a:solidFill>
                <a:latin typeface="Calibri" pitchFamily="34" charset="0"/>
                <a:ea typeface="Times New Roman" pitchFamily="18" charset="0"/>
                <a:cs typeface="Calibri" pitchFamily="34" charset="0"/>
              </a:rPr>
              <a:t>gecə</a:t>
            </a:r>
            <a:r>
              <a:rPr lang="tr-TR" dirty="0">
                <a:solidFill>
                  <a:srgbClr val="000000"/>
                </a:solidFill>
                <a:latin typeface="Calibri" pitchFamily="34" charset="0"/>
                <a:ea typeface="Times New Roman" pitchFamily="18" charset="0"/>
                <a:cs typeface="Calibri" pitchFamily="34" charset="0"/>
              </a:rPr>
              <a:t>-gündüz,</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Torpağın</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üstünə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dirəklər</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də</a:t>
            </a:r>
            <a:r>
              <a:rPr lang="tr-TR" dirty="0">
                <a:solidFill>
                  <a:srgbClr val="000000"/>
                </a:solidFill>
                <a:latin typeface="Calibri" pitchFamily="34" charset="0"/>
                <a:ea typeface="Times New Roman" pitchFamily="18" charset="0"/>
                <a:cs typeface="Calibri" pitchFamily="34" charset="0"/>
              </a:rPr>
              <a:t> düz,</a:t>
            </a:r>
            <a:br>
              <a:rPr lang="tr-TR" dirty="0">
                <a:solidFill>
                  <a:srgbClr val="000000"/>
                </a:solidFill>
                <a:latin typeface="Calibri" pitchFamily="34" charset="0"/>
                <a:ea typeface="Times New Roman" pitchFamily="18" charset="0"/>
                <a:cs typeface="Calibri" pitchFamily="34" charset="0"/>
              </a:rPr>
            </a:br>
            <a:r>
              <a:rPr lang="tr-TR" dirty="0">
                <a:solidFill>
                  <a:srgbClr val="000000"/>
                </a:solidFill>
                <a:latin typeface="Calibri" pitchFamily="34" charset="0"/>
                <a:ea typeface="Times New Roman" pitchFamily="18" charset="0"/>
                <a:cs typeface="Calibri" pitchFamily="34" charset="0"/>
              </a:rPr>
              <a:t>Gücünü, </a:t>
            </a:r>
            <a:r>
              <a:rPr lang="tr-TR" dirty="0" err="1">
                <a:solidFill>
                  <a:srgbClr val="000000"/>
                </a:solidFill>
                <a:latin typeface="Calibri" pitchFamily="34" charset="0"/>
                <a:ea typeface="Times New Roman" pitchFamily="18" charset="0"/>
                <a:cs typeface="Calibri" pitchFamily="34" charset="0"/>
              </a:rPr>
              <a:t>əzmini</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tök</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də</a:t>
            </a:r>
            <a:r>
              <a:rPr lang="tr-TR" dirty="0">
                <a:solidFill>
                  <a:srgbClr val="000000"/>
                </a:solidFill>
                <a:latin typeface="Calibri" pitchFamily="34" charset="0"/>
                <a:ea typeface="Times New Roman" pitchFamily="18" charset="0"/>
                <a:cs typeface="Calibri" pitchFamily="34" charset="0"/>
              </a:rPr>
              <a:t> meydana,</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Qosundan</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silahdan</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sədd</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çək</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hər</a:t>
            </a:r>
            <a:r>
              <a:rPr lang="tr-TR" dirty="0">
                <a:solidFill>
                  <a:srgbClr val="000000"/>
                </a:solidFill>
                <a:latin typeface="Calibri" pitchFamily="34" charset="0"/>
                <a:ea typeface="Times New Roman" pitchFamily="18" charset="0"/>
                <a:cs typeface="Calibri" pitchFamily="34" charset="0"/>
              </a:rPr>
              <a:t> yana.</a:t>
            </a:r>
          </a:p>
          <a:p>
            <a:pPr lvl="0" eaLnBrk="0" fontAlgn="base" hangingPunct="0">
              <a:spcBef>
                <a:spcPct val="0"/>
              </a:spcBef>
              <a:spcAft>
                <a:spcPct val="0"/>
              </a:spcAft>
            </a:pPr>
            <a:r>
              <a:rPr lang="tr-TR" dirty="0" err="1">
                <a:solidFill>
                  <a:srgbClr val="000000"/>
                </a:solidFill>
                <a:latin typeface="Calibri" pitchFamily="34" charset="0"/>
                <a:ea typeface="Times New Roman" pitchFamily="18" charset="0"/>
                <a:cs typeface="Calibri" pitchFamily="34" charset="0"/>
              </a:rPr>
              <a:t>Torpağı</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ikiyə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bölərsən</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ancaq</a:t>
            </a:r>
            <a:r>
              <a:rPr lang="tr-TR" dirty="0">
                <a:solidFill>
                  <a:srgbClr val="000000"/>
                </a:solidFill>
                <a:latin typeface="Calibri" pitchFamily="34" charset="0"/>
                <a:ea typeface="Times New Roman" pitchFamily="18" charset="0"/>
                <a:cs typeface="Calibri" pitchFamily="34" charset="0"/>
              </a:rPr>
              <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Çətindir</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bədəni</a:t>
            </a:r>
            <a:r>
              <a:rPr lang="tr-TR" dirty="0">
                <a:solidFill>
                  <a:srgbClr val="000000"/>
                </a:solidFill>
                <a:latin typeface="Calibri" pitchFamily="34" charset="0"/>
                <a:ea typeface="Times New Roman" pitchFamily="18" charset="0"/>
                <a:cs typeface="Calibri" pitchFamily="34" charset="0"/>
              </a:rPr>
              <a:t> candan </a:t>
            </a:r>
            <a:r>
              <a:rPr lang="tr-TR" dirty="0" err="1">
                <a:solidFill>
                  <a:srgbClr val="000000"/>
                </a:solidFill>
                <a:latin typeface="Calibri" pitchFamily="34" charset="0"/>
                <a:ea typeface="Times New Roman" pitchFamily="18" charset="0"/>
                <a:cs typeface="Calibri" pitchFamily="34" charset="0"/>
              </a:rPr>
              <a:t>ayırmaq</a:t>
            </a:r>
            <a:r>
              <a:rPr lang="tr-TR" dirty="0">
                <a:solidFill>
                  <a:srgbClr val="000000"/>
                </a:solidFill>
                <a:latin typeface="Calibri" pitchFamily="34" charset="0"/>
                <a:ea typeface="Times New Roman" pitchFamily="18" charset="0"/>
                <a:cs typeface="Calibri" pitchFamily="34" charset="0"/>
              </a:rPr>
              <a:t>!</a:t>
            </a:r>
            <a:endParaRPr lang="tr-TR" sz="3600" dirty="0">
              <a:latin typeface="Arial" pitchFamily="34" charset="0"/>
              <a:ea typeface="Times New Roman" pitchFamily="18" charset="0"/>
              <a:cs typeface="Arial" pitchFamily="34" charset="0"/>
            </a:endParaRPr>
          </a:p>
          <a:p>
            <a:pPr lvl="0" eaLnBrk="0" fontAlgn="base" hangingPunct="0">
              <a:spcBef>
                <a:spcPct val="0"/>
              </a:spcBef>
              <a:spcAft>
                <a:spcPct val="0"/>
              </a:spcAft>
            </a:pPr>
            <a:endParaRPr lang="tr-TR" dirty="0">
              <a:solidFill>
                <a:srgbClr val="000000"/>
              </a:solidFill>
              <a:latin typeface="Calibri" pitchFamily="34" charset="0"/>
              <a:ea typeface="Times New Roman" pitchFamily="18" charset="0"/>
              <a:cs typeface="Calibri" pitchFamily="34" charset="0"/>
            </a:endParaRPr>
          </a:p>
          <a:p>
            <a:pPr lvl="0" eaLnBrk="0" fontAlgn="base" hangingPunct="0">
              <a:spcBef>
                <a:spcPct val="0"/>
              </a:spcBef>
              <a:spcAft>
                <a:spcPct val="0"/>
              </a:spcAft>
            </a:pPr>
            <a:endParaRPr lang="tr-TR" dirty="0">
              <a:solidFill>
                <a:srgbClr val="000000"/>
              </a:solidFill>
              <a:latin typeface="Calibri" pitchFamily="34" charset="0"/>
              <a:ea typeface="Times New Roman" pitchFamily="18" charset="0"/>
              <a:cs typeface="Calibri" pitchFamily="34" charset="0"/>
            </a:endParaRPr>
          </a:p>
          <a:p>
            <a:pPr lvl="0" eaLnBrk="0" fontAlgn="base" hangingPunct="0">
              <a:spcBef>
                <a:spcPct val="0"/>
              </a:spcBef>
              <a:spcAft>
                <a:spcPct val="0"/>
              </a:spcAft>
            </a:pPr>
            <a:r>
              <a:rPr lang="tr-TR" dirty="0" err="1">
                <a:solidFill>
                  <a:srgbClr val="000000"/>
                </a:solidFill>
                <a:latin typeface="Calibri" pitchFamily="34" charset="0"/>
                <a:ea typeface="Times New Roman" pitchFamily="18" charset="0"/>
                <a:cs typeface="Calibri" pitchFamily="34" charset="0"/>
              </a:rPr>
              <a:t>Ayırmaq</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kimsəyə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gəlməsin</a:t>
            </a:r>
            <a:r>
              <a:rPr lang="tr-TR" dirty="0">
                <a:solidFill>
                  <a:srgbClr val="000000"/>
                </a:solidFill>
                <a:latin typeface="Calibri" pitchFamily="34" charset="0"/>
                <a:ea typeface="Times New Roman" pitchFamily="18" charset="0"/>
                <a:cs typeface="Calibri" pitchFamily="34" charset="0"/>
              </a:rPr>
              <a:t> asan</a:t>
            </a:r>
            <a:br>
              <a:rPr lang="tr-TR" dirty="0">
                <a:solidFill>
                  <a:srgbClr val="000000"/>
                </a:solidFill>
                <a:latin typeface="Calibri" pitchFamily="34" charset="0"/>
                <a:ea typeface="Times New Roman" pitchFamily="18" charset="0"/>
                <a:cs typeface="Calibri" pitchFamily="34" charset="0"/>
              </a:rPr>
            </a:br>
            <a:r>
              <a:rPr lang="tr-TR" dirty="0">
                <a:solidFill>
                  <a:srgbClr val="000000"/>
                </a:solidFill>
                <a:latin typeface="Calibri" pitchFamily="34" charset="0"/>
                <a:ea typeface="Times New Roman" pitchFamily="18" charset="0"/>
                <a:cs typeface="Calibri" pitchFamily="34" charset="0"/>
              </a:rPr>
              <a:t>Bir </a:t>
            </a:r>
            <a:r>
              <a:rPr lang="tr-TR" dirty="0" err="1">
                <a:solidFill>
                  <a:srgbClr val="000000"/>
                </a:solidFill>
                <a:latin typeface="Calibri" pitchFamily="34" charset="0"/>
                <a:ea typeface="Times New Roman" pitchFamily="18" charset="0"/>
                <a:cs typeface="Calibri" pitchFamily="34" charset="0"/>
              </a:rPr>
              <a:t>xalqın</a:t>
            </a:r>
            <a:r>
              <a:rPr lang="tr-TR" dirty="0">
                <a:solidFill>
                  <a:srgbClr val="000000"/>
                </a:solidFill>
                <a:latin typeface="Calibri" pitchFamily="34" charset="0"/>
                <a:ea typeface="Times New Roman" pitchFamily="18" charset="0"/>
                <a:cs typeface="Calibri" pitchFamily="34" charset="0"/>
              </a:rPr>
              <a:t> bir olan </a:t>
            </a:r>
            <a:r>
              <a:rPr lang="tr-TR" dirty="0" err="1">
                <a:solidFill>
                  <a:srgbClr val="000000"/>
                </a:solidFill>
                <a:latin typeface="Calibri" pitchFamily="34" charset="0"/>
                <a:ea typeface="Times New Roman" pitchFamily="18" charset="0"/>
                <a:cs typeface="Calibri" pitchFamily="34" charset="0"/>
              </a:rPr>
              <a:t>dərdi</a:t>
            </a:r>
            <a:r>
              <a:rPr lang="tr-TR" dirty="0">
                <a:solidFill>
                  <a:srgbClr val="000000"/>
                </a:solidFill>
                <a:latin typeface="Calibri" pitchFamily="34" charset="0"/>
                <a:ea typeface="Times New Roman" pitchFamily="18" charset="0"/>
                <a:cs typeface="Calibri" pitchFamily="34" charset="0"/>
              </a:rPr>
              <a:t>-</a:t>
            </a:r>
            <a:r>
              <a:rPr lang="tr-TR" dirty="0" err="1">
                <a:solidFill>
                  <a:srgbClr val="000000"/>
                </a:solidFill>
                <a:latin typeface="Calibri" pitchFamily="34" charset="0"/>
                <a:ea typeface="Times New Roman" pitchFamily="18" charset="0"/>
                <a:cs typeface="Calibri" pitchFamily="34" charset="0"/>
              </a:rPr>
              <a:t>sərini</a:t>
            </a:r>
            <a:r>
              <a:rPr lang="tr-TR" dirty="0">
                <a:solidFill>
                  <a:srgbClr val="000000"/>
                </a:solidFill>
                <a:latin typeface="Calibri" pitchFamily="34" charset="0"/>
                <a:ea typeface="Times New Roman" pitchFamily="18" charset="0"/>
                <a:cs typeface="Calibri" pitchFamily="34" charset="0"/>
              </a:rPr>
              <a:t>.</a:t>
            </a:r>
            <a:br>
              <a:rPr lang="tr-TR" dirty="0">
                <a:solidFill>
                  <a:srgbClr val="000000"/>
                </a:solidFill>
                <a:latin typeface="Calibri" pitchFamily="34" charset="0"/>
                <a:ea typeface="Times New Roman" pitchFamily="18" charset="0"/>
                <a:cs typeface="Calibri" pitchFamily="34" charset="0"/>
              </a:rPr>
            </a:br>
            <a:r>
              <a:rPr lang="tr-TR" dirty="0">
                <a:solidFill>
                  <a:srgbClr val="000000"/>
                </a:solidFill>
                <a:latin typeface="Calibri" pitchFamily="34" charset="0"/>
                <a:ea typeface="Times New Roman" pitchFamily="18" charset="0"/>
                <a:cs typeface="Calibri" pitchFamily="34" charset="0"/>
              </a:rPr>
              <a:t>O taydan bu taya Mustafa Payan</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Oxuyur</a:t>
            </a:r>
            <a:r>
              <a:rPr lang="tr-TR" dirty="0">
                <a:solidFill>
                  <a:srgbClr val="000000"/>
                </a:solidFill>
                <a:latin typeface="Calibri" pitchFamily="34" charset="0"/>
                <a:ea typeface="Times New Roman" pitchFamily="18" charset="0"/>
                <a:cs typeface="Calibri" pitchFamily="34" charset="0"/>
              </a:rPr>
              <a:t> Vahidin </a:t>
            </a:r>
            <a:r>
              <a:rPr lang="tr-TR" dirty="0" err="1">
                <a:solidFill>
                  <a:srgbClr val="000000"/>
                </a:solidFill>
                <a:latin typeface="Calibri" pitchFamily="34" charset="0"/>
                <a:ea typeface="Times New Roman" pitchFamily="18" charset="0"/>
                <a:cs typeface="Calibri" pitchFamily="34" charset="0"/>
              </a:rPr>
              <a:t>qəzəllərini</a:t>
            </a:r>
            <a:r>
              <a:rPr lang="tr-TR" dirty="0">
                <a:solidFill>
                  <a:srgbClr val="000000"/>
                </a:solidFill>
                <a:latin typeface="Calibri" pitchFamily="34" charset="0"/>
                <a:ea typeface="Times New Roman" pitchFamily="18" charset="0"/>
                <a:cs typeface="Calibri" pitchFamily="34" charset="0"/>
              </a:rPr>
              <a:t>.</a:t>
            </a:r>
            <a:endParaRPr lang="tr-TR" sz="3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tr-TR" dirty="0">
                <a:solidFill>
                  <a:srgbClr val="000000"/>
                </a:solidFill>
                <a:latin typeface="Calibri" pitchFamily="34" charset="0"/>
                <a:ea typeface="Times New Roman" pitchFamily="18" charset="0"/>
                <a:cs typeface="Calibri" pitchFamily="34" charset="0"/>
              </a:rPr>
              <a:t>Dolandı </a:t>
            </a:r>
            <a:r>
              <a:rPr lang="tr-TR" dirty="0" err="1">
                <a:solidFill>
                  <a:srgbClr val="000000"/>
                </a:solidFill>
                <a:latin typeface="Calibri" pitchFamily="34" charset="0"/>
                <a:ea typeface="Times New Roman" pitchFamily="18" charset="0"/>
                <a:cs typeface="Calibri" pitchFamily="34" charset="0"/>
              </a:rPr>
              <a:t>zəmanə</a:t>
            </a:r>
            <a:r>
              <a:rPr lang="tr-TR" dirty="0">
                <a:solidFill>
                  <a:srgbClr val="000000"/>
                </a:solidFill>
                <a:latin typeface="Calibri" pitchFamily="34" charset="0"/>
                <a:ea typeface="Times New Roman" pitchFamily="18" charset="0"/>
                <a:cs typeface="Calibri" pitchFamily="34" charset="0"/>
              </a:rPr>
              <a:t>, döndü </a:t>
            </a:r>
            <a:r>
              <a:rPr lang="tr-TR" dirty="0" err="1">
                <a:solidFill>
                  <a:srgbClr val="000000"/>
                </a:solidFill>
                <a:latin typeface="Calibri" pitchFamily="34" charset="0"/>
                <a:ea typeface="Times New Roman" pitchFamily="18" charset="0"/>
                <a:cs typeface="Calibri" pitchFamily="34" charset="0"/>
              </a:rPr>
              <a:t>qərinə</a:t>
            </a:r>
            <a:r>
              <a:rPr lang="tr-TR" dirty="0">
                <a:solidFill>
                  <a:srgbClr val="000000"/>
                </a:solidFill>
                <a:latin typeface="Calibri" pitchFamily="34" charset="0"/>
                <a:ea typeface="Times New Roman" pitchFamily="18" charset="0"/>
                <a:cs typeface="Calibri" pitchFamily="34" charset="0"/>
              </a:rPr>
              <a:t>,</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Şairlər</a:t>
            </a:r>
            <a:r>
              <a:rPr lang="tr-TR" dirty="0">
                <a:solidFill>
                  <a:srgbClr val="000000"/>
                </a:solidFill>
                <a:latin typeface="Calibri" pitchFamily="34" charset="0"/>
                <a:ea typeface="Times New Roman" pitchFamily="18" charset="0"/>
                <a:cs typeface="Calibri" pitchFamily="34" charset="0"/>
              </a:rPr>
              <a:t> od </a:t>
            </a:r>
            <a:r>
              <a:rPr lang="tr-TR" dirty="0" err="1">
                <a:solidFill>
                  <a:srgbClr val="000000"/>
                </a:solidFill>
                <a:latin typeface="Calibri" pitchFamily="34" charset="0"/>
                <a:ea typeface="Times New Roman" pitchFamily="18" charset="0"/>
                <a:cs typeface="Calibri" pitchFamily="34" charset="0"/>
              </a:rPr>
              <a:t>tökdü</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yenə</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dilindən</a:t>
            </a:r>
            <a:r>
              <a:rPr lang="tr-TR" dirty="0">
                <a:solidFill>
                  <a:srgbClr val="000000"/>
                </a:solidFill>
                <a:latin typeface="Calibri" pitchFamily="34" charset="0"/>
                <a:ea typeface="Times New Roman" pitchFamily="18" charset="0"/>
                <a:cs typeface="Calibri" pitchFamily="34" charset="0"/>
              </a:rPr>
              <a:t>.</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Vurğunun</a:t>
            </a:r>
            <a:r>
              <a:rPr lang="tr-TR" dirty="0">
                <a:solidFill>
                  <a:srgbClr val="000000"/>
                </a:solidFill>
                <a:latin typeface="Calibri" pitchFamily="34" charset="0"/>
                <a:ea typeface="Times New Roman" pitchFamily="18" charset="0"/>
                <a:cs typeface="Calibri" pitchFamily="34" charset="0"/>
              </a:rPr>
              <a:t> o </a:t>
            </a:r>
            <a:r>
              <a:rPr lang="tr-TR" dirty="0" err="1">
                <a:solidFill>
                  <a:srgbClr val="000000"/>
                </a:solidFill>
                <a:latin typeface="Calibri" pitchFamily="34" charset="0"/>
                <a:ea typeface="Times New Roman" pitchFamily="18" charset="0"/>
                <a:cs typeface="Calibri" pitchFamily="34" charset="0"/>
              </a:rPr>
              <a:t>həsrət</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nəğmələrinə</a:t>
            </a:r>
            <a:r>
              <a:rPr lang="tr-TR" dirty="0">
                <a:solidFill>
                  <a:srgbClr val="000000"/>
                </a:solidFill>
                <a:latin typeface="Calibri" pitchFamily="34" charset="0"/>
                <a:ea typeface="Times New Roman" pitchFamily="18" charset="0"/>
                <a:cs typeface="Calibri" pitchFamily="34" charset="0"/>
              </a:rPr>
              <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Şəhriyar</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səs</a:t>
            </a:r>
            <a:r>
              <a:rPr lang="tr-TR" dirty="0">
                <a:solidFill>
                  <a:srgbClr val="000000"/>
                </a:solidFill>
                <a:latin typeface="Calibri" pitchFamily="34" charset="0"/>
                <a:ea typeface="Times New Roman" pitchFamily="18" charset="0"/>
                <a:cs typeface="Calibri" pitchFamily="34" charset="0"/>
              </a:rPr>
              <a:t> verdi </a:t>
            </a:r>
            <a:r>
              <a:rPr lang="tr-TR" dirty="0" err="1">
                <a:solidFill>
                  <a:srgbClr val="000000"/>
                </a:solidFill>
                <a:latin typeface="Calibri" pitchFamily="34" charset="0"/>
                <a:ea typeface="Times New Roman" pitchFamily="18" charset="0"/>
                <a:cs typeface="Calibri" pitchFamily="34" charset="0"/>
              </a:rPr>
              <a:t>Təbriz</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elindən</a:t>
            </a:r>
            <a:r>
              <a:rPr lang="tr-TR" dirty="0">
                <a:solidFill>
                  <a:srgbClr val="000000"/>
                </a:solidFill>
                <a:latin typeface="Calibri" pitchFamily="34" charset="0"/>
                <a:ea typeface="Times New Roman" pitchFamily="18" charset="0"/>
                <a:cs typeface="Calibri" pitchFamily="34" charset="0"/>
              </a:rPr>
              <a:t>:</a:t>
            </a:r>
            <a:endParaRPr lang="tr-TR" sz="3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tr-TR" dirty="0">
                <a:solidFill>
                  <a:srgbClr val="000000"/>
                </a:solidFill>
                <a:latin typeface="Calibri" pitchFamily="34" charset="0"/>
                <a:ea typeface="Times New Roman" pitchFamily="18" charset="0"/>
                <a:cs typeface="Calibri" pitchFamily="34" charset="0"/>
              </a:rPr>
              <a:t>"Heydər baba, </a:t>
            </a:r>
            <a:r>
              <a:rPr lang="tr-TR" dirty="0" err="1">
                <a:solidFill>
                  <a:srgbClr val="000000"/>
                </a:solidFill>
                <a:latin typeface="Calibri" pitchFamily="34" charset="0"/>
                <a:ea typeface="Times New Roman" pitchFamily="18" charset="0"/>
                <a:cs typeface="Calibri" pitchFamily="34" charset="0"/>
              </a:rPr>
              <a:t>göylər</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qara</a:t>
            </a:r>
            <a:r>
              <a:rPr lang="tr-TR" dirty="0">
                <a:solidFill>
                  <a:srgbClr val="000000"/>
                </a:solidFill>
                <a:latin typeface="Calibri" pitchFamily="34" charset="0"/>
                <a:ea typeface="Times New Roman" pitchFamily="18" charset="0"/>
                <a:cs typeface="Calibri" pitchFamily="34" charset="0"/>
              </a:rPr>
              <a:t> dumandı,</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Günlərimiz</a:t>
            </a:r>
            <a:r>
              <a:rPr lang="tr-TR" dirty="0">
                <a:solidFill>
                  <a:srgbClr val="000000"/>
                </a:solidFill>
                <a:latin typeface="Calibri" pitchFamily="34" charset="0"/>
                <a:ea typeface="Times New Roman" pitchFamily="18" charset="0"/>
                <a:cs typeface="Calibri" pitchFamily="34" charset="0"/>
              </a:rPr>
              <a:t> bir-</a:t>
            </a:r>
            <a:r>
              <a:rPr lang="tr-TR" dirty="0" err="1">
                <a:solidFill>
                  <a:srgbClr val="000000"/>
                </a:solidFill>
                <a:latin typeface="Calibri" pitchFamily="34" charset="0"/>
                <a:ea typeface="Times New Roman" pitchFamily="18" charset="0"/>
                <a:cs typeface="Calibri" pitchFamily="34" charset="0"/>
              </a:rPr>
              <a:t>birindən</a:t>
            </a:r>
            <a:r>
              <a:rPr lang="tr-TR" dirty="0">
                <a:solidFill>
                  <a:srgbClr val="000000"/>
                </a:solidFill>
                <a:latin typeface="Calibri" pitchFamily="34" charset="0"/>
                <a:ea typeface="Times New Roman" pitchFamily="18" charset="0"/>
                <a:cs typeface="Calibri" pitchFamily="34" charset="0"/>
              </a:rPr>
              <a:t> yamandı.</a:t>
            </a:r>
            <a:br>
              <a:rPr lang="tr-TR" dirty="0">
                <a:solidFill>
                  <a:srgbClr val="000000"/>
                </a:solidFill>
                <a:latin typeface="Calibri" pitchFamily="34" charset="0"/>
                <a:ea typeface="Times New Roman" pitchFamily="18" charset="0"/>
                <a:cs typeface="Calibri" pitchFamily="34" charset="0"/>
              </a:rPr>
            </a:br>
            <a:r>
              <a:rPr lang="tr-TR" dirty="0">
                <a:solidFill>
                  <a:srgbClr val="000000"/>
                </a:solidFill>
                <a:latin typeface="Calibri" pitchFamily="34" charset="0"/>
                <a:ea typeface="Times New Roman" pitchFamily="18" charset="0"/>
                <a:cs typeface="Calibri" pitchFamily="34" charset="0"/>
              </a:rPr>
              <a:t>Bir-</a:t>
            </a:r>
            <a:r>
              <a:rPr lang="tr-TR" dirty="0" err="1">
                <a:solidFill>
                  <a:srgbClr val="000000"/>
                </a:solidFill>
                <a:latin typeface="Calibri" pitchFamily="34" charset="0"/>
                <a:ea typeface="Times New Roman" pitchFamily="18" charset="0"/>
                <a:cs typeface="Calibri" pitchFamily="34" charset="0"/>
              </a:rPr>
              <a:t>birindən</a:t>
            </a:r>
            <a:r>
              <a:rPr lang="tr-TR" dirty="0">
                <a:solidFill>
                  <a:srgbClr val="000000"/>
                </a:solidFill>
                <a:latin typeface="Calibri" pitchFamily="34" charset="0"/>
                <a:ea typeface="Times New Roman" pitchFamily="18" charset="0"/>
                <a:cs typeface="Calibri" pitchFamily="34" charset="0"/>
              </a:rPr>
              <a:t> ayrılmayın, amandır,</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Yaxşılığı</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əlimizdən</a:t>
            </a:r>
            <a:r>
              <a:rPr lang="tr-TR" dirty="0">
                <a:solidFill>
                  <a:srgbClr val="000000"/>
                </a:solidFill>
                <a:latin typeface="Calibri" pitchFamily="34" charset="0"/>
                <a:ea typeface="Times New Roman" pitchFamily="18" charset="0"/>
                <a:cs typeface="Calibri" pitchFamily="34" charset="0"/>
              </a:rPr>
              <a:t> aldılar,</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Yaxşı</a:t>
            </a:r>
            <a:r>
              <a:rPr lang="tr-TR" dirty="0">
                <a:solidFill>
                  <a:srgbClr val="000000"/>
                </a:solidFill>
                <a:latin typeface="Calibri" pitchFamily="34" charset="0"/>
                <a:ea typeface="Times New Roman" pitchFamily="18" charset="0"/>
                <a:cs typeface="Calibri" pitchFamily="34" charset="0"/>
              </a:rPr>
              <a:t> bizi yaman </a:t>
            </a:r>
            <a:r>
              <a:rPr lang="tr-TR" dirty="0" err="1">
                <a:solidFill>
                  <a:srgbClr val="000000"/>
                </a:solidFill>
                <a:latin typeface="Calibri" pitchFamily="34" charset="0"/>
                <a:ea typeface="Times New Roman" pitchFamily="18" charset="0"/>
                <a:cs typeface="Calibri" pitchFamily="34" charset="0"/>
              </a:rPr>
              <a:t>günə</a:t>
            </a:r>
            <a:r>
              <a:rPr lang="tr-TR" dirty="0">
                <a:solidFill>
                  <a:srgbClr val="000000"/>
                </a:solidFill>
                <a:latin typeface="Calibri" pitchFamily="34" charset="0"/>
                <a:ea typeface="Times New Roman" pitchFamily="18" charset="0"/>
                <a:cs typeface="Calibri" pitchFamily="34" charset="0"/>
              </a:rPr>
              <a:t> saldılar.</a:t>
            </a:r>
            <a:endParaRPr lang="tr-TR" sz="3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tr-TR" dirty="0">
                <a:solidFill>
                  <a:srgbClr val="000000"/>
                </a:solidFill>
                <a:latin typeface="Calibri" pitchFamily="34" charset="0"/>
                <a:ea typeface="Times New Roman" pitchFamily="18" charset="0"/>
                <a:cs typeface="Calibri" pitchFamily="34" charset="0"/>
              </a:rPr>
              <a:t>Bir uçaydım bu çırpınan </a:t>
            </a:r>
            <a:r>
              <a:rPr lang="tr-TR" dirty="0" err="1">
                <a:solidFill>
                  <a:srgbClr val="000000"/>
                </a:solidFill>
                <a:latin typeface="Calibri" pitchFamily="34" charset="0"/>
                <a:ea typeface="Times New Roman" pitchFamily="18" charset="0"/>
                <a:cs typeface="Calibri" pitchFamily="34" charset="0"/>
              </a:rPr>
              <a:t>yelinən</a:t>
            </a:r>
            <a:r>
              <a:rPr lang="tr-TR" dirty="0">
                <a:solidFill>
                  <a:srgbClr val="000000"/>
                </a:solidFill>
                <a:latin typeface="Calibri" pitchFamily="34" charset="0"/>
                <a:ea typeface="Times New Roman" pitchFamily="18" charset="0"/>
                <a:cs typeface="Calibri" pitchFamily="34" charset="0"/>
              </a:rPr>
              <a:t>,</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Qovuşaydım</a:t>
            </a:r>
            <a:r>
              <a:rPr lang="tr-TR" dirty="0">
                <a:solidFill>
                  <a:srgbClr val="000000"/>
                </a:solidFill>
                <a:latin typeface="Calibri" pitchFamily="34" charset="0"/>
                <a:ea typeface="Times New Roman" pitchFamily="18" charset="0"/>
                <a:cs typeface="Calibri" pitchFamily="34" charset="0"/>
              </a:rPr>
              <a:t> dağdan aşan </a:t>
            </a:r>
            <a:r>
              <a:rPr lang="tr-TR" dirty="0" err="1">
                <a:solidFill>
                  <a:srgbClr val="000000"/>
                </a:solidFill>
                <a:latin typeface="Calibri" pitchFamily="34" charset="0"/>
                <a:ea typeface="Times New Roman" pitchFamily="18" charset="0"/>
                <a:cs typeface="Calibri" pitchFamily="34" charset="0"/>
              </a:rPr>
              <a:t>selinən</a:t>
            </a:r>
            <a:r>
              <a:rPr lang="tr-TR" dirty="0">
                <a:solidFill>
                  <a:srgbClr val="000000"/>
                </a:solidFill>
                <a:latin typeface="Calibri" pitchFamily="34" charset="0"/>
                <a:ea typeface="Times New Roman" pitchFamily="18" charset="0"/>
                <a:cs typeface="Calibri" pitchFamily="34" charset="0"/>
              </a:rPr>
              <a:t>,</a:t>
            </a:r>
            <a:br>
              <a:rPr lang="tr-TR" dirty="0">
                <a:solidFill>
                  <a:srgbClr val="000000"/>
                </a:solidFill>
                <a:latin typeface="Calibri" pitchFamily="34" charset="0"/>
                <a:ea typeface="Times New Roman" pitchFamily="18" charset="0"/>
                <a:cs typeface="Calibri" pitchFamily="34" charset="0"/>
              </a:rPr>
            </a:br>
            <a:r>
              <a:rPr lang="tr-TR" dirty="0">
                <a:solidFill>
                  <a:srgbClr val="000000"/>
                </a:solidFill>
                <a:latin typeface="Calibri" pitchFamily="34" charset="0"/>
                <a:ea typeface="Times New Roman" pitchFamily="18" charset="0"/>
                <a:cs typeface="Calibri" pitchFamily="34" charset="0"/>
              </a:rPr>
              <a:t>Ağlaşaydım </a:t>
            </a:r>
            <a:r>
              <a:rPr lang="tr-TR" dirty="0" err="1">
                <a:solidFill>
                  <a:srgbClr val="000000"/>
                </a:solidFill>
                <a:latin typeface="Calibri" pitchFamily="34" charset="0"/>
                <a:ea typeface="Times New Roman" pitchFamily="18" charset="0"/>
                <a:cs typeface="Calibri" pitchFamily="34" charset="0"/>
              </a:rPr>
              <a:t>uzaq</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düşən</a:t>
            </a:r>
            <a:r>
              <a:rPr lang="tr-TR" dirty="0">
                <a:solidFill>
                  <a:srgbClr val="000000"/>
                </a:solidFill>
                <a:latin typeface="Calibri" pitchFamily="34" charset="0"/>
                <a:ea typeface="Times New Roman" pitchFamily="18" charset="0"/>
                <a:cs typeface="Calibri" pitchFamily="34" charset="0"/>
              </a:rPr>
              <a:t> </a:t>
            </a:r>
            <a:r>
              <a:rPr lang="tr-TR" dirty="0" err="1">
                <a:solidFill>
                  <a:srgbClr val="000000"/>
                </a:solidFill>
                <a:latin typeface="Calibri" pitchFamily="34" charset="0"/>
                <a:ea typeface="Times New Roman" pitchFamily="18" charset="0"/>
                <a:cs typeface="Calibri" pitchFamily="34" charset="0"/>
              </a:rPr>
              <a:t>elinən</a:t>
            </a:r>
            <a:r>
              <a:rPr lang="tr-TR" dirty="0">
                <a:solidFill>
                  <a:srgbClr val="000000"/>
                </a:solidFill>
                <a:latin typeface="Calibri" pitchFamily="34" charset="0"/>
                <a:ea typeface="Times New Roman" pitchFamily="18" charset="0"/>
                <a:cs typeface="Calibri" pitchFamily="34" charset="0"/>
              </a:rPr>
              <a:t>.</a:t>
            </a:r>
            <a:br>
              <a:rPr lang="tr-TR" dirty="0">
                <a:solidFill>
                  <a:srgbClr val="000000"/>
                </a:solidFill>
                <a:latin typeface="Calibri" pitchFamily="34" charset="0"/>
                <a:ea typeface="Times New Roman" pitchFamily="18" charset="0"/>
                <a:cs typeface="Calibri" pitchFamily="34" charset="0"/>
              </a:rPr>
            </a:br>
            <a:r>
              <a:rPr lang="tr-TR" dirty="0">
                <a:solidFill>
                  <a:srgbClr val="000000"/>
                </a:solidFill>
                <a:latin typeface="Calibri" pitchFamily="34" charset="0"/>
                <a:ea typeface="Times New Roman" pitchFamily="18" charset="0"/>
                <a:cs typeface="Calibri" pitchFamily="34" charset="0"/>
              </a:rPr>
              <a:t>Bir </a:t>
            </a:r>
            <a:r>
              <a:rPr lang="tr-TR" dirty="0" err="1">
                <a:solidFill>
                  <a:srgbClr val="000000"/>
                </a:solidFill>
                <a:latin typeface="Calibri" pitchFamily="34" charset="0"/>
                <a:ea typeface="Times New Roman" pitchFamily="18" charset="0"/>
                <a:cs typeface="Calibri" pitchFamily="34" charset="0"/>
              </a:rPr>
              <a:t>görəydim</a:t>
            </a:r>
            <a:r>
              <a:rPr lang="tr-TR" dirty="0">
                <a:solidFill>
                  <a:srgbClr val="000000"/>
                </a:solidFill>
                <a:latin typeface="Calibri" pitchFamily="34" charset="0"/>
                <a:ea typeface="Times New Roman" pitchFamily="18" charset="0"/>
                <a:cs typeface="Calibri" pitchFamily="34" charset="0"/>
              </a:rPr>
              <a:t> ayrılığı kim saldı,</a:t>
            </a:r>
            <a:br>
              <a:rPr lang="tr-TR" dirty="0">
                <a:solidFill>
                  <a:srgbClr val="000000"/>
                </a:solidFill>
                <a:latin typeface="Calibri" pitchFamily="34" charset="0"/>
                <a:ea typeface="Times New Roman" pitchFamily="18" charset="0"/>
                <a:cs typeface="Calibri" pitchFamily="34" charset="0"/>
              </a:rPr>
            </a:br>
            <a:r>
              <a:rPr lang="tr-TR" dirty="0" err="1">
                <a:solidFill>
                  <a:srgbClr val="000000"/>
                </a:solidFill>
                <a:latin typeface="Calibri" pitchFamily="34" charset="0"/>
                <a:ea typeface="Times New Roman" pitchFamily="18" charset="0"/>
                <a:cs typeface="Calibri" pitchFamily="34" charset="0"/>
              </a:rPr>
              <a:t>Ölkəmizdə</a:t>
            </a:r>
            <a:r>
              <a:rPr lang="tr-TR" dirty="0">
                <a:solidFill>
                  <a:srgbClr val="000000"/>
                </a:solidFill>
                <a:latin typeface="Calibri" pitchFamily="34" charset="0"/>
                <a:ea typeface="Times New Roman" pitchFamily="18" charset="0"/>
                <a:cs typeface="Calibri" pitchFamily="34" charset="0"/>
              </a:rPr>
              <a:t> kim </a:t>
            </a:r>
            <a:r>
              <a:rPr lang="tr-TR" dirty="0" err="1">
                <a:solidFill>
                  <a:srgbClr val="000000"/>
                </a:solidFill>
                <a:latin typeface="Calibri" pitchFamily="34" charset="0"/>
                <a:ea typeface="Times New Roman" pitchFamily="18" charset="0"/>
                <a:cs typeface="Calibri" pitchFamily="34" charset="0"/>
              </a:rPr>
              <a:t>qırıldı</a:t>
            </a:r>
            <a:r>
              <a:rPr lang="tr-TR" dirty="0">
                <a:solidFill>
                  <a:srgbClr val="000000"/>
                </a:solidFill>
                <a:latin typeface="Calibri" pitchFamily="34" charset="0"/>
                <a:ea typeface="Times New Roman" pitchFamily="18" charset="0"/>
                <a:cs typeface="Calibri" pitchFamily="34" charset="0"/>
              </a:rPr>
              <a:t>, kim </a:t>
            </a:r>
            <a:r>
              <a:rPr lang="tr-TR" dirty="0" err="1">
                <a:solidFill>
                  <a:srgbClr val="000000"/>
                </a:solidFill>
                <a:latin typeface="Calibri" pitchFamily="34" charset="0"/>
                <a:ea typeface="Times New Roman" pitchFamily="18" charset="0"/>
                <a:cs typeface="Calibri" pitchFamily="34" charset="0"/>
              </a:rPr>
              <a:t>qaldı</a:t>
            </a:r>
            <a:r>
              <a:rPr lang="tr-TR" dirty="0">
                <a:solidFill>
                  <a:srgbClr val="000000"/>
                </a:solidFill>
                <a:latin typeface="Calibri" pitchFamily="34" charset="0"/>
                <a:ea typeface="Times New Roman" pitchFamily="18" charset="0"/>
                <a:cs typeface="Calibri" pitchFamily="34" charset="0"/>
              </a:rPr>
              <a:t>".</a:t>
            </a:r>
            <a:endParaRPr lang="tr-TR" sz="3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tr-TR" dirty="0">
                <a:solidFill>
                  <a:srgbClr val="000000"/>
                </a:solidFill>
                <a:latin typeface="Calibri" pitchFamily="34" charset="0"/>
                <a:ea typeface="Times New Roman" pitchFamily="18" charset="0"/>
                <a:cs typeface="Calibri" pitchFamily="34" charset="0"/>
              </a:rPr>
              <a:t>                                                   1959</a:t>
            </a:r>
            <a:endParaRPr lang="tr-TR" sz="4800" dirty="0">
              <a:latin typeface="Arial" pitchFamily="34" charset="0"/>
              <a:cs typeface="Arial" pitchFamily="34" charset="0"/>
            </a:endParaRPr>
          </a:p>
          <a:p>
            <a:pPr algn="just" fontAlgn="base">
              <a:spcBef>
                <a:spcPct val="0"/>
              </a:spcBef>
              <a:spcAft>
                <a:spcPct val="0"/>
              </a:spcAft>
            </a:pPr>
            <a:endParaRPr lang="tr-TR" dirty="0">
              <a:latin typeface="Arial" pitchFamily="34" charset="0"/>
              <a:cs typeface="Arial" pitchFamily="34" charset="0"/>
            </a:endParaRPr>
          </a:p>
          <a:p>
            <a:pPr algn="just" fontAlgn="base">
              <a:spcBef>
                <a:spcPct val="0"/>
              </a:spcBef>
              <a:spcAft>
                <a:spcPct val="0"/>
              </a:spcAft>
            </a:pPr>
            <a:endParaRPr lang="tr-TR" dirty="0">
              <a:latin typeface="Arial" pitchFamily="34" charset="0"/>
              <a:cs typeface="Arial" pitchFamily="34" charset="0"/>
            </a:endParaRPr>
          </a:p>
        </p:txBody>
      </p:sp>
    </p:spTree>
    <p:extLst>
      <p:ext uri="{BB962C8B-B14F-4D97-AF65-F5344CB8AC3E}">
        <p14:creationId xmlns:p14="http://schemas.microsoft.com/office/powerpoint/2010/main" val="3533582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a:t>Anar (1938-)</a:t>
            </a:r>
          </a:p>
        </p:txBody>
      </p:sp>
      <p:sp>
        <p:nvSpPr>
          <p:cNvPr id="3" name="2 İçerik Yer Tutucusu"/>
          <p:cNvSpPr>
            <a:spLocks noGrp="1"/>
          </p:cNvSpPr>
          <p:nvPr>
            <p:ph sz="half" idx="1"/>
          </p:nvPr>
        </p:nvSpPr>
        <p:spPr>
          <a:xfrm>
            <a:off x="2063552" y="1628801"/>
            <a:ext cx="4846914" cy="4525963"/>
          </a:xfrm>
        </p:spPr>
        <p:txBody>
          <a:bodyPr>
            <a:noAutofit/>
          </a:bodyPr>
          <a:lstStyle/>
          <a:p>
            <a:pPr marL="0" indent="0" algn="just">
              <a:buNone/>
            </a:pPr>
            <a:r>
              <a:rPr lang="tr-TR" sz="2800" dirty="0"/>
              <a:t>Anar </a:t>
            </a:r>
            <a:r>
              <a:rPr lang="tr-TR" sz="2800" dirty="0" err="1"/>
              <a:t>Rızayev</a:t>
            </a:r>
            <a:r>
              <a:rPr lang="tr-TR" sz="2800" dirty="0"/>
              <a:t> 14 Mart 1938’de </a:t>
            </a:r>
            <a:r>
              <a:rPr lang="tr-TR" sz="2800" dirty="0" err="1"/>
              <a:t>Bakû’de</a:t>
            </a:r>
            <a:r>
              <a:rPr lang="tr-TR" sz="2800" dirty="0"/>
              <a:t> dünyaya gelmiştir. 7 yaşında başladığı “Bülbül” adlı </a:t>
            </a:r>
            <a:r>
              <a:rPr lang="tr-TR" sz="2800" dirty="0" err="1"/>
              <a:t>musikî</a:t>
            </a:r>
            <a:r>
              <a:rPr lang="tr-TR" sz="2800" dirty="0"/>
              <a:t> mektebinden 1955’de 17 yaşında ikincilikle mezun olmuştur. Aynı yıl Azerbaycan Devlet Üniversitesi’nin Filoloji Fakültesi’nde Rus Dili ve Edebiyatı eğitimi almaya başlamıştır.</a:t>
            </a:r>
          </a:p>
          <a:p>
            <a:pPr>
              <a:buNone/>
            </a:pPr>
            <a:endParaRPr lang="tr-TR" sz="2800" dirty="0"/>
          </a:p>
        </p:txBody>
      </p:sp>
      <p:pic>
        <p:nvPicPr>
          <p:cNvPr id="1026" name="Picture 2" descr="E:\ECTS-Bologna\Açık Ders-Ocak 2018\Yazarların Resimleri\Anar_Rzayev.jpg"/>
          <p:cNvPicPr>
            <a:picLocks noGrp="1" noChangeAspect="1" noChangeArrowheads="1"/>
          </p:cNvPicPr>
          <p:nvPr>
            <p:ph sz="half" idx="2"/>
          </p:nvPr>
        </p:nvPicPr>
        <p:blipFill>
          <a:blip r:embed="rId2" cstate="print"/>
          <a:srcRect/>
          <a:stretch>
            <a:fillRect/>
          </a:stretch>
        </p:blipFill>
        <p:spPr bwMode="auto">
          <a:xfrm>
            <a:off x="7322251" y="1905000"/>
            <a:ext cx="4038600" cy="3021000"/>
          </a:xfrm>
          <a:prstGeom prst="rect">
            <a:avLst/>
          </a:prstGeom>
          <a:noFill/>
        </p:spPr>
      </p:pic>
    </p:spTree>
    <p:extLst>
      <p:ext uri="{BB962C8B-B14F-4D97-AF65-F5344CB8AC3E}">
        <p14:creationId xmlns:p14="http://schemas.microsoft.com/office/powerpoint/2010/main" val="28487389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495600" y="1514400"/>
            <a:ext cx="7488832"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err="1">
                <a:ea typeface="Times New Roman" pitchFamily="18" charset="0"/>
                <a:cs typeface="Times New Roman" pitchFamily="18" charset="0"/>
              </a:rPr>
              <a:t>Anar’ın</a:t>
            </a:r>
            <a:r>
              <a:rPr lang="tr-TR" sz="2800" dirty="0">
                <a:ea typeface="Times New Roman" pitchFamily="18" charset="0"/>
                <a:cs typeface="Times New Roman" pitchFamily="18" charset="0"/>
              </a:rPr>
              <a:t> 1952’de kaleme aldığı “İki Deniz” adlı hikâyesi İlk edebî yazısıdır. İlk defa yayınlanan eserleri ise 1960’ta “Azerbaycan” dergisinde okuyucularla buluşan “Keçen İlin Son Gecesi” ve “Bayram Hasretinde” adlı hikâyeleridir. 1963’te aynı adlı “Bayram Hasretinde” kitabı yayınlanmıştır.</a:t>
            </a:r>
            <a:endParaRPr lang="tr-TR" sz="2800" dirty="0">
              <a:cs typeface="Arial" pitchFamily="34" charset="0"/>
            </a:endParaRPr>
          </a:p>
        </p:txBody>
      </p:sp>
    </p:spTree>
    <p:extLst>
      <p:ext uri="{BB962C8B-B14F-4D97-AF65-F5344CB8AC3E}">
        <p14:creationId xmlns:p14="http://schemas.microsoft.com/office/powerpoint/2010/main" val="3469292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t>Bahtiyar </a:t>
            </a:r>
            <a:r>
              <a:rPr lang="tr-TR" sz="2800" dirty="0" err="1"/>
              <a:t>Vahapzade</a:t>
            </a:r>
            <a:r>
              <a:rPr lang="tr-TR" sz="2800" dirty="0"/>
              <a:t> (1925-2009)</a:t>
            </a:r>
          </a:p>
        </p:txBody>
      </p:sp>
      <p:sp>
        <p:nvSpPr>
          <p:cNvPr id="3" name="2 İçerik Yer Tutucusu"/>
          <p:cNvSpPr>
            <a:spLocks noGrp="1"/>
          </p:cNvSpPr>
          <p:nvPr>
            <p:ph sz="half" idx="1"/>
          </p:nvPr>
        </p:nvSpPr>
        <p:spPr>
          <a:xfrm>
            <a:off x="2135560" y="1600201"/>
            <a:ext cx="5914158" cy="4525963"/>
          </a:xfrm>
        </p:spPr>
        <p:txBody>
          <a:bodyPr>
            <a:noAutofit/>
          </a:bodyPr>
          <a:lstStyle/>
          <a:p>
            <a:pPr marL="0" indent="0" algn="just">
              <a:buNone/>
            </a:pPr>
            <a:r>
              <a:rPr lang="tr-TR" sz="2800" dirty="0" smtClean="0"/>
              <a:t>16 Ağustos 1925’te Azerbaycan’ın </a:t>
            </a:r>
            <a:r>
              <a:rPr lang="tr-TR" sz="2800" dirty="0" err="1" smtClean="0"/>
              <a:t>Nuha</a:t>
            </a:r>
            <a:r>
              <a:rPr lang="tr-TR" sz="2800" dirty="0" smtClean="0"/>
              <a:t> (şimdiki adıyla </a:t>
            </a:r>
            <a:r>
              <a:rPr lang="tr-TR" sz="2800" dirty="0" err="1" smtClean="0"/>
              <a:t>Şeki</a:t>
            </a:r>
            <a:r>
              <a:rPr lang="tr-TR" sz="2800" dirty="0" smtClean="0"/>
              <a:t>) şehrinde doğan </a:t>
            </a:r>
            <a:r>
              <a:rPr lang="tr-TR" sz="2800" dirty="0" err="1" smtClean="0"/>
              <a:t>Vahapzade</a:t>
            </a:r>
            <a:r>
              <a:rPr lang="tr-TR" sz="2800" dirty="0" smtClean="0"/>
              <a:t>, ilk çocukluk yıllarının ardından 9 yaşındayken, ailesinin </a:t>
            </a:r>
            <a:r>
              <a:rPr lang="tr-TR" sz="2800" dirty="0" err="1" smtClean="0"/>
              <a:t>Bakû’ye</a:t>
            </a:r>
            <a:r>
              <a:rPr lang="tr-TR" sz="2800" dirty="0" smtClean="0"/>
              <a:t> göç etmesiyle birlikte eğitimini </a:t>
            </a:r>
            <a:r>
              <a:rPr lang="tr-TR" sz="2800" dirty="0" err="1" smtClean="0"/>
              <a:t>Bakû’de</a:t>
            </a:r>
            <a:r>
              <a:rPr lang="tr-TR" sz="2800" dirty="0" smtClean="0"/>
              <a:t> tamamlar. İlk ve Ortaokulu bitirdikten sonra 1942 yılında Azerbaycan Devlet Üniversitesi’nin Filoloji Fakültesi’ne girer. </a:t>
            </a:r>
            <a:endParaRPr lang="tr-TR" sz="2800" dirty="0"/>
          </a:p>
        </p:txBody>
      </p:sp>
      <p:pic>
        <p:nvPicPr>
          <p:cNvPr id="1026" name="Picture 2" descr="E:\Makaleler\Bahtiyar Vahabzade\Resim Vahabzade.jpg"/>
          <p:cNvPicPr>
            <a:picLocks noGrp="1" noChangeAspect="1" noChangeArrowheads="1"/>
          </p:cNvPicPr>
          <p:nvPr>
            <p:ph sz="half" idx="2"/>
          </p:nvPr>
        </p:nvPicPr>
        <p:blipFill>
          <a:blip r:embed="rId2" cstate="print"/>
          <a:srcRect/>
          <a:stretch>
            <a:fillRect/>
          </a:stretch>
        </p:blipFill>
        <p:spPr bwMode="auto">
          <a:xfrm>
            <a:off x="8357085" y="1600200"/>
            <a:ext cx="3604890" cy="4525963"/>
          </a:xfrm>
          <a:prstGeom prst="rect">
            <a:avLst/>
          </a:prstGeom>
          <a:noFill/>
        </p:spPr>
      </p:pic>
    </p:spTree>
    <p:extLst>
      <p:ext uri="{BB962C8B-B14F-4D97-AF65-F5344CB8AC3E}">
        <p14:creationId xmlns:p14="http://schemas.microsoft.com/office/powerpoint/2010/main" val="40355370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7" name="Rectangle 1"/>
          <p:cNvSpPr>
            <a:spLocks noChangeArrowheads="1"/>
          </p:cNvSpPr>
          <p:nvPr/>
        </p:nvSpPr>
        <p:spPr bwMode="auto">
          <a:xfrm>
            <a:off x="2567608" y="1782108"/>
            <a:ext cx="72008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latin typeface="Calibri" pitchFamily="34" charset="0"/>
                <a:ea typeface="Times New Roman" pitchFamily="18" charset="0"/>
                <a:cs typeface="Times New Roman" pitchFamily="18" charset="0"/>
              </a:rPr>
              <a:t>1964’ten itibaren çeşitli edebî dernek ve kuruluşlara üye olur. Bunlar arasında </a:t>
            </a:r>
            <a:r>
              <a:rPr lang="tr-TR" sz="2800" dirty="0" err="1">
                <a:latin typeface="Calibri" pitchFamily="34" charset="0"/>
                <a:ea typeface="Times New Roman" pitchFamily="18" charset="0"/>
                <a:cs typeface="Times New Roman" pitchFamily="18" charset="0"/>
              </a:rPr>
              <a:t>Yazıçılar</a:t>
            </a:r>
            <a:r>
              <a:rPr lang="tr-TR" sz="2800" dirty="0">
                <a:latin typeface="Calibri" pitchFamily="34" charset="0"/>
                <a:ea typeface="Times New Roman" pitchFamily="18" charset="0"/>
                <a:cs typeface="Times New Roman" pitchFamily="18" charset="0"/>
              </a:rPr>
              <a:t> İttifakı, </a:t>
            </a:r>
            <a:r>
              <a:rPr lang="tr-TR" sz="2800" dirty="0" err="1">
                <a:latin typeface="Calibri" pitchFamily="34" charset="0"/>
                <a:ea typeface="Times New Roman" pitchFamily="18" charset="0"/>
                <a:cs typeface="Times New Roman" pitchFamily="18" charset="0"/>
              </a:rPr>
              <a:t>Kinematografçılar</a:t>
            </a:r>
            <a:r>
              <a:rPr lang="tr-TR" sz="2800" dirty="0">
                <a:latin typeface="Calibri" pitchFamily="34" charset="0"/>
                <a:ea typeface="Times New Roman" pitchFamily="18" charset="0"/>
                <a:cs typeface="Times New Roman" pitchFamily="18" charset="0"/>
              </a:rPr>
              <a:t>, Tiyatro Hadimleri ve Gazeteciler derneği gibi kuruluşlar vardır.</a:t>
            </a:r>
            <a:endParaRPr lang="tr-TR" sz="2800" dirty="0">
              <a:latin typeface="Arial" pitchFamily="34" charset="0"/>
              <a:cs typeface="Arial" pitchFamily="34" charset="0"/>
            </a:endParaRPr>
          </a:p>
        </p:txBody>
      </p:sp>
    </p:spTree>
    <p:extLst>
      <p:ext uri="{BB962C8B-B14F-4D97-AF65-F5344CB8AC3E}">
        <p14:creationId xmlns:p14="http://schemas.microsoft.com/office/powerpoint/2010/main" val="5232681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1" name="Rectangle 1"/>
          <p:cNvSpPr>
            <a:spLocks noChangeArrowheads="1"/>
          </p:cNvSpPr>
          <p:nvPr/>
        </p:nvSpPr>
        <p:spPr bwMode="auto">
          <a:xfrm>
            <a:off x="2207568" y="1801852"/>
            <a:ext cx="777686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solidFill>
                  <a:srgbClr val="000000"/>
                </a:solidFill>
                <a:latin typeface="Calibri" pitchFamily="34" charset="0"/>
                <a:ea typeface="Calibri" pitchFamily="34" charset="0"/>
                <a:cs typeface="Times New Roman" pitchFamily="18" charset="0"/>
              </a:rPr>
              <a:t>"Ak Liman", “Alaka", "</a:t>
            </a:r>
            <a:r>
              <a:rPr lang="tr-TR" sz="2800" dirty="0" err="1">
                <a:solidFill>
                  <a:srgbClr val="000000"/>
                </a:solidFill>
                <a:latin typeface="Calibri" pitchFamily="34" charset="0"/>
                <a:ea typeface="Calibri" pitchFamily="34" charset="0"/>
                <a:cs typeface="Times New Roman" pitchFamily="18" charset="0"/>
              </a:rPr>
              <a:t>Macal</a:t>
            </a:r>
            <a:r>
              <a:rPr lang="tr-TR" sz="2800" dirty="0">
                <a:solidFill>
                  <a:srgbClr val="000000"/>
                </a:solidFill>
                <a:latin typeface="Calibri" pitchFamily="34" charset="0"/>
                <a:ea typeface="Calibri" pitchFamily="34" charset="0"/>
                <a:cs typeface="Times New Roman" pitchFamily="18" charset="0"/>
              </a:rPr>
              <a:t>", "Beş Mertebeli Evin Altıncı Mertebesi" </a:t>
            </a:r>
            <a:r>
              <a:rPr lang="tr-TR" sz="2800" dirty="0" err="1">
                <a:solidFill>
                  <a:srgbClr val="000000"/>
                </a:solidFill>
                <a:latin typeface="Calibri" pitchFamily="34" charset="0"/>
                <a:ea typeface="Calibri" pitchFamily="34" charset="0"/>
                <a:cs typeface="Times New Roman" pitchFamily="18" charset="0"/>
              </a:rPr>
              <a:t>Anar'ın</a:t>
            </a:r>
            <a:r>
              <a:rPr lang="tr-TR" sz="2800" dirty="0">
                <a:solidFill>
                  <a:srgbClr val="000000"/>
                </a:solidFill>
                <a:latin typeface="Calibri" pitchFamily="34" charset="0"/>
                <a:ea typeface="Calibri" pitchFamily="34" charset="0"/>
                <a:cs typeface="Times New Roman" pitchFamily="18" charset="0"/>
              </a:rPr>
              <a:t> edebî-felsefî görüşlerini  yansıttığı eserleridir. “G</a:t>
            </a:r>
            <a:r>
              <a:rPr lang="tr-TR" sz="2800" dirty="0">
                <a:latin typeface="Calibri" pitchFamily="34" charset="0"/>
                <a:ea typeface="Times New Roman" pitchFamily="18" charset="0"/>
                <a:cs typeface="Times New Roman" pitchFamily="18" charset="0"/>
              </a:rPr>
              <a:t>eçen İlin Son Gecesi</a:t>
            </a:r>
            <a:r>
              <a:rPr lang="tr-TR" sz="2800" dirty="0">
                <a:latin typeface="Calibri" pitchFamily="34" charset="0"/>
                <a:ea typeface="Calibri" pitchFamily="34" charset="0"/>
                <a:cs typeface="Times New Roman" pitchFamily="18" charset="0"/>
              </a:rPr>
              <a:t>”</a:t>
            </a:r>
            <a:r>
              <a:rPr lang="tr-TR" sz="2800" dirty="0">
                <a:solidFill>
                  <a:srgbClr val="000000"/>
                </a:solidFill>
                <a:latin typeface="Calibri" pitchFamily="34" charset="0"/>
                <a:ea typeface="Calibri" pitchFamily="34" charset="0"/>
                <a:cs typeface="Times New Roman" pitchFamily="18" charset="0"/>
              </a:rPr>
              <a:t>, "Şehrin Yay Günleri", "Sahra </a:t>
            </a:r>
            <a:r>
              <a:rPr lang="tr-TR" sz="2800" dirty="0" err="1">
                <a:solidFill>
                  <a:srgbClr val="000000"/>
                </a:solidFill>
                <a:latin typeface="Calibri" pitchFamily="34" charset="0"/>
                <a:ea typeface="Calibri" pitchFamily="34" charset="0"/>
                <a:cs typeface="Times New Roman" pitchFamily="18" charset="0"/>
              </a:rPr>
              <a:t>Yuxuları</a:t>
            </a:r>
            <a:r>
              <a:rPr lang="tr-TR" sz="2800" dirty="0">
                <a:solidFill>
                  <a:srgbClr val="000000"/>
                </a:solidFill>
                <a:latin typeface="Calibri" pitchFamily="34" charset="0"/>
                <a:ea typeface="Calibri" pitchFamily="34" charset="0"/>
                <a:cs typeface="Times New Roman" pitchFamily="18" charset="0"/>
              </a:rPr>
              <a:t>" piyeslerinde de benzer görüşlere yer vermiştir. Her üç eserde de insan, vicdan ve hakikat problemleri ele alınmıştır. </a:t>
            </a:r>
            <a:endParaRPr lang="tr-TR" sz="2800" dirty="0">
              <a:latin typeface="Arial" pitchFamily="34" charset="0"/>
              <a:cs typeface="Arial" pitchFamily="34" charset="0"/>
            </a:endParaRPr>
          </a:p>
        </p:txBody>
      </p:sp>
    </p:spTree>
    <p:extLst>
      <p:ext uri="{BB962C8B-B14F-4D97-AF65-F5344CB8AC3E}">
        <p14:creationId xmlns:p14="http://schemas.microsoft.com/office/powerpoint/2010/main" val="21668155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340768"/>
            <a:ext cx="7200800" cy="2677656"/>
          </a:xfrm>
          <a:prstGeom prst="rect">
            <a:avLst/>
          </a:prstGeom>
        </p:spPr>
        <p:txBody>
          <a:bodyPr wrap="square">
            <a:spAutoFit/>
          </a:bodyPr>
          <a:lstStyle/>
          <a:p>
            <a:pPr algn="just"/>
            <a:r>
              <a:rPr lang="tr-TR" sz="2800" dirty="0"/>
              <a:t>Anar, maneviyat ve ahlak sorunlarını senaryolara konu eder. "Toprak, Deniz, Od, Sema", "Gün Geçti", "Dede Korkut", "</a:t>
            </a:r>
            <a:r>
              <a:rPr lang="tr-TR" sz="2800" dirty="0" err="1"/>
              <a:t>Dante'nin</a:t>
            </a:r>
            <a:r>
              <a:rPr lang="tr-TR" sz="2800" dirty="0"/>
              <a:t> </a:t>
            </a:r>
            <a:r>
              <a:rPr lang="tr-TR" sz="2800" dirty="0" err="1"/>
              <a:t>Yubileyi</a:t>
            </a:r>
            <a:r>
              <a:rPr lang="tr-TR" sz="2800" dirty="0"/>
              <a:t>", "Üzeyir </a:t>
            </a:r>
            <a:r>
              <a:rPr lang="tr-TR" sz="2800" dirty="0" err="1"/>
              <a:t>Hacıbeyov</a:t>
            </a:r>
            <a:r>
              <a:rPr lang="tr-TR" sz="2800" dirty="0"/>
              <a:t>, Uzun Ömrün </a:t>
            </a:r>
            <a:r>
              <a:rPr lang="tr-TR" sz="2800" dirty="0" err="1"/>
              <a:t>Akkordları</a:t>
            </a:r>
            <a:r>
              <a:rPr lang="tr-TR" sz="2800" dirty="0"/>
              <a:t>“ filmlerinin senaryoları psikolojik ve felsefî anlayışla çekilmiştir. </a:t>
            </a:r>
          </a:p>
        </p:txBody>
      </p:sp>
    </p:spTree>
    <p:extLst>
      <p:ext uri="{BB962C8B-B14F-4D97-AF65-F5344CB8AC3E}">
        <p14:creationId xmlns:p14="http://schemas.microsoft.com/office/powerpoint/2010/main" val="13376498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5" name="Rectangle 1"/>
          <p:cNvSpPr>
            <a:spLocks noChangeArrowheads="1"/>
          </p:cNvSpPr>
          <p:nvPr/>
        </p:nvSpPr>
        <p:spPr bwMode="auto">
          <a:xfrm>
            <a:off x="1970944" y="1114233"/>
            <a:ext cx="72008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solidFill>
                  <a:srgbClr val="000000"/>
                </a:solidFill>
                <a:latin typeface="Calibri" pitchFamily="34" charset="0"/>
                <a:ea typeface="Calibri" pitchFamily="34" charset="0"/>
                <a:cs typeface="Times New Roman" pitchFamily="18" charset="0"/>
              </a:rPr>
              <a:t>Mirza Fethali Ahundzade’nin 200. doğum yılının kutlandığı 2012’de Ahundzade’nin hayatını, edebî faaliyetlerini ve felsefî görüşlerini yansıtan “</a:t>
            </a:r>
            <a:r>
              <a:rPr lang="tr-TR" sz="2800" dirty="0" err="1" smtClean="0">
                <a:solidFill>
                  <a:srgbClr val="000000"/>
                </a:solidFill>
                <a:latin typeface="Calibri" pitchFamily="34" charset="0"/>
                <a:ea typeface="Calibri" pitchFamily="34" charset="0"/>
                <a:cs typeface="Times New Roman" pitchFamily="18" charset="0"/>
              </a:rPr>
              <a:t>Sübhün</a:t>
            </a:r>
            <a:r>
              <a:rPr lang="tr-TR" sz="2800" dirty="0" smtClean="0">
                <a:solidFill>
                  <a:srgbClr val="000000"/>
                </a:solidFill>
                <a:latin typeface="Calibri" pitchFamily="34" charset="0"/>
                <a:ea typeface="Calibri" pitchFamily="34" charset="0"/>
                <a:cs typeface="Times New Roman" pitchFamily="18" charset="0"/>
              </a:rPr>
              <a:t> </a:t>
            </a:r>
            <a:r>
              <a:rPr lang="tr-TR" sz="2800" dirty="0">
                <a:solidFill>
                  <a:srgbClr val="000000"/>
                </a:solidFill>
                <a:latin typeface="Calibri" pitchFamily="34" charset="0"/>
                <a:ea typeface="Calibri" pitchFamily="34" charset="0"/>
                <a:cs typeface="Times New Roman" pitchFamily="18" charset="0"/>
              </a:rPr>
              <a:t>Sefiri” adlı film de </a:t>
            </a:r>
            <a:r>
              <a:rPr lang="tr-TR" sz="2800" dirty="0" err="1">
                <a:solidFill>
                  <a:srgbClr val="000000"/>
                </a:solidFill>
                <a:latin typeface="Calibri" pitchFamily="34" charset="0"/>
                <a:ea typeface="Calibri" pitchFamily="34" charset="0"/>
                <a:cs typeface="Times New Roman" pitchFamily="18" charset="0"/>
              </a:rPr>
              <a:t>Anar’ın</a:t>
            </a:r>
            <a:r>
              <a:rPr lang="tr-TR" sz="2800" dirty="0">
                <a:solidFill>
                  <a:srgbClr val="000000"/>
                </a:solidFill>
                <a:latin typeface="Calibri" pitchFamily="34" charset="0"/>
                <a:ea typeface="Calibri" pitchFamily="34" charset="0"/>
                <a:cs typeface="Times New Roman" pitchFamily="18" charset="0"/>
              </a:rPr>
              <a:t> senaryosunu yazdığı filmler arasındadır. </a:t>
            </a:r>
            <a:endParaRPr lang="tr-TR" sz="2800" dirty="0">
              <a:latin typeface="Arial" pitchFamily="34" charset="0"/>
              <a:cs typeface="Arial" pitchFamily="34" charset="0"/>
            </a:endParaRPr>
          </a:p>
        </p:txBody>
      </p:sp>
    </p:spTree>
    <p:extLst>
      <p:ext uri="{BB962C8B-B14F-4D97-AF65-F5344CB8AC3E}">
        <p14:creationId xmlns:p14="http://schemas.microsoft.com/office/powerpoint/2010/main" val="5765784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3" name="Rectangle 1"/>
          <p:cNvSpPr>
            <a:spLocks noChangeArrowheads="1"/>
          </p:cNvSpPr>
          <p:nvPr/>
        </p:nvSpPr>
        <p:spPr bwMode="auto">
          <a:xfrm>
            <a:off x="2495600" y="1473171"/>
            <a:ext cx="72008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solidFill>
                  <a:srgbClr val="000000"/>
                </a:solidFill>
                <a:latin typeface="Calibri" pitchFamily="34" charset="0"/>
                <a:ea typeface="Times New Roman" pitchFamily="18" charset="0"/>
                <a:cs typeface="Times New Roman" pitchFamily="18" charset="0"/>
              </a:rPr>
              <a:t>Başlıca eserleri arasında “Ak Liman”, “Beş Mertebeli Evin Altıncı Mertebesi”, “</a:t>
            </a:r>
            <a:r>
              <a:rPr lang="tr-TR" sz="2800" dirty="0" err="1">
                <a:solidFill>
                  <a:srgbClr val="000000"/>
                </a:solidFill>
                <a:latin typeface="Calibri" pitchFamily="34" charset="0"/>
                <a:ea typeface="Times New Roman" pitchFamily="18" charset="0"/>
                <a:cs typeface="Times New Roman" pitchFamily="18" charset="0"/>
              </a:rPr>
              <a:t>Dantenin</a:t>
            </a:r>
            <a:r>
              <a:rPr lang="tr-TR" sz="2800" dirty="0">
                <a:solidFill>
                  <a:srgbClr val="000000"/>
                </a:solidFill>
                <a:latin typeface="Calibri" pitchFamily="34" charset="0"/>
                <a:ea typeface="Times New Roman" pitchFamily="18" charset="0"/>
                <a:cs typeface="Times New Roman" pitchFamily="18" charset="0"/>
              </a:rPr>
              <a:t> </a:t>
            </a:r>
            <a:r>
              <a:rPr lang="tr-TR" sz="2800" dirty="0" err="1">
                <a:solidFill>
                  <a:srgbClr val="000000"/>
                </a:solidFill>
                <a:latin typeface="Calibri" pitchFamily="34" charset="0"/>
                <a:ea typeface="Times New Roman" pitchFamily="18" charset="0"/>
                <a:cs typeface="Times New Roman" pitchFamily="18" charset="0"/>
              </a:rPr>
              <a:t>Yubileyi</a:t>
            </a:r>
            <a:r>
              <a:rPr lang="tr-TR" sz="2800" dirty="0">
                <a:solidFill>
                  <a:srgbClr val="000000"/>
                </a:solidFill>
                <a:latin typeface="Calibri" pitchFamily="34" charset="0"/>
                <a:ea typeface="Times New Roman" pitchFamily="18" charset="0"/>
                <a:cs typeface="Times New Roman" pitchFamily="18" charset="0"/>
              </a:rPr>
              <a:t>”, “Ak Koç, Kara Koç”, “Geçen İlin Son Gecesi”, “Askılıkta İşleyen Kadının </a:t>
            </a:r>
            <a:r>
              <a:rPr lang="tr-TR" sz="2800" dirty="0" err="1">
                <a:solidFill>
                  <a:srgbClr val="000000"/>
                </a:solidFill>
                <a:latin typeface="Calibri" pitchFamily="34" charset="0"/>
                <a:ea typeface="Times New Roman" pitchFamily="18" charset="0"/>
                <a:cs typeface="Times New Roman" pitchFamily="18" charset="0"/>
              </a:rPr>
              <a:t>Söhbeti</a:t>
            </a:r>
            <a:r>
              <a:rPr lang="tr-TR" sz="2800" dirty="0">
                <a:solidFill>
                  <a:srgbClr val="000000"/>
                </a:solidFill>
                <a:latin typeface="Calibri" pitchFamily="34" charset="0"/>
                <a:ea typeface="Times New Roman" pitchFamily="18" charset="0"/>
                <a:cs typeface="Times New Roman" pitchFamily="18" charset="0"/>
              </a:rPr>
              <a:t>”, “Ben, Sen, O ve Telefon”, “</a:t>
            </a:r>
            <a:r>
              <a:rPr lang="tr-TR" sz="2800" dirty="0" err="1">
                <a:solidFill>
                  <a:srgbClr val="000000"/>
                </a:solidFill>
                <a:latin typeface="Calibri" pitchFamily="34" charset="0"/>
                <a:ea typeface="Times New Roman" pitchFamily="18" charset="0"/>
                <a:cs typeface="Times New Roman" pitchFamily="18" charset="0"/>
              </a:rPr>
              <a:t>Sıraselvilerde</a:t>
            </a:r>
            <a:r>
              <a:rPr lang="tr-TR" sz="2800" dirty="0">
                <a:solidFill>
                  <a:srgbClr val="000000"/>
                </a:solidFill>
                <a:latin typeface="Calibri" pitchFamily="34" charset="0"/>
                <a:ea typeface="Times New Roman" pitchFamily="18" charset="0"/>
                <a:cs typeface="Times New Roman" pitchFamily="18" charset="0"/>
              </a:rPr>
              <a:t> Bir Otel Odası”, “Kırmızı Limuzin”, “Molla </a:t>
            </a:r>
            <a:r>
              <a:rPr lang="tr-TR" sz="2800" dirty="0" err="1">
                <a:solidFill>
                  <a:srgbClr val="000000"/>
                </a:solidFill>
                <a:latin typeface="Calibri" pitchFamily="34" charset="0"/>
                <a:ea typeface="Times New Roman" pitchFamily="18" charset="0"/>
                <a:cs typeface="Times New Roman" pitchFamily="18" charset="0"/>
              </a:rPr>
              <a:t>Nasreddin</a:t>
            </a:r>
            <a:r>
              <a:rPr lang="tr-TR" sz="2800" dirty="0">
                <a:solidFill>
                  <a:srgbClr val="000000"/>
                </a:solidFill>
                <a:latin typeface="Calibri" pitchFamily="34" charset="0"/>
                <a:ea typeface="Times New Roman" pitchFamily="18" charset="0"/>
                <a:cs typeface="Times New Roman" pitchFamily="18" charset="0"/>
              </a:rPr>
              <a:t> 66” ve “</a:t>
            </a:r>
            <a:r>
              <a:rPr lang="tr-TR" sz="2800" dirty="0" err="1">
                <a:solidFill>
                  <a:srgbClr val="000000"/>
                </a:solidFill>
                <a:latin typeface="Calibri" pitchFamily="34" charset="0"/>
                <a:ea typeface="Times New Roman" pitchFamily="18" charset="0"/>
                <a:cs typeface="Times New Roman" pitchFamily="18" charset="0"/>
              </a:rPr>
              <a:t>Yahşı</a:t>
            </a:r>
            <a:r>
              <a:rPr lang="tr-TR" sz="2800" dirty="0">
                <a:solidFill>
                  <a:srgbClr val="000000"/>
                </a:solidFill>
                <a:latin typeface="Calibri" pitchFamily="34" charset="0"/>
                <a:ea typeface="Times New Roman" pitchFamily="18" charset="0"/>
                <a:cs typeface="Times New Roman" pitchFamily="18" charset="0"/>
              </a:rPr>
              <a:t> </a:t>
            </a:r>
            <a:r>
              <a:rPr lang="tr-TR" sz="2800" dirty="0" err="1">
                <a:solidFill>
                  <a:srgbClr val="000000"/>
                </a:solidFill>
                <a:latin typeface="Calibri" pitchFamily="34" charset="0"/>
                <a:ea typeface="Times New Roman" pitchFamily="18" charset="0"/>
                <a:cs typeface="Times New Roman" pitchFamily="18" charset="0"/>
              </a:rPr>
              <a:t>Padşahın</a:t>
            </a:r>
            <a:r>
              <a:rPr lang="tr-TR" sz="2800" dirty="0">
                <a:solidFill>
                  <a:srgbClr val="000000"/>
                </a:solidFill>
                <a:latin typeface="Calibri" pitchFamily="34" charset="0"/>
                <a:ea typeface="Times New Roman" pitchFamily="18" charset="0"/>
                <a:cs typeface="Times New Roman" pitchFamily="18" charset="0"/>
              </a:rPr>
              <a:t> </a:t>
            </a:r>
            <a:r>
              <a:rPr lang="tr-TR" sz="2800" dirty="0" err="1">
                <a:solidFill>
                  <a:srgbClr val="000000"/>
                </a:solidFill>
                <a:latin typeface="Calibri" pitchFamily="34" charset="0"/>
                <a:ea typeface="Times New Roman" pitchFamily="18" charset="0"/>
                <a:cs typeface="Times New Roman" pitchFamily="18" charset="0"/>
              </a:rPr>
              <a:t>Nağılı</a:t>
            </a:r>
            <a:r>
              <a:rPr lang="tr-TR" sz="2800" dirty="0">
                <a:solidFill>
                  <a:srgbClr val="000000"/>
                </a:solidFill>
                <a:latin typeface="Calibri" pitchFamily="34" charset="0"/>
                <a:ea typeface="Times New Roman" pitchFamily="18" charset="0"/>
                <a:cs typeface="Times New Roman" pitchFamily="18" charset="0"/>
              </a:rPr>
              <a:t>” adlı </a:t>
            </a:r>
            <a:r>
              <a:rPr lang="tr-TR" sz="2800" dirty="0" err="1">
                <a:solidFill>
                  <a:srgbClr val="000000"/>
                </a:solidFill>
                <a:latin typeface="Calibri" pitchFamily="34" charset="0"/>
                <a:ea typeface="Times New Roman" pitchFamily="18" charset="0"/>
                <a:cs typeface="Times New Roman" pitchFamily="18" charset="0"/>
              </a:rPr>
              <a:t>povest</a:t>
            </a:r>
            <a:r>
              <a:rPr lang="tr-TR" sz="2800" dirty="0">
                <a:solidFill>
                  <a:srgbClr val="000000"/>
                </a:solidFill>
                <a:latin typeface="Calibri" pitchFamily="34" charset="0"/>
                <a:ea typeface="Times New Roman" pitchFamily="18" charset="0"/>
                <a:cs typeface="Times New Roman" pitchFamily="18" charset="0"/>
              </a:rPr>
              <a:t>, roman ve hikâyeleri yer almaktadır. </a:t>
            </a:r>
            <a:endParaRPr lang="tr-TR" sz="2800" dirty="0">
              <a:latin typeface="Arial" pitchFamily="34" charset="0"/>
              <a:cs typeface="Arial" pitchFamily="34" charset="0"/>
            </a:endParaRPr>
          </a:p>
        </p:txBody>
      </p:sp>
    </p:spTree>
    <p:extLst>
      <p:ext uri="{BB962C8B-B14F-4D97-AF65-F5344CB8AC3E}">
        <p14:creationId xmlns:p14="http://schemas.microsoft.com/office/powerpoint/2010/main" val="4967349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935760" y="1556792"/>
            <a:ext cx="4572000" cy="1077218"/>
          </a:xfrm>
          <a:prstGeom prst="rect">
            <a:avLst/>
          </a:prstGeom>
        </p:spPr>
        <p:txBody>
          <a:bodyPr>
            <a:spAutoFit/>
          </a:bodyPr>
          <a:lstStyle/>
          <a:p>
            <a:pPr algn="ctr"/>
            <a:r>
              <a:rPr lang="tr-TR" sz="3200" dirty="0"/>
              <a:t>Soru-Cevap</a:t>
            </a:r>
          </a:p>
          <a:p>
            <a:pPr algn="ctr"/>
            <a:r>
              <a:rPr lang="tr-TR" sz="3200" dirty="0"/>
              <a:t>Katkı ve eleştiriler</a:t>
            </a:r>
          </a:p>
        </p:txBody>
      </p:sp>
    </p:spTree>
    <p:extLst>
      <p:ext uri="{BB962C8B-B14F-4D97-AF65-F5344CB8AC3E}">
        <p14:creationId xmlns:p14="http://schemas.microsoft.com/office/powerpoint/2010/main" val="7637264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19536" y="1466465"/>
            <a:ext cx="9808278" cy="5355312"/>
          </a:xfrm>
          <a:prstGeom prst="rect">
            <a:avLst/>
          </a:prstGeom>
          <a:noFill/>
        </p:spPr>
        <p:txBody>
          <a:bodyPr wrap="square" rtlCol="0">
            <a:spAutoFit/>
          </a:bodyPr>
          <a:lstStyle/>
          <a:p>
            <a:r>
              <a:rPr lang="tr-TR" dirty="0" err="1"/>
              <a:t>Ahmedov</a:t>
            </a:r>
            <a:r>
              <a:rPr lang="tr-TR" dirty="0"/>
              <a:t>, </a:t>
            </a:r>
            <a:r>
              <a:rPr lang="tr-TR" dirty="0" err="1"/>
              <a:t>Teymur</a:t>
            </a:r>
            <a:r>
              <a:rPr lang="tr-TR" dirty="0"/>
              <a:t>, </a:t>
            </a:r>
            <a:r>
              <a:rPr lang="tr-TR" i="1" dirty="0"/>
              <a:t>Azerbaycan </a:t>
            </a:r>
            <a:r>
              <a:rPr lang="tr-TR" i="1" dirty="0" err="1"/>
              <a:t>Sovet</a:t>
            </a:r>
            <a:r>
              <a:rPr lang="tr-TR" i="1" dirty="0"/>
              <a:t> </a:t>
            </a:r>
            <a:r>
              <a:rPr lang="tr-TR" i="1" dirty="0" err="1"/>
              <a:t>Yazıçıları</a:t>
            </a:r>
            <a:r>
              <a:rPr lang="tr-TR" dirty="0"/>
              <a:t>, </a:t>
            </a:r>
            <a:r>
              <a:rPr lang="tr-TR" dirty="0" err="1"/>
              <a:t>Yazıçı</a:t>
            </a:r>
            <a:r>
              <a:rPr lang="tr-TR" dirty="0"/>
              <a:t>, Bakı, 1987.</a:t>
            </a:r>
          </a:p>
          <a:p>
            <a:r>
              <a:rPr lang="tr-TR" dirty="0"/>
              <a:t>Akpınar, Yavuz, </a:t>
            </a:r>
            <a:r>
              <a:rPr lang="tr-TR" i="1" dirty="0"/>
              <a:t>Azerî Edebiyatı Araştırmaları</a:t>
            </a:r>
            <a:r>
              <a:rPr lang="tr-TR" dirty="0"/>
              <a:t>, Dergâh Yay., 1. Baskı, İstanbul, 1994.</a:t>
            </a:r>
          </a:p>
          <a:p>
            <a:r>
              <a:rPr lang="tr-TR" dirty="0"/>
              <a:t>Arif, </a:t>
            </a:r>
            <a:r>
              <a:rPr lang="tr-TR" dirty="0" err="1"/>
              <a:t>Memmed</a:t>
            </a:r>
            <a:r>
              <a:rPr lang="tr-TR" dirty="0"/>
              <a:t> (Baş redaktör), </a:t>
            </a:r>
            <a:r>
              <a:rPr lang="tr-TR" i="1" dirty="0"/>
              <a:t>Azerbaycan </a:t>
            </a:r>
            <a:r>
              <a:rPr lang="tr-TR" i="1" dirty="0" err="1"/>
              <a:t>Sovet</a:t>
            </a:r>
            <a:r>
              <a:rPr lang="tr-TR" i="1" dirty="0"/>
              <a:t> </a:t>
            </a:r>
            <a:r>
              <a:rPr lang="tr-TR" i="1" dirty="0" err="1"/>
              <a:t>Edebiyyatı</a:t>
            </a:r>
            <a:r>
              <a:rPr lang="tr-TR" i="1" dirty="0"/>
              <a:t> Tarihi</a:t>
            </a:r>
            <a:r>
              <a:rPr lang="tr-TR" dirty="0"/>
              <a:t>, </a:t>
            </a:r>
            <a:r>
              <a:rPr lang="tr-TR" dirty="0" err="1"/>
              <a:t>İkinçi</a:t>
            </a:r>
            <a:r>
              <a:rPr lang="tr-TR" dirty="0"/>
              <a:t> </a:t>
            </a:r>
            <a:r>
              <a:rPr lang="tr-TR" dirty="0" err="1"/>
              <a:t>cild</a:t>
            </a:r>
            <a:r>
              <a:rPr lang="tr-TR" dirty="0"/>
              <a:t>, ASSR </a:t>
            </a:r>
            <a:r>
              <a:rPr lang="tr-TR" dirty="0" err="1"/>
              <a:t>Elmler</a:t>
            </a:r>
            <a:r>
              <a:rPr lang="tr-TR" dirty="0"/>
              <a:t> </a:t>
            </a:r>
            <a:r>
              <a:rPr lang="tr-TR" dirty="0" err="1"/>
              <a:t>Akademiyası</a:t>
            </a:r>
            <a:r>
              <a:rPr lang="tr-TR" dirty="0"/>
              <a:t> </a:t>
            </a:r>
            <a:r>
              <a:rPr lang="tr-TR" dirty="0" err="1"/>
              <a:t>Neşriyyatı</a:t>
            </a:r>
            <a:r>
              <a:rPr lang="tr-TR" dirty="0"/>
              <a:t>, Bakı, 1967.</a:t>
            </a:r>
          </a:p>
          <a:p>
            <a:r>
              <a:rPr lang="tr-TR" dirty="0"/>
              <a:t>Atay, Ayşe, </a:t>
            </a:r>
            <a:r>
              <a:rPr lang="tr-TR" i="1" dirty="0"/>
              <a:t>Beş Katlı Evin Altıncı Katındaki Adam: Anar, Hayatı, Sanatı ve Hikayeleri</a:t>
            </a:r>
            <a:r>
              <a:rPr lang="tr-TR" dirty="0"/>
              <a:t>,  Bengü Yayınları, Ankara, 2008.</a:t>
            </a:r>
          </a:p>
          <a:p>
            <a:r>
              <a:rPr lang="tr-TR" dirty="0" err="1"/>
              <a:t>Kuliyev</a:t>
            </a:r>
            <a:r>
              <a:rPr lang="tr-TR" dirty="0"/>
              <a:t>, Asker, "Bahtiyar </a:t>
            </a:r>
            <a:r>
              <a:rPr lang="tr-TR" dirty="0" err="1"/>
              <a:t>Vahabzade</a:t>
            </a:r>
            <a:r>
              <a:rPr lang="tr-TR" dirty="0"/>
              <a:t>", </a:t>
            </a:r>
            <a:r>
              <a:rPr lang="tr-TR" i="1" dirty="0"/>
              <a:t>Türk Dünyası Edebiyatı</a:t>
            </a:r>
            <a:r>
              <a:rPr lang="tr-TR" dirty="0"/>
              <a:t>, 2. Cilt içinde, </a:t>
            </a:r>
            <a:r>
              <a:rPr lang="tr-TR" dirty="0" err="1"/>
              <a:t>Tika</a:t>
            </a:r>
            <a:r>
              <a:rPr lang="tr-TR" dirty="0"/>
              <a:t>, Ankara, 2002.</a:t>
            </a:r>
          </a:p>
          <a:p>
            <a:r>
              <a:rPr lang="tr-TR" dirty="0"/>
              <a:t>Uygur, Erdoğan, “Bahtiyar </a:t>
            </a:r>
            <a:r>
              <a:rPr lang="tr-TR" dirty="0" err="1"/>
              <a:t>Vahabzade</a:t>
            </a:r>
            <a:r>
              <a:rPr lang="tr-TR" dirty="0"/>
              <a:t>”, </a:t>
            </a:r>
            <a:r>
              <a:rPr lang="tr-TR" i="1" dirty="0"/>
              <a:t>Modern Türklük Araştırmaları Dergisi-</a:t>
            </a:r>
            <a:r>
              <a:rPr lang="tr-TR" i="1" dirty="0" err="1"/>
              <a:t>Journal</a:t>
            </a:r>
            <a:r>
              <a:rPr lang="tr-TR" i="1" dirty="0"/>
              <a:t> of Modern </a:t>
            </a:r>
            <a:r>
              <a:rPr lang="tr-TR" i="1" dirty="0" err="1"/>
              <a:t>Turkish</a:t>
            </a:r>
            <a:r>
              <a:rPr lang="tr-TR" i="1" dirty="0"/>
              <a:t> </a:t>
            </a:r>
            <a:r>
              <a:rPr lang="tr-TR" i="1" dirty="0" err="1"/>
              <a:t>Studies</a:t>
            </a:r>
            <a:r>
              <a:rPr lang="tr-TR" i="1" dirty="0"/>
              <a:t>,</a:t>
            </a:r>
            <a:r>
              <a:rPr lang="tr-TR" dirty="0"/>
              <a:t> cilt 6, sayı 1 , s. 153-157, Mart 2009.</a:t>
            </a:r>
          </a:p>
          <a:p>
            <a:r>
              <a:rPr lang="de-DE" b="1" dirty="0"/>
              <a:t>Internet </a:t>
            </a:r>
            <a:r>
              <a:rPr lang="de-DE" b="1" dirty="0" err="1"/>
              <a:t>kaynakları</a:t>
            </a:r>
            <a:endParaRPr lang="tr-TR" dirty="0"/>
          </a:p>
          <a:p>
            <a:r>
              <a:rPr lang="de-DE" u="sng" dirty="0">
                <a:hlinkClick r:id="rId2"/>
              </a:rPr>
              <a:t>http://www.anspress.com/nid103896.html</a:t>
            </a:r>
            <a:r>
              <a:rPr lang="de-DE" dirty="0"/>
              <a:t> (13.02.2009)</a:t>
            </a:r>
            <a:endParaRPr lang="tr-TR" dirty="0"/>
          </a:p>
          <a:p>
            <a:r>
              <a:rPr lang="de-DE" u="sng" dirty="0">
                <a:hlinkClick r:id="rId3"/>
              </a:rPr>
              <a:t>http://www.vahabzade.net/</a:t>
            </a:r>
            <a:r>
              <a:rPr lang="de-DE" dirty="0"/>
              <a:t> (13.02.2009)</a:t>
            </a:r>
            <a:endParaRPr lang="tr-TR" dirty="0"/>
          </a:p>
          <a:p>
            <a:r>
              <a:rPr lang="de-DE" dirty="0" err="1"/>
              <a:t>Gedikli</a:t>
            </a:r>
            <a:r>
              <a:rPr lang="de-DE" dirty="0"/>
              <a:t>, Yusuf: </a:t>
            </a:r>
            <a:r>
              <a:rPr lang="de-DE" u="sng" dirty="0">
                <a:hlinkClick r:id="rId4"/>
              </a:rPr>
              <a:t>http://www.biyografi.net/kisiayrinti.asp?kisiid=4266</a:t>
            </a:r>
            <a:r>
              <a:rPr lang="de-DE" dirty="0"/>
              <a:t> (13.03.2009)</a:t>
            </a:r>
            <a:endParaRPr lang="tr-TR" dirty="0"/>
          </a:p>
          <a:p>
            <a:r>
              <a:rPr lang="de-DE" dirty="0" err="1"/>
              <a:t>Gündoğdu</a:t>
            </a:r>
            <a:r>
              <a:rPr lang="de-DE" dirty="0"/>
              <a:t>, Bayram, Bahtiyar </a:t>
            </a:r>
            <a:r>
              <a:rPr lang="de-DE" dirty="0" err="1"/>
              <a:t>Vahabzade'nin</a:t>
            </a:r>
            <a:r>
              <a:rPr lang="de-DE" dirty="0"/>
              <a:t> </a:t>
            </a:r>
            <a:r>
              <a:rPr lang="de-DE" dirty="0" err="1"/>
              <a:t>Publisistikası</a:t>
            </a:r>
            <a:r>
              <a:rPr lang="de-DE" dirty="0"/>
              <a:t>. </a:t>
            </a:r>
            <a:r>
              <a:rPr lang="tr-TR" u="sng" dirty="0">
                <a:hlinkClick r:id="rId5"/>
              </a:rPr>
              <a:t>http://turkoloji.cu.edu.tr/CAGDAS%20TURK%20LEHCELERI/bayram_gundogdu_vahapzade.pdf</a:t>
            </a:r>
            <a:r>
              <a:rPr lang="tr-TR" dirty="0"/>
              <a:t>  (14.02.2009)</a:t>
            </a:r>
          </a:p>
          <a:p>
            <a:r>
              <a:rPr lang="tr-TR" dirty="0"/>
              <a:t>Karaman, Erdal, Bahtiyar </a:t>
            </a:r>
            <a:r>
              <a:rPr lang="tr-TR" dirty="0" err="1"/>
              <a:t>Vahabzade’nin</a:t>
            </a:r>
            <a:r>
              <a:rPr lang="tr-TR" dirty="0"/>
              <a:t> Ana Dili Uğrunda Verdiği Mücadele. </a:t>
            </a:r>
            <a:r>
              <a:rPr lang="de-DE" u="sng" dirty="0">
                <a:hlinkClick r:id="rId6"/>
              </a:rPr>
              <a:t>http://turkoloji.cu.edu.tr/CAGDAS%20TURK%20LEHCELERI/erdal_karaman_bahtiyarvahabzade_anadili_mucadele.pdf</a:t>
            </a:r>
            <a:r>
              <a:rPr lang="de-DE" dirty="0"/>
              <a:t>  (</a:t>
            </a:r>
            <a:r>
              <a:rPr lang="de-DE"/>
              <a:t>14.02.2009</a:t>
            </a:r>
            <a:r>
              <a:rPr lang="de-DE" smtClean="0"/>
              <a:t>)</a:t>
            </a:r>
            <a:endParaRPr lang="tr-TR" dirty="0"/>
          </a:p>
        </p:txBody>
      </p:sp>
      <p:sp>
        <p:nvSpPr>
          <p:cNvPr id="3" name="1 Başlık"/>
          <p:cNvSpPr txBox="1">
            <a:spLocks/>
          </p:cNvSpPr>
          <p:nvPr/>
        </p:nvSpPr>
        <p:spPr>
          <a:xfrm>
            <a:off x="1919536" y="836712"/>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KAYNAKLAR</a:t>
            </a:r>
            <a:endParaRPr lang="tr-TR" sz="2700" b="1" dirty="0">
              <a:solidFill>
                <a:srgbClr val="0070C0"/>
              </a:solidFill>
            </a:endParaRPr>
          </a:p>
        </p:txBody>
      </p:sp>
    </p:spTree>
    <p:extLst>
      <p:ext uri="{BB962C8B-B14F-4D97-AF65-F5344CB8AC3E}">
        <p14:creationId xmlns:p14="http://schemas.microsoft.com/office/powerpoint/2010/main" val="2498316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268760"/>
            <a:ext cx="7128792" cy="3539430"/>
          </a:xfrm>
          <a:prstGeom prst="rect">
            <a:avLst/>
          </a:prstGeom>
        </p:spPr>
        <p:txBody>
          <a:bodyPr wrap="square">
            <a:spAutoFit/>
          </a:bodyPr>
          <a:lstStyle/>
          <a:p>
            <a:pPr algn="just"/>
            <a:r>
              <a:rPr lang="tr-TR" sz="2800" dirty="0"/>
              <a:t>Edebî faaliyetlerine öğrenciliği döneminde “Ana ve Şekil” (1943) adlı şiiriyle adım atar. Şiirin beğenilmesinden sonra pek çok şiiri matbuat sahasında görülmeye başlanır. 1947’de mezun olmasıyla birlikte aynı fakültede asistan olarak akademik camiaya dahil olur. Şiirlerinin yanı sıra yayımladığı ilmî çalışmalarıyla da edebiyat dünyasında adından söz ettirmeye başlar. </a:t>
            </a:r>
          </a:p>
        </p:txBody>
      </p:sp>
    </p:spTree>
    <p:extLst>
      <p:ext uri="{BB962C8B-B14F-4D97-AF65-F5344CB8AC3E}">
        <p14:creationId xmlns:p14="http://schemas.microsoft.com/office/powerpoint/2010/main" val="2267583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510590" y="1474795"/>
            <a:ext cx="7272808"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Azerbaycan’ın meşhur şairlerinden Samet Vurgun’un desteğiyle 1945’te </a:t>
            </a:r>
            <a:r>
              <a:rPr lang="tr-TR" sz="2800" dirty="0" err="1">
                <a:ea typeface="Times New Roman" pitchFamily="18" charset="0"/>
                <a:cs typeface="Arial" pitchFamily="34" charset="0"/>
              </a:rPr>
              <a:t>Yazıçılar</a:t>
            </a:r>
            <a:r>
              <a:rPr lang="tr-TR" sz="2800" dirty="0">
                <a:ea typeface="Times New Roman" pitchFamily="18" charset="0"/>
                <a:cs typeface="Arial" pitchFamily="34" charset="0"/>
              </a:rPr>
              <a:t> İttifakı’nın üyeliğine kabul edilir. “Menim Dostlarım” (1949) adlı ilk şiir kitabında 2. Dünya Savaşı’nın acıları, gösterilen fedakârlıklar ve kahramanlıklar lirik ve epik bir üslûpla dile getirilir.</a:t>
            </a:r>
            <a:endParaRPr lang="tr-TR" sz="2800" dirty="0">
              <a:cs typeface="Arial" pitchFamily="34" charset="0"/>
            </a:endParaRPr>
          </a:p>
        </p:txBody>
      </p:sp>
    </p:spTree>
    <p:extLst>
      <p:ext uri="{BB962C8B-B14F-4D97-AF65-F5344CB8AC3E}">
        <p14:creationId xmlns:p14="http://schemas.microsoft.com/office/powerpoint/2010/main" val="40394797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495600" y="1196753"/>
            <a:ext cx="7200800" cy="4401205"/>
          </a:xfrm>
          <a:prstGeom prst="rect">
            <a:avLst/>
          </a:prstGeom>
        </p:spPr>
        <p:txBody>
          <a:bodyPr wrap="square">
            <a:spAutoFit/>
          </a:bodyPr>
          <a:lstStyle/>
          <a:p>
            <a:pPr algn="just"/>
            <a:r>
              <a:rPr lang="tr-TR" sz="2800" dirty="0"/>
              <a:t>1951’de “Samet Vurgun’un </a:t>
            </a:r>
            <a:r>
              <a:rPr lang="tr-TR" sz="2800" dirty="0" err="1"/>
              <a:t>Lirikası</a:t>
            </a:r>
            <a:r>
              <a:rPr lang="tr-TR" sz="2800" dirty="0"/>
              <a:t>” konulu çalışmasıyla yüksek lisansını bitirir. 1964’te ise “Samet Vurgun’un Hayat ve Yaratıcılığı” adlı monografik çalışmasıyla doktorasını tamamlar. 1960’larda başlayan özgürlük hareketinin Azerbaycan’daki öncülerinden biri olan </a:t>
            </a:r>
            <a:r>
              <a:rPr lang="tr-TR" sz="2800" dirty="0" err="1"/>
              <a:t>Vahabzade</a:t>
            </a:r>
            <a:r>
              <a:rPr lang="tr-TR" sz="2800" dirty="0"/>
              <a:t>, Azerbaycan’ın ikiye bölünmüş olmasından dolayı toplumun duyduğu ıstırabı “</a:t>
            </a:r>
            <a:r>
              <a:rPr lang="tr-TR" sz="2800" dirty="0" err="1"/>
              <a:t>Gülüstan</a:t>
            </a:r>
            <a:r>
              <a:rPr lang="tr-TR" sz="2800" dirty="0"/>
              <a:t>” (1959) adlı </a:t>
            </a:r>
            <a:r>
              <a:rPr lang="tr-TR" sz="2800" dirty="0" err="1"/>
              <a:t>poemasında</a:t>
            </a:r>
            <a:r>
              <a:rPr lang="tr-TR" sz="2800" dirty="0"/>
              <a:t> açık bir şekilde ifade eder</a:t>
            </a:r>
          </a:p>
        </p:txBody>
      </p:sp>
    </p:spTree>
    <p:extLst>
      <p:ext uri="{BB962C8B-B14F-4D97-AF65-F5344CB8AC3E}">
        <p14:creationId xmlns:p14="http://schemas.microsoft.com/office/powerpoint/2010/main" val="313358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5" name="Rectangle 1"/>
          <p:cNvSpPr>
            <a:spLocks noChangeArrowheads="1"/>
          </p:cNvSpPr>
          <p:nvPr/>
        </p:nvSpPr>
        <p:spPr bwMode="auto">
          <a:xfrm>
            <a:off x="2117904" y="1391871"/>
            <a:ext cx="7128792"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Özgür, bağımsız ve tek Azerbaycan ülküsünün savunucusu </a:t>
            </a:r>
            <a:r>
              <a:rPr lang="tr-TR" sz="2800" dirty="0" err="1">
                <a:ea typeface="Times New Roman" pitchFamily="18" charset="0"/>
                <a:cs typeface="Arial" pitchFamily="34" charset="0"/>
              </a:rPr>
              <a:t>Vahabzade</a:t>
            </a:r>
            <a:r>
              <a:rPr lang="tr-TR" sz="2800" dirty="0">
                <a:ea typeface="Times New Roman" pitchFamily="18" charset="0"/>
                <a:cs typeface="Arial" pitchFamily="34" charset="0"/>
              </a:rPr>
              <a:t>, düşüncelerinden dolayı 1962’de iki yıl süreyle üniversiteden uzaklaştırılır.</a:t>
            </a:r>
            <a:endParaRPr lang="tr-TR" sz="2800" dirty="0">
              <a:cs typeface="Arial" pitchFamily="34" charset="0"/>
            </a:endParaRPr>
          </a:p>
        </p:txBody>
      </p:sp>
    </p:spTree>
    <p:extLst>
      <p:ext uri="{BB962C8B-B14F-4D97-AF65-F5344CB8AC3E}">
        <p14:creationId xmlns:p14="http://schemas.microsoft.com/office/powerpoint/2010/main" val="16901608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196752"/>
            <a:ext cx="7200800" cy="3539430"/>
          </a:xfrm>
          <a:prstGeom prst="rect">
            <a:avLst/>
          </a:prstGeom>
        </p:spPr>
        <p:txBody>
          <a:bodyPr wrap="square">
            <a:spAutoFit/>
          </a:bodyPr>
          <a:lstStyle/>
          <a:p>
            <a:pPr algn="just"/>
            <a:r>
              <a:rPr lang="tr-TR" sz="2800" dirty="0"/>
              <a:t>1980’de Azerbaycan </a:t>
            </a:r>
            <a:r>
              <a:rPr lang="tr-TR" sz="2800" dirty="0" err="1"/>
              <a:t>Elmler</a:t>
            </a:r>
            <a:r>
              <a:rPr lang="tr-TR" sz="2800" dirty="0"/>
              <a:t> </a:t>
            </a:r>
            <a:r>
              <a:rPr lang="tr-TR" sz="2800" dirty="0" err="1"/>
              <a:t>Akademiyası</a:t>
            </a:r>
            <a:r>
              <a:rPr lang="tr-TR" sz="2800" dirty="0"/>
              <a:t> üyeliğine seçilir. </a:t>
            </a:r>
            <a:r>
              <a:rPr lang="tr-TR" sz="2800" dirty="0" err="1"/>
              <a:t>Vahabzade</a:t>
            </a:r>
            <a:r>
              <a:rPr lang="tr-TR" sz="2800" dirty="0"/>
              <a:t> 1990’da emekli olana kadar üniversitede Azerbaycan Edebiyatı üzerine ders verir. 43 yıl süren akademik yaşamı boyunca pek çok bilimsel yayına imza atan şair ve akademisyen </a:t>
            </a:r>
            <a:r>
              <a:rPr lang="tr-TR" sz="2800" dirty="0" err="1"/>
              <a:t>Vahabzade</a:t>
            </a:r>
            <a:r>
              <a:rPr lang="tr-TR" sz="2800" dirty="0"/>
              <a:t>, kitap ve makalelerinde edebiyatın toplum nezdinde yerini ve önemini muhkemleştirmeyi amaçlar. </a:t>
            </a:r>
          </a:p>
        </p:txBody>
      </p:sp>
    </p:spTree>
    <p:extLst>
      <p:ext uri="{BB962C8B-B14F-4D97-AF65-F5344CB8AC3E}">
        <p14:creationId xmlns:p14="http://schemas.microsoft.com/office/powerpoint/2010/main" val="30328119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7" name="Rectangle 1"/>
          <p:cNvSpPr>
            <a:spLocks noChangeArrowheads="1"/>
          </p:cNvSpPr>
          <p:nvPr/>
        </p:nvSpPr>
        <p:spPr bwMode="auto">
          <a:xfrm>
            <a:off x="2495600" y="1124745"/>
            <a:ext cx="7272808"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49263" algn="just" fontAlgn="base">
              <a:spcBef>
                <a:spcPct val="0"/>
              </a:spcBef>
              <a:spcAft>
                <a:spcPct val="0"/>
              </a:spcAft>
            </a:pPr>
            <a:r>
              <a:rPr lang="tr-TR" sz="2800" dirty="0">
                <a:ea typeface="Times New Roman" pitchFamily="18" charset="0"/>
                <a:cs typeface="Arial" pitchFamily="34" charset="0"/>
              </a:rPr>
              <a:t>Şiir kitaplarının bir kısmı Almanca, Ermenice, Fransızca, İngilizce, İspanyolca, Lehçe, Macarca, Rusça gibi yabancı dillere çevrilmiş ve Özbek, Türkmen ve Türkiye Türkçelerine aktarılmıştır. “Ömrümden Sayfalar” (2000), “Vatan, Millet, Anadili” (2000) ve “Soru işareti” (2002) adlı kitapları Türkiye’de yayımlanmıştır.</a:t>
            </a:r>
            <a:endParaRPr lang="tr-TR" sz="2800" dirty="0">
              <a:cs typeface="Arial" pitchFamily="34" charset="0"/>
            </a:endParaRPr>
          </a:p>
        </p:txBody>
      </p:sp>
    </p:spTree>
    <p:extLst>
      <p:ext uri="{BB962C8B-B14F-4D97-AF65-F5344CB8AC3E}">
        <p14:creationId xmlns:p14="http://schemas.microsoft.com/office/powerpoint/2010/main" val="978484776"/>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TotalTime>
  <Words>1445</Words>
  <Application>Microsoft Office PowerPoint</Application>
  <PresentationFormat>Geniş ekran</PresentationFormat>
  <Paragraphs>126</Paragraphs>
  <Slides>36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36</vt:i4>
      </vt:variant>
    </vt:vector>
  </HeadingPairs>
  <TitlesOfParts>
    <vt:vector size="41" baseType="lpstr">
      <vt:lpstr>Arial</vt:lpstr>
      <vt:lpstr>Calibri</vt:lpstr>
      <vt:lpstr>Times New Roman</vt:lpstr>
      <vt:lpstr>Wingdings 3</vt:lpstr>
      <vt:lpstr>Duman</vt:lpstr>
      <vt:lpstr>TL3030  ÇAĞDAŞ AZERBAYCAN EDEBİYATI                                           Prof. Dr. Erdoğan Uygur</vt:lpstr>
      <vt:lpstr>13. HAFTA</vt:lpstr>
      <vt:lpstr>Bahtiyar Vahapzade (1925-2009)</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Ana Dili şiirinden…</vt:lpstr>
      <vt:lpstr>PowerPoint Sunusu</vt:lpstr>
      <vt:lpstr>PowerPoint Sunusu</vt:lpstr>
      <vt:lpstr>Azerbaycan-Türkiye şiirinden…</vt:lpstr>
      <vt:lpstr>PowerPoint Sunusu</vt:lpstr>
      <vt:lpstr>PowerPoint Sunusu</vt:lpstr>
      <vt:lpstr>PowerPoint Sunusu</vt:lpstr>
      <vt:lpstr>GÜLÜSTAN POEMASI (I. BÖLÜM)</vt:lpstr>
      <vt:lpstr>PowerPoint Sunusu</vt:lpstr>
      <vt:lpstr>PowerPoint Sunusu</vt:lpstr>
      <vt:lpstr>PowerPoint Sunusu</vt:lpstr>
      <vt:lpstr>PowerPoint Sunusu</vt:lpstr>
      <vt:lpstr>Anar (1938-)</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 HAFTA</dc:title>
  <dc:creator>kısmi zamanlı</dc:creator>
  <cp:lastModifiedBy>Erasmus</cp:lastModifiedBy>
  <cp:revision>7</cp:revision>
  <dcterms:created xsi:type="dcterms:W3CDTF">2018-03-05T11:11:52Z</dcterms:created>
  <dcterms:modified xsi:type="dcterms:W3CDTF">2018-03-07T13:24:03Z</dcterms:modified>
</cp:coreProperties>
</file>