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573" r:id="rId2"/>
    <p:sldId id="624" r:id="rId3"/>
    <p:sldId id="625" r:id="rId4"/>
    <p:sldId id="627" r:id="rId5"/>
    <p:sldId id="626" r:id="rId6"/>
    <p:sldId id="628" r:id="rId7"/>
    <p:sldId id="623" r:id="rId8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Orta Stil 1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2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CCE82-DC69-432C-BABD-63E5257FC9F5}" type="datetime1">
              <a:rPr lang="tr-TR" smtClean="0"/>
              <a:t>7.05.2020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9922-981B-48BE-96E8-A46794BAA7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2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42D3-BDF4-467D-910A-DF82338AE250}" type="datetime1">
              <a:rPr lang="tr-TR" smtClean="0"/>
              <a:pPr/>
              <a:t>7.05.2020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Dikdörtgen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cxnSp>
          <p:nvCxnSpPr>
            <p:cNvPr id="7" name="Düz Bağlayıcı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Düz Bağlayıcı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tr-TR" noProof="0" smtClean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30" name="Tarih Yer Tutucusu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FDFD8-D7F7-4EA0-9E92-CC83D76048F5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19" name="Alt Bilgi Yer Tutucusu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F3240C-5877-429D-B2A7-07D24758D3C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809C7-44CB-4DD0-BCDF-A52895BB014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1F93F-375D-4AF0-AD0E-F019EB13F4AE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99C05-117E-4720-822E-941CC8903464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EBEF9-3980-4384-80D3-EB4BD5F6AADC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F9A8E6-B37F-47AF-A703-2BCBC9943932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F71D90-410C-4B16-9BFD-EA0ECDF4311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A6C1C-4434-4E26-A555-54E57ED65A8F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386DA-5C92-4A73-B0CF-808D08079677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esik ve Tek Köşesi Yuvarlak Dikdörtge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2" name="Dik Üçgen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tr-TR" noProof="0" smtClean="0"/>
              <a:t>Resim eklemek için simgeyi tıklatın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B9E368-D9EF-4D44-84F6-E0AB247D1959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0" name="Serbest 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erbest 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Dikdörtgen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grpSp>
          <p:nvGrpSpPr>
            <p:cNvPr id="27" name="Gr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erbest biçi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erbest 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erbest 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  <p:sp>
              <p:nvSpPr>
                <p:cNvPr id="33" name="Serbest 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</p:grpSp>
        </p:grpSp>
      </p:grp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609600" y="662782"/>
            <a:ext cx="10972800" cy="1184306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tr-TR" noProof="0" dirty="0" smtClean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tr-TR" noProof="0" dirty="0" smtClean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 smtClean="0"/>
              <a:t>İkinci düzey</a:t>
            </a:r>
          </a:p>
          <a:p>
            <a:pPr lvl="2" rtl="0" eaLnBrk="1" latinLnBrk="0" hangingPunct="1"/>
            <a:r>
              <a:rPr lang="tr-TR" noProof="0" dirty="0" smtClean="0"/>
              <a:t>Üçüncü düzey</a:t>
            </a:r>
          </a:p>
          <a:p>
            <a:pPr lvl="3" rtl="0" eaLnBrk="1" latinLnBrk="0" hangingPunct="1"/>
            <a:r>
              <a:rPr lang="tr-TR" noProof="0" dirty="0" smtClean="0"/>
              <a:t>Dördüncü düzey</a:t>
            </a:r>
          </a:p>
          <a:p>
            <a:pPr lvl="4" rtl="0" eaLnBrk="1" latinLnBrk="0" hangingPunct="1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10" name="Tarih Yer Tutucusu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3193FE27-A740-43D0-8304-44C82B551D2A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22" name="Alt Bilgi Yer Tutucusu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678393" y="1223482"/>
            <a:ext cx="416485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AŞÇILIK PROGRAMI</a:t>
            </a:r>
          </a:p>
          <a:p>
            <a:pPr algn="ctr">
              <a:spcAft>
                <a:spcPts val="0"/>
              </a:spcAft>
            </a:pPr>
            <a:endParaRPr lang="tr-TR" sz="2800" b="1" kern="1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YİYECEK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İÇECEK</a:t>
            </a: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MALİYET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398" y="3701143"/>
            <a:ext cx="6038850" cy="277898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17" y="150223"/>
            <a:ext cx="5267325" cy="39624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070716" y="4450008"/>
            <a:ext cx="1710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KONU </a:t>
            </a: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13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41496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13807" y="876052"/>
            <a:ext cx="1167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Stok devir hızı</a:t>
            </a:r>
            <a:endParaRPr lang="tr-TR" b="1" dirty="0"/>
          </a:p>
        </p:txBody>
      </p:sp>
      <p:sp>
        <p:nvSpPr>
          <p:cNvPr id="3" name="Dikdörtgen 2"/>
          <p:cNvSpPr/>
          <p:nvPr/>
        </p:nvSpPr>
        <p:spPr>
          <a:xfrm>
            <a:off x="172721" y="1353572"/>
            <a:ext cx="1178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Stoklama devir hızı düşük olan malzemeler belirlenerek boş yere stoklama yapılmamalıdır. Stok devir hızı depo çıkış sıklığı, depolama hacmi ve depolama için ayrılan bütçe ile yakından ilgilidir.</a:t>
            </a:r>
            <a:endParaRPr lang="tr-T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etin kutusu 3"/>
              <p:cNvSpPr txBox="1"/>
              <p:nvPr/>
            </p:nvSpPr>
            <p:spPr>
              <a:xfrm>
                <a:off x="3264588" y="3425065"/>
                <a:ext cx="6951467" cy="674865"/>
              </a:xfrm>
              <a:prstGeom prst="rect">
                <a:avLst/>
              </a:prstGeom>
              <a:pattFill prst="pct90">
                <a:fgClr>
                  <a:srgbClr val="FFC000"/>
                </a:fgClr>
                <a:bgClr>
                  <a:srgbClr val="92D050"/>
                </a:bgClr>
              </a:pattFill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𝑘𝑒𝑡𝑖𝑙𝑒𝑛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𝑦𝑖𝑦𝑒𝑐𝑒𝑘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𝑂𝑟𝑡𝑎𝑙𝑎𝑚𝑎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𝑠𝑡𝑜𝑘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 xmlns=""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588" y="3425065"/>
                <a:ext cx="6951467" cy="674865"/>
              </a:xfrm>
              <a:prstGeom prst="rect">
                <a:avLst/>
              </a:prstGeom>
              <a:blipFill>
                <a:blip r:embed="rId2"/>
                <a:stretch>
                  <a:fillRect l="-3065" b="-8850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ikdörtgen 4"/>
          <p:cNvSpPr/>
          <p:nvPr/>
        </p:nvSpPr>
        <p:spPr>
          <a:xfrm>
            <a:off x="280128" y="4610558"/>
            <a:ext cx="116781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formülü yardımıyla kolayca hesaplanabilir.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6875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1253" y="873733"/>
            <a:ext cx="11678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1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Ayçicek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yağının, 01.01.2019  ile 01.06.2019 tarihi arasındaki maliyeti 42 TL, dönem başı stok değeri 15 TL ve dönem sonu stok değerinim 13 TL olduğu varsayımıyla stok dönme hızı ne olur?</a:t>
            </a:r>
            <a:endParaRPr lang="tr-T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2624617" y="2120028"/>
                <a:ext cx="6951467" cy="674865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𝑘𝑒𝑡𝑖𝑙𝑒𝑛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𝑦𝑖𝑦𝑒𝑐𝑒𝑘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𝑂𝑟𝑡𝑎𝑙𝑎𝑚𝑎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𝑠𝑡𝑜𝑘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617" y="2120028"/>
                <a:ext cx="6951467" cy="674865"/>
              </a:xfrm>
              <a:prstGeom prst="rect">
                <a:avLst/>
              </a:prstGeom>
              <a:blipFill>
                <a:blip r:embed="rId2"/>
                <a:stretch>
                  <a:fillRect l="-3065" b="-9821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etin kutusu 3"/>
              <p:cNvSpPr txBox="1"/>
              <p:nvPr/>
            </p:nvSpPr>
            <p:spPr>
              <a:xfrm>
                <a:off x="1208689" y="3195180"/>
                <a:ext cx="10489324" cy="6244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o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𝑡𝑎𝑙𝑎𝑚𝑎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𝑠𝑡𝑜𝑘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𝑚𝑎𝑙𝑖𝑦𝑒𝑡𝑖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𝑛𝑒𝑚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𝑛𝑒𝑚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𝑠𝑜𝑛𝑢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𝑠𝑡𝑜𝑘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 xmlns=""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689" y="3195180"/>
                <a:ext cx="10489324" cy="624466"/>
              </a:xfrm>
              <a:prstGeom prst="rect">
                <a:avLst/>
              </a:prstGeom>
              <a:blipFill>
                <a:blip r:embed="rId3"/>
                <a:stretch>
                  <a:fillRect l="-1973" b="-18095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1340070" y="4137184"/>
                <a:ext cx="10489324" cy="6244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o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𝑡𝑎𝑙𝑎𝑚𝑎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𝑠𝑡𝑜𝑘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𝑚𝑎𝑙𝑖𝑦𝑒𝑡𝑖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15+13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2000" dirty="0" smtClean="0"/>
                  <a:t> =14</a:t>
                </a:r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070" y="4137184"/>
                <a:ext cx="10489324" cy="624466"/>
              </a:xfrm>
              <a:prstGeom prst="rect">
                <a:avLst/>
              </a:prstGeom>
              <a:blipFill>
                <a:blip r:embed="rId4"/>
                <a:stretch>
                  <a:fillRect l="-2031" t="-962" b="-17308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502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1253" y="873733"/>
            <a:ext cx="11678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1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Ayçicek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yağının, 01.01.2019  ile 01.06.2019 tarihi arasındaki maliyeti 42 TL, dönem başı stok değeri 15 TL ve dönem sonu stok değerinim 13 TL olduğu varsayımıyla stok dönme hızı ne olur?</a:t>
            </a:r>
            <a:endParaRPr lang="tr-T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Metin kutusu 5"/>
              <p:cNvSpPr txBox="1"/>
              <p:nvPr/>
            </p:nvSpPr>
            <p:spPr>
              <a:xfrm>
                <a:off x="2968909" y="3508530"/>
                <a:ext cx="6951467" cy="609269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>
          <p:sp>
            <p:nvSpPr>
              <p:cNvPr id="6" name="Metin kutus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909" y="3508530"/>
                <a:ext cx="6951467" cy="609269"/>
              </a:xfrm>
              <a:prstGeom prst="rect">
                <a:avLst/>
              </a:prstGeom>
              <a:blipFill>
                <a:blip r:embed="rId2"/>
                <a:stretch>
                  <a:fillRect l="-2977" t="-1980" b="-19802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Metin kutusu 6"/>
              <p:cNvSpPr txBox="1"/>
              <p:nvPr/>
            </p:nvSpPr>
            <p:spPr>
              <a:xfrm>
                <a:off x="3283170" y="4771328"/>
                <a:ext cx="6951467" cy="430887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tr-TR" sz="2000" dirty="0" err="1" smtClean="0"/>
              </a:p>
            </p:txBody>
          </p:sp>
        </mc:Choice>
        <mc:Fallback>
          <p:sp>
            <p:nvSpPr>
              <p:cNvPr id="7" name="Metin kutus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170" y="4771328"/>
                <a:ext cx="6951467" cy="430887"/>
              </a:xfrm>
              <a:prstGeom prst="rect">
                <a:avLst/>
              </a:prstGeom>
              <a:blipFill>
                <a:blip r:embed="rId3"/>
                <a:stretch>
                  <a:fillRect l="-3065" t="-23611" b="-47222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040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1253" y="873733"/>
            <a:ext cx="11678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2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Bulgurun, 03.05.2019  ile 08.08.2019 tarihi arasındaki maliyeti 24.5 TL, dönem başı stok değeri 8 TL ve dönem sonu stok değerinim 6 TL olduğu varsayımıyla stok dönme hızı ne olur?</a:t>
            </a:r>
            <a:endParaRPr lang="tr-T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2624617" y="2120028"/>
                <a:ext cx="6951467" cy="674865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𝑘𝑒𝑡𝑖𝑙𝑒𝑛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𝑦𝑖𝑦𝑒𝑐𝑒𝑘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𝑂𝑟𝑡𝑎𝑙𝑎𝑚𝑎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𝑠𝑡𝑜𝑘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617" y="2120028"/>
                <a:ext cx="6951467" cy="674865"/>
              </a:xfrm>
              <a:prstGeom prst="rect">
                <a:avLst/>
              </a:prstGeom>
              <a:blipFill>
                <a:blip r:embed="rId2"/>
                <a:stretch>
                  <a:fillRect l="-3065" b="-9821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etin kutusu 3"/>
              <p:cNvSpPr txBox="1"/>
              <p:nvPr/>
            </p:nvSpPr>
            <p:spPr>
              <a:xfrm>
                <a:off x="1208689" y="3195180"/>
                <a:ext cx="10489324" cy="6244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o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𝑡𝑎𝑙𝑎𝑚𝑎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𝑠𝑡𝑜𝑘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𝑚𝑎𝑙𝑖𝑦𝑒𝑡𝑖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𝑛𝑒𝑚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𝑛𝑒𝑚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𝑠𝑜𝑛𝑢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𝑠𝑡𝑜𝑘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𝑚𝑎𝑙𝑖𝑦𝑒𝑡𝑖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 xmlns=""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689" y="3195180"/>
                <a:ext cx="10489324" cy="624466"/>
              </a:xfrm>
              <a:prstGeom prst="rect">
                <a:avLst/>
              </a:prstGeom>
              <a:blipFill>
                <a:blip r:embed="rId3"/>
                <a:stretch>
                  <a:fillRect l="-1973" b="-18095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1340070" y="4137184"/>
                <a:ext cx="10489324" cy="6244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o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𝑡𝑎𝑙𝑎𝑚𝑎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𝑠𝑡𝑜𝑘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𝑚𝑎𝑙𝑖𝑦𝑒𝑡𝑖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8+6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2000" dirty="0" smtClean="0"/>
                  <a:t> =7</a:t>
                </a:r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070" y="4137184"/>
                <a:ext cx="10489324" cy="624466"/>
              </a:xfrm>
              <a:prstGeom prst="rect">
                <a:avLst/>
              </a:prstGeom>
              <a:blipFill>
                <a:blip r:embed="rId4"/>
                <a:stretch>
                  <a:fillRect l="-2031" t="-1923" b="-16346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206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1253" y="873733"/>
            <a:ext cx="11678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2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Bulgurun, 03.05.2019  ile 08.08.2019 tarihi arasındaki maliyeti 24.5 TL, dönem başı stok değeri 8 TL ve dönem sonu stok değerinim 6 TL olduğu varsayımıyla stok dönme hızı ne olur?</a:t>
            </a:r>
            <a:endParaRPr lang="tr-T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Metin kutusu 5"/>
              <p:cNvSpPr txBox="1"/>
              <p:nvPr/>
            </p:nvSpPr>
            <p:spPr>
              <a:xfrm>
                <a:off x="2777320" y="3425578"/>
                <a:ext cx="6951467" cy="615425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24.5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tr-TR" sz="2000" dirty="0" err="1" smtClean="0"/>
              </a:p>
            </p:txBody>
          </p:sp>
        </mc:Choice>
        <mc:Fallback>
          <p:sp>
            <p:nvSpPr>
              <p:cNvPr id="6" name="Metin kutus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320" y="3425578"/>
                <a:ext cx="6951467" cy="615425"/>
              </a:xfrm>
              <a:prstGeom prst="rect">
                <a:avLst/>
              </a:prstGeom>
              <a:blipFill>
                <a:blip r:embed="rId2"/>
                <a:stretch>
                  <a:fillRect l="-3065" t="-971" b="-18447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Metin kutusu 6"/>
              <p:cNvSpPr txBox="1"/>
              <p:nvPr/>
            </p:nvSpPr>
            <p:spPr>
              <a:xfrm>
                <a:off x="2995787" y="5177075"/>
                <a:ext cx="6951467" cy="430887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2800" dirty="0" smtClean="0"/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tok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𝑒𝑣𝑖𝑟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h𝚤𝑧𝚤</m:t>
                    </m:r>
                    <m:r>
                      <a:rPr lang="tr-TR" sz="280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.5</m:t>
                    </m:r>
                  </m:oMath>
                </a14:m>
                <a:endParaRPr lang="tr-TR" sz="2000" dirty="0" err="1" smtClean="0"/>
              </a:p>
            </p:txBody>
          </p:sp>
        </mc:Choice>
        <mc:Fallback>
          <p:sp>
            <p:nvSpPr>
              <p:cNvPr id="7" name="Metin kutus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787" y="5177075"/>
                <a:ext cx="6951467" cy="430887"/>
              </a:xfrm>
              <a:prstGeom prst="rect">
                <a:avLst/>
              </a:prstGeom>
              <a:blipFill>
                <a:blip r:embed="rId3"/>
                <a:stretch>
                  <a:fillRect l="-2975" t="-23288" b="-46575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225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34646" y="916243"/>
            <a:ext cx="10527323" cy="416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r>
              <a:rPr lang="tr-TR" b="1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endParaRPr lang="tr-TR" b="1" dirty="0" smtClean="0">
              <a:solidFill>
                <a:srgbClr val="5F5F5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Denizer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(2005). Konaklama İşletmelerinde Yiyecek ve İçecek Yönetimi. Ankara: Detay Yayıncılık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Yılmaz, Y. (2005). Yiyecek İçecek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Sarıışık, Mehmet (2017). Yiyecek İçecek İşletmelerinde 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Çetiner, E (2002).Konaklama İşletmelerinde Muhasebe Uygulamaları. Ankara: Gazi Yayınevi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err="1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Usal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(2006).Turizm İşletmelerinde Maliyet Analizleri</a:t>
            </a: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Ankara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Detay Yayıncılık</a:t>
            </a:r>
            <a:endParaRPr lang="tr-TR" sz="16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1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yin fırtınası hakkında sunu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52_TF03460637" id="{0832DA4E-A202-43F2-A5EE-27E99C173A88}" vid="{7A43FF2D-0693-42F6-A231-BFAA64C80588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Profesyonel beyin fırtınası sunusu</Template>
  <TotalTime>5726</TotalTime>
  <Words>437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8" baseType="lpstr">
      <vt:lpstr>SimSun</vt:lpstr>
      <vt:lpstr>Arial</vt:lpstr>
      <vt:lpstr>Calibri</vt:lpstr>
      <vt:lpstr>Cambria Math</vt:lpstr>
      <vt:lpstr>Century Gothic</vt:lpstr>
      <vt:lpstr>Mangal</vt:lpstr>
      <vt:lpstr>Palatino Linotype</vt:lpstr>
      <vt:lpstr>Times New Roman</vt:lpstr>
      <vt:lpstr>Verdana</vt:lpstr>
      <vt:lpstr>Wingdings 2</vt:lpstr>
      <vt:lpstr>Beyin fırtınası hakkında sunu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Fuat Atasoy</dc:creator>
  <cp:lastModifiedBy>Fuat Atasoy</cp:lastModifiedBy>
  <cp:revision>171</cp:revision>
  <dcterms:created xsi:type="dcterms:W3CDTF">2019-11-06T14:40:35Z</dcterms:created>
  <dcterms:modified xsi:type="dcterms:W3CDTF">2020-05-07T20:15:55Z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