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21"/>
  </p:notesMasterIdLst>
  <p:sldIdLst>
    <p:sldId id="256" r:id="rId2"/>
    <p:sldId id="262" r:id="rId3"/>
    <p:sldId id="257" r:id="rId4"/>
    <p:sldId id="278" r:id="rId5"/>
    <p:sldId id="267" r:id="rId6"/>
    <p:sldId id="293" r:id="rId7"/>
    <p:sldId id="290" r:id="rId8"/>
    <p:sldId id="268" r:id="rId9"/>
    <p:sldId id="264" r:id="rId10"/>
    <p:sldId id="294" r:id="rId11"/>
    <p:sldId id="285" r:id="rId12"/>
    <p:sldId id="271" r:id="rId13"/>
    <p:sldId id="277" r:id="rId14"/>
    <p:sldId id="280" r:id="rId15"/>
    <p:sldId id="284" r:id="rId16"/>
    <p:sldId id="283" r:id="rId17"/>
    <p:sldId id="274" r:id="rId18"/>
    <p:sldId id="275"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0B04"/>
    <a:srgbClr val="4F0A10"/>
    <a:srgbClr val="0C5780"/>
    <a:srgbClr val="E7E7E7"/>
    <a:srgbClr val="5AA2AE"/>
    <a:srgbClr val="3C4388"/>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90" autoAdjust="0"/>
    <p:restoredTop sz="94660"/>
  </p:normalViewPr>
  <p:slideViewPr>
    <p:cSldViewPr snapToGrid="0">
      <p:cViewPr varScale="1">
        <p:scale>
          <a:sx n="66" d="100"/>
          <a:sy n="66" d="100"/>
        </p:scale>
        <p:origin x="73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C197CE-45DB-4BF4-B36B-5BAA53B43B77}" type="datetimeFigureOut">
              <a:rPr lang="en-US" smtClean="0"/>
              <a:t>4/17/2020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03044-8CFE-41B9-8CCF-8999B6D3CCC6}" type="slidenum">
              <a:rPr lang="en-US" smtClean="0"/>
              <a:t>‹#›</a:t>
            </a:fld>
            <a:endParaRPr lang="en-US"/>
          </a:p>
        </p:txBody>
      </p:sp>
    </p:spTree>
    <p:extLst>
      <p:ext uri="{BB962C8B-B14F-4D97-AF65-F5344CB8AC3E}">
        <p14:creationId xmlns:p14="http://schemas.microsoft.com/office/powerpoint/2010/main" val="3175489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A762A6-D455-44AF-A127-2FCBA2A25D58}" type="datetime1">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95AEA-4891-452C-AD03-739F3A0BCDD3}" type="slidenum">
              <a:rPr lang="en-US" smtClean="0"/>
              <a:t>‹#›</a:t>
            </a:fld>
            <a:endParaRPr lang="en-US"/>
          </a:p>
        </p:txBody>
      </p:sp>
    </p:spTree>
    <p:extLst>
      <p:ext uri="{BB962C8B-B14F-4D97-AF65-F5344CB8AC3E}">
        <p14:creationId xmlns:p14="http://schemas.microsoft.com/office/powerpoint/2010/main" val="62023762"/>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B1AF57-DF4F-4975-ABD2-781A723E5C70}" type="datetime1">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95AEA-4891-452C-AD03-739F3A0BCDD3}" type="slidenum">
              <a:rPr lang="en-US" smtClean="0"/>
              <a:t>‹#›</a:t>
            </a:fld>
            <a:endParaRPr lang="en-US"/>
          </a:p>
        </p:txBody>
      </p:sp>
    </p:spTree>
    <p:extLst>
      <p:ext uri="{BB962C8B-B14F-4D97-AF65-F5344CB8AC3E}">
        <p14:creationId xmlns:p14="http://schemas.microsoft.com/office/powerpoint/2010/main" val="379797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3DE010-0BE4-4C7E-A821-3FDEBFA6E044}" type="datetime1">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95AEA-4891-452C-AD03-739F3A0BCDD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68301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1189B3-7AF2-4B65-8218-6D8529026790}" type="datetime1">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95AEA-4891-452C-AD03-739F3A0BCDD3}" type="slidenum">
              <a:rPr lang="en-US" smtClean="0"/>
              <a:t>‹#›</a:t>
            </a:fld>
            <a:endParaRPr lang="en-US"/>
          </a:p>
        </p:txBody>
      </p:sp>
    </p:spTree>
    <p:extLst>
      <p:ext uri="{BB962C8B-B14F-4D97-AF65-F5344CB8AC3E}">
        <p14:creationId xmlns:p14="http://schemas.microsoft.com/office/powerpoint/2010/main" val="879319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A3122B-308D-498E-8A2E-8883DD192D24}" type="datetime1">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95AEA-4891-452C-AD03-739F3A0BCDD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67213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E01A93-7244-4C8C-890A-162D7247C95D}" type="datetime1">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95AEA-4891-452C-AD03-739F3A0BCDD3}" type="slidenum">
              <a:rPr lang="en-US" smtClean="0"/>
              <a:t>‹#›</a:t>
            </a:fld>
            <a:endParaRPr lang="en-US"/>
          </a:p>
        </p:txBody>
      </p:sp>
    </p:spTree>
    <p:extLst>
      <p:ext uri="{BB962C8B-B14F-4D97-AF65-F5344CB8AC3E}">
        <p14:creationId xmlns:p14="http://schemas.microsoft.com/office/powerpoint/2010/main" val="2907577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0FE03F-142F-4EEF-A6FA-538EF8999CC2}" type="datetime1">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95AEA-4891-452C-AD03-739F3A0BCDD3}" type="slidenum">
              <a:rPr lang="en-US" smtClean="0"/>
              <a:t>‹#›</a:t>
            </a:fld>
            <a:endParaRPr lang="en-US"/>
          </a:p>
        </p:txBody>
      </p:sp>
    </p:spTree>
    <p:extLst>
      <p:ext uri="{BB962C8B-B14F-4D97-AF65-F5344CB8AC3E}">
        <p14:creationId xmlns:p14="http://schemas.microsoft.com/office/powerpoint/2010/main" val="4111528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94C2A9-8C3B-44E1-89D5-AF48A3DE1C3C}" type="datetime1">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95AEA-4891-452C-AD03-739F3A0BCDD3}" type="slidenum">
              <a:rPr lang="en-US" smtClean="0"/>
              <a:t>‹#›</a:t>
            </a:fld>
            <a:endParaRPr lang="en-US"/>
          </a:p>
        </p:txBody>
      </p:sp>
    </p:spTree>
    <p:extLst>
      <p:ext uri="{BB962C8B-B14F-4D97-AF65-F5344CB8AC3E}">
        <p14:creationId xmlns:p14="http://schemas.microsoft.com/office/powerpoint/2010/main" val="3226413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8F95D9-0622-4539-A359-85FD6FB184C7}" type="datetime1">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95AEA-4891-452C-AD03-739F3A0BCDD3}" type="slidenum">
              <a:rPr lang="en-US" smtClean="0"/>
              <a:t>‹#›</a:t>
            </a:fld>
            <a:endParaRPr lang="en-US"/>
          </a:p>
        </p:txBody>
      </p:sp>
    </p:spTree>
    <p:extLst>
      <p:ext uri="{BB962C8B-B14F-4D97-AF65-F5344CB8AC3E}">
        <p14:creationId xmlns:p14="http://schemas.microsoft.com/office/powerpoint/2010/main" val="3146392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4BE0DA-01B5-4E70-AEEB-04DD04B15E2A}" type="datetime1">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95AEA-4891-452C-AD03-739F3A0BCDD3}" type="slidenum">
              <a:rPr lang="en-US" smtClean="0"/>
              <a:t>‹#›</a:t>
            </a:fld>
            <a:endParaRPr lang="en-US"/>
          </a:p>
        </p:txBody>
      </p:sp>
    </p:spTree>
    <p:extLst>
      <p:ext uri="{BB962C8B-B14F-4D97-AF65-F5344CB8AC3E}">
        <p14:creationId xmlns:p14="http://schemas.microsoft.com/office/powerpoint/2010/main" val="2199969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00F666-4290-4C6A-9720-FA5C339D4FC4}" type="datetime1">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95AEA-4891-452C-AD03-739F3A0BCDD3}" type="slidenum">
              <a:rPr lang="en-US" smtClean="0"/>
              <a:t>‹#›</a:t>
            </a:fld>
            <a:endParaRPr lang="en-US"/>
          </a:p>
        </p:txBody>
      </p:sp>
    </p:spTree>
    <p:extLst>
      <p:ext uri="{BB962C8B-B14F-4D97-AF65-F5344CB8AC3E}">
        <p14:creationId xmlns:p14="http://schemas.microsoft.com/office/powerpoint/2010/main" val="3769373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0E47A6-4A58-4A36-8FA3-A62067E3134A}" type="datetime1">
              <a:rPr lang="en-US" smtClean="0"/>
              <a:t>4/17/2020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095AEA-4891-452C-AD03-739F3A0BCDD3}" type="slidenum">
              <a:rPr lang="en-US" smtClean="0"/>
              <a:t>‹#›</a:t>
            </a:fld>
            <a:endParaRPr lang="en-US"/>
          </a:p>
        </p:txBody>
      </p:sp>
    </p:spTree>
    <p:extLst>
      <p:ext uri="{BB962C8B-B14F-4D97-AF65-F5344CB8AC3E}">
        <p14:creationId xmlns:p14="http://schemas.microsoft.com/office/powerpoint/2010/main" val="4150757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61E4EB-C97B-4AC7-8358-6D4F165DBE86}" type="datetime1">
              <a:rPr lang="en-US" smtClean="0"/>
              <a:t>4/17/2020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095AEA-4891-452C-AD03-739F3A0BCDD3}" type="slidenum">
              <a:rPr lang="en-US" smtClean="0"/>
              <a:t>‹#›</a:t>
            </a:fld>
            <a:endParaRPr lang="en-US"/>
          </a:p>
        </p:txBody>
      </p:sp>
    </p:spTree>
    <p:extLst>
      <p:ext uri="{BB962C8B-B14F-4D97-AF65-F5344CB8AC3E}">
        <p14:creationId xmlns:p14="http://schemas.microsoft.com/office/powerpoint/2010/main" val="966415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C1D2B-1F6E-4792-8701-257F8894FB3F}" type="datetime1">
              <a:rPr lang="en-US" smtClean="0"/>
              <a:t>4/17/2020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095AEA-4891-452C-AD03-739F3A0BCDD3}" type="slidenum">
              <a:rPr lang="en-US" smtClean="0"/>
              <a:t>‹#›</a:t>
            </a:fld>
            <a:endParaRPr lang="en-US"/>
          </a:p>
        </p:txBody>
      </p:sp>
    </p:spTree>
    <p:extLst>
      <p:ext uri="{BB962C8B-B14F-4D97-AF65-F5344CB8AC3E}">
        <p14:creationId xmlns:p14="http://schemas.microsoft.com/office/powerpoint/2010/main" val="2601850010"/>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3EF3F2-B64D-458C-A0A1-447E07FE9927}" type="datetime1">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95AEA-4891-452C-AD03-739F3A0BCDD3}" type="slidenum">
              <a:rPr lang="en-US" smtClean="0"/>
              <a:t>‹#›</a:t>
            </a:fld>
            <a:endParaRPr lang="en-US"/>
          </a:p>
        </p:txBody>
      </p:sp>
    </p:spTree>
    <p:extLst>
      <p:ext uri="{BB962C8B-B14F-4D97-AF65-F5344CB8AC3E}">
        <p14:creationId xmlns:p14="http://schemas.microsoft.com/office/powerpoint/2010/main" val="2551641101"/>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95AEA-4891-452C-AD03-739F3A0BCDD3}" type="slidenum">
              <a:rPr lang="en-US" smtClean="0"/>
              <a:t>‹#›</a:t>
            </a:fld>
            <a:endParaRPr lang="en-US"/>
          </a:p>
        </p:txBody>
      </p:sp>
      <p:sp>
        <p:nvSpPr>
          <p:cNvPr id="5" name="Date Placeholder 4"/>
          <p:cNvSpPr>
            <a:spLocks noGrp="1"/>
          </p:cNvSpPr>
          <p:nvPr>
            <p:ph type="dt" sz="half" idx="10"/>
          </p:nvPr>
        </p:nvSpPr>
        <p:spPr/>
        <p:txBody>
          <a:bodyPr/>
          <a:lstStyle/>
          <a:p>
            <a:fld id="{3965CDC8-6C9E-4914-8AD4-BF950F587603}" type="datetime1">
              <a:rPr lang="en-US" smtClean="0"/>
              <a:t>4/17/2020</a:t>
            </a:fld>
            <a:endParaRPr lang="en-US"/>
          </a:p>
        </p:txBody>
      </p:sp>
    </p:spTree>
    <p:extLst>
      <p:ext uri="{BB962C8B-B14F-4D97-AF65-F5344CB8AC3E}">
        <p14:creationId xmlns:p14="http://schemas.microsoft.com/office/powerpoint/2010/main" val="2588970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4C12F1-AEA6-4B16-9FEF-4253FA0F5DE8}" type="datetime1">
              <a:rPr lang="en-US" smtClean="0"/>
              <a:t>4/17/2020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2095AEA-4891-452C-AD03-739F3A0BCDD3}" type="slidenum">
              <a:rPr lang="en-US" smtClean="0"/>
              <a:t>‹#›</a:t>
            </a:fld>
            <a:endParaRPr lang="en-US"/>
          </a:p>
        </p:txBody>
      </p:sp>
    </p:spTree>
    <p:extLst>
      <p:ext uri="{BB962C8B-B14F-4D97-AF65-F5344CB8AC3E}">
        <p14:creationId xmlns:p14="http://schemas.microsoft.com/office/powerpoint/2010/main" val="50566314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tr-TR" dirty="0" smtClean="0"/>
              <a:t>YÜKSEK PERFORMANSLI SIVI KROMATOGRAFİSİ (YPSK)</a:t>
            </a:r>
            <a:endParaRPr lang="en-US" dirty="0"/>
          </a:p>
        </p:txBody>
      </p:sp>
      <p:sp>
        <p:nvSpPr>
          <p:cNvPr id="3" name="Subtitle 2"/>
          <p:cNvSpPr>
            <a:spLocks noGrp="1"/>
          </p:cNvSpPr>
          <p:nvPr>
            <p:ph type="subTitle" idx="1"/>
          </p:nvPr>
        </p:nvSpPr>
        <p:spPr/>
        <p:txBody>
          <a:bodyPr>
            <a:normAutofit fontScale="92500" lnSpcReduction="20000"/>
          </a:bodyPr>
          <a:lstStyle/>
          <a:p>
            <a:r>
              <a:rPr lang="tr-TR" sz="4000" dirty="0" smtClean="0"/>
              <a:t>HIGH-PERFORMANCE LIQUID CHROMATOGRAPHY (HPLC)</a:t>
            </a:r>
            <a:endParaRPr lang="en-US" sz="4000" dirty="0"/>
          </a:p>
        </p:txBody>
      </p:sp>
      <p:sp>
        <p:nvSpPr>
          <p:cNvPr id="4" name="Slide Number Placeholder 3"/>
          <p:cNvSpPr>
            <a:spLocks noGrp="1"/>
          </p:cNvSpPr>
          <p:nvPr>
            <p:ph type="sldNum" sz="quarter" idx="12"/>
          </p:nvPr>
        </p:nvSpPr>
        <p:spPr/>
        <p:txBody>
          <a:bodyPr/>
          <a:lstStyle/>
          <a:p>
            <a:fld id="{D2095AEA-4891-452C-AD03-739F3A0BCDD3}" type="slidenum">
              <a:rPr lang="en-US" smtClean="0"/>
              <a:t>1</a:t>
            </a:fld>
            <a:endParaRPr lang="en-US"/>
          </a:p>
        </p:txBody>
      </p:sp>
      <p:pic>
        <p:nvPicPr>
          <p:cNvPr id="3074" name="Picture 2" descr="Image result for HPLC"/>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4" b="100000" l="9923" r="100000"/>
                    </a14:imgEffect>
                  </a14:imgLayer>
                </a14:imgProps>
              </a:ext>
              <a:ext uri="{28A0092B-C50C-407E-A947-70E740481C1C}">
                <a14:useLocalDpi xmlns:a14="http://schemas.microsoft.com/office/drawing/2010/main" val="0"/>
              </a:ext>
            </a:extLst>
          </a:blip>
          <a:srcRect/>
          <a:stretch>
            <a:fillRect/>
          </a:stretch>
        </p:blipFill>
        <p:spPr bwMode="auto">
          <a:xfrm>
            <a:off x="0" y="3338330"/>
            <a:ext cx="3277753" cy="3476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693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5731075" y="3246627"/>
            <a:ext cx="1949969" cy="526933"/>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tr-TR" sz="1400" dirty="0" smtClean="0">
                <a:ln w="0">
                  <a:noFill/>
                </a:ln>
                <a:solidFill>
                  <a:schemeClr val="tx1"/>
                </a:solidFill>
                <a:latin typeface="+mj-lt"/>
                <a:cs typeface="Calibri" panose="020F0502020204030204" pitchFamily="34" charset="0"/>
              </a:rPr>
              <a:t>Hareketli faz şişeleri</a:t>
            </a:r>
            <a:endParaRPr lang="en-US" sz="1400" dirty="0">
              <a:ln w="0">
                <a:noFill/>
              </a:ln>
              <a:solidFill>
                <a:schemeClr val="tx1"/>
              </a:solidFill>
              <a:latin typeface="+mj-lt"/>
              <a:cs typeface="Calibri" panose="020F0502020204030204" pitchFamily="34" charset="0"/>
            </a:endParaRPr>
          </a:p>
        </p:txBody>
      </p:sp>
      <p:sp>
        <p:nvSpPr>
          <p:cNvPr id="39" name="Rectangle 38"/>
          <p:cNvSpPr/>
          <p:nvPr/>
        </p:nvSpPr>
        <p:spPr>
          <a:xfrm>
            <a:off x="6791662" y="3827788"/>
            <a:ext cx="1116366" cy="494741"/>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tr-TR" sz="1400" dirty="0" smtClean="0">
                <a:ln w="0">
                  <a:noFill/>
                </a:ln>
                <a:solidFill>
                  <a:schemeClr val="tx1"/>
                </a:solidFill>
                <a:latin typeface="+mj-lt"/>
                <a:cs typeface="Calibri" panose="020F0502020204030204" pitchFamily="34" charset="0"/>
              </a:rPr>
              <a:t>Pompa</a:t>
            </a:r>
            <a:endParaRPr lang="en-US" sz="1400" dirty="0">
              <a:ln w="0">
                <a:noFill/>
              </a:ln>
              <a:solidFill>
                <a:schemeClr val="tx1"/>
              </a:solidFill>
              <a:latin typeface="+mj-lt"/>
              <a:cs typeface="Calibri" panose="020F0502020204030204" pitchFamily="34" charset="0"/>
            </a:endParaRPr>
          </a:p>
        </p:txBody>
      </p:sp>
      <p:sp>
        <p:nvSpPr>
          <p:cNvPr id="40" name="Rectangle 39"/>
          <p:cNvSpPr/>
          <p:nvPr/>
        </p:nvSpPr>
        <p:spPr>
          <a:xfrm>
            <a:off x="5357579" y="4552706"/>
            <a:ext cx="2309899" cy="510473"/>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tr-TR" sz="1400" dirty="0" smtClean="0">
                <a:ln w="0">
                  <a:noFill/>
                </a:ln>
                <a:solidFill>
                  <a:schemeClr val="tx1"/>
                </a:solidFill>
                <a:latin typeface="+mj-lt"/>
                <a:cs typeface="Calibri" panose="020F0502020204030204" pitchFamily="34" charset="0"/>
              </a:rPr>
              <a:t>Numune odası ve enjektör</a:t>
            </a:r>
            <a:endParaRPr lang="en-US" sz="1400" dirty="0">
              <a:ln w="0">
                <a:noFill/>
              </a:ln>
              <a:solidFill>
                <a:schemeClr val="tx1"/>
              </a:solidFill>
              <a:latin typeface="+mj-lt"/>
              <a:cs typeface="Calibri" panose="020F0502020204030204" pitchFamily="34" charset="0"/>
            </a:endParaRPr>
          </a:p>
        </p:txBody>
      </p:sp>
      <p:sp>
        <p:nvSpPr>
          <p:cNvPr id="41" name="Rectangle 40"/>
          <p:cNvSpPr/>
          <p:nvPr/>
        </p:nvSpPr>
        <p:spPr>
          <a:xfrm>
            <a:off x="6207527" y="5019921"/>
            <a:ext cx="938360" cy="476981"/>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tr-TR" sz="1400" dirty="0" smtClean="0">
                <a:ln w="0">
                  <a:noFill/>
                </a:ln>
                <a:solidFill>
                  <a:schemeClr val="tx1"/>
                </a:solidFill>
                <a:latin typeface="+mj-lt"/>
                <a:cs typeface="Calibri" panose="020F0502020204030204" pitchFamily="34" charset="0"/>
              </a:rPr>
              <a:t>Atık</a:t>
            </a:r>
            <a:endParaRPr lang="en-US" sz="1400" dirty="0">
              <a:ln w="0">
                <a:noFill/>
              </a:ln>
              <a:solidFill>
                <a:schemeClr val="tx1"/>
              </a:solidFill>
              <a:latin typeface="+mj-lt"/>
              <a:cs typeface="Calibri" panose="020F0502020204030204" pitchFamily="34" charset="0"/>
            </a:endParaRPr>
          </a:p>
        </p:txBody>
      </p:sp>
      <p:sp>
        <p:nvSpPr>
          <p:cNvPr id="43" name="Rectangle 42"/>
          <p:cNvSpPr/>
          <p:nvPr/>
        </p:nvSpPr>
        <p:spPr>
          <a:xfrm>
            <a:off x="6093689" y="5317246"/>
            <a:ext cx="1931127" cy="43618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tr-TR" sz="1400" dirty="0" smtClean="0">
                <a:ln w="0">
                  <a:noFill/>
                </a:ln>
                <a:solidFill>
                  <a:schemeClr val="tx1"/>
                </a:solidFill>
                <a:latin typeface="+mj-lt"/>
                <a:cs typeface="Calibri" panose="020F0502020204030204" pitchFamily="34" charset="0"/>
              </a:rPr>
              <a:t>Kolon fırını</a:t>
            </a:r>
            <a:endParaRPr lang="en-US" sz="1400" dirty="0">
              <a:ln w="0">
                <a:noFill/>
              </a:ln>
              <a:solidFill>
                <a:schemeClr val="tx1"/>
              </a:solidFill>
              <a:latin typeface="+mj-lt"/>
              <a:cs typeface="Calibri" panose="020F0502020204030204" pitchFamily="34" charset="0"/>
            </a:endParaRPr>
          </a:p>
        </p:txBody>
      </p:sp>
      <p:sp>
        <p:nvSpPr>
          <p:cNvPr id="44" name="Rectangle 43"/>
          <p:cNvSpPr/>
          <p:nvPr/>
        </p:nvSpPr>
        <p:spPr>
          <a:xfrm>
            <a:off x="6322540" y="5830895"/>
            <a:ext cx="1473423" cy="526933"/>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tr-TR" sz="1400" dirty="0" err="1" smtClean="0">
                <a:ln w="0">
                  <a:noFill/>
                </a:ln>
                <a:solidFill>
                  <a:schemeClr val="tx1"/>
                </a:solidFill>
                <a:latin typeface="+mj-lt"/>
                <a:cs typeface="Calibri" panose="020F0502020204030204" pitchFamily="34" charset="0"/>
              </a:rPr>
              <a:t>Dedektör</a:t>
            </a:r>
            <a:endParaRPr lang="en-US" sz="1400" dirty="0">
              <a:ln w="0">
                <a:noFill/>
              </a:ln>
              <a:solidFill>
                <a:schemeClr val="tx1"/>
              </a:solidFill>
              <a:latin typeface="+mj-lt"/>
              <a:cs typeface="Calibri" panose="020F0502020204030204" pitchFamily="34" charset="0"/>
            </a:endParaRPr>
          </a:p>
        </p:txBody>
      </p:sp>
      <p:sp>
        <p:nvSpPr>
          <p:cNvPr id="4" name="Slide Number Placeholder 3"/>
          <p:cNvSpPr>
            <a:spLocks noGrp="1"/>
          </p:cNvSpPr>
          <p:nvPr>
            <p:ph type="sldNum" sz="quarter" idx="12"/>
          </p:nvPr>
        </p:nvSpPr>
        <p:spPr>
          <a:xfrm>
            <a:off x="2860169" y="5402102"/>
            <a:ext cx="683339" cy="365125"/>
          </a:xfrm>
        </p:spPr>
        <p:txBody>
          <a:bodyPr/>
          <a:lstStyle/>
          <a:p>
            <a:fld id="{D2095AEA-4891-452C-AD03-739F3A0BCDD3}" type="slidenum">
              <a:rPr lang="en-US" smtClean="0"/>
              <a:t>10</a:t>
            </a:fld>
            <a:endParaRPr lang="en-US"/>
          </a:p>
        </p:txBody>
      </p:sp>
      <p:pic>
        <p:nvPicPr>
          <p:cNvPr id="5" name="Picture 4" descr="Image result for hplc simple photo"/>
          <p:cNvPicPr>
            <a:picLocks noChangeAspect="1" noChangeArrowheads="1"/>
          </p:cNvPicPr>
          <p:nvPr/>
        </p:nvPicPr>
        <p:blipFill rotWithShape="1">
          <a:blip r:embed="rId2">
            <a:extLst>
              <a:ext uri="{28A0092B-C50C-407E-A947-70E740481C1C}">
                <a14:useLocalDpi xmlns:a14="http://schemas.microsoft.com/office/drawing/2010/main" val="0"/>
              </a:ext>
            </a:extLst>
          </a:blip>
          <a:srcRect r="7070"/>
          <a:stretch/>
        </p:blipFill>
        <p:spPr bwMode="auto">
          <a:xfrm>
            <a:off x="792263" y="3057666"/>
            <a:ext cx="4372403" cy="2541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Rectangle 5"/>
          <p:cNvSpPr/>
          <p:nvPr/>
        </p:nvSpPr>
        <p:spPr>
          <a:xfrm>
            <a:off x="792264" y="3145798"/>
            <a:ext cx="1022295" cy="461841"/>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tr-TR" sz="1100" dirty="0" smtClean="0">
                <a:ln w="0">
                  <a:noFill/>
                </a:ln>
                <a:solidFill>
                  <a:srgbClr val="0C5780"/>
                </a:solidFill>
                <a:latin typeface="+mj-lt"/>
                <a:cs typeface="Calibri" panose="020F0502020204030204" pitchFamily="34" charset="0"/>
              </a:rPr>
              <a:t>Hareketli faz şişesi</a:t>
            </a:r>
            <a:endParaRPr lang="en-US" sz="1100" dirty="0">
              <a:ln w="0">
                <a:noFill/>
              </a:ln>
              <a:solidFill>
                <a:srgbClr val="0C5780"/>
              </a:solidFill>
              <a:latin typeface="+mj-lt"/>
              <a:cs typeface="Calibri" panose="020F0502020204030204" pitchFamily="34" charset="0"/>
            </a:endParaRPr>
          </a:p>
        </p:txBody>
      </p:sp>
      <p:sp>
        <p:nvSpPr>
          <p:cNvPr id="7" name="Rectangle 6"/>
          <p:cNvSpPr/>
          <p:nvPr/>
        </p:nvSpPr>
        <p:spPr>
          <a:xfrm>
            <a:off x="880533" y="4190845"/>
            <a:ext cx="765065" cy="461841"/>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tr-TR" sz="1100" dirty="0" smtClean="0">
                <a:ln w="0">
                  <a:noFill/>
                </a:ln>
                <a:solidFill>
                  <a:srgbClr val="0C5780"/>
                </a:solidFill>
                <a:latin typeface="+mj-lt"/>
                <a:cs typeface="Calibri" panose="020F0502020204030204" pitchFamily="34" charset="0"/>
              </a:rPr>
              <a:t>Dedektör</a:t>
            </a:r>
            <a:endParaRPr lang="en-US" sz="1100" dirty="0">
              <a:ln w="0">
                <a:noFill/>
              </a:ln>
              <a:solidFill>
                <a:srgbClr val="0C5780"/>
              </a:solidFill>
              <a:latin typeface="+mj-lt"/>
              <a:cs typeface="Calibri" panose="020F0502020204030204" pitchFamily="34" charset="0"/>
            </a:endParaRPr>
          </a:p>
        </p:txBody>
      </p:sp>
      <p:sp>
        <p:nvSpPr>
          <p:cNvPr id="8" name="Rectangle 7"/>
          <p:cNvSpPr/>
          <p:nvPr/>
        </p:nvSpPr>
        <p:spPr>
          <a:xfrm>
            <a:off x="905955" y="4895171"/>
            <a:ext cx="747823" cy="461841"/>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tr-TR" sz="1100" dirty="0" smtClean="0">
                <a:ln w="0">
                  <a:noFill/>
                </a:ln>
                <a:solidFill>
                  <a:srgbClr val="0C5780"/>
                </a:solidFill>
                <a:latin typeface="+mj-lt"/>
                <a:cs typeface="Calibri" panose="020F0502020204030204" pitchFamily="34" charset="0"/>
              </a:rPr>
              <a:t>Pompa</a:t>
            </a:r>
            <a:endParaRPr lang="en-US" sz="1100" dirty="0">
              <a:ln w="0">
                <a:noFill/>
              </a:ln>
              <a:solidFill>
                <a:srgbClr val="0C5780"/>
              </a:solidFill>
              <a:latin typeface="+mj-lt"/>
              <a:cs typeface="Calibri" panose="020F0502020204030204" pitchFamily="34" charset="0"/>
            </a:endParaRPr>
          </a:p>
        </p:txBody>
      </p:sp>
      <p:sp>
        <p:nvSpPr>
          <p:cNvPr id="9" name="Rectangle 8"/>
          <p:cNvSpPr/>
          <p:nvPr/>
        </p:nvSpPr>
        <p:spPr>
          <a:xfrm>
            <a:off x="4267177" y="3838935"/>
            <a:ext cx="896395" cy="461841"/>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tr-TR" sz="1200" dirty="0">
                <a:ln w="0">
                  <a:noFill/>
                </a:ln>
                <a:solidFill>
                  <a:srgbClr val="0C5780"/>
                </a:solidFill>
                <a:latin typeface="+mj-lt"/>
                <a:cs typeface="Calibri" panose="020F0502020204030204" pitchFamily="34" charset="0"/>
              </a:rPr>
              <a:t>E</a:t>
            </a:r>
            <a:r>
              <a:rPr lang="tr-TR" sz="1200" dirty="0" smtClean="0">
                <a:ln w="0">
                  <a:noFill/>
                </a:ln>
                <a:solidFill>
                  <a:srgbClr val="0C5780"/>
                </a:solidFill>
                <a:latin typeface="+mj-lt"/>
                <a:cs typeface="Calibri" panose="020F0502020204030204" pitchFamily="34" charset="0"/>
              </a:rPr>
              <a:t>njektör</a:t>
            </a:r>
            <a:endParaRPr lang="en-US" sz="1200" dirty="0">
              <a:ln w="0">
                <a:noFill/>
              </a:ln>
              <a:solidFill>
                <a:srgbClr val="0C5780"/>
              </a:solidFill>
              <a:latin typeface="+mj-lt"/>
              <a:cs typeface="Calibri" panose="020F0502020204030204" pitchFamily="34" charset="0"/>
            </a:endParaRPr>
          </a:p>
        </p:txBody>
      </p:sp>
      <p:sp>
        <p:nvSpPr>
          <p:cNvPr id="10" name="Rectangle 9"/>
          <p:cNvSpPr/>
          <p:nvPr/>
        </p:nvSpPr>
        <p:spPr>
          <a:xfrm>
            <a:off x="4493704" y="4477938"/>
            <a:ext cx="669868" cy="461841"/>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tr-TR" sz="1100" dirty="0" smtClean="0">
                <a:ln w="0">
                  <a:noFill/>
                </a:ln>
                <a:solidFill>
                  <a:srgbClr val="0C5780"/>
                </a:solidFill>
                <a:latin typeface="+mj-lt"/>
                <a:cs typeface="Calibri" panose="020F0502020204030204" pitchFamily="34" charset="0"/>
              </a:rPr>
              <a:t>Kolon fırını</a:t>
            </a:r>
            <a:endParaRPr lang="en-US" sz="1100" dirty="0">
              <a:ln w="0">
                <a:noFill/>
              </a:ln>
              <a:solidFill>
                <a:srgbClr val="0C5780"/>
              </a:solidFill>
              <a:latin typeface="+mj-lt"/>
              <a:cs typeface="Calibri" panose="020F0502020204030204" pitchFamily="34" charset="0"/>
            </a:endParaRPr>
          </a:p>
        </p:txBody>
      </p:sp>
      <p:grpSp>
        <p:nvGrpSpPr>
          <p:cNvPr id="12" name="Group 11"/>
          <p:cNvGrpSpPr/>
          <p:nvPr/>
        </p:nvGrpSpPr>
        <p:grpSpPr>
          <a:xfrm>
            <a:off x="1979052" y="215526"/>
            <a:ext cx="6908238" cy="2810484"/>
            <a:chOff x="2806004" y="2525202"/>
            <a:chExt cx="6692117" cy="2556386"/>
          </a:xfrm>
        </p:grpSpPr>
        <p:pic>
          <p:nvPicPr>
            <p:cNvPr id="13" name="Picture 2" descr="Image result for hplc block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790" y="2525202"/>
              <a:ext cx="6638331" cy="244788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806004" y="3883349"/>
              <a:ext cx="842635" cy="381462"/>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tr-TR" sz="1200" dirty="0" smtClean="0"/>
                <a:t>Hareketli faz</a:t>
              </a:r>
              <a:endParaRPr lang="en-US" sz="1200" dirty="0"/>
            </a:p>
          </p:txBody>
        </p:sp>
        <p:sp>
          <p:nvSpPr>
            <p:cNvPr id="15" name="Rectangle 14"/>
            <p:cNvSpPr/>
            <p:nvPr/>
          </p:nvSpPr>
          <p:spPr>
            <a:xfrm>
              <a:off x="3827934" y="3407487"/>
              <a:ext cx="591666" cy="277935"/>
            </a:xfrm>
            <a:prstGeom prst="rect">
              <a:avLst/>
            </a:prstGeom>
            <a:solidFill>
              <a:srgbClr val="E7E7E7"/>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tr-TR" sz="1050" dirty="0" smtClean="0"/>
                <a:t>Pompa</a:t>
              </a:r>
              <a:endParaRPr lang="en-US" sz="1050" dirty="0"/>
            </a:p>
          </p:txBody>
        </p:sp>
        <p:sp>
          <p:nvSpPr>
            <p:cNvPr id="16" name="Rectangle 15"/>
            <p:cNvSpPr/>
            <p:nvPr/>
          </p:nvSpPr>
          <p:spPr>
            <a:xfrm>
              <a:off x="4763980" y="3407486"/>
              <a:ext cx="630164" cy="277935"/>
            </a:xfrm>
            <a:prstGeom prst="rect">
              <a:avLst/>
            </a:prstGeom>
            <a:solidFill>
              <a:srgbClr val="E7E7E7"/>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tr-TR" sz="900" dirty="0" smtClean="0"/>
                <a:t>Enjektör</a:t>
              </a:r>
              <a:endParaRPr lang="en-US" sz="900" dirty="0"/>
            </a:p>
          </p:txBody>
        </p:sp>
        <p:sp>
          <p:nvSpPr>
            <p:cNvPr id="17" name="Rectangle 16"/>
            <p:cNvSpPr/>
            <p:nvPr/>
          </p:nvSpPr>
          <p:spPr>
            <a:xfrm>
              <a:off x="7221429" y="3407485"/>
              <a:ext cx="652571" cy="277935"/>
            </a:xfrm>
            <a:prstGeom prst="rect">
              <a:avLst/>
            </a:prstGeom>
            <a:solidFill>
              <a:srgbClr val="E7E7E7"/>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tr-TR" sz="900" dirty="0" smtClean="0"/>
                <a:t>Dedektör</a:t>
              </a:r>
              <a:endParaRPr lang="en-US" sz="900" dirty="0"/>
            </a:p>
          </p:txBody>
        </p:sp>
        <p:sp>
          <p:nvSpPr>
            <p:cNvPr id="18" name="Rectangle 17"/>
            <p:cNvSpPr/>
            <p:nvPr/>
          </p:nvSpPr>
          <p:spPr>
            <a:xfrm>
              <a:off x="5676491" y="2950196"/>
              <a:ext cx="667159" cy="30735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tr-TR" sz="1000" dirty="0" smtClean="0"/>
                <a:t>Numune</a:t>
              </a:r>
              <a:endParaRPr lang="en-US" sz="1200" dirty="0"/>
            </a:p>
          </p:txBody>
        </p:sp>
        <p:sp>
          <p:nvSpPr>
            <p:cNvPr id="19" name="Rectangle 18"/>
            <p:cNvSpPr/>
            <p:nvPr/>
          </p:nvSpPr>
          <p:spPr>
            <a:xfrm>
              <a:off x="5890899" y="3638011"/>
              <a:ext cx="833774" cy="300577"/>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tr-TR" sz="1000" dirty="0" smtClean="0"/>
                <a:t>Kolon</a:t>
              </a:r>
              <a:endParaRPr lang="en-US" sz="1200" dirty="0"/>
            </a:p>
          </p:txBody>
        </p:sp>
        <p:sp>
          <p:nvSpPr>
            <p:cNvPr id="20" name="Rectangle 19"/>
            <p:cNvSpPr/>
            <p:nvPr/>
          </p:nvSpPr>
          <p:spPr>
            <a:xfrm>
              <a:off x="7130827" y="4781011"/>
              <a:ext cx="833774" cy="300577"/>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tr-TR" sz="1000" dirty="0" smtClean="0"/>
                <a:t>Atık</a:t>
              </a:r>
              <a:endParaRPr lang="en-US" sz="1200" dirty="0"/>
            </a:p>
          </p:txBody>
        </p:sp>
        <p:sp>
          <p:nvSpPr>
            <p:cNvPr id="21" name="Rectangle 20"/>
            <p:cNvSpPr/>
            <p:nvPr/>
          </p:nvSpPr>
          <p:spPr>
            <a:xfrm>
              <a:off x="8329612" y="3852637"/>
              <a:ext cx="998175" cy="30502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tr-TR" sz="1000" dirty="0" smtClean="0"/>
                <a:t>Kaydedici</a:t>
              </a:r>
              <a:endParaRPr lang="en-US" sz="1200" dirty="0"/>
            </a:p>
          </p:txBody>
        </p:sp>
      </p:grpSp>
      <p:sp>
        <p:nvSpPr>
          <p:cNvPr id="45" name="TextBox 44"/>
          <p:cNvSpPr txBox="1"/>
          <p:nvPr/>
        </p:nvSpPr>
        <p:spPr>
          <a:xfrm>
            <a:off x="956757" y="5694829"/>
            <a:ext cx="4072908" cy="369332"/>
          </a:xfrm>
          <a:prstGeom prst="rect">
            <a:avLst/>
          </a:prstGeom>
          <a:noFill/>
        </p:spPr>
        <p:txBody>
          <a:bodyPr wrap="square" rtlCol="0">
            <a:spAutoFit/>
          </a:bodyPr>
          <a:lstStyle/>
          <a:p>
            <a:r>
              <a:rPr lang="en-US" sz="900" dirty="0"/>
              <a:t>https://dramarnathgiri.blogspot.com/2018/06/hplc-which-modules-require-regular.html</a:t>
            </a:r>
          </a:p>
        </p:txBody>
      </p:sp>
      <p:pic>
        <p:nvPicPr>
          <p:cNvPr id="11" name="Picture 6" descr="Image result for hplc"/>
          <p:cNvPicPr>
            <a:picLocks noChangeAspect="1" noChangeArrowheads="1"/>
          </p:cNvPicPr>
          <p:nvPr/>
        </p:nvPicPr>
        <p:blipFill rotWithShape="1">
          <a:blip r:embed="rId4">
            <a:extLst>
              <a:ext uri="{28A0092B-C50C-407E-A947-70E740481C1C}">
                <a14:useLocalDpi xmlns:a14="http://schemas.microsoft.com/office/drawing/2010/main" val="0"/>
              </a:ext>
            </a:extLst>
          </a:blip>
          <a:srcRect r="20708"/>
          <a:stretch/>
        </p:blipFill>
        <p:spPr bwMode="auto">
          <a:xfrm>
            <a:off x="8289086" y="2511612"/>
            <a:ext cx="2336049" cy="3923681"/>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Arrow Connector 30"/>
          <p:cNvCxnSpPr/>
          <p:nvPr/>
        </p:nvCxnSpPr>
        <p:spPr>
          <a:xfrm flipH="1">
            <a:off x="7565752" y="2860783"/>
            <a:ext cx="1647322" cy="673996"/>
          </a:xfrm>
          <a:prstGeom prst="straightConnector1">
            <a:avLst/>
          </a:prstGeom>
          <a:ln w="28575">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7681044" y="4088688"/>
            <a:ext cx="1446667" cy="0"/>
          </a:xfrm>
          <a:prstGeom prst="straightConnector1">
            <a:avLst/>
          </a:prstGeom>
          <a:ln w="28575">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7565752" y="4816304"/>
            <a:ext cx="1446667" cy="0"/>
          </a:xfrm>
          <a:prstGeom prst="straightConnector1">
            <a:avLst/>
          </a:prstGeom>
          <a:ln w="28575">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7541887" y="5515767"/>
            <a:ext cx="1446667" cy="0"/>
          </a:xfrm>
          <a:prstGeom prst="straightConnector1">
            <a:avLst/>
          </a:prstGeom>
          <a:ln w="28575">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7472915" y="6094362"/>
            <a:ext cx="1446667" cy="0"/>
          </a:xfrm>
          <a:prstGeom prst="straightConnector1">
            <a:avLst/>
          </a:prstGeom>
          <a:ln w="28575">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6676707" y="5258412"/>
            <a:ext cx="1730359" cy="0"/>
          </a:xfrm>
          <a:prstGeom prst="straightConnector1">
            <a:avLst/>
          </a:prstGeom>
          <a:ln w="28575">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4669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Yüksek basınçlı sıvı </a:t>
            </a:r>
            <a:r>
              <a:rPr lang="tr-TR" dirty="0" smtClean="0"/>
              <a:t>kromatografisi</a:t>
            </a:r>
            <a:endParaRPr lang="en-US" dirty="0"/>
          </a:p>
        </p:txBody>
      </p:sp>
      <p:sp>
        <p:nvSpPr>
          <p:cNvPr id="4" name="Slide Number Placeholder 3"/>
          <p:cNvSpPr>
            <a:spLocks noGrp="1"/>
          </p:cNvSpPr>
          <p:nvPr>
            <p:ph type="sldNum" sz="quarter" idx="12"/>
          </p:nvPr>
        </p:nvSpPr>
        <p:spPr/>
        <p:txBody>
          <a:bodyPr/>
          <a:lstStyle/>
          <a:p>
            <a:fld id="{D2095AEA-4891-452C-AD03-739F3A0BCDD3}" type="slidenum">
              <a:rPr lang="en-US" smtClean="0"/>
              <a:t>11</a:t>
            </a:fld>
            <a:endParaRPr lang="en-US"/>
          </a:p>
        </p:txBody>
      </p:sp>
      <p:sp>
        <p:nvSpPr>
          <p:cNvPr id="6" name="Rectangle 5"/>
          <p:cNvSpPr/>
          <p:nvPr/>
        </p:nvSpPr>
        <p:spPr>
          <a:xfrm>
            <a:off x="1269081" y="5912023"/>
            <a:ext cx="3798575" cy="230832"/>
          </a:xfrm>
          <a:prstGeom prst="rect">
            <a:avLst/>
          </a:prstGeom>
        </p:spPr>
        <p:txBody>
          <a:bodyPr wrap="square">
            <a:spAutoFit/>
          </a:bodyPr>
          <a:lstStyle/>
          <a:p>
            <a:r>
              <a:rPr lang="en-US" sz="900" dirty="0"/>
              <a:t>https://www.youtube.com/watch?v=IUwRWn9pEdg</a:t>
            </a:r>
          </a:p>
        </p:txBody>
      </p:sp>
    </p:spTree>
    <p:extLst>
      <p:ext uri="{BB962C8B-B14F-4D97-AF65-F5344CB8AC3E}">
        <p14:creationId xmlns:p14="http://schemas.microsoft.com/office/powerpoint/2010/main" val="517130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YPSK ile miktar tayini - UV dedektör</a:t>
            </a:r>
            <a:endParaRPr lang="en-US" dirty="0"/>
          </a:p>
        </p:txBody>
      </p:sp>
      <p:sp>
        <p:nvSpPr>
          <p:cNvPr id="3" name="Content Placeholder 2"/>
          <p:cNvSpPr>
            <a:spLocks noGrp="1"/>
          </p:cNvSpPr>
          <p:nvPr>
            <p:ph idx="1"/>
          </p:nvPr>
        </p:nvSpPr>
        <p:spPr>
          <a:xfrm>
            <a:off x="677334" y="4238714"/>
            <a:ext cx="9355429" cy="2358639"/>
          </a:xfrm>
        </p:spPr>
        <p:txBody>
          <a:bodyPr>
            <a:normAutofit/>
          </a:bodyPr>
          <a:lstStyle/>
          <a:p>
            <a:r>
              <a:rPr lang="tr-TR" dirty="0" smtClean="0">
                <a:solidFill>
                  <a:schemeClr val="tx1"/>
                </a:solidFill>
              </a:rPr>
              <a:t>Işığın madde tarafından absorblanması, madde miktarı ile orantılıdır.</a:t>
            </a:r>
          </a:p>
          <a:p>
            <a:r>
              <a:rPr lang="tr-TR" dirty="0" smtClean="0">
                <a:solidFill>
                  <a:schemeClr val="tx1"/>
                </a:solidFill>
              </a:rPr>
              <a:t>Örneğin madde miktarını 2 katına çıkarırsak, madde 2 kat daha fazla ışığı absorblayacak demektir.</a:t>
            </a:r>
          </a:p>
          <a:p>
            <a:r>
              <a:rPr lang="tr-TR" dirty="0" smtClean="0">
                <a:solidFill>
                  <a:schemeClr val="tx1"/>
                </a:solidFill>
              </a:rPr>
              <a:t>Dedektör ışığın yoğunluğunu ölçmekle görevlidir.</a:t>
            </a:r>
          </a:p>
          <a:p>
            <a:r>
              <a:rPr lang="tr-TR" dirty="0">
                <a:solidFill>
                  <a:schemeClr val="tx1"/>
                </a:solidFill>
              </a:rPr>
              <a:t>Işık geçişindeki azalma dedektörde bir cevap oluşturur ve </a:t>
            </a:r>
            <a:r>
              <a:rPr lang="tr-TR" dirty="0" smtClean="0">
                <a:solidFill>
                  <a:schemeClr val="tx1"/>
                </a:solidFill>
              </a:rPr>
              <a:t>pik olarak kaydedilir.</a:t>
            </a:r>
            <a:endParaRPr lang="tr-TR" dirty="0">
              <a:solidFill>
                <a:schemeClr val="tx1"/>
              </a:solidFill>
            </a:endParaRPr>
          </a:p>
          <a:p>
            <a:endParaRPr lang="tr-TR" dirty="0" smtClean="0">
              <a:solidFill>
                <a:schemeClr val="tx1"/>
              </a:solidFill>
            </a:endParaRPr>
          </a:p>
        </p:txBody>
      </p:sp>
      <p:sp>
        <p:nvSpPr>
          <p:cNvPr id="4" name="Slide Number Placeholder 3"/>
          <p:cNvSpPr>
            <a:spLocks noGrp="1"/>
          </p:cNvSpPr>
          <p:nvPr>
            <p:ph type="sldNum" sz="quarter" idx="12"/>
          </p:nvPr>
        </p:nvSpPr>
        <p:spPr/>
        <p:txBody>
          <a:bodyPr/>
          <a:lstStyle/>
          <a:p>
            <a:fld id="{D2095AEA-4891-452C-AD03-739F3A0BCDD3}" type="slidenum">
              <a:rPr lang="en-US" smtClean="0"/>
              <a:t>12</a:t>
            </a:fld>
            <a:endParaRPr lang="en-US"/>
          </a:p>
        </p:txBody>
      </p:sp>
      <p:sp>
        <p:nvSpPr>
          <p:cNvPr id="9" name="Rectangle 8"/>
          <p:cNvSpPr/>
          <p:nvPr/>
        </p:nvSpPr>
        <p:spPr>
          <a:xfrm>
            <a:off x="6783309" y="1930400"/>
            <a:ext cx="3614707" cy="1200329"/>
          </a:xfrm>
          <a:prstGeom prst="rect">
            <a:avLst/>
          </a:prstGeom>
        </p:spPr>
        <p:txBody>
          <a:bodyPr wrap="square">
            <a:spAutoFit/>
          </a:bodyPr>
          <a:lstStyle/>
          <a:p>
            <a:r>
              <a:rPr lang="tr-TR" dirty="0"/>
              <a:t>Bileşenler ayrıldıktan sonra, karışım içerisindeki bileşenlerin miktarlarının tayini için UV ışık kaynağından faydalabiliriz.</a:t>
            </a:r>
          </a:p>
        </p:txBody>
      </p:sp>
      <p:sp>
        <p:nvSpPr>
          <p:cNvPr id="10" name="Rectangle 9"/>
          <p:cNvSpPr/>
          <p:nvPr/>
        </p:nvSpPr>
        <p:spPr>
          <a:xfrm>
            <a:off x="677334" y="3823711"/>
            <a:ext cx="2465740" cy="215444"/>
          </a:xfrm>
          <a:prstGeom prst="rect">
            <a:avLst/>
          </a:prstGeom>
        </p:spPr>
        <p:txBody>
          <a:bodyPr wrap="none">
            <a:spAutoFit/>
          </a:bodyPr>
          <a:lstStyle/>
          <a:p>
            <a:r>
              <a:rPr lang="en-US" sz="800" dirty="0"/>
              <a:t>https://www.youtube.com/watch?v=sfxEj_MxBcs</a:t>
            </a:r>
          </a:p>
        </p:txBody>
      </p:sp>
    </p:spTree>
    <p:extLst>
      <p:ext uri="{BB962C8B-B14F-4D97-AF65-F5344CB8AC3E}">
        <p14:creationId xmlns:p14="http://schemas.microsoft.com/office/powerpoint/2010/main" val="4039481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613801"/>
            <a:ext cx="10126133" cy="2300316"/>
          </a:xfrm>
        </p:spPr>
        <p:txBody>
          <a:bodyPr>
            <a:normAutofit/>
          </a:bodyPr>
          <a:lstStyle/>
          <a:p>
            <a:r>
              <a:rPr lang="tr-TR" dirty="0" smtClean="0">
                <a:solidFill>
                  <a:schemeClr val="tx1"/>
                </a:solidFill>
              </a:rPr>
              <a:t>Maddelerin </a:t>
            </a:r>
            <a:r>
              <a:rPr lang="tr-TR" dirty="0">
                <a:solidFill>
                  <a:schemeClr val="tx1"/>
                </a:solidFill>
              </a:rPr>
              <a:t>göç etme hızları farklı olması, her bir maddenin sabit faz üzerinde gruplaşarak ilerlemesine neden olur. </a:t>
            </a:r>
          </a:p>
        </p:txBody>
      </p:sp>
      <p:sp>
        <p:nvSpPr>
          <p:cNvPr id="4" name="Slide Number Placeholder 3"/>
          <p:cNvSpPr>
            <a:spLocks noGrp="1"/>
          </p:cNvSpPr>
          <p:nvPr>
            <p:ph type="sldNum" sz="quarter" idx="12"/>
          </p:nvPr>
        </p:nvSpPr>
        <p:spPr/>
        <p:txBody>
          <a:bodyPr/>
          <a:lstStyle/>
          <a:p>
            <a:fld id="{D2095AEA-4891-452C-AD03-739F3A0BCDD3}" type="slidenum">
              <a:rPr lang="en-US" smtClean="0"/>
              <a:t>13</a:t>
            </a:fld>
            <a:endParaRPr lang="en-US"/>
          </a:p>
        </p:txBody>
      </p:sp>
      <p:pic>
        <p:nvPicPr>
          <p:cNvPr id="5" name="Picture 4"/>
          <p:cNvPicPr>
            <a:picLocks noChangeAspect="1"/>
          </p:cNvPicPr>
          <p:nvPr/>
        </p:nvPicPr>
        <p:blipFill>
          <a:blip r:embed="rId2"/>
          <a:stretch>
            <a:fillRect/>
          </a:stretch>
        </p:blipFill>
        <p:spPr>
          <a:xfrm>
            <a:off x="422074" y="1243164"/>
            <a:ext cx="7926059" cy="5429351"/>
          </a:xfrm>
          <a:prstGeom prst="rect">
            <a:avLst/>
          </a:prstGeom>
        </p:spPr>
      </p:pic>
      <p:sp>
        <p:nvSpPr>
          <p:cNvPr id="7" name="Rectangle 6"/>
          <p:cNvSpPr/>
          <p:nvPr/>
        </p:nvSpPr>
        <p:spPr>
          <a:xfrm>
            <a:off x="8348133" y="2243798"/>
            <a:ext cx="2200229" cy="8276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indent="-285750">
              <a:buFont typeface="Arial" panose="020B0604020202020204" pitchFamily="34" charset="0"/>
              <a:buChar char="•"/>
            </a:pPr>
            <a:r>
              <a:rPr lang="tr-TR" dirty="0"/>
              <a:t>Göç hızı</a:t>
            </a:r>
          </a:p>
          <a:p>
            <a:pPr marL="285750" indent="-285750">
              <a:buFont typeface="Arial" panose="020B0604020202020204" pitchFamily="34" charset="0"/>
              <a:buChar char="•"/>
            </a:pPr>
            <a:r>
              <a:rPr lang="tr-TR" dirty="0" smtClean="0"/>
              <a:t>Sürüklenme hızı</a:t>
            </a:r>
            <a:endParaRPr lang="tr-TR" dirty="0"/>
          </a:p>
        </p:txBody>
      </p:sp>
      <p:sp>
        <p:nvSpPr>
          <p:cNvPr id="8" name="Rectangle 7"/>
          <p:cNvSpPr/>
          <p:nvPr/>
        </p:nvSpPr>
        <p:spPr>
          <a:xfrm>
            <a:off x="8348133" y="3464177"/>
            <a:ext cx="3469597" cy="9923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85750" indent="-285750">
              <a:buFont typeface="Arial" panose="020B0604020202020204" pitchFamily="34" charset="0"/>
              <a:buChar char="•"/>
            </a:pPr>
            <a:r>
              <a:rPr lang="tr-TR" dirty="0" err="1" smtClean="0"/>
              <a:t>Alikonma</a:t>
            </a:r>
            <a:r>
              <a:rPr lang="tr-TR" dirty="0" smtClean="0"/>
              <a:t> zamanı</a:t>
            </a:r>
          </a:p>
          <a:p>
            <a:pPr marL="285750" indent="-285750">
              <a:buFont typeface="Arial" panose="020B0604020202020204" pitchFamily="34" charset="0"/>
              <a:buChar char="•"/>
            </a:pPr>
            <a:r>
              <a:rPr lang="tr-TR" dirty="0" smtClean="0"/>
              <a:t>Sabit fazı </a:t>
            </a:r>
            <a:r>
              <a:rPr lang="tr-TR" dirty="0" err="1" smtClean="0"/>
              <a:t>terketme</a:t>
            </a:r>
            <a:r>
              <a:rPr lang="tr-TR" dirty="0" smtClean="0"/>
              <a:t> zamanı</a:t>
            </a:r>
          </a:p>
        </p:txBody>
      </p:sp>
    </p:spTree>
    <p:extLst>
      <p:ext uri="{BB962C8B-B14F-4D97-AF65-F5344CB8AC3E}">
        <p14:creationId xmlns:p14="http://schemas.microsoft.com/office/powerpoint/2010/main" val="1978803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Kromatogram ve pik</a:t>
            </a:r>
            <a:endParaRPr lang="en-US" dirty="0"/>
          </a:p>
        </p:txBody>
      </p:sp>
      <p:sp>
        <p:nvSpPr>
          <p:cNvPr id="3" name="Content Placeholder 2"/>
          <p:cNvSpPr>
            <a:spLocks noGrp="1"/>
          </p:cNvSpPr>
          <p:nvPr>
            <p:ph idx="1"/>
          </p:nvPr>
        </p:nvSpPr>
        <p:spPr>
          <a:xfrm>
            <a:off x="547075" y="3218582"/>
            <a:ext cx="8596668" cy="2252262"/>
          </a:xfrm>
        </p:spPr>
        <p:txBody>
          <a:bodyPr>
            <a:normAutofit/>
          </a:bodyPr>
          <a:lstStyle/>
          <a:p>
            <a:r>
              <a:rPr lang="tr-TR" dirty="0" smtClean="0"/>
              <a:t>Kolondan çıkan maddeler uygun bir yöntemle ölçülüp, alınan sinyaller zamana karşı bir grafiğe çizilir. Bu grafiklere kromatogram denilmektedir.</a:t>
            </a:r>
          </a:p>
          <a:p>
            <a:r>
              <a:rPr lang="tr-TR" dirty="0" smtClean="0"/>
              <a:t>Kolondan </a:t>
            </a:r>
            <a:r>
              <a:rPr lang="tr-TR" dirty="0"/>
              <a:t>çıkan her maddenin konsantrasyon profili, pik olarak adlandırılır</a:t>
            </a:r>
            <a:r>
              <a:rPr lang="tr-TR" dirty="0" smtClean="0"/>
              <a:t>.</a:t>
            </a:r>
            <a:endParaRPr lang="tr-TR" dirty="0"/>
          </a:p>
        </p:txBody>
      </p:sp>
      <p:sp>
        <p:nvSpPr>
          <p:cNvPr id="4" name="Slide Number Placeholder 3"/>
          <p:cNvSpPr>
            <a:spLocks noGrp="1"/>
          </p:cNvSpPr>
          <p:nvPr>
            <p:ph type="sldNum" sz="quarter" idx="12"/>
          </p:nvPr>
        </p:nvSpPr>
        <p:spPr/>
        <p:txBody>
          <a:bodyPr/>
          <a:lstStyle/>
          <a:p>
            <a:fld id="{D2095AEA-4891-452C-AD03-739F3A0BCDD3}" type="slidenum">
              <a:rPr lang="en-US" smtClean="0"/>
              <a:t>14</a:t>
            </a:fld>
            <a:endParaRPr lang="en-US"/>
          </a:p>
        </p:txBody>
      </p:sp>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328" y="4612337"/>
            <a:ext cx="3026392" cy="192513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chromatogram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725" y="4612337"/>
            <a:ext cx="2682297" cy="171701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25585" y="1448523"/>
            <a:ext cx="4962946" cy="923330"/>
          </a:xfrm>
          <a:prstGeom prst="rect">
            <a:avLst/>
          </a:prstGeom>
        </p:spPr>
        <p:txBody>
          <a:bodyPr wrap="square">
            <a:spAutoFit/>
          </a:bodyPr>
          <a:lstStyle/>
          <a:p>
            <a:pPr marL="285750" indent="-285750">
              <a:buFont typeface="Arial" panose="020B0604020202020204" pitchFamily="34" charset="0"/>
              <a:buChar char="•"/>
            </a:pPr>
            <a:r>
              <a:rPr lang="tr-TR" dirty="0" smtClean="0"/>
              <a:t>Kolon içinde gruplaşarak </a:t>
            </a:r>
            <a:r>
              <a:rPr lang="tr-TR" dirty="0"/>
              <a:t>ilerleyen moleküller sabit faz içinde/üzerinde normal dağılım gösterirler. </a:t>
            </a:r>
          </a:p>
        </p:txBody>
      </p:sp>
      <p:pic>
        <p:nvPicPr>
          <p:cNvPr id="2054"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6658" y="490122"/>
            <a:ext cx="3527085" cy="22608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48707" y="2769323"/>
            <a:ext cx="5847605" cy="430887"/>
          </a:xfrm>
          <a:prstGeom prst="rect">
            <a:avLst/>
          </a:prstGeom>
          <a:noFill/>
        </p:spPr>
        <p:txBody>
          <a:bodyPr wrap="square" rtlCol="0">
            <a:spAutoFit/>
          </a:bodyPr>
          <a:lstStyle/>
          <a:p>
            <a:r>
              <a:rPr lang="en-US" sz="1050" dirty="0"/>
              <a:t>Zhou, Charles &amp; Ng, Chiu-On. (2014). Electro-osmotic dispersion in a circular tube with slip-stick striped wall. Fluid Dynamics Research. 47. 015502. 10.1088/0169-5983/47/1/015502. </a:t>
            </a:r>
          </a:p>
        </p:txBody>
      </p:sp>
      <p:sp>
        <p:nvSpPr>
          <p:cNvPr id="13" name="TextBox 12"/>
          <p:cNvSpPr txBox="1"/>
          <p:nvPr/>
        </p:nvSpPr>
        <p:spPr>
          <a:xfrm>
            <a:off x="937340" y="6329350"/>
            <a:ext cx="3394028" cy="369332"/>
          </a:xfrm>
          <a:prstGeom prst="rect">
            <a:avLst/>
          </a:prstGeom>
          <a:noFill/>
        </p:spPr>
        <p:txBody>
          <a:bodyPr wrap="square" rtlCol="0">
            <a:spAutoFit/>
          </a:bodyPr>
          <a:lstStyle/>
          <a:p>
            <a:r>
              <a:rPr lang="en-US" sz="900" dirty="0" err="1"/>
              <a:t>Roosa</a:t>
            </a:r>
            <a:r>
              <a:rPr lang="en-US" sz="900" dirty="0"/>
              <a:t> </a:t>
            </a:r>
            <a:r>
              <a:rPr lang="en-US" sz="900" dirty="0" err="1" smtClean="0"/>
              <a:t>Roininen</a:t>
            </a:r>
            <a:r>
              <a:rPr lang="tr-TR" sz="900" dirty="0" smtClean="0"/>
              <a:t>, </a:t>
            </a:r>
            <a:r>
              <a:rPr lang="en-US" sz="900" dirty="0" smtClean="0"/>
              <a:t>S-</a:t>
            </a:r>
            <a:r>
              <a:rPr lang="en-US" sz="900" dirty="0" err="1" smtClean="0"/>
              <a:t>ohkarba</a:t>
            </a:r>
            <a:r>
              <a:rPr lang="en-US" sz="900" dirty="0" smtClean="0"/>
              <a:t> </a:t>
            </a:r>
            <a:r>
              <a:rPr lang="en-US" sz="900" dirty="0" err="1" smtClean="0"/>
              <a:t>Tutkimuksenvalidointi</a:t>
            </a:r>
            <a:r>
              <a:rPr lang="en-US" sz="900" dirty="0" smtClean="0"/>
              <a:t> H</a:t>
            </a:r>
            <a:r>
              <a:rPr lang="tr-TR" sz="900" dirty="0" err="1" smtClean="0"/>
              <a:t>PLC</a:t>
            </a:r>
            <a:r>
              <a:rPr lang="en-US" sz="900" dirty="0" smtClean="0"/>
              <a:t>-</a:t>
            </a:r>
            <a:r>
              <a:rPr lang="en-US" sz="900" dirty="0" err="1" smtClean="0"/>
              <a:t>analysaattorille</a:t>
            </a:r>
            <a:r>
              <a:rPr lang="tr-TR" sz="900" dirty="0" smtClean="0"/>
              <a:t>, 2017, </a:t>
            </a:r>
            <a:r>
              <a:rPr lang="tr-TR" sz="900" dirty="0" err="1" smtClean="0"/>
              <a:t>Turku</a:t>
            </a:r>
            <a:r>
              <a:rPr lang="tr-TR" sz="900" dirty="0" smtClean="0"/>
              <a:t> </a:t>
            </a:r>
            <a:r>
              <a:rPr lang="tr-TR" sz="900" dirty="0" err="1" smtClean="0"/>
              <a:t>University</a:t>
            </a:r>
            <a:r>
              <a:rPr lang="tr-TR" sz="900" dirty="0" smtClean="0"/>
              <a:t> of </a:t>
            </a:r>
            <a:r>
              <a:rPr lang="tr-TR" sz="900" dirty="0" err="1" smtClean="0"/>
              <a:t>Applied</a:t>
            </a:r>
            <a:r>
              <a:rPr lang="tr-TR" sz="900" dirty="0" smtClean="0"/>
              <a:t> </a:t>
            </a:r>
            <a:r>
              <a:rPr lang="tr-TR" sz="900" dirty="0" err="1" smtClean="0"/>
              <a:t>Sciences</a:t>
            </a:r>
            <a:endParaRPr lang="en-US" sz="900" dirty="0"/>
          </a:p>
        </p:txBody>
      </p:sp>
    </p:spTree>
    <p:extLst>
      <p:ext uri="{BB962C8B-B14F-4D97-AF65-F5344CB8AC3E}">
        <p14:creationId xmlns:p14="http://schemas.microsoft.com/office/powerpoint/2010/main" val="2281002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1093863" y="1478421"/>
            <a:ext cx="8138927" cy="4065212"/>
            <a:chOff x="403860" y="1270000"/>
            <a:chExt cx="8589645" cy="5102578"/>
          </a:xfrm>
        </p:grpSpPr>
        <p:pic>
          <p:nvPicPr>
            <p:cNvPr id="5" name="Picture 4"/>
            <p:cNvPicPr>
              <a:picLocks noChangeAspect="1"/>
            </p:cNvPicPr>
            <p:nvPr/>
          </p:nvPicPr>
          <p:blipFill>
            <a:blip r:embed="rId2"/>
            <a:stretch>
              <a:fillRect/>
            </a:stretch>
          </p:blipFill>
          <p:spPr>
            <a:xfrm>
              <a:off x="403860" y="1270000"/>
              <a:ext cx="8589645" cy="5102578"/>
            </a:xfrm>
            <a:prstGeom prst="rect">
              <a:avLst/>
            </a:prstGeom>
          </p:spPr>
        </p:pic>
        <p:sp>
          <p:nvSpPr>
            <p:cNvPr id="6" name="Rectangle 5"/>
            <p:cNvSpPr/>
            <p:nvPr/>
          </p:nvSpPr>
          <p:spPr>
            <a:xfrm>
              <a:off x="2090738" y="4100975"/>
              <a:ext cx="1276350" cy="1480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87551" y="4197351"/>
              <a:ext cx="200024" cy="10530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619625" y="5638799"/>
              <a:ext cx="215900" cy="98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48250" y="5638798"/>
              <a:ext cx="215900" cy="98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48250" y="5501369"/>
              <a:ext cx="215900" cy="98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59803" y="5498987"/>
              <a:ext cx="215900" cy="98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00650" y="5755193"/>
              <a:ext cx="95250" cy="2550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03432" y="5755193"/>
              <a:ext cx="95250" cy="2550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111028">
              <a:off x="5114939" y="5204371"/>
              <a:ext cx="95250" cy="292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914500">
              <a:off x="4730157" y="5191671"/>
              <a:ext cx="95250" cy="292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910522">
              <a:off x="6404050" y="5661179"/>
              <a:ext cx="95250" cy="408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21097620">
              <a:off x="7146999" y="5645167"/>
              <a:ext cx="95250" cy="408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009847" y="5638798"/>
              <a:ext cx="215900" cy="98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473272" y="5638798"/>
              <a:ext cx="215900" cy="98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495364" y="5502056"/>
              <a:ext cx="215900" cy="98425"/>
            </a:xfrm>
            <a:prstGeom prst="rect">
              <a:avLst/>
            </a:prstGeom>
            <a:solidFill>
              <a:srgbClr val="C0C0C0"/>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998763" y="5502056"/>
              <a:ext cx="215900" cy="98425"/>
            </a:xfrm>
            <a:prstGeom prst="rect">
              <a:avLst/>
            </a:prstGeom>
            <a:solidFill>
              <a:srgbClr val="C0C0C0"/>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30830">
              <a:off x="6508790" y="5190271"/>
              <a:ext cx="79626" cy="295590"/>
            </a:xfrm>
            <a:prstGeom prst="rect">
              <a:avLst/>
            </a:prstGeom>
            <a:solidFill>
              <a:srgbClr val="C0C0C0"/>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20960407">
              <a:off x="7096212" y="5130877"/>
              <a:ext cx="67808" cy="361256"/>
            </a:xfrm>
            <a:prstGeom prst="rect">
              <a:avLst/>
            </a:prstGeom>
            <a:solidFill>
              <a:srgbClr val="C0C0C0"/>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033687" y="1993106"/>
              <a:ext cx="196742" cy="596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767753" y="1993106"/>
              <a:ext cx="196742" cy="596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902421" y="1435733"/>
              <a:ext cx="196742" cy="985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656434" y="1474149"/>
              <a:ext cx="196742" cy="985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017759" y="2636045"/>
              <a:ext cx="137647" cy="3714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6162675" y="5641629"/>
              <a:ext cx="1407319" cy="0"/>
            </a:xfrm>
            <a:prstGeom prst="straightConnector1">
              <a:avLst/>
            </a:prstGeom>
            <a:ln w="28575">
              <a:solidFill>
                <a:srgbClr val="3C438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445794" y="5642130"/>
              <a:ext cx="1083469" cy="0"/>
            </a:xfrm>
            <a:prstGeom prst="straightConnector1">
              <a:avLst/>
            </a:prstGeom>
            <a:ln w="28575">
              <a:solidFill>
                <a:srgbClr val="3C438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rot="16200000">
              <a:off x="-326389" y="3614171"/>
              <a:ext cx="1841500" cy="2281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solidFill>
                    <a:schemeClr val="tx1"/>
                  </a:solidFill>
                  <a:latin typeface="Times New Roman" panose="02020603050405020304" pitchFamily="18" charset="0"/>
                  <a:cs typeface="Times New Roman" panose="02020603050405020304" pitchFamily="18" charset="0"/>
                </a:rPr>
                <a:t>Dedektör cevabı (Sinyal)</a:t>
              </a:r>
              <a:endParaRPr lang="en-US" sz="1200" dirty="0">
                <a:solidFill>
                  <a:schemeClr val="tx1"/>
                </a:solidFill>
                <a:latin typeface="Times New Roman" panose="02020603050405020304" pitchFamily="18" charset="0"/>
                <a:cs typeface="Times New Roman" panose="02020603050405020304" pitchFamily="18" charset="0"/>
              </a:endParaRPr>
            </a:p>
          </p:txBody>
        </p:sp>
      </p:grpSp>
      <p:pic>
        <p:nvPicPr>
          <p:cNvPr id="48" name="Picture 47"/>
          <p:cNvPicPr>
            <a:picLocks noChangeAspect="1"/>
          </p:cNvPicPr>
          <p:nvPr/>
        </p:nvPicPr>
        <p:blipFill rotWithShape="1">
          <a:blip r:embed="rId3"/>
          <a:srcRect l="10946" t="72286"/>
          <a:stretch/>
        </p:blipFill>
        <p:spPr>
          <a:xfrm>
            <a:off x="1657887" y="360782"/>
            <a:ext cx="6277363" cy="1338156"/>
          </a:xfrm>
          <a:prstGeom prst="rect">
            <a:avLst/>
          </a:prstGeom>
        </p:spPr>
      </p:pic>
    </p:spTree>
    <p:extLst>
      <p:ext uri="{BB962C8B-B14F-4D97-AF65-F5344CB8AC3E}">
        <p14:creationId xmlns:p14="http://schemas.microsoft.com/office/powerpoint/2010/main" val="2378135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886" y="3718912"/>
            <a:ext cx="9065216" cy="1611094"/>
          </a:xfrm>
        </p:spPr>
        <p:txBody>
          <a:bodyPr>
            <a:noAutofit/>
          </a:bodyPr>
          <a:lstStyle/>
          <a:p>
            <a:r>
              <a:rPr lang="en-US" sz="1400" b="1" dirty="0">
                <a:latin typeface="Calibri" panose="020F0502020204030204" pitchFamily="34" charset="0"/>
                <a:cs typeface="Calibri" panose="020F0502020204030204" pitchFamily="34" charset="0"/>
              </a:rPr>
              <a:t>X </a:t>
            </a:r>
            <a:r>
              <a:rPr lang="en-US" sz="1400" dirty="0" err="1">
                <a:latin typeface="Calibri" panose="020F0502020204030204" pitchFamily="34" charset="0"/>
                <a:cs typeface="Calibri" panose="020F0502020204030204" pitchFamily="34" charset="0"/>
              </a:rPr>
              <a:t>ekseni</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zamanı</a:t>
            </a:r>
            <a:r>
              <a:rPr lang="en-US" sz="1400"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Y </a:t>
            </a:r>
            <a:r>
              <a:rPr lang="en-US" sz="1400" dirty="0" err="1">
                <a:latin typeface="Calibri" panose="020F0502020204030204" pitchFamily="34" charset="0"/>
                <a:cs typeface="Calibri" panose="020F0502020204030204" pitchFamily="34" charset="0"/>
              </a:rPr>
              <a:t>ekseni</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ise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dedektörden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alınan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sinyali</a:t>
            </a:r>
            <a:r>
              <a:rPr lang="en-US" sz="1400" dirty="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göster</a:t>
            </a:r>
            <a:r>
              <a:rPr lang="tr-TR" sz="1400" dirty="0" smtClean="0">
                <a:latin typeface="Calibri" panose="020F0502020204030204" pitchFamily="34" charset="0"/>
                <a:cs typeface="Calibri" panose="020F0502020204030204" pitchFamily="34" charset="0"/>
              </a:rPr>
              <a:t>ir.</a:t>
            </a:r>
            <a:endParaRPr lang="en-US" sz="1400" dirty="0">
              <a:latin typeface="Calibri" panose="020F0502020204030204" pitchFamily="34" charset="0"/>
              <a:cs typeface="Calibri" panose="020F0502020204030204" pitchFamily="34" charset="0"/>
            </a:endParaRPr>
          </a:p>
          <a:p>
            <a:r>
              <a:rPr lang="en-US" sz="1400" b="1" dirty="0">
                <a:latin typeface="Calibri" panose="020F0502020204030204" pitchFamily="34" charset="0"/>
                <a:cs typeface="Calibri" panose="020F0502020204030204" pitchFamily="34" charset="0"/>
              </a:rPr>
              <a:t>t</a:t>
            </a:r>
            <a:r>
              <a:rPr lang="en-US" sz="1400" b="1" baseline="-25000" dirty="0">
                <a:latin typeface="Calibri" panose="020F0502020204030204" pitchFamily="34" charset="0"/>
                <a:cs typeface="Calibri" panose="020F0502020204030204" pitchFamily="34" charset="0"/>
              </a:rPr>
              <a:t>R1</a:t>
            </a:r>
            <a:r>
              <a:rPr lang="en-US" sz="1400" dirty="0">
                <a:latin typeface="Calibri" panose="020F0502020204030204" pitchFamily="34" charset="0"/>
                <a:cs typeface="Calibri" panose="020F0502020204030204" pitchFamily="34" charset="0"/>
              </a:rPr>
              <a:t>: B </a:t>
            </a:r>
            <a:r>
              <a:rPr lang="en-US" sz="1400" dirty="0" err="1">
                <a:latin typeface="Calibri" panose="020F0502020204030204" pitchFamily="34" charset="0"/>
                <a:cs typeface="Calibri" panose="020F0502020204030204" pitchFamily="34" charset="0"/>
              </a:rPr>
              <a:t>maddesinin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kolondan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çıkış</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zamanı</a:t>
            </a:r>
            <a:r>
              <a:rPr lang="en-US" sz="1400" dirty="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alıkonma</a:t>
            </a:r>
            <a:r>
              <a:rPr lang="en-US"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zamanı</a:t>
            </a:r>
            <a:endParaRPr lang="en-US" sz="1400" dirty="0">
              <a:latin typeface="Calibri" panose="020F0502020204030204" pitchFamily="34" charset="0"/>
              <a:cs typeface="Calibri" panose="020F0502020204030204" pitchFamily="34" charset="0"/>
            </a:endParaRPr>
          </a:p>
          <a:p>
            <a:r>
              <a:rPr lang="en-US" sz="1400" b="1" dirty="0">
                <a:latin typeface="Calibri" panose="020F0502020204030204" pitchFamily="34" charset="0"/>
                <a:cs typeface="Calibri" panose="020F0502020204030204" pitchFamily="34" charset="0"/>
              </a:rPr>
              <a:t>t</a:t>
            </a:r>
            <a:r>
              <a:rPr lang="en-US" sz="1400" b="1" baseline="-25000" dirty="0">
                <a:latin typeface="Calibri" panose="020F0502020204030204" pitchFamily="34" charset="0"/>
                <a:cs typeface="Calibri" panose="020F0502020204030204" pitchFamily="34" charset="0"/>
              </a:rPr>
              <a:t>R2</a:t>
            </a:r>
            <a:r>
              <a:rPr lang="en-US" sz="1400" dirty="0">
                <a:latin typeface="Calibri" panose="020F0502020204030204" pitchFamily="34" charset="0"/>
                <a:cs typeface="Calibri" panose="020F0502020204030204" pitchFamily="34" charset="0"/>
              </a:rPr>
              <a:t>: A </a:t>
            </a:r>
            <a:r>
              <a:rPr lang="en-US" sz="1400" dirty="0" err="1">
                <a:latin typeface="Calibri" panose="020F0502020204030204" pitchFamily="34" charset="0"/>
                <a:cs typeface="Calibri" panose="020F0502020204030204" pitchFamily="34" charset="0"/>
              </a:rPr>
              <a:t>maddesinin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kolondan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çıkış</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zamanı</a:t>
            </a:r>
            <a:r>
              <a:rPr lang="en-US" sz="1400" dirty="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alıkonma</a:t>
            </a:r>
            <a:r>
              <a:rPr lang="en-US" sz="1400" dirty="0" smtClean="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zamanı</a:t>
            </a:r>
            <a:r>
              <a:rPr lang="en-US" sz="1400" dirty="0">
                <a:latin typeface="Calibri" panose="020F0502020204030204" pitchFamily="34" charset="0"/>
                <a:cs typeface="Calibri" panose="020F0502020204030204" pitchFamily="34" charset="0"/>
              </a:rPr>
              <a:t> </a:t>
            </a:r>
          </a:p>
          <a:p>
            <a:r>
              <a:rPr lang="en-US" sz="1400" b="1" dirty="0">
                <a:latin typeface="Calibri" panose="020F0502020204030204" pitchFamily="34" charset="0"/>
                <a:cs typeface="Calibri" panose="020F0502020204030204" pitchFamily="34" charset="0"/>
              </a:rPr>
              <a:t>t</a:t>
            </a:r>
            <a:r>
              <a:rPr lang="en-US" sz="1400" b="1" baseline="-25000" dirty="0">
                <a:latin typeface="Calibri" panose="020F0502020204030204" pitchFamily="34" charset="0"/>
                <a:cs typeface="Calibri" panose="020F0502020204030204" pitchFamily="34" charset="0"/>
              </a:rPr>
              <a:t>0</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Numune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çözücüsünün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kolondan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çıkma</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süresi</a:t>
            </a:r>
            <a:r>
              <a:rPr lang="en-US" sz="1400" dirty="0">
                <a:latin typeface="Calibri" panose="020F0502020204030204" pitchFamily="34" charset="0"/>
                <a:cs typeface="Calibri" panose="020F0502020204030204" pitchFamily="34" charset="0"/>
              </a:rPr>
              <a:t>. </a:t>
            </a:r>
            <a:endParaRPr lang="tr-TR" sz="1400" dirty="0" smtClean="0">
              <a:latin typeface="Calibri" panose="020F0502020204030204" pitchFamily="34" charset="0"/>
              <a:cs typeface="Calibri" panose="020F0502020204030204" pitchFamily="34" charset="0"/>
            </a:endParaRPr>
          </a:p>
          <a:p>
            <a:r>
              <a:rPr lang="en-US" sz="1400" b="1" dirty="0">
                <a:latin typeface="Calibri" panose="020F0502020204030204" pitchFamily="34" charset="0"/>
                <a:cs typeface="Calibri" panose="020F0502020204030204" pitchFamily="34" charset="0"/>
              </a:rPr>
              <a:t>W</a:t>
            </a:r>
            <a:r>
              <a:rPr lang="en-US" sz="1400" b="1" baseline="-25000" dirty="0">
                <a:latin typeface="Calibri" panose="020F0502020204030204" pitchFamily="34" charset="0"/>
                <a:cs typeface="Calibri" panose="020F0502020204030204" pitchFamily="34" charset="0"/>
              </a:rPr>
              <a:t>1</a:t>
            </a:r>
            <a:r>
              <a:rPr lang="en-US" sz="1400" b="1" dirty="0">
                <a:latin typeface="Calibri" panose="020F0502020204030204" pitchFamily="34" charset="0"/>
                <a:cs typeface="Calibri" panose="020F0502020204030204" pitchFamily="34" charset="0"/>
              </a:rPr>
              <a:t>, W</a:t>
            </a:r>
            <a:r>
              <a:rPr lang="en-US" sz="1400" b="1" baseline="-25000" dirty="0">
                <a:latin typeface="Calibri" panose="020F0502020204030204" pitchFamily="34" charset="0"/>
                <a:cs typeface="Calibri" panose="020F0502020204030204" pitchFamily="34" charset="0"/>
              </a:rPr>
              <a:t>2</a:t>
            </a:r>
            <a:r>
              <a:rPr lang="en-US" sz="1400" b="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Madde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piklerinin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taban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genişliği</a:t>
            </a:r>
            <a:r>
              <a:rPr lang="en-US" sz="1400" dirty="0">
                <a:latin typeface="Calibri" panose="020F0502020204030204" pitchFamily="34" charset="0"/>
                <a:cs typeface="Calibri" panose="020F0502020204030204" pitchFamily="34" charset="0"/>
              </a:rPr>
              <a:t>. Bu </a:t>
            </a:r>
            <a:r>
              <a:rPr lang="en-US" sz="1400" dirty="0" err="1">
                <a:latin typeface="Calibri" panose="020F0502020204030204" pitchFamily="34" charset="0"/>
                <a:cs typeface="Calibri" panose="020F0502020204030204" pitchFamily="34" charset="0"/>
              </a:rPr>
              <a:t>değer</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maddelerin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kolon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içinde</a:t>
            </a:r>
            <a:r>
              <a:rPr lang="en-US" sz="1400" dirty="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ilerlerken</a:t>
            </a:r>
            <a:r>
              <a:rPr lang="tr-TR"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oluşturdukları</a:t>
            </a:r>
            <a:r>
              <a:rPr lang="en-US" sz="1400" dirty="0" smtClean="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bantların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genişliği</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anlamına</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gelmektedir</a:t>
            </a:r>
            <a:r>
              <a:rPr lang="en-US" sz="1400" dirty="0" smtClean="0">
                <a:latin typeface="Calibri" panose="020F0502020204030204" pitchFamily="34" charset="0"/>
                <a:cs typeface="Calibri" panose="020F0502020204030204" pitchFamily="34" charset="0"/>
              </a:rPr>
              <a:t>. </a:t>
            </a:r>
            <a:endParaRPr lang="tr-TR" sz="1400" dirty="0" smtClean="0">
              <a:latin typeface="Calibri" panose="020F0502020204030204" pitchFamily="34" charset="0"/>
              <a:cs typeface="Calibri" panose="020F0502020204030204" pitchFamily="34" charset="0"/>
            </a:endParaRPr>
          </a:p>
          <a:p>
            <a:r>
              <a:rPr lang="en-US" sz="1400" b="1" dirty="0" err="1" smtClean="0">
                <a:latin typeface="Calibri" panose="020F0502020204030204" pitchFamily="34" charset="0"/>
                <a:cs typeface="Calibri" panose="020F0502020204030204" pitchFamily="34" charset="0"/>
              </a:rPr>
              <a:t>Pik</a:t>
            </a:r>
            <a:r>
              <a:rPr lang="en-US" sz="1400" b="1" dirty="0" smtClean="0">
                <a:latin typeface="Calibri" panose="020F0502020204030204" pitchFamily="34" charset="0"/>
                <a:cs typeface="Calibri" panose="020F0502020204030204" pitchFamily="34" charset="0"/>
              </a:rPr>
              <a:t> </a:t>
            </a:r>
            <a:r>
              <a:rPr lang="en-US" sz="1400" b="1" dirty="0" err="1">
                <a:latin typeface="Calibri" panose="020F0502020204030204" pitchFamily="34" charset="0"/>
                <a:cs typeface="Calibri" panose="020F0502020204030204" pitchFamily="34" charset="0"/>
              </a:rPr>
              <a:t>yüksekliği</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Pikin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tepe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noktası</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ile</a:t>
            </a:r>
            <a:r>
              <a:rPr lang="en-US" sz="1400" dirty="0">
                <a:latin typeface="Calibri" panose="020F0502020204030204" pitchFamily="34" charset="0"/>
                <a:cs typeface="Calibri" panose="020F0502020204030204" pitchFamily="34" charset="0"/>
              </a:rPr>
              <a:t> </a:t>
            </a:r>
            <a:r>
              <a:rPr lang="tr-TR" sz="1400" dirty="0" smtClean="0">
                <a:latin typeface="Calibri" panose="020F0502020204030204" pitchFamily="34" charset="0"/>
                <a:cs typeface="Calibri" panose="020F0502020204030204" pitchFamily="34" charset="0"/>
              </a:rPr>
              <a:t>taban çizgisi</a:t>
            </a:r>
            <a:r>
              <a:rPr lang="en-US" sz="1400" dirty="0" smtClean="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arasındaki</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mesafedir</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Maddenin</a:t>
            </a:r>
            <a:r>
              <a:rPr lang="en-US" sz="1400" dirty="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konsantrasyonu</a:t>
            </a:r>
            <a:r>
              <a:rPr lang="tr-TR" sz="1400" dirty="0" smtClean="0">
                <a:latin typeface="Calibri" panose="020F0502020204030204" pitchFamily="34" charset="0"/>
                <a:cs typeface="Calibri" panose="020F0502020204030204" pitchFamily="34" charset="0"/>
              </a:rPr>
              <a:t> </a:t>
            </a:r>
            <a:r>
              <a:rPr lang="pt-BR" sz="1400" dirty="0" smtClean="0">
                <a:latin typeface="Calibri" panose="020F0502020204030204" pitchFamily="34" charset="0"/>
                <a:cs typeface="Calibri" panose="020F0502020204030204" pitchFamily="34" charset="0"/>
              </a:rPr>
              <a:t>ile </a:t>
            </a:r>
            <a:r>
              <a:rPr lang="pt-BR" sz="1400" dirty="0">
                <a:latin typeface="Calibri" panose="020F0502020204030204" pitchFamily="34" charset="0"/>
                <a:cs typeface="Calibri" panose="020F0502020204030204" pitchFamily="34" charset="0"/>
              </a:rPr>
              <a:t>doğru </a:t>
            </a:r>
            <a:r>
              <a:rPr lang="pt-BR" sz="1400" dirty="0" smtClean="0">
                <a:latin typeface="Calibri" panose="020F0502020204030204" pitchFamily="34" charset="0"/>
                <a:cs typeface="Calibri" panose="020F0502020204030204" pitchFamily="34" charset="0"/>
              </a:rPr>
              <a:t>orantılı</a:t>
            </a:r>
            <a:r>
              <a:rPr lang="tr-TR" sz="1400" dirty="0" smtClean="0">
                <a:latin typeface="Calibri" panose="020F0502020204030204" pitchFamily="34" charset="0"/>
                <a:cs typeface="Calibri" panose="020F0502020204030204" pitchFamily="34" charset="0"/>
              </a:rPr>
              <a:t>dır.</a:t>
            </a:r>
            <a:endParaRPr lang="pt-BR" sz="1400" dirty="0">
              <a:latin typeface="Calibri" panose="020F0502020204030204" pitchFamily="34" charset="0"/>
              <a:cs typeface="Calibri" panose="020F0502020204030204" pitchFamily="34" charset="0"/>
            </a:endParaRPr>
          </a:p>
          <a:p>
            <a:r>
              <a:rPr lang="en-US" sz="1400" b="1" dirty="0" err="1">
                <a:latin typeface="Calibri" panose="020F0502020204030204" pitchFamily="34" charset="0"/>
                <a:cs typeface="Calibri" panose="020F0502020204030204" pitchFamily="34" charset="0"/>
              </a:rPr>
              <a:t>Pik</a:t>
            </a:r>
            <a:r>
              <a:rPr lang="en-US" sz="1400" b="1" dirty="0">
                <a:latin typeface="Calibri" panose="020F0502020204030204" pitchFamily="34" charset="0"/>
                <a:cs typeface="Calibri" panose="020F0502020204030204" pitchFamily="34" charset="0"/>
              </a:rPr>
              <a:t> </a:t>
            </a:r>
            <a:r>
              <a:rPr lang="en-US" sz="1400" b="1" dirty="0" err="1">
                <a:latin typeface="Calibri" panose="020F0502020204030204" pitchFamily="34" charset="0"/>
                <a:cs typeface="Calibri" panose="020F0502020204030204" pitchFamily="34" charset="0"/>
              </a:rPr>
              <a:t>alanı</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Piki</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oluşturan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eğri</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ile</a:t>
            </a:r>
            <a:r>
              <a:rPr lang="en-US" sz="1400" dirty="0">
                <a:latin typeface="Calibri" panose="020F0502020204030204" pitchFamily="34" charset="0"/>
                <a:cs typeface="Calibri" panose="020F0502020204030204" pitchFamily="34" charset="0"/>
              </a:rPr>
              <a:t> </a:t>
            </a:r>
            <a:r>
              <a:rPr lang="tr-TR" sz="1400" dirty="0">
                <a:latin typeface="Calibri" panose="020F0502020204030204" pitchFamily="34" charset="0"/>
                <a:cs typeface="Calibri" panose="020F0502020204030204" pitchFamily="34" charset="0"/>
              </a:rPr>
              <a:t>taban çizgisi</a:t>
            </a:r>
            <a:r>
              <a:rPr lang="en-US" sz="1400" dirty="0" smtClean="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arasında</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kalan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alandır</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Madenin</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konsantrasyonu</a:t>
            </a:r>
            <a:r>
              <a:rPr lang="en-US" sz="1400" dirty="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ile</a:t>
            </a:r>
            <a:r>
              <a:rPr lang="tr-TR"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doğru</a:t>
            </a:r>
            <a:r>
              <a:rPr lang="en-US" sz="1400" dirty="0" smtClean="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orantılıdır</a:t>
            </a:r>
            <a:r>
              <a:rPr lang="en-US" sz="1400" dirty="0">
                <a:latin typeface="Calibri" panose="020F0502020204030204" pitchFamily="34" charset="0"/>
                <a:cs typeface="Calibri" panose="020F0502020204030204" pitchFamily="34" charset="0"/>
              </a:rPr>
              <a:t>. </a:t>
            </a:r>
            <a:r>
              <a:rPr lang="tr-TR" sz="1400" dirty="0" smtClean="0">
                <a:latin typeface="Calibri" panose="020F0502020204030204" pitchFamily="34" charset="0"/>
                <a:cs typeface="Calibri" panose="020F0502020204030204" pitchFamily="34" charset="0"/>
              </a:rPr>
              <a:t>K</a:t>
            </a:r>
            <a:r>
              <a:rPr lang="en-US" sz="1400" dirty="0" err="1" smtClean="0">
                <a:latin typeface="Calibri" panose="020F0502020204030204" pitchFamily="34" charset="0"/>
                <a:cs typeface="Calibri" panose="020F0502020204030204" pitchFamily="34" charset="0"/>
              </a:rPr>
              <a:t>romatografik</a:t>
            </a:r>
            <a:r>
              <a:rPr lang="en-US" sz="1400" dirty="0" smtClean="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miktar</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tayinlerinde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genellikle</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pik</a:t>
            </a:r>
            <a:r>
              <a:rPr lang="en-US" sz="1400" dirty="0">
                <a:latin typeface="Calibri" panose="020F0502020204030204" pitchFamily="34" charset="0"/>
                <a:cs typeface="Calibri" panose="020F0502020204030204" pitchFamily="34" charset="0"/>
              </a:rPr>
              <a:t> </a:t>
            </a:r>
            <a:r>
              <a:rPr lang="en-US" sz="1400" dirty="0" err="1">
                <a:latin typeface="Calibri" panose="020F0502020204030204" pitchFamily="34" charset="0"/>
                <a:cs typeface="Calibri" panose="020F0502020204030204" pitchFamily="34" charset="0"/>
              </a:rPr>
              <a:t>alanı</a:t>
            </a:r>
            <a:r>
              <a:rPr lang="en-US" sz="1400" dirty="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değeri</a:t>
            </a:r>
            <a:r>
              <a:rPr lang="tr-TR" sz="1400" dirty="0" smtClean="0">
                <a:latin typeface="Calibri" panose="020F0502020204030204" pitchFamily="34" charset="0"/>
                <a:cs typeface="Calibri" panose="020F0502020204030204" pitchFamily="34" charset="0"/>
              </a:rPr>
              <a:t> </a:t>
            </a:r>
            <a:r>
              <a:rPr lang="en-US" sz="1400" dirty="0" err="1" smtClean="0">
                <a:latin typeface="Calibri" panose="020F0502020204030204" pitchFamily="34" charset="0"/>
                <a:cs typeface="Calibri" panose="020F0502020204030204" pitchFamily="34" charset="0"/>
              </a:rPr>
              <a:t>kullanıl</a:t>
            </a:r>
            <a:r>
              <a:rPr lang="tr-TR" sz="1400" dirty="0" smtClean="0">
                <a:latin typeface="Calibri" panose="020F0502020204030204" pitchFamily="34" charset="0"/>
                <a:cs typeface="Calibri" panose="020F0502020204030204" pitchFamily="34" charset="0"/>
              </a:rPr>
              <a:t>ır.</a:t>
            </a:r>
            <a:endParaRPr lang="en-US" sz="1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D2095AEA-4891-452C-AD03-739F3A0BCDD3}" type="slidenum">
              <a:rPr lang="en-US" smtClean="0"/>
              <a:t>16</a:t>
            </a:fld>
            <a:endParaRPr lang="en-US" dirty="0"/>
          </a:p>
        </p:txBody>
      </p:sp>
      <p:grpSp>
        <p:nvGrpSpPr>
          <p:cNvPr id="35" name="Group 34"/>
          <p:cNvGrpSpPr/>
          <p:nvPr/>
        </p:nvGrpSpPr>
        <p:grpSpPr>
          <a:xfrm>
            <a:off x="1848100" y="202951"/>
            <a:ext cx="6629329" cy="3446103"/>
            <a:chOff x="403860" y="1270000"/>
            <a:chExt cx="8589645" cy="5102578"/>
          </a:xfrm>
        </p:grpSpPr>
        <p:pic>
          <p:nvPicPr>
            <p:cNvPr id="36" name="Picture 35"/>
            <p:cNvPicPr>
              <a:picLocks noChangeAspect="1"/>
            </p:cNvPicPr>
            <p:nvPr/>
          </p:nvPicPr>
          <p:blipFill>
            <a:blip r:embed="rId2"/>
            <a:stretch>
              <a:fillRect/>
            </a:stretch>
          </p:blipFill>
          <p:spPr>
            <a:xfrm>
              <a:off x="403860" y="1270000"/>
              <a:ext cx="8589645" cy="5102578"/>
            </a:xfrm>
            <a:prstGeom prst="rect">
              <a:avLst/>
            </a:prstGeom>
          </p:spPr>
        </p:pic>
        <p:sp>
          <p:nvSpPr>
            <p:cNvPr id="37" name="Rectangle 36"/>
            <p:cNvSpPr/>
            <p:nvPr/>
          </p:nvSpPr>
          <p:spPr>
            <a:xfrm>
              <a:off x="2090738" y="4100975"/>
              <a:ext cx="1276350" cy="1480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987551" y="4197351"/>
              <a:ext cx="200024" cy="10530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619625" y="5638799"/>
              <a:ext cx="215900" cy="98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048250" y="5638798"/>
              <a:ext cx="215900" cy="98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048250" y="5501369"/>
              <a:ext cx="215900" cy="98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659803" y="5498987"/>
              <a:ext cx="215900" cy="98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200650" y="5755193"/>
              <a:ext cx="95250" cy="2550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603432" y="5755193"/>
              <a:ext cx="95250" cy="2550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rot="21111028">
              <a:off x="5114939" y="5204371"/>
              <a:ext cx="95250" cy="292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914500">
              <a:off x="4730157" y="5191671"/>
              <a:ext cx="95250" cy="292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910522">
              <a:off x="6404050" y="5661179"/>
              <a:ext cx="95250" cy="408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21097620">
              <a:off x="7146999" y="5645167"/>
              <a:ext cx="95250" cy="408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009847" y="5638798"/>
              <a:ext cx="215900" cy="98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473272" y="5638798"/>
              <a:ext cx="215900" cy="98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495364" y="5502056"/>
              <a:ext cx="215900" cy="98425"/>
            </a:xfrm>
            <a:prstGeom prst="rect">
              <a:avLst/>
            </a:prstGeom>
            <a:solidFill>
              <a:srgbClr val="C0C0C0"/>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998763" y="5502056"/>
              <a:ext cx="215900" cy="98425"/>
            </a:xfrm>
            <a:prstGeom prst="rect">
              <a:avLst/>
            </a:prstGeom>
            <a:solidFill>
              <a:srgbClr val="C0C0C0"/>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rot="1030830">
              <a:off x="6508790" y="5190271"/>
              <a:ext cx="79626" cy="295590"/>
            </a:xfrm>
            <a:prstGeom prst="rect">
              <a:avLst/>
            </a:prstGeom>
            <a:solidFill>
              <a:srgbClr val="C0C0C0"/>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20960407">
              <a:off x="7096212" y="5130877"/>
              <a:ext cx="67808" cy="361256"/>
            </a:xfrm>
            <a:prstGeom prst="rect">
              <a:avLst/>
            </a:prstGeom>
            <a:solidFill>
              <a:srgbClr val="C0C0C0"/>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033687" y="1993106"/>
              <a:ext cx="196742" cy="596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767753" y="1993106"/>
              <a:ext cx="196742" cy="596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902421" y="1435733"/>
              <a:ext cx="196742" cy="985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656434" y="1474149"/>
              <a:ext cx="196742" cy="985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017759" y="2636045"/>
              <a:ext cx="137647" cy="3714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p:cNvCxnSpPr/>
            <p:nvPr/>
          </p:nvCxnSpPr>
          <p:spPr>
            <a:xfrm>
              <a:off x="6162675" y="5641629"/>
              <a:ext cx="1407319" cy="0"/>
            </a:xfrm>
            <a:prstGeom prst="straightConnector1">
              <a:avLst/>
            </a:prstGeom>
            <a:ln w="28575">
              <a:solidFill>
                <a:srgbClr val="3C438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4445794" y="5642130"/>
              <a:ext cx="1083469" cy="0"/>
            </a:xfrm>
            <a:prstGeom prst="straightConnector1">
              <a:avLst/>
            </a:prstGeom>
            <a:ln w="28575">
              <a:solidFill>
                <a:srgbClr val="3C438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rot="16200000">
              <a:off x="-326389" y="3614171"/>
              <a:ext cx="1841500" cy="2281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smtClean="0">
                  <a:solidFill>
                    <a:schemeClr val="tx1"/>
                  </a:solidFill>
                  <a:latin typeface="Times New Roman" panose="02020603050405020304" pitchFamily="18" charset="0"/>
                  <a:cs typeface="Times New Roman" panose="02020603050405020304" pitchFamily="18" charset="0"/>
                </a:rPr>
                <a:t>Dedektör cevabı (Sinyal)</a:t>
              </a:r>
              <a:endParaRPr lang="en-US" sz="1200" dirty="0">
                <a:solidFill>
                  <a:schemeClr val="tx1"/>
                </a:solidFill>
                <a:latin typeface="Times New Roman" panose="02020603050405020304" pitchFamily="18" charset="0"/>
                <a:cs typeface="Times New Roman" panose="02020603050405020304" pitchFamily="18" charset="0"/>
              </a:endParaRPr>
            </a:p>
          </p:txBody>
        </p:sp>
      </p:grpSp>
      <p:sp>
        <p:nvSpPr>
          <p:cNvPr id="2" name="Right Brace 1"/>
          <p:cNvSpPr/>
          <p:nvPr/>
        </p:nvSpPr>
        <p:spPr>
          <a:xfrm>
            <a:off x="5121322" y="4084888"/>
            <a:ext cx="287040" cy="569963"/>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p:cNvSpPr/>
          <p:nvPr/>
        </p:nvSpPr>
        <p:spPr>
          <a:xfrm>
            <a:off x="5508665" y="4190407"/>
            <a:ext cx="1582524" cy="3589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Kalitatif bilgi</a:t>
            </a:r>
            <a:endParaRPr lang="en-US" dirty="0"/>
          </a:p>
        </p:txBody>
      </p:sp>
      <p:sp>
        <p:nvSpPr>
          <p:cNvPr id="65" name="Right Brace 64"/>
          <p:cNvSpPr/>
          <p:nvPr/>
        </p:nvSpPr>
        <p:spPr>
          <a:xfrm>
            <a:off x="9274002" y="5147126"/>
            <a:ext cx="344727" cy="1276222"/>
          </a:xfrm>
          <a:prstGeom prst="rightBrace">
            <a:avLst>
              <a:gd name="adj1" fmla="val 8333"/>
              <a:gd name="adj2" fmla="val 50754"/>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Rectangle 65"/>
          <p:cNvSpPr/>
          <p:nvPr/>
        </p:nvSpPr>
        <p:spPr>
          <a:xfrm>
            <a:off x="9830091" y="5527254"/>
            <a:ext cx="1862983" cy="3757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Kantitatif bilgi</a:t>
            </a:r>
            <a:endParaRPr lang="en-US" dirty="0"/>
          </a:p>
        </p:txBody>
      </p:sp>
    </p:spTree>
    <p:extLst>
      <p:ext uri="{BB962C8B-B14F-4D97-AF65-F5344CB8AC3E}">
        <p14:creationId xmlns:p14="http://schemas.microsoft.com/office/powerpoint/2010/main" val="683881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YPSK’da </a:t>
            </a:r>
            <a:r>
              <a:rPr lang="tr-TR" dirty="0" smtClean="0"/>
              <a:t>iki ayrım şekli vardır:</a:t>
            </a:r>
            <a:endParaRPr lang="en-US" dirty="0"/>
          </a:p>
        </p:txBody>
      </p:sp>
      <p:sp>
        <p:nvSpPr>
          <p:cNvPr id="3" name="Content Placeholder 2"/>
          <p:cNvSpPr>
            <a:spLocks noGrp="1"/>
          </p:cNvSpPr>
          <p:nvPr>
            <p:ph idx="1"/>
          </p:nvPr>
        </p:nvSpPr>
        <p:spPr/>
        <p:txBody>
          <a:bodyPr>
            <a:normAutofit/>
          </a:bodyPr>
          <a:lstStyle/>
          <a:p>
            <a:r>
              <a:rPr lang="tr-TR" dirty="0"/>
              <a:t>Normal faz</a:t>
            </a:r>
          </a:p>
          <a:p>
            <a:pPr lvl="1"/>
            <a:r>
              <a:rPr lang="tr-TR" sz="1800" dirty="0"/>
              <a:t>Sabit faz: Polar </a:t>
            </a:r>
          </a:p>
          <a:p>
            <a:pPr lvl="1"/>
            <a:r>
              <a:rPr lang="tr-TR" sz="1800" dirty="0"/>
              <a:t>Hareketli faz: Apolar (</a:t>
            </a:r>
            <a:r>
              <a:rPr lang="en-US" sz="1800" dirty="0" err="1"/>
              <a:t>hekzan</a:t>
            </a:r>
            <a:r>
              <a:rPr lang="en-US" sz="1800" dirty="0"/>
              <a:t>, </a:t>
            </a:r>
            <a:r>
              <a:rPr lang="tr-TR" sz="1800" dirty="0"/>
              <a:t>oktanol vb</a:t>
            </a:r>
            <a:r>
              <a:rPr lang="tr-TR" sz="1800" dirty="0" smtClean="0"/>
              <a:t>)</a:t>
            </a:r>
          </a:p>
          <a:p>
            <a:pPr lvl="1"/>
            <a:endParaRPr lang="tr-TR" sz="1800" dirty="0"/>
          </a:p>
          <a:p>
            <a:r>
              <a:rPr lang="tr-TR" dirty="0" smtClean="0"/>
              <a:t>Ters faz</a:t>
            </a:r>
          </a:p>
          <a:p>
            <a:pPr lvl="1"/>
            <a:r>
              <a:rPr lang="tr-TR" sz="1800" dirty="0" smtClean="0"/>
              <a:t>Sabit faz: Apolar </a:t>
            </a:r>
          </a:p>
          <a:p>
            <a:pPr lvl="1"/>
            <a:r>
              <a:rPr lang="tr-TR" sz="1800" dirty="0" smtClean="0"/>
              <a:t>Hareketli faz: Polar (su, tampon, metanol, asetonitril vb)</a:t>
            </a:r>
          </a:p>
          <a:p>
            <a:endParaRPr lang="tr-TR" dirty="0" smtClean="0"/>
          </a:p>
          <a:p>
            <a:endParaRPr lang="en-US" dirty="0"/>
          </a:p>
        </p:txBody>
      </p:sp>
      <p:sp>
        <p:nvSpPr>
          <p:cNvPr id="4" name="Slide Number Placeholder 3"/>
          <p:cNvSpPr>
            <a:spLocks noGrp="1"/>
          </p:cNvSpPr>
          <p:nvPr>
            <p:ph type="sldNum" sz="quarter" idx="12"/>
          </p:nvPr>
        </p:nvSpPr>
        <p:spPr/>
        <p:txBody>
          <a:bodyPr/>
          <a:lstStyle/>
          <a:p>
            <a:fld id="{D2095AEA-4891-452C-AD03-739F3A0BCDD3}" type="slidenum">
              <a:rPr lang="en-US" smtClean="0"/>
              <a:t>17</a:t>
            </a:fld>
            <a:endParaRPr lang="en-US"/>
          </a:p>
        </p:txBody>
      </p:sp>
    </p:spTree>
    <p:extLst>
      <p:ext uri="{BB962C8B-B14F-4D97-AF65-F5344CB8AC3E}">
        <p14:creationId xmlns:p14="http://schemas.microsoft.com/office/powerpoint/2010/main" val="3708025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Ters faz ve normal faz</a:t>
            </a:r>
            <a:endParaRPr lang="en-US" dirty="0"/>
          </a:p>
        </p:txBody>
      </p:sp>
      <p:sp>
        <p:nvSpPr>
          <p:cNvPr id="3" name="Content Placeholder 2"/>
          <p:cNvSpPr>
            <a:spLocks noGrp="1"/>
          </p:cNvSpPr>
          <p:nvPr>
            <p:ph idx="1"/>
          </p:nvPr>
        </p:nvSpPr>
        <p:spPr/>
        <p:txBody>
          <a:bodyPr>
            <a:normAutofit/>
          </a:bodyPr>
          <a:lstStyle/>
          <a:p>
            <a:r>
              <a:rPr lang="tr-TR" dirty="0" smtClean="0"/>
              <a:t>Normal-faz tekniğinde</a:t>
            </a:r>
          </a:p>
          <a:p>
            <a:r>
              <a:rPr lang="tr-TR" dirty="0" smtClean="0"/>
              <a:t>polar bir sabit faz vardır. Bu yüzden analitlerden en polar olan daha çok alıkonulur ve kolondan en son çıkar. Daha az polar (apolara daha yakın</a:t>
            </a:r>
            <a:r>
              <a:rPr lang="tr-TR" dirty="0"/>
              <a:t>) </a:t>
            </a:r>
            <a:r>
              <a:rPr lang="tr-TR" dirty="0" smtClean="0"/>
              <a:t>olan analitler, apolar olan hareketli fazla birlikte daha çok sürüklenir, alıkonma zamanları kısadır ve daha erken kolonu terkederler. </a:t>
            </a:r>
          </a:p>
          <a:p>
            <a:endParaRPr lang="tr-TR" dirty="0" smtClean="0"/>
          </a:p>
          <a:p>
            <a:endParaRPr lang="tr-TR" dirty="0" smtClean="0"/>
          </a:p>
          <a:p>
            <a:r>
              <a:rPr lang="tr-TR" dirty="0" smtClean="0"/>
              <a:t>Ters-faz tekniğinde ise </a:t>
            </a:r>
          </a:p>
          <a:p>
            <a:r>
              <a:rPr lang="tr-TR" dirty="0" smtClean="0"/>
              <a:t>Aksine apolar bir sabit faz vardır. Polarlığı en çok olan bileşik en az alıkonulur, alıkonma zamanı kısadır ve kolondan ilk önce çıkar.</a:t>
            </a:r>
          </a:p>
        </p:txBody>
      </p:sp>
      <p:sp>
        <p:nvSpPr>
          <p:cNvPr id="4" name="Slide Number Placeholder 3"/>
          <p:cNvSpPr>
            <a:spLocks noGrp="1"/>
          </p:cNvSpPr>
          <p:nvPr>
            <p:ph type="sldNum" sz="quarter" idx="12"/>
          </p:nvPr>
        </p:nvSpPr>
        <p:spPr/>
        <p:txBody>
          <a:bodyPr/>
          <a:lstStyle/>
          <a:p>
            <a:fld id="{D2095AEA-4891-452C-AD03-739F3A0BCDD3}" type="slidenum">
              <a:rPr lang="en-US" smtClean="0"/>
              <a:t>18</a:t>
            </a:fld>
            <a:endParaRPr lang="en-US"/>
          </a:p>
        </p:txBody>
      </p:sp>
    </p:spTree>
    <p:extLst>
      <p:ext uri="{BB962C8B-B14F-4D97-AF65-F5344CB8AC3E}">
        <p14:creationId xmlns:p14="http://schemas.microsoft.com/office/powerpoint/2010/main" val="209417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Kaynaklar</a:t>
            </a:r>
            <a:endParaRPr lang="en-US" dirty="0"/>
          </a:p>
        </p:txBody>
      </p:sp>
      <p:sp>
        <p:nvSpPr>
          <p:cNvPr id="3" name="Content Placeholder 2"/>
          <p:cNvSpPr>
            <a:spLocks noGrp="1"/>
          </p:cNvSpPr>
          <p:nvPr>
            <p:ph idx="1"/>
          </p:nvPr>
        </p:nvSpPr>
        <p:spPr>
          <a:xfrm>
            <a:off x="677333" y="1930400"/>
            <a:ext cx="8899803" cy="4110962"/>
          </a:xfrm>
        </p:spPr>
        <p:txBody>
          <a:bodyPr>
            <a:normAutofit fontScale="92500" lnSpcReduction="20000"/>
          </a:bodyPr>
          <a:lstStyle/>
          <a:p>
            <a:r>
              <a:rPr lang="en-US" sz="1700" dirty="0"/>
              <a:t>Principles of Instrumental Analysis, D.A</a:t>
            </a:r>
            <a:r>
              <a:rPr lang="en-US" sz="1700" dirty="0" smtClean="0"/>
              <a:t>.</a:t>
            </a:r>
            <a:r>
              <a:rPr lang="tr-TR" sz="1700" dirty="0" smtClean="0"/>
              <a:t> </a:t>
            </a:r>
            <a:r>
              <a:rPr lang="en-US" sz="1700" dirty="0" smtClean="0"/>
              <a:t>Skoog</a:t>
            </a:r>
            <a:r>
              <a:rPr lang="en-US" sz="1700" dirty="0"/>
              <a:t>, D.M. West, II. Ed. 1981 </a:t>
            </a:r>
            <a:endParaRPr lang="tr-TR" sz="1700" dirty="0" smtClean="0"/>
          </a:p>
          <a:p>
            <a:r>
              <a:rPr lang="tr-TR" sz="1700" dirty="0" smtClean="0"/>
              <a:t>Analitik Kimya II, F. Onur, A.Ü. Eczacılık Fakültesi Yayınları No. 101, 2011</a:t>
            </a:r>
          </a:p>
          <a:p>
            <a:r>
              <a:rPr lang="tr-TR" sz="1700" dirty="0" smtClean="0"/>
              <a:t>Analitik Kimya Pratikleri Kantitatif Analiz, F. Onur (Ed.), </a:t>
            </a:r>
            <a:r>
              <a:rPr lang="tr-TR" sz="1700" dirty="0"/>
              <a:t>A.Ü. Eczacılık Fakültesi Yayınları No. </a:t>
            </a:r>
            <a:r>
              <a:rPr lang="tr-TR" sz="1700" dirty="0" smtClean="0"/>
              <a:t>111</a:t>
            </a:r>
            <a:r>
              <a:rPr lang="tr-TR" sz="1700" dirty="0"/>
              <a:t>, </a:t>
            </a:r>
            <a:r>
              <a:rPr lang="tr-TR" sz="1700" dirty="0" smtClean="0"/>
              <a:t>2014</a:t>
            </a:r>
          </a:p>
          <a:p>
            <a:r>
              <a:rPr lang="en-US" sz="1700" dirty="0"/>
              <a:t>http://</a:t>
            </a:r>
            <a:r>
              <a:rPr lang="en-US" sz="1700" dirty="0" smtClean="0"/>
              <a:t>www.rousselet.cz/kromaton/principe-de-la-cpc-84/index.html</a:t>
            </a:r>
            <a:r>
              <a:rPr lang="tr-TR" sz="1700" dirty="0" smtClean="0"/>
              <a:t>. </a:t>
            </a:r>
            <a:r>
              <a:rPr lang="en-US" dirty="0" err="1" smtClean="0"/>
              <a:t>Erişim</a:t>
            </a:r>
            <a:r>
              <a:rPr lang="en-US" dirty="0" smtClean="0"/>
              <a:t> </a:t>
            </a:r>
            <a:r>
              <a:rPr lang="en-US" dirty="0" err="1"/>
              <a:t>tarihi</a:t>
            </a:r>
            <a:r>
              <a:rPr lang="en-US" dirty="0"/>
              <a:t>: </a:t>
            </a:r>
            <a:r>
              <a:rPr lang="tr-TR" dirty="0" smtClean="0"/>
              <a:t>14</a:t>
            </a:r>
            <a:r>
              <a:rPr lang="en-US" dirty="0" smtClean="0"/>
              <a:t>.0</a:t>
            </a:r>
            <a:r>
              <a:rPr lang="tr-TR" dirty="0" smtClean="0"/>
              <a:t>4</a:t>
            </a:r>
            <a:r>
              <a:rPr lang="en-US" dirty="0" smtClean="0"/>
              <a:t>.20</a:t>
            </a:r>
            <a:r>
              <a:rPr lang="tr-TR" dirty="0" smtClean="0"/>
              <a:t>20</a:t>
            </a:r>
            <a:endParaRPr lang="tr-TR" sz="1700" dirty="0" smtClean="0"/>
          </a:p>
          <a:p>
            <a:r>
              <a:rPr lang="en-US" sz="1700" dirty="0"/>
              <a:t>https://</a:t>
            </a:r>
            <a:r>
              <a:rPr lang="en-US" sz="1700" dirty="0" smtClean="0"/>
              <a:t>dramarnathgiri.blogspot.com/2018/06/hplc-which-modules-require-regular.html</a:t>
            </a:r>
            <a:r>
              <a:rPr lang="tr-TR" sz="1700" dirty="0" smtClean="0"/>
              <a:t>. </a:t>
            </a:r>
            <a:r>
              <a:rPr lang="en-US" sz="1600" dirty="0" err="1"/>
              <a:t>Erişim</a:t>
            </a:r>
            <a:r>
              <a:rPr lang="en-US" sz="1600" dirty="0"/>
              <a:t> </a:t>
            </a:r>
            <a:r>
              <a:rPr lang="en-US" sz="1600" dirty="0" err="1"/>
              <a:t>tarihi</a:t>
            </a:r>
            <a:r>
              <a:rPr lang="en-US" sz="1600" dirty="0"/>
              <a:t>: </a:t>
            </a:r>
            <a:r>
              <a:rPr lang="tr-TR" sz="1600" dirty="0"/>
              <a:t>14</a:t>
            </a:r>
            <a:r>
              <a:rPr lang="en-US" sz="1600" dirty="0"/>
              <a:t>.0</a:t>
            </a:r>
            <a:r>
              <a:rPr lang="tr-TR" sz="1600" dirty="0"/>
              <a:t>4</a:t>
            </a:r>
            <a:r>
              <a:rPr lang="en-US" sz="1600" dirty="0"/>
              <a:t>.20</a:t>
            </a:r>
            <a:r>
              <a:rPr lang="tr-TR" sz="1600" dirty="0" smtClean="0"/>
              <a:t>20</a:t>
            </a:r>
            <a:endParaRPr lang="tr-TR" sz="1700" dirty="0" smtClean="0"/>
          </a:p>
          <a:p>
            <a:r>
              <a:rPr lang="en-US" sz="1700" dirty="0"/>
              <a:t>https://</a:t>
            </a:r>
            <a:r>
              <a:rPr lang="en-US" sz="1700" dirty="0" smtClean="0"/>
              <a:t>www.youtube.com/watch?v=IUwRWn9pEdg</a:t>
            </a:r>
            <a:r>
              <a:rPr lang="tr-TR" sz="1700" dirty="0" smtClean="0"/>
              <a:t>. </a:t>
            </a:r>
            <a:r>
              <a:rPr lang="en-US" sz="1600" dirty="0" err="1" smtClean="0"/>
              <a:t>Erişim</a:t>
            </a:r>
            <a:r>
              <a:rPr lang="en-US" sz="1600" dirty="0" smtClean="0"/>
              <a:t> </a:t>
            </a:r>
            <a:r>
              <a:rPr lang="en-US" sz="1600" dirty="0" err="1"/>
              <a:t>tarihi</a:t>
            </a:r>
            <a:r>
              <a:rPr lang="en-US" sz="1600" dirty="0"/>
              <a:t>: </a:t>
            </a:r>
            <a:r>
              <a:rPr lang="tr-TR" sz="1600" dirty="0"/>
              <a:t>14</a:t>
            </a:r>
            <a:r>
              <a:rPr lang="en-US" sz="1600" dirty="0"/>
              <a:t>.0</a:t>
            </a:r>
            <a:r>
              <a:rPr lang="tr-TR" sz="1600" dirty="0"/>
              <a:t>4</a:t>
            </a:r>
            <a:r>
              <a:rPr lang="en-US" sz="1600" dirty="0"/>
              <a:t>.20</a:t>
            </a:r>
            <a:r>
              <a:rPr lang="tr-TR" sz="1600" dirty="0" smtClean="0"/>
              <a:t>20</a:t>
            </a:r>
            <a:endParaRPr lang="tr-TR" sz="1700" dirty="0" smtClean="0"/>
          </a:p>
          <a:p>
            <a:r>
              <a:rPr lang="en-US" sz="1700" dirty="0"/>
              <a:t>https://</a:t>
            </a:r>
            <a:r>
              <a:rPr lang="en-US" sz="1700" dirty="0" smtClean="0"/>
              <a:t>www.youtube.com/watch?v=sfxEj_MxBcs</a:t>
            </a:r>
            <a:r>
              <a:rPr lang="tr-TR" sz="1700" dirty="0" smtClean="0"/>
              <a:t>. </a:t>
            </a:r>
            <a:r>
              <a:rPr lang="en-US" sz="1600" dirty="0" err="1"/>
              <a:t>Erişim</a:t>
            </a:r>
            <a:r>
              <a:rPr lang="en-US" sz="1600" dirty="0"/>
              <a:t> </a:t>
            </a:r>
            <a:r>
              <a:rPr lang="en-US" sz="1600" dirty="0" err="1"/>
              <a:t>tarihi</a:t>
            </a:r>
            <a:r>
              <a:rPr lang="en-US" sz="1600" dirty="0"/>
              <a:t>: </a:t>
            </a:r>
            <a:r>
              <a:rPr lang="tr-TR" sz="1600" dirty="0"/>
              <a:t>14</a:t>
            </a:r>
            <a:r>
              <a:rPr lang="en-US" sz="1600" dirty="0"/>
              <a:t>.0</a:t>
            </a:r>
            <a:r>
              <a:rPr lang="tr-TR" sz="1600" dirty="0"/>
              <a:t>4</a:t>
            </a:r>
            <a:r>
              <a:rPr lang="en-US" sz="1600" dirty="0"/>
              <a:t>.20</a:t>
            </a:r>
            <a:r>
              <a:rPr lang="tr-TR" sz="1600" dirty="0" smtClean="0"/>
              <a:t>20</a:t>
            </a:r>
            <a:endParaRPr lang="tr-TR" sz="1700" dirty="0" smtClean="0"/>
          </a:p>
          <a:p>
            <a:r>
              <a:rPr lang="en-US" sz="1700" dirty="0"/>
              <a:t>Zhou, Charles &amp; Ng, Chiu-On. (2014). Electro-osmotic dispersion in a circular tube with slip-stick striped wall. Fluid Dynamics Research. 47. 015502. 10.1088/0169-5983/47/1/015502. </a:t>
            </a:r>
          </a:p>
          <a:p>
            <a:r>
              <a:rPr lang="en-US" sz="1700" dirty="0" err="1"/>
              <a:t>Roosa</a:t>
            </a:r>
            <a:r>
              <a:rPr lang="en-US" sz="1700" dirty="0"/>
              <a:t> </a:t>
            </a:r>
            <a:r>
              <a:rPr lang="en-US" sz="1700" dirty="0" err="1"/>
              <a:t>Roininen</a:t>
            </a:r>
            <a:r>
              <a:rPr lang="tr-TR" sz="1700" dirty="0"/>
              <a:t>, </a:t>
            </a:r>
            <a:r>
              <a:rPr lang="en-US" sz="1700" dirty="0"/>
              <a:t>S-</a:t>
            </a:r>
            <a:r>
              <a:rPr lang="en-US" sz="1700" dirty="0" err="1"/>
              <a:t>ohkarba</a:t>
            </a:r>
            <a:r>
              <a:rPr lang="en-US" sz="1700" dirty="0"/>
              <a:t> </a:t>
            </a:r>
            <a:r>
              <a:rPr lang="en-US" sz="1700" dirty="0" err="1"/>
              <a:t>Tutkimuksenvalidointi</a:t>
            </a:r>
            <a:r>
              <a:rPr lang="en-US" sz="1700" dirty="0"/>
              <a:t> H</a:t>
            </a:r>
            <a:r>
              <a:rPr lang="tr-TR" sz="1700" dirty="0" err="1"/>
              <a:t>PLC</a:t>
            </a:r>
            <a:r>
              <a:rPr lang="en-US" sz="1700" dirty="0"/>
              <a:t>-</a:t>
            </a:r>
            <a:r>
              <a:rPr lang="en-US" sz="1700" dirty="0" err="1"/>
              <a:t>analysaattorille</a:t>
            </a:r>
            <a:r>
              <a:rPr lang="tr-TR" sz="1700" dirty="0"/>
              <a:t>, 2017, </a:t>
            </a:r>
            <a:r>
              <a:rPr lang="tr-TR" sz="1700" dirty="0" err="1"/>
              <a:t>Turku</a:t>
            </a:r>
            <a:r>
              <a:rPr lang="tr-TR" sz="1700" dirty="0"/>
              <a:t> </a:t>
            </a:r>
            <a:r>
              <a:rPr lang="tr-TR" sz="1700" dirty="0" err="1"/>
              <a:t>University</a:t>
            </a:r>
            <a:r>
              <a:rPr lang="tr-TR" sz="1700" dirty="0"/>
              <a:t> of </a:t>
            </a:r>
            <a:r>
              <a:rPr lang="tr-TR" sz="1700" dirty="0" err="1"/>
              <a:t>Applied</a:t>
            </a:r>
            <a:r>
              <a:rPr lang="tr-TR" sz="1700" dirty="0"/>
              <a:t> </a:t>
            </a:r>
            <a:r>
              <a:rPr lang="tr-TR" sz="1700" dirty="0" err="1"/>
              <a:t>Sciences</a:t>
            </a:r>
            <a:endParaRPr lang="en-US" sz="1700" dirty="0"/>
          </a:p>
          <a:p>
            <a:endParaRPr lang="en-US" dirty="0"/>
          </a:p>
          <a:p>
            <a:endParaRPr lang="en-US" dirty="0"/>
          </a:p>
          <a:p>
            <a:endParaRPr lang="en-US" dirty="0"/>
          </a:p>
          <a:p>
            <a:endParaRPr lang="en-US" dirty="0"/>
          </a:p>
          <a:p>
            <a:endParaRPr lang="tr-TR" dirty="0"/>
          </a:p>
          <a:p>
            <a:endParaRPr lang="en-US" dirty="0"/>
          </a:p>
        </p:txBody>
      </p:sp>
      <p:sp>
        <p:nvSpPr>
          <p:cNvPr id="4" name="Slide Number Placeholder 3"/>
          <p:cNvSpPr>
            <a:spLocks noGrp="1"/>
          </p:cNvSpPr>
          <p:nvPr>
            <p:ph type="sldNum" sz="quarter" idx="12"/>
          </p:nvPr>
        </p:nvSpPr>
        <p:spPr/>
        <p:txBody>
          <a:bodyPr/>
          <a:lstStyle/>
          <a:p>
            <a:fld id="{D2095AEA-4891-452C-AD03-739F3A0BCDD3}" type="slidenum">
              <a:rPr lang="en-US" smtClean="0"/>
              <a:t>19</a:t>
            </a:fld>
            <a:endParaRPr lang="en-US"/>
          </a:p>
        </p:txBody>
      </p:sp>
    </p:spTree>
    <p:extLst>
      <p:ext uri="{BB962C8B-B14F-4D97-AF65-F5344CB8AC3E}">
        <p14:creationId xmlns:p14="http://schemas.microsoft.com/office/powerpoint/2010/main" val="1840145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Yüksek Basınçlı Sıvı Kromatografisi ne amaçla kullanılır?</a:t>
            </a:r>
            <a:endParaRPr lang="en-US" dirty="0"/>
          </a:p>
        </p:txBody>
      </p:sp>
      <p:sp>
        <p:nvSpPr>
          <p:cNvPr id="3" name="Content Placeholder 2"/>
          <p:cNvSpPr>
            <a:spLocks noGrp="1"/>
          </p:cNvSpPr>
          <p:nvPr>
            <p:ph idx="1"/>
          </p:nvPr>
        </p:nvSpPr>
        <p:spPr>
          <a:xfrm>
            <a:off x="677334" y="1930401"/>
            <a:ext cx="9323314" cy="4110962"/>
          </a:xfrm>
        </p:spPr>
        <p:txBody>
          <a:bodyPr>
            <a:noAutofit/>
          </a:bodyPr>
          <a:lstStyle/>
          <a:p>
            <a:r>
              <a:rPr lang="tr-TR" dirty="0" smtClean="0"/>
              <a:t>YPSK, karışım halindeki maddeleri birbirinden ayırmak, teşhis etmek ve miktar tayinini yapmak için kullanılan bir yöntemdir. </a:t>
            </a:r>
            <a:endParaRPr lang="tr-TR" dirty="0"/>
          </a:p>
          <a:p>
            <a:r>
              <a:rPr lang="tr-TR" dirty="0" smtClean="0">
                <a:solidFill>
                  <a:schemeClr val="tx1"/>
                </a:solidFill>
              </a:rPr>
              <a:t>Örnek olarak </a:t>
            </a:r>
          </a:p>
          <a:p>
            <a:pPr lvl="1"/>
            <a:r>
              <a:rPr lang="tr-TR" sz="1800" dirty="0" smtClean="0">
                <a:solidFill>
                  <a:schemeClr val="tx1"/>
                </a:solidFill>
              </a:rPr>
              <a:t>Farmasötik preparatlardaki ilaç etken maddeleri</a:t>
            </a:r>
          </a:p>
          <a:p>
            <a:pPr lvl="1"/>
            <a:r>
              <a:rPr lang="tr-TR" sz="1800" dirty="0">
                <a:solidFill>
                  <a:schemeClr val="tx1"/>
                </a:solidFill>
              </a:rPr>
              <a:t>Farmasötik </a:t>
            </a:r>
            <a:r>
              <a:rPr lang="tr-TR" sz="1800" dirty="0" smtClean="0">
                <a:solidFill>
                  <a:schemeClr val="tx1"/>
                </a:solidFill>
              </a:rPr>
              <a:t>preparatlardaki bozunma ürünleri, safsızlıklar</a:t>
            </a:r>
          </a:p>
          <a:p>
            <a:pPr lvl="1"/>
            <a:r>
              <a:rPr lang="tr-TR" sz="1800" dirty="0" smtClean="0">
                <a:solidFill>
                  <a:schemeClr val="tx1"/>
                </a:solidFill>
              </a:rPr>
              <a:t>Kandaki ilaç molekülleri ve bu moleküllerin metabolitleri</a:t>
            </a:r>
          </a:p>
          <a:p>
            <a:pPr lvl="1"/>
            <a:r>
              <a:rPr lang="tr-TR" sz="1800" dirty="0" smtClean="0">
                <a:solidFill>
                  <a:schemeClr val="tx1"/>
                </a:solidFill>
              </a:rPr>
              <a:t>Drogların içerdikleri etkili bileşikler</a:t>
            </a:r>
          </a:p>
          <a:p>
            <a:pPr lvl="1"/>
            <a:r>
              <a:rPr lang="tr-TR" sz="1800" dirty="0" smtClean="0">
                <a:solidFill>
                  <a:schemeClr val="tx1"/>
                </a:solidFill>
              </a:rPr>
              <a:t>Gıdalardaki vitaminler ve gıdaların kimyasal bileşimi</a:t>
            </a:r>
          </a:p>
          <a:p>
            <a:pPr lvl="1"/>
            <a:r>
              <a:rPr lang="tr-TR" sz="1800" dirty="0" smtClean="0">
                <a:solidFill>
                  <a:schemeClr val="tx1"/>
                </a:solidFill>
              </a:rPr>
              <a:t>Organizmadaki enzimler, aminoasitler, proteinler, polisakkaritler, vb.</a:t>
            </a:r>
            <a:endParaRPr lang="tr-TR" sz="1800" dirty="0">
              <a:solidFill>
                <a:schemeClr val="tx1"/>
              </a:solidFill>
            </a:endParaRPr>
          </a:p>
          <a:p>
            <a:r>
              <a:rPr lang="tr-TR" dirty="0" smtClean="0">
                <a:solidFill>
                  <a:schemeClr val="tx1"/>
                </a:solidFill>
              </a:rPr>
              <a:t>YPSK, pek çok endüstri için kalite kontrol laboratuvarlarındaki en önemli cihazdır.</a:t>
            </a:r>
          </a:p>
        </p:txBody>
      </p:sp>
      <p:sp>
        <p:nvSpPr>
          <p:cNvPr id="4" name="Slide Number Placeholder 3"/>
          <p:cNvSpPr>
            <a:spLocks noGrp="1"/>
          </p:cNvSpPr>
          <p:nvPr>
            <p:ph type="sldNum" sz="quarter" idx="12"/>
          </p:nvPr>
        </p:nvSpPr>
        <p:spPr/>
        <p:txBody>
          <a:bodyPr/>
          <a:lstStyle/>
          <a:p>
            <a:fld id="{D2095AEA-4891-452C-AD03-739F3A0BCDD3}" type="slidenum">
              <a:rPr lang="en-US" smtClean="0"/>
              <a:t>2</a:t>
            </a:fld>
            <a:endParaRPr lang="en-US"/>
          </a:p>
        </p:txBody>
      </p:sp>
      <p:pic>
        <p:nvPicPr>
          <p:cNvPr id="5" name="Picture 2" descr="Image result for HPL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2332" y="3381723"/>
            <a:ext cx="3277753" cy="3476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114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574" y="609600"/>
            <a:ext cx="6343428" cy="1320800"/>
          </a:xfrm>
        </p:spPr>
        <p:txBody>
          <a:bodyPr/>
          <a:lstStyle/>
          <a:p>
            <a:r>
              <a:rPr lang="tr-TR" dirty="0" smtClean="0"/>
              <a:t>Kromatografi nedir?</a:t>
            </a:r>
            <a:endParaRPr lang="en-US" dirty="0"/>
          </a:p>
        </p:txBody>
      </p:sp>
      <p:sp>
        <p:nvSpPr>
          <p:cNvPr id="4" name="Slide Number Placeholder 3"/>
          <p:cNvSpPr>
            <a:spLocks noGrp="1"/>
          </p:cNvSpPr>
          <p:nvPr>
            <p:ph type="sldNum" sz="quarter" idx="12"/>
          </p:nvPr>
        </p:nvSpPr>
        <p:spPr/>
        <p:txBody>
          <a:bodyPr/>
          <a:lstStyle/>
          <a:p>
            <a:fld id="{D2095AEA-4891-452C-AD03-739F3A0BCDD3}" type="slidenum">
              <a:rPr lang="en-US" smtClean="0"/>
              <a:t>3</a:t>
            </a:fld>
            <a:endParaRPr lang="en-US"/>
          </a:p>
        </p:txBody>
      </p:sp>
      <p:sp>
        <p:nvSpPr>
          <p:cNvPr id="6" name="Content Placeholder 2"/>
          <p:cNvSpPr txBox="1">
            <a:spLocks/>
          </p:cNvSpPr>
          <p:nvPr/>
        </p:nvSpPr>
        <p:spPr>
          <a:xfrm>
            <a:off x="3079340" y="1644691"/>
            <a:ext cx="5852992" cy="35750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tr-TR" dirty="0">
                <a:solidFill>
                  <a:schemeClr val="tx1"/>
                </a:solidFill>
              </a:rPr>
              <a:t>Tüm kromatografik uygulamalarda birbiriyle karışmayan iki ortam, bir "</a:t>
            </a:r>
            <a:r>
              <a:rPr lang="tr-TR" b="1" dirty="0">
                <a:solidFill>
                  <a:schemeClr val="tx1"/>
                </a:solidFill>
              </a:rPr>
              <a:t>sabit faz</a:t>
            </a:r>
            <a:r>
              <a:rPr lang="tr-TR" dirty="0">
                <a:solidFill>
                  <a:schemeClr val="tx1"/>
                </a:solidFill>
              </a:rPr>
              <a:t>" ve bir "</a:t>
            </a:r>
            <a:r>
              <a:rPr lang="tr-TR" b="1" dirty="0">
                <a:solidFill>
                  <a:schemeClr val="tx1"/>
                </a:solidFill>
              </a:rPr>
              <a:t>hareketli faz</a:t>
            </a:r>
            <a:r>
              <a:rPr lang="tr-TR" dirty="0">
                <a:solidFill>
                  <a:schemeClr val="tx1"/>
                </a:solidFill>
              </a:rPr>
              <a:t>" bulunur</a:t>
            </a:r>
            <a:r>
              <a:rPr lang="tr-TR" dirty="0" smtClean="0">
                <a:solidFill>
                  <a:schemeClr val="tx1"/>
                </a:solidFill>
              </a:rPr>
              <a:t>.</a:t>
            </a:r>
          </a:p>
          <a:p>
            <a:r>
              <a:rPr lang="en-US" dirty="0" err="1" smtClean="0">
                <a:solidFill>
                  <a:schemeClr val="tx1"/>
                </a:solidFill>
              </a:rPr>
              <a:t>Sabit</a:t>
            </a:r>
            <a:r>
              <a:rPr lang="tr-TR" dirty="0" smtClean="0">
                <a:solidFill>
                  <a:schemeClr val="tx1"/>
                </a:solidFill>
              </a:rPr>
              <a:t> </a:t>
            </a:r>
            <a:r>
              <a:rPr lang="en-US" dirty="0" err="1">
                <a:solidFill>
                  <a:schemeClr val="tx1"/>
                </a:solidFill>
              </a:rPr>
              <a:t>fazın</a:t>
            </a:r>
            <a:r>
              <a:rPr lang="en-US" dirty="0">
                <a:solidFill>
                  <a:schemeClr val="tx1"/>
                </a:solidFill>
              </a:rPr>
              <a:t> </a:t>
            </a:r>
            <a:r>
              <a:rPr lang="en-US" dirty="0" err="1">
                <a:solidFill>
                  <a:schemeClr val="tx1"/>
                </a:solidFill>
              </a:rPr>
              <a:t>amacı</a:t>
            </a:r>
            <a:r>
              <a:rPr lang="en-US" dirty="0">
                <a:solidFill>
                  <a:schemeClr val="tx1"/>
                </a:solidFill>
              </a:rPr>
              <a:t> </a:t>
            </a:r>
            <a:r>
              <a:rPr lang="en-US" dirty="0" err="1">
                <a:solidFill>
                  <a:schemeClr val="tx1"/>
                </a:solidFill>
              </a:rPr>
              <a:t>maddeleri</a:t>
            </a:r>
            <a:r>
              <a:rPr lang="en-US" dirty="0">
                <a:solidFill>
                  <a:schemeClr val="tx1"/>
                </a:solidFill>
              </a:rPr>
              <a:t> </a:t>
            </a:r>
            <a:r>
              <a:rPr lang="en-US" dirty="0" err="1">
                <a:solidFill>
                  <a:schemeClr val="tx1"/>
                </a:solidFill>
              </a:rPr>
              <a:t>üzerinde</a:t>
            </a:r>
            <a:r>
              <a:rPr lang="en-US" dirty="0">
                <a:solidFill>
                  <a:schemeClr val="tx1"/>
                </a:solidFill>
              </a:rPr>
              <a:t> </a:t>
            </a:r>
            <a:r>
              <a:rPr lang="en-US" dirty="0" err="1">
                <a:solidFill>
                  <a:schemeClr val="tx1"/>
                </a:solidFill>
              </a:rPr>
              <a:t>tutarak</a:t>
            </a:r>
            <a:r>
              <a:rPr lang="en-US" dirty="0">
                <a:solidFill>
                  <a:schemeClr val="tx1"/>
                </a:solidFill>
              </a:rPr>
              <a:t> </a:t>
            </a:r>
            <a:r>
              <a:rPr lang="en-US" dirty="0" err="1">
                <a:solidFill>
                  <a:schemeClr val="tx1"/>
                </a:solidFill>
              </a:rPr>
              <a:t>alıkoymak</a:t>
            </a:r>
            <a:r>
              <a:rPr lang="en-US" dirty="0">
                <a:solidFill>
                  <a:schemeClr val="tx1"/>
                </a:solidFill>
              </a:rPr>
              <a:t>, </a:t>
            </a:r>
            <a:r>
              <a:rPr lang="en-US" dirty="0" err="1">
                <a:solidFill>
                  <a:schemeClr val="tx1"/>
                </a:solidFill>
              </a:rPr>
              <a:t>hareketli</a:t>
            </a:r>
            <a:r>
              <a:rPr lang="en-US" dirty="0">
                <a:solidFill>
                  <a:schemeClr val="tx1"/>
                </a:solidFill>
              </a:rPr>
              <a:t> </a:t>
            </a:r>
            <a:r>
              <a:rPr lang="en-US" dirty="0" err="1">
                <a:solidFill>
                  <a:schemeClr val="tx1"/>
                </a:solidFill>
              </a:rPr>
              <a:t>fazın</a:t>
            </a:r>
            <a:r>
              <a:rPr lang="en-US" dirty="0">
                <a:solidFill>
                  <a:schemeClr val="tx1"/>
                </a:solidFill>
              </a:rPr>
              <a:t> </a:t>
            </a:r>
            <a:r>
              <a:rPr lang="en-US" dirty="0" err="1">
                <a:solidFill>
                  <a:schemeClr val="tx1"/>
                </a:solidFill>
              </a:rPr>
              <a:t>amacı</a:t>
            </a:r>
            <a:r>
              <a:rPr lang="en-US" dirty="0">
                <a:solidFill>
                  <a:schemeClr val="tx1"/>
                </a:solidFill>
              </a:rPr>
              <a:t> da </a:t>
            </a:r>
            <a:r>
              <a:rPr lang="en-US" dirty="0" err="1">
                <a:solidFill>
                  <a:schemeClr val="tx1"/>
                </a:solidFill>
              </a:rPr>
              <a:t>maddeleri</a:t>
            </a:r>
            <a:r>
              <a:rPr lang="en-US" dirty="0">
                <a:solidFill>
                  <a:schemeClr val="tx1"/>
                </a:solidFill>
              </a:rPr>
              <a:t> </a:t>
            </a:r>
            <a:r>
              <a:rPr lang="en-US" dirty="0" err="1">
                <a:solidFill>
                  <a:schemeClr val="tx1"/>
                </a:solidFill>
              </a:rPr>
              <a:t>sabit</a:t>
            </a:r>
            <a:r>
              <a:rPr lang="en-US" dirty="0">
                <a:solidFill>
                  <a:schemeClr val="tx1"/>
                </a:solidFill>
              </a:rPr>
              <a:t> </a:t>
            </a:r>
            <a:r>
              <a:rPr lang="en-US" dirty="0" err="1">
                <a:solidFill>
                  <a:schemeClr val="tx1"/>
                </a:solidFill>
              </a:rPr>
              <a:t>fazın</a:t>
            </a:r>
            <a:r>
              <a:rPr lang="tr-TR" dirty="0">
                <a:solidFill>
                  <a:schemeClr val="tx1"/>
                </a:solidFill>
              </a:rPr>
              <a:t> </a:t>
            </a:r>
            <a:r>
              <a:rPr lang="en-US" dirty="0" err="1">
                <a:solidFill>
                  <a:schemeClr val="tx1"/>
                </a:solidFill>
              </a:rPr>
              <a:t>üzerinde</a:t>
            </a:r>
            <a:r>
              <a:rPr lang="en-US" dirty="0">
                <a:solidFill>
                  <a:schemeClr val="tx1"/>
                </a:solidFill>
              </a:rPr>
              <a:t> </a:t>
            </a:r>
            <a:r>
              <a:rPr lang="en-US" dirty="0" err="1">
                <a:solidFill>
                  <a:schemeClr val="tx1"/>
                </a:solidFill>
              </a:rPr>
              <a:t>hareket</a:t>
            </a:r>
            <a:r>
              <a:rPr lang="en-US" dirty="0">
                <a:solidFill>
                  <a:schemeClr val="tx1"/>
                </a:solidFill>
              </a:rPr>
              <a:t> </a:t>
            </a:r>
            <a:r>
              <a:rPr lang="en-US" dirty="0" err="1">
                <a:solidFill>
                  <a:schemeClr val="tx1"/>
                </a:solidFill>
              </a:rPr>
              <a:t>ettirmektir</a:t>
            </a:r>
            <a:r>
              <a:rPr lang="en-US" dirty="0">
                <a:solidFill>
                  <a:schemeClr val="tx1"/>
                </a:solidFill>
              </a:rPr>
              <a:t>. </a:t>
            </a:r>
            <a:endParaRPr lang="tr-TR" dirty="0">
              <a:solidFill>
                <a:schemeClr val="tx1"/>
              </a:solidFill>
            </a:endParaRPr>
          </a:p>
          <a:p>
            <a:r>
              <a:rPr lang="tr-TR" dirty="0" smtClean="0">
                <a:solidFill>
                  <a:schemeClr val="tx1"/>
                </a:solidFill>
              </a:rPr>
              <a:t>Karışım içindeki </a:t>
            </a:r>
            <a:r>
              <a:rPr lang="en-US" dirty="0" err="1" smtClean="0">
                <a:solidFill>
                  <a:schemeClr val="tx1"/>
                </a:solidFill>
              </a:rPr>
              <a:t>maddeler</a:t>
            </a:r>
            <a:r>
              <a:rPr lang="en-US" dirty="0" smtClean="0">
                <a:solidFill>
                  <a:schemeClr val="tx1"/>
                </a:solidFill>
              </a:rPr>
              <a:t> </a:t>
            </a:r>
            <a:r>
              <a:rPr lang="en-US" dirty="0" err="1" smtClean="0">
                <a:solidFill>
                  <a:schemeClr val="tx1"/>
                </a:solidFill>
              </a:rPr>
              <a:t>sabit</a:t>
            </a:r>
            <a:r>
              <a:rPr lang="en-US" dirty="0" smtClean="0">
                <a:solidFill>
                  <a:schemeClr val="tx1"/>
                </a:solidFill>
              </a:rPr>
              <a:t> </a:t>
            </a:r>
            <a:r>
              <a:rPr lang="en-US" dirty="0" err="1" smtClean="0">
                <a:solidFill>
                  <a:schemeClr val="tx1"/>
                </a:solidFill>
              </a:rPr>
              <a:t>faz</a:t>
            </a:r>
            <a:r>
              <a:rPr lang="en-US" dirty="0" smtClean="0">
                <a:solidFill>
                  <a:schemeClr val="tx1"/>
                </a:solidFill>
              </a:rPr>
              <a:t> </a:t>
            </a:r>
            <a:r>
              <a:rPr lang="tr-TR" dirty="0" smtClean="0">
                <a:solidFill>
                  <a:schemeClr val="tx1"/>
                </a:solidFill>
              </a:rPr>
              <a:t>ve</a:t>
            </a:r>
            <a:r>
              <a:rPr lang="en-US" dirty="0" smtClean="0">
                <a:solidFill>
                  <a:schemeClr val="tx1"/>
                </a:solidFill>
              </a:rPr>
              <a:t> </a:t>
            </a:r>
            <a:r>
              <a:rPr lang="en-US" dirty="0" err="1" smtClean="0">
                <a:solidFill>
                  <a:schemeClr val="tx1"/>
                </a:solidFill>
              </a:rPr>
              <a:t>hareketli</a:t>
            </a:r>
            <a:r>
              <a:rPr lang="en-US" dirty="0" smtClean="0">
                <a:solidFill>
                  <a:schemeClr val="tx1"/>
                </a:solidFill>
              </a:rPr>
              <a:t> </a:t>
            </a:r>
            <a:r>
              <a:rPr lang="en-US" dirty="0" err="1" smtClean="0">
                <a:solidFill>
                  <a:schemeClr val="tx1"/>
                </a:solidFill>
              </a:rPr>
              <a:t>faz</a:t>
            </a:r>
            <a:r>
              <a:rPr lang="tr-TR" dirty="0" smtClean="0">
                <a:solidFill>
                  <a:schemeClr val="tx1"/>
                </a:solidFill>
              </a:rPr>
              <a:t>a ilgilerine göre farklı hızlarda hareket ederler ve böylece birbirlerinden ayrılırlar. </a:t>
            </a:r>
          </a:p>
        </p:txBody>
      </p:sp>
      <p:pic>
        <p:nvPicPr>
          <p:cNvPr id="12" name="Picture 2" descr="Image result for HPLC"/>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4" b="100000" l="9923" r="100000"/>
                    </a14:imgEffect>
                  </a14:imgLayer>
                </a14:imgProps>
              </a:ext>
              <a:ext uri="{28A0092B-C50C-407E-A947-70E740481C1C}">
                <a14:useLocalDpi xmlns:a14="http://schemas.microsoft.com/office/drawing/2010/main" val="0"/>
              </a:ext>
            </a:extLst>
          </a:blip>
          <a:srcRect/>
          <a:stretch>
            <a:fillRect/>
          </a:stretch>
        </p:blipFill>
        <p:spPr bwMode="auto">
          <a:xfrm>
            <a:off x="8932332" y="3381723"/>
            <a:ext cx="3277753" cy="3476277"/>
          </a:xfrm>
          <a:prstGeom prst="rect">
            <a:avLst/>
          </a:prstGeom>
          <a:noFill/>
          <a:extLst>
            <a:ext uri="{909E8E84-426E-40DD-AFC4-6F175D3DCCD1}">
              <a14:hiddenFill xmlns:a14="http://schemas.microsoft.com/office/drawing/2010/main">
                <a:solidFill>
                  <a:srgbClr val="FFFFFF"/>
                </a:solidFill>
              </a14:hiddenFill>
            </a:ext>
          </a:extLst>
        </p:spPr>
      </p:pic>
      <p:sp>
        <p:nvSpPr>
          <p:cNvPr id="11" name="Down Arrow 10"/>
          <p:cNvSpPr/>
          <p:nvPr/>
        </p:nvSpPr>
        <p:spPr>
          <a:xfrm>
            <a:off x="1435681" y="5813814"/>
            <a:ext cx="244195" cy="463062"/>
          </a:xfrm>
          <a:prstGeom prst="downArrow">
            <a:avLst/>
          </a:prstGeom>
          <a:solidFill>
            <a:srgbClr val="306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own Arrow 12"/>
          <p:cNvSpPr/>
          <p:nvPr/>
        </p:nvSpPr>
        <p:spPr>
          <a:xfrm>
            <a:off x="1435681" y="1800078"/>
            <a:ext cx="244195" cy="463062"/>
          </a:xfrm>
          <a:prstGeom prst="downArrow">
            <a:avLst/>
          </a:prstGeom>
          <a:solidFill>
            <a:srgbClr val="306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Rectangle 13"/>
          <p:cNvSpPr/>
          <p:nvPr/>
        </p:nvSpPr>
        <p:spPr>
          <a:xfrm>
            <a:off x="903260" y="1335656"/>
            <a:ext cx="1309035" cy="3201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600" dirty="0" smtClean="0">
                <a:solidFill>
                  <a:srgbClr val="306098"/>
                </a:solidFill>
              </a:rPr>
              <a:t>Hareketli faz</a:t>
            </a:r>
            <a:endParaRPr lang="tr-TR" sz="1600" dirty="0">
              <a:solidFill>
                <a:srgbClr val="306098"/>
              </a:solidFill>
            </a:endParaRPr>
          </a:p>
        </p:txBody>
      </p:sp>
      <p:sp>
        <p:nvSpPr>
          <p:cNvPr id="15" name="Rectangle 14"/>
          <p:cNvSpPr/>
          <p:nvPr/>
        </p:nvSpPr>
        <p:spPr>
          <a:xfrm>
            <a:off x="903259" y="6323043"/>
            <a:ext cx="1309035" cy="3201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600" dirty="0" smtClean="0">
                <a:solidFill>
                  <a:srgbClr val="306098"/>
                </a:solidFill>
              </a:rPr>
              <a:t>Hareketli faz</a:t>
            </a:r>
            <a:endParaRPr lang="tr-TR" sz="1600" dirty="0">
              <a:solidFill>
                <a:srgbClr val="306098"/>
              </a:solidFill>
            </a:endParaRPr>
          </a:p>
        </p:txBody>
      </p:sp>
      <p:sp>
        <p:nvSpPr>
          <p:cNvPr id="16" name="Rectangle 15"/>
          <p:cNvSpPr/>
          <p:nvPr/>
        </p:nvSpPr>
        <p:spPr>
          <a:xfrm>
            <a:off x="1914767" y="2206122"/>
            <a:ext cx="1165903" cy="390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7" name="Group 16"/>
          <p:cNvGrpSpPr/>
          <p:nvPr/>
        </p:nvGrpSpPr>
        <p:grpSpPr>
          <a:xfrm>
            <a:off x="1795380" y="2206123"/>
            <a:ext cx="1165903" cy="392942"/>
            <a:chOff x="8730115" y="2012415"/>
            <a:chExt cx="1165903" cy="392942"/>
          </a:xfrm>
          <a:noFill/>
        </p:grpSpPr>
        <p:sp>
          <p:nvSpPr>
            <p:cNvPr id="18" name="Rectangle 17"/>
            <p:cNvSpPr/>
            <p:nvPr/>
          </p:nvSpPr>
          <p:spPr>
            <a:xfrm>
              <a:off x="8849502" y="2012415"/>
              <a:ext cx="1046516" cy="392942"/>
            </a:xfrm>
            <a:prstGeom prst="rect">
              <a:avLst/>
            </a:prstGeom>
            <a:grp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1600" dirty="0" smtClean="0"/>
                <a:t>numune</a:t>
              </a:r>
              <a:endParaRPr lang="tr-TR" sz="1600" dirty="0"/>
            </a:p>
          </p:txBody>
        </p:sp>
        <p:cxnSp>
          <p:nvCxnSpPr>
            <p:cNvPr id="19" name="Straight Arrow Connector 18"/>
            <p:cNvCxnSpPr/>
            <p:nvPr/>
          </p:nvCxnSpPr>
          <p:spPr>
            <a:xfrm flipH="1">
              <a:off x="8730115" y="2215614"/>
              <a:ext cx="259881" cy="104074"/>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gr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568" y="2301641"/>
            <a:ext cx="815142" cy="3479690"/>
          </a:xfrm>
          <a:prstGeom prst="rect">
            <a:avLst/>
          </a:prstGeom>
        </p:spPr>
      </p:pic>
    </p:spTree>
    <p:extLst>
      <p:ext uri="{BB962C8B-B14F-4D97-AF65-F5344CB8AC3E}">
        <p14:creationId xmlns:p14="http://schemas.microsoft.com/office/powerpoint/2010/main" val="304568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17"/>
                                        </p:tgtEl>
                                      </p:cBhvr>
                                    </p:animEffect>
                                    <p:set>
                                      <p:cBhvr>
                                        <p:cTn id="7" dur="1" fill="hold">
                                          <p:stCondLst>
                                            <p:cond delay="1999"/>
                                          </p:stCondLst>
                                        </p:cTn>
                                        <p:tgtEl>
                                          <p:spTgt spid="17"/>
                                        </p:tgtEl>
                                        <p:attrNameLst>
                                          <p:attrName>style.visibility</p:attrName>
                                        </p:attrNameLst>
                                      </p:cBhvr>
                                      <p:to>
                                        <p:strVal val="hidden"/>
                                      </p:to>
                                    </p:set>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13"/>
                                        </p:tgtEl>
                                      </p:cBhvr>
                                    </p:animEffect>
                                    <p:animScale>
                                      <p:cBhvr>
                                        <p:cTn id="10" dur="250" autoRev="1" fill="hold"/>
                                        <p:tgtEl>
                                          <p:spTgt spid="13"/>
                                        </p:tgtEl>
                                      </p:cBhvr>
                                      <p:by x="105000" y="105000"/>
                                    </p:animScale>
                                  </p:childTnLst>
                                </p:cTn>
                              </p:par>
                              <p:par>
                                <p:cTn id="11" presetID="26" presetClass="emph" presetSubtype="0" repeatCount="indefinite" fill="hold" grpId="0" nodeType="withEffect">
                                  <p:stCondLst>
                                    <p:cond delay="0"/>
                                  </p:stCondLst>
                                  <p:childTnLst>
                                    <p:animEffect transition="out" filter="fade">
                                      <p:cBhvr>
                                        <p:cTn id="12" dur="500" tmFilter="0, 0; .2, .5; .8, .5; 1, 0"/>
                                        <p:tgtEl>
                                          <p:spTgt spid="11"/>
                                        </p:tgtEl>
                                      </p:cBhvr>
                                    </p:animEffect>
                                    <p:animScale>
                                      <p:cBhvr>
                                        <p:cTn id="13"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Kromatografide </a:t>
            </a:r>
            <a:r>
              <a:rPr lang="tr-TR" dirty="0"/>
              <a:t>ayrım </a:t>
            </a:r>
            <a:r>
              <a:rPr lang="tr-TR" dirty="0" smtClean="0"/>
              <a:t>mekanizmaları:</a:t>
            </a:r>
            <a:r>
              <a:rPr lang="tr-TR" dirty="0"/>
              <a:t/>
            </a:r>
            <a:br>
              <a:rPr lang="tr-TR" dirty="0"/>
            </a:br>
            <a:endParaRPr lang="en-US" dirty="0"/>
          </a:p>
        </p:txBody>
      </p:sp>
      <p:sp>
        <p:nvSpPr>
          <p:cNvPr id="3" name="Content Placeholder 2"/>
          <p:cNvSpPr>
            <a:spLocks noGrp="1"/>
          </p:cNvSpPr>
          <p:nvPr>
            <p:ph idx="1"/>
          </p:nvPr>
        </p:nvSpPr>
        <p:spPr>
          <a:xfrm>
            <a:off x="677334" y="1701801"/>
            <a:ext cx="8596668" cy="4563532"/>
          </a:xfrm>
        </p:spPr>
        <p:txBody>
          <a:bodyPr>
            <a:normAutofit/>
          </a:bodyPr>
          <a:lstStyle/>
          <a:p>
            <a:pPr>
              <a:buFont typeface="+mj-lt"/>
              <a:buAutoNum type="arabicPeriod"/>
            </a:pPr>
            <a:r>
              <a:rPr lang="tr-TR" dirty="0" smtClean="0"/>
              <a:t>Adsorbsiyon (tutunma) kromatografisi</a:t>
            </a:r>
          </a:p>
          <a:p>
            <a:pPr>
              <a:buFont typeface="+mj-lt"/>
              <a:buAutoNum type="arabicPeriod"/>
            </a:pPr>
            <a:r>
              <a:rPr lang="tr-TR" dirty="0" smtClean="0"/>
              <a:t>Partisyon (dağılma) kromatografisi</a:t>
            </a:r>
          </a:p>
          <a:p>
            <a:pPr marL="0" indent="0">
              <a:buNone/>
            </a:pPr>
            <a:endParaRPr lang="tr-TR" dirty="0"/>
          </a:p>
          <a:p>
            <a:pPr>
              <a:buFont typeface="+mj-lt"/>
              <a:buAutoNum type="arabicPeriod"/>
            </a:pPr>
            <a:endParaRPr lang="tr-TR" dirty="0" smtClean="0"/>
          </a:p>
          <a:p>
            <a:pPr marL="1885950" indent="-400050">
              <a:buFont typeface="Arial" panose="020B0604020202020204" pitchFamily="34" charset="0"/>
              <a:buChar char="•"/>
              <a:tabLst>
                <a:tab pos="1828800" algn="l"/>
              </a:tabLst>
            </a:pPr>
            <a:r>
              <a:rPr lang="tr-TR" dirty="0" smtClean="0">
                <a:solidFill>
                  <a:schemeClr val="tx1"/>
                </a:solidFill>
              </a:rPr>
              <a:t>Adsorbsiyon,maddelerin </a:t>
            </a:r>
            <a:r>
              <a:rPr lang="tr-TR" dirty="0">
                <a:solidFill>
                  <a:schemeClr val="tx1"/>
                </a:solidFill>
              </a:rPr>
              <a:t>katı yüzeylere </a:t>
            </a:r>
            <a:r>
              <a:rPr lang="tr-TR" b="1" dirty="0">
                <a:solidFill>
                  <a:schemeClr val="bg2">
                    <a:lumMod val="25000"/>
                  </a:schemeClr>
                </a:solidFill>
              </a:rPr>
              <a:t>tutunma</a:t>
            </a:r>
            <a:r>
              <a:rPr lang="tr-TR" dirty="0">
                <a:solidFill>
                  <a:schemeClr val="tx1"/>
                </a:solidFill>
              </a:rPr>
              <a:t> </a:t>
            </a:r>
            <a:r>
              <a:rPr lang="tr-TR" dirty="0" smtClean="0">
                <a:solidFill>
                  <a:schemeClr val="tx1"/>
                </a:solidFill>
              </a:rPr>
              <a:t>olayıdır. </a:t>
            </a:r>
            <a:r>
              <a:rPr lang="tr-TR" dirty="0">
                <a:solidFill>
                  <a:schemeClr val="tx1"/>
                </a:solidFill>
              </a:rPr>
              <a:t> </a:t>
            </a:r>
            <a:r>
              <a:rPr lang="tr-TR" dirty="0" smtClean="0">
                <a:solidFill>
                  <a:schemeClr val="tx1"/>
                </a:solidFill>
              </a:rPr>
              <a:t>  </a:t>
            </a:r>
            <a:r>
              <a:rPr lang="tr-TR" b="1" dirty="0" smtClean="0">
                <a:solidFill>
                  <a:schemeClr val="accent5">
                    <a:lumMod val="75000"/>
                  </a:schemeClr>
                </a:solidFill>
              </a:rPr>
              <a:t>(Sabit faz: katı)</a:t>
            </a:r>
          </a:p>
          <a:p>
            <a:pPr marL="1885950" indent="-400050">
              <a:buFont typeface="Arial" panose="020B0604020202020204" pitchFamily="34" charset="0"/>
              <a:buChar char="•"/>
              <a:tabLst>
                <a:tab pos="1828800" algn="l"/>
              </a:tabLst>
            </a:pPr>
            <a:r>
              <a:rPr lang="tr-TR" dirty="0">
                <a:solidFill>
                  <a:schemeClr val="tx1"/>
                </a:solidFill>
              </a:rPr>
              <a:t>Partisyon, maddelerin </a:t>
            </a:r>
            <a:r>
              <a:rPr lang="tr-TR" dirty="0" smtClean="0">
                <a:solidFill>
                  <a:schemeClr val="tx1"/>
                </a:solidFill>
              </a:rPr>
              <a:t>iki sıvı </a:t>
            </a:r>
            <a:r>
              <a:rPr lang="tr-TR" dirty="0">
                <a:solidFill>
                  <a:schemeClr val="tx1"/>
                </a:solidFill>
              </a:rPr>
              <a:t>faz arasında </a:t>
            </a:r>
            <a:r>
              <a:rPr lang="tr-TR" b="1" dirty="0">
                <a:solidFill>
                  <a:schemeClr val="bg2">
                    <a:lumMod val="25000"/>
                  </a:schemeClr>
                </a:solidFill>
              </a:rPr>
              <a:t>dağılma</a:t>
            </a:r>
            <a:r>
              <a:rPr lang="tr-TR" dirty="0">
                <a:solidFill>
                  <a:schemeClr val="tx1"/>
                </a:solidFill>
              </a:rPr>
              <a:t> olayıdır</a:t>
            </a:r>
          </a:p>
          <a:p>
            <a:pPr marL="0" indent="0">
              <a:buNone/>
            </a:pPr>
            <a:endParaRPr lang="tr-TR" dirty="0">
              <a:solidFill>
                <a:schemeClr val="tx1"/>
              </a:solidFill>
            </a:endParaRPr>
          </a:p>
          <a:p>
            <a:pPr>
              <a:buFont typeface="+mj-lt"/>
              <a:buAutoNum type="arabicPeriod"/>
            </a:pPr>
            <a:endParaRPr lang="en-US" dirty="0"/>
          </a:p>
        </p:txBody>
      </p:sp>
      <p:sp>
        <p:nvSpPr>
          <p:cNvPr id="4" name="Slide Number Placeholder 3"/>
          <p:cNvSpPr>
            <a:spLocks noGrp="1"/>
          </p:cNvSpPr>
          <p:nvPr>
            <p:ph type="sldNum" sz="quarter" idx="12"/>
          </p:nvPr>
        </p:nvSpPr>
        <p:spPr/>
        <p:txBody>
          <a:bodyPr/>
          <a:lstStyle/>
          <a:p>
            <a:fld id="{D2095AEA-4891-452C-AD03-739F3A0BCDD3}" type="slidenum">
              <a:rPr lang="en-US" smtClean="0"/>
              <a:t>4</a:t>
            </a:fld>
            <a:endParaRPr lang="en-US"/>
          </a:p>
        </p:txBody>
      </p:sp>
      <p:pic>
        <p:nvPicPr>
          <p:cNvPr id="12" name="Picture 2" descr="Image result for spiderman on the 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4525" y="863600"/>
            <a:ext cx="2657475"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p:nvPr/>
        </p:nvCxnSpPr>
        <p:spPr>
          <a:xfrm flipV="1">
            <a:off x="5216893" y="1346201"/>
            <a:ext cx="4678298" cy="463348"/>
          </a:xfrm>
          <a:prstGeom prst="straightConnector1">
            <a:avLst/>
          </a:prstGeom>
          <a:ln w="76200">
            <a:solidFill>
              <a:srgbClr val="184682"/>
            </a:solidFill>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flipV="1">
            <a:off x="7507705" y="2481267"/>
            <a:ext cx="2184286" cy="805243"/>
          </a:xfrm>
          <a:prstGeom prst="straightConnector1">
            <a:avLst/>
          </a:prstGeom>
          <a:ln w="76200">
            <a:solidFill>
              <a:srgbClr val="184682"/>
            </a:solidFill>
            <a:tailEnd type="triangle"/>
          </a:ln>
        </p:spPr>
        <p:style>
          <a:lnRef idx="1">
            <a:schemeClr val="accent2"/>
          </a:lnRef>
          <a:fillRef idx="0">
            <a:schemeClr val="accent2"/>
          </a:fillRef>
          <a:effectRef idx="0">
            <a:schemeClr val="accent2"/>
          </a:effectRef>
          <a:fontRef idx="minor">
            <a:schemeClr val="tx1"/>
          </a:fontRef>
        </p:style>
      </p:cxnSp>
      <p:pic>
        <p:nvPicPr>
          <p:cNvPr id="15" name="Picture 6" descr="Image result for separation fla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63" y="3117850"/>
            <a:ext cx="1295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p:nvPr/>
        </p:nvGrpSpPr>
        <p:grpSpPr>
          <a:xfrm>
            <a:off x="1084591" y="3869285"/>
            <a:ext cx="408929" cy="803478"/>
            <a:chOff x="1093058" y="3869285"/>
            <a:chExt cx="408929" cy="803478"/>
          </a:xfrm>
        </p:grpSpPr>
        <p:sp>
          <p:nvSpPr>
            <p:cNvPr id="17" name="Oval 16"/>
            <p:cNvSpPr/>
            <p:nvPr/>
          </p:nvSpPr>
          <p:spPr>
            <a:xfrm>
              <a:off x="1122262" y="4166569"/>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Oval 17"/>
            <p:cNvSpPr/>
            <p:nvPr/>
          </p:nvSpPr>
          <p:spPr>
            <a:xfrm>
              <a:off x="1168411" y="4234943"/>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Oval 18"/>
            <p:cNvSpPr/>
            <p:nvPr/>
          </p:nvSpPr>
          <p:spPr>
            <a:xfrm>
              <a:off x="1225125" y="4161383"/>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Oval 19"/>
            <p:cNvSpPr/>
            <p:nvPr/>
          </p:nvSpPr>
          <p:spPr>
            <a:xfrm>
              <a:off x="1436795" y="4166568"/>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val 20"/>
            <p:cNvSpPr/>
            <p:nvPr/>
          </p:nvSpPr>
          <p:spPr>
            <a:xfrm>
              <a:off x="1299647" y="4249345"/>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Oval 21"/>
            <p:cNvSpPr/>
            <p:nvPr/>
          </p:nvSpPr>
          <p:spPr>
            <a:xfrm>
              <a:off x="1261535" y="4330711"/>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Oval 22"/>
            <p:cNvSpPr/>
            <p:nvPr/>
          </p:nvSpPr>
          <p:spPr>
            <a:xfrm>
              <a:off x="1362309" y="4339315"/>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Oval 23"/>
            <p:cNvSpPr/>
            <p:nvPr/>
          </p:nvSpPr>
          <p:spPr>
            <a:xfrm>
              <a:off x="1225126" y="4476538"/>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Oval 24"/>
            <p:cNvSpPr/>
            <p:nvPr/>
          </p:nvSpPr>
          <p:spPr>
            <a:xfrm>
              <a:off x="1346207" y="4457716"/>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Oval 25"/>
            <p:cNvSpPr/>
            <p:nvPr/>
          </p:nvSpPr>
          <p:spPr>
            <a:xfrm>
              <a:off x="1295411" y="4550850"/>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Oval 26"/>
            <p:cNvSpPr/>
            <p:nvPr/>
          </p:nvSpPr>
          <p:spPr>
            <a:xfrm>
              <a:off x="1168411" y="4330716"/>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Oval 27"/>
            <p:cNvSpPr/>
            <p:nvPr/>
          </p:nvSpPr>
          <p:spPr>
            <a:xfrm>
              <a:off x="1093058" y="3876903"/>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Oval 28"/>
            <p:cNvSpPr/>
            <p:nvPr/>
          </p:nvSpPr>
          <p:spPr>
            <a:xfrm>
              <a:off x="1209052" y="3992051"/>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Oval 29"/>
            <p:cNvSpPr/>
            <p:nvPr/>
          </p:nvSpPr>
          <p:spPr>
            <a:xfrm>
              <a:off x="1421567" y="3869285"/>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Oval 30"/>
            <p:cNvSpPr/>
            <p:nvPr/>
          </p:nvSpPr>
          <p:spPr>
            <a:xfrm>
              <a:off x="1405481" y="4021685"/>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Oval 31"/>
            <p:cNvSpPr/>
            <p:nvPr/>
          </p:nvSpPr>
          <p:spPr>
            <a:xfrm>
              <a:off x="1456268" y="4254509"/>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Oval 32"/>
            <p:cNvSpPr/>
            <p:nvPr/>
          </p:nvSpPr>
          <p:spPr>
            <a:xfrm>
              <a:off x="1279001" y="4415392"/>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Oval 33"/>
            <p:cNvSpPr/>
            <p:nvPr/>
          </p:nvSpPr>
          <p:spPr>
            <a:xfrm>
              <a:off x="1363142" y="4525441"/>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Oval 34"/>
            <p:cNvSpPr/>
            <p:nvPr/>
          </p:nvSpPr>
          <p:spPr>
            <a:xfrm>
              <a:off x="1339441" y="4169968"/>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Oval 35"/>
            <p:cNvSpPr/>
            <p:nvPr/>
          </p:nvSpPr>
          <p:spPr>
            <a:xfrm>
              <a:off x="1405476" y="4428075"/>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Oval 36"/>
            <p:cNvSpPr/>
            <p:nvPr/>
          </p:nvSpPr>
          <p:spPr>
            <a:xfrm>
              <a:off x="1308107" y="4627044"/>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38" name="Group 37"/>
          <p:cNvGrpSpPr/>
          <p:nvPr/>
        </p:nvGrpSpPr>
        <p:grpSpPr>
          <a:xfrm>
            <a:off x="1240508" y="3861809"/>
            <a:ext cx="197865" cy="434596"/>
            <a:chOff x="1210163" y="4161383"/>
            <a:chExt cx="197865" cy="434596"/>
          </a:xfrm>
        </p:grpSpPr>
        <p:sp>
          <p:nvSpPr>
            <p:cNvPr id="39" name="Oval 38"/>
            <p:cNvSpPr/>
            <p:nvPr/>
          </p:nvSpPr>
          <p:spPr>
            <a:xfrm>
              <a:off x="1245037" y="4305498"/>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Oval 39"/>
            <p:cNvSpPr/>
            <p:nvPr/>
          </p:nvSpPr>
          <p:spPr>
            <a:xfrm>
              <a:off x="1210163" y="4229757"/>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Oval 40"/>
            <p:cNvSpPr/>
            <p:nvPr/>
          </p:nvSpPr>
          <p:spPr>
            <a:xfrm>
              <a:off x="1225125" y="4161383"/>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Oval 41"/>
            <p:cNvSpPr/>
            <p:nvPr/>
          </p:nvSpPr>
          <p:spPr>
            <a:xfrm>
              <a:off x="1316066" y="4226059"/>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Oval 42"/>
            <p:cNvSpPr/>
            <p:nvPr/>
          </p:nvSpPr>
          <p:spPr>
            <a:xfrm>
              <a:off x="1299647" y="4249345"/>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Oval 43"/>
            <p:cNvSpPr/>
            <p:nvPr/>
          </p:nvSpPr>
          <p:spPr>
            <a:xfrm>
              <a:off x="1261535" y="4330711"/>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Oval 44"/>
            <p:cNvSpPr/>
            <p:nvPr/>
          </p:nvSpPr>
          <p:spPr>
            <a:xfrm>
              <a:off x="1362309" y="4339315"/>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 name="Oval 45"/>
            <p:cNvSpPr/>
            <p:nvPr/>
          </p:nvSpPr>
          <p:spPr>
            <a:xfrm>
              <a:off x="1212328" y="4460544"/>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 name="Oval 46"/>
            <p:cNvSpPr/>
            <p:nvPr/>
          </p:nvSpPr>
          <p:spPr>
            <a:xfrm>
              <a:off x="1320813" y="4457205"/>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Oval 47"/>
            <p:cNvSpPr/>
            <p:nvPr/>
          </p:nvSpPr>
          <p:spPr>
            <a:xfrm>
              <a:off x="1220594" y="4512956"/>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9" name="Oval 48"/>
            <p:cNvSpPr/>
            <p:nvPr/>
          </p:nvSpPr>
          <p:spPr>
            <a:xfrm>
              <a:off x="1214959" y="4326775"/>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 name="Oval 49"/>
            <p:cNvSpPr/>
            <p:nvPr/>
          </p:nvSpPr>
          <p:spPr>
            <a:xfrm>
              <a:off x="1308111" y="4334949"/>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 name="Oval 50"/>
            <p:cNvSpPr/>
            <p:nvPr/>
          </p:nvSpPr>
          <p:spPr>
            <a:xfrm>
              <a:off x="1346207" y="4321747"/>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 name="Oval 51"/>
            <p:cNvSpPr/>
            <p:nvPr/>
          </p:nvSpPr>
          <p:spPr>
            <a:xfrm>
              <a:off x="1291195" y="4169967"/>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Oval 52"/>
            <p:cNvSpPr/>
            <p:nvPr/>
          </p:nvSpPr>
          <p:spPr>
            <a:xfrm>
              <a:off x="1222177" y="4246097"/>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Oval 53"/>
            <p:cNvSpPr/>
            <p:nvPr/>
          </p:nvSpPr>
          <p:spPr>
            <a:xfrm>
              <a:off x="1226734" y="4403587"/>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 name="Oval 54"/>
            <p:cNvSpPr/>
            <p:nvPr/>
          </p:nvSpPr>
          <p:spPr>
            <a:xfrm>
              <a:off x="1332568" y="4262346"/>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6" name="Oval 55"/>
            <p:cNvSpPr/>
            <p:nvPr/>
          </p:nvSpPr>
          <p:spPr>
            <a:xfrm>
              <a:off x="1279001" y="4415392"/>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 name="Oval 56"/>
            <p:cNvSpPr/>
            <p:nvPr/>
          </p:nvSpPr>
          <p:spPr>
            <a:xfrm>
              <a:off x="1291292" y="4486454"/>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8" name="Oval 57"/>
            <p:cNvSpPr/>
            <p:nvPr/>
          </p:nvSpPr>
          <p:spPr>
            <a:xfrm>
              <a:off x="1308963" y="4233723"/>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9" name="Oval 58"/>
            <p:cNvSpPr/>
            <p:nvPr/>
          </p:nvSpPr>
          <p:spPr>
            <a:xfrm>
              <a:off x="1351391" y="4389991"/>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0" name="Oval 59"/>
            <p:cNvSpPr/>
            <p:nvPr/>
          </p:nvSpPr>
          <p:spPr>
            <a:xfrm>
              <a:off x="1266204" y="4550260"/>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cxnSp>
        <p:nvCxnSpPr>
          <p:cNvPr id="61" name="Straight Arrow Connector 60"/>
          <p:cNvCxnSpPr/>
          <p:nvPr/>
        </p:nvCxnSpPr>
        <p:spPr>
          <a:xfrm flipH="1">
            <a:off x="1817190" y="2516250"/>
            <a:ext cx="312145" cy="735276"/>
          </a:xfrm>
          <a:prstGeom prst="straightConnector1">
            <a:avLst/>
          </a:prstGeom>
          <a:ln w="76200">
            <a:solidFill>
              <a:srgbClr val="B30B04"/>
            </a:solidFill>
            <a:tailEnd type="triangle"/>
          </a:ln>
        </p:spPr>
        <p:style>
          <a:lnRef idx="1">
            <a:schemeClr val="accent2"/>
          </a:lnRef>
          <a:fillRef idx="0">
            <a:schemeClr val="accent2"/>
          </a:fillRef>
          <a:effectRef idx="0">
            <a:schemeClr val="accent2"/>
          </a:effectRef>
          <a:fontRef idx="minor">
            <a:schemeClr val="tx1"/>
          </a:fontRef>
        </p:style>
      </p:cxnSp>
      <p:cxnSp>
        <p:nvCxnSpPr>
          <p:cNvPr id="62" name="Straight Arrow Connector 61"/>
          <p:cNvCxnSpPr/>
          <p:nvPr/>
        </p:nvCxnSpPr>
        <p:spPr>
          <a:xfrm flipH="1">
            <a:off x="1964374" y="4199770"/>
            <a:ext cx="525885" cy="9969"/>
          </a:xfrm>
          <a:prstGeom prst="straightConnector1">
            <a:avLst/>
          </a:prstGeom>
          <a:ln w="76200">
            <a:solidFill>
              <a:srgbClr val="B30B04"/>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439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8"/>
                                        </p:tgtEl>
                                      </p:cBhvr>
                                    </p:animEffect>
                                    <p:set>
                                      <p:cBhvr>
                                        <p:cTn id="33" dur="1" fill="hold">
                                          <p:stCondLst>
                                            <p:cond delay="499"/>
                                          </p:stCondLst>
                                        </p:cTn>
                                        <p:tgtEl>
                                          <p:spTgt spid="3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Partisyon kromatografisi</a:t>
            </a:r>
            <a:endParaRPr lang="en-US" dirty="0"/>
          </a:p>
        </p:txBody>
      </p:sp>
      <p:sp>
        <p:nvSpPr>
          <p:cNvPr id="3" name="Content Placeholder 2"/>
          <p:cNvSpPr>
            <a:spLocks noGrp="1"/>
          </p:cNvSpPr>
          <p:nvPr>
            <p:ph idx="1"/>
          </p:nvPr>
        </p:nvSpPr>
        <p:spPr>
          <a:xfrm>
            <a:off x="677334" y="1507067"/>
            <a:ext cx="8596668" cy="4534295"/>
          </a:xfrm>
        </p:spPr>
        <p:txBody>
          <a:bodyPr>
            <a:normAutofit/>
          </a:bodyPr>
          <a:lstStyle/>
          <a:p>
            <a:r>
              <a:rPr lang="tr-TR" dirty="0" smtClean="0">
                <a:solidFill>
                  <a:schemeClr val="tx1"/>
                </a:solidFill>
              </a:rPr>
              <a:t>Partisyon, maddelerin </a:t>
            </a:r>
            <a:r>
              <a:rPr lang="tr-TR" u="sng" dirty="0" smtClean="0">
                <a:solidFill>
                  <a:schemeClr val="tx1"/>
                </a:solidFill>
              </a:rPr>
              <a:t>sıvı hareketli faz </a:t>
            </a:r>
            <a:r>
              <a:rPr lang="tr-TR" dirty="0" smtClean="0">
                <a:solidFill>
                  <a:schemeClr val="tx1"/>
                </a:solidFill>
              </a:rPr>
              <a:t>ile </a:t>
            </a:r>
            <a:r>
              <a:rPr lang="tr-TR" u="sng" dirty="0">
                <a:solidFill>
                  <a:schemeClr val="tx1"/>
                </a:solidFill>
              </a:rPr>
              <a:t>sıvı sabit faz </a:t>
            </a:r>
            <a:r>
              <a:rPr lang="tr-TR" dirty="0">
                <a:solidFill>
                  <a:schemeClr val="tx1"/>
                </a:solidFill>
              </a:rPr>
              <a:t>arasında </a:t>
            </a:r>
            <a:r>
              <a:rPr lang="tr-TR" b="1" dirty="0">
                <a:solidFill>
                  <a:schemeClr val="accent1">
                    <a:lumMod val="75000"/>
                  </a:schemeClr>
                </a:solidFill>
              </a:rPr>
              <a:t>dağılma</a:t>
            </a:r>
            <a:r>
              <a:rPr lang="tr-TR" dirty="0">
                <a:solidFill>
                  <a:schemeClr val="tx1"/>
                </a:solidFill>
              </a:rPr>
              <a:t> olayıdır</a:t>
            </a:r>
          </a:p>
          <a:p>
            <a:r>
              <a:rPr lang="tr-TR" dirty="0" smtClean="0">
                <a:solidFill>
                  <a:schemeClr val="tx1"/>
                </a:solidFill>
              </a:rPr>
              <a:t>Bu sistemlerde sabit faz bir sıvıdır. Hareketli faz ve sabit faz birbiriyle karışmaz ve</a:t>
            </a:r>
            <a:r>
              <a:rPr lang="tr-TR" dirty="0">
                <a:solidFill>
                  <a:schemeClr val="tx1"/>
                </a:solidFill>
              </a:rPr>
              <a:t> numune içindeki maddeler</a:t>
            </a:r>
            <a:r>
              <a:rPr lang="tr-TR" dirty="0" smtClean="0">
                <a:solidFill>
                  <a:schemeClr val="tx1"/>
                </a:solidFill>
              </a:rPr>
              <a:t> her iki fazda da çözünürler. Çözünen maddeler hareketli ve sabit fazda farklı oranlarda dağılırlar. </a:t>
            </a:r>
          </a:p>
          <a:p>
            <a:r>
              <a:rPr lang="tr-TR" dirty="0" smtClean="0">
                <a:solidFill>
                  <a:schemeClr val="tx1"/>
                </a:solidFill>
              </a:rPr>
              <a:t>Hareketli fazda daha çok dağılan maddeler sabit faz üzerinden hızlıca akıp giderken, sabit fazda daha çok dağılan maddeler daha yavaş hareket ederler. Böylece farklı maddeler farklı göç hızlarına sahip oldukları için birbirlerinden ayrılırlar. </a:t>
            </a:r>
          </a:p>
          <a:p>
            <a:r>
              <a:rPr lang="tr-TR" dirty="0" smtClean="0">
                <a:solidFill>
                  <a:schemeClr val="tx1"/>
                </a:solidFill>
              </a:rPr>
              <a:t>Maddeler </a:t>
            </a:r>
            <a:r>
              <a:rPr lang="tr-TR" dirty="0">
                <a:solidFill>
                  <a:schemeClr val="tx1"/>
                </a:solidFill>
              </a:rPr>
              <a:t>iki sıvı arasındaki dağılma oranlarının farklılığına göre farklı hızlara sahiptirler.</a:t>
            </a:r>
            <a:endParaRPr lang="en-US"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D2095AEA-4891-452C-AD03-739F3A0BCDD3}" type="slidenum">
              <a:rPr lang="en-US" smtClean="0"/>
              <a:t>5</a:t>
            </a:fld>
            <a:endParaRPr lang="en-US"/>
          </a:p>
        </p:txBody>
      </p:sp>
      <p:pic>
        <p:nvPicPr>
          <p:cNvPr id="7" name="Picture 6" descr="Image result for separation fla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5929" y="2199807"/>
            <a:ext cx="1503477" cy="225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10347133" y="3071093"/>
            <a:ext cx="514790" cy="883980"/>
            <a:chOff x="1109728" y="3948382"/>
            <a:chExt cx="410911" cy="724381"/>
          </a:xfrm>
        </p:grpSpPr>
        <p:sp>
          <p:nvSpPr>
            <p:cNvPr id="9" name="Oval 8"/>
            <p:cNvSpPr/>
            <p:nvPr/>
          </p:nvSpPr>
          <p:spPr>
            <a:xfrm>
              <a:off x="1122262" y="4166569"/>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1168411" y="4234943"/>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p:cNvSpPr/>
            <p:nvPr/>
          </p:nvSpPr>
          <p:spPr>
            <a:xfrm>
              <a:off x="1225125" y="4161383"/>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1436795" y="4166568"/>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p:cNvSpPr/>
            <p:nvPr/>
          </p:nvSpPr>
          <p:spPr>
            <a:xfrm>
              <a:off x="1299647" y="4249345"/>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val 13"/>
            <p:cNvSpPr/>
            <p:nvPr/>
          </p:nvSpPr>
          <p:spPr>
            <a:xfrm>
              <a:off x="1261535" y="4330711"/>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val 14"/>
            <p:cNvSpPr/>
            <p:nvPr/>
          </p:nvSpPr>
          <p:spPr>
            <a:xfrm>
              <a:off x="1362309" y="4339315"/>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val 15"/>
            <p:cNvSpPr/>
            <p:nvPr/>
          </p:nvSpPr>
          <p:spPr>
            <a:xfrm>
              <a:off x="1225126" y="4476538"/>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Oval 16"/>
            <p:cNvSpPr/>
            <p:nvPr/>
          </p:nvSpPr>
          <p:spPr>
            <a:xfrm>
              <a:off x="1346207" y="4457716"/>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Oval 17"/>
            <p:cNvSpPr/>
            <p:nvPr/>
          </p:nvSpPr>
          <p:spPr>
            <a:xfrm>
              <a:off x="1295411" y="4550850"/>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Oval 18"/>
            <p:cNvSpPr/>
            <p:nvPr/>
          </p:nvSpPr>
          <p:spPr>
            <a:xfrm>
              <a:off x="1168411" y="4330716"/>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Oval 19"/>
            <p:cNvSpPr/>
            <p:nvPr/>
          </p:nvSpPr>
          <p:spPr>
            <a:xfrm>
              <a:off x="1109728" y="3955997"/>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val 20"/>
            <p:cNvSpPr/>
            <p:nvPr/>
          </p:nvSpPr>
          <p:spPr>
            <a:xfrm>
              <a:off x="1209052" y="3992051"/>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Oval 21"/>
            <p:cNvSpPr/>
            <p:nvPr/>
          </p:nvSpPr>
          <p:spPr>
            <a:xfrm>
              <a:off x="1474920" y="3948382"/>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Oval 22"/>
            <p:cNvSpPr/>
            <p:nvPr/>
          </p:nvSpPr>
          <p:spPr>
            <a:xfrm>
              <a:off x="1405481" y="4021685"/>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Oval 23"/>
            <p:cNvSpPr/>
            <p:nvPr/>
          </p:nvSpPr>
          <p:spPr>
            <a:xfrm>
              <a:off x="1456268" y="4254509"/>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Oval 24"/>
            <p:cNvSpPr/>
            <p:nvPr/>
          </p:nvSpPr>
          <p:spPr>
            <a:xfrm>
              <a:off x="1279001" y="4415392"/>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Oval 25"/>
            <p:cNvSpPr/>
            <p:nvPr/>
          </p:nvSpPr>
          <p:spPr>
            <a:xfrm>
              <a:off x="1363142" y="4525441"/>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Oval 26"/>
            <p:cNvSpPr/>
            <p:nvPr/>
          </p:nvSpPr>
          <p:spPr>
            <a:xfrm>
              <a:off x="1339441" y="4169968"/>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Oval 27"/>
            <p:cNvSpPr/>
            <p:nvPr/>
          </p:nvSpPr>
          <p:spPr>
            <a:xfrm>
              <a:off x="1405476" y="4428075"/>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Oval 28"/>
            <p:cNvSpPr/>
            <p:nvPr/>
          </p:nvSpPr>
          <p:spPr>
            <a:xfrm>
              <a:off x="1308107" y="4627044"/>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30" name="Group 29"/>
          <p:cNvGrpSpPr/>
          <p:nvPr/>
        </p:nvGrpSpPr>
        <p:grpSpPr>
          <a:xfrm>
            <a:off x="10494676" y="3105628"/>
            <a:ext cx="286603" cy="584850"/>
            <a:chOff x="1210163" y="4161383"/>
            <a:chExt cx="197865" cy="434596"/>
          </a:xfrm>
        </p:grpSpPr>
        <p:sp>
          <p:nvSpPr>
            <p:cNvPr id="31" name="Oval 30"/>
            <p:cNvSpPr/>
            <p:nvPr/>
          </p:nvSpPr>
          <p:spPr>
            <a:xfrm>
              <a:off x="1245037" y="4305498"/>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Oval 31"/>
            <p:cNvSpPr/>
            <p:nvPr/>
          </p:nvSpPr>
          <p:spPr>
            <a:xfrm>
              <a:off x="1210163" y="4229757"/>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Oval 32"/>
            <p:cNvSpPr/>
            <p:nvPr/>
          </p:nvSpPr>
          <p:spPr>
            <a:xfrm>
              <a:off x="1225125" y="4161383"/>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Oval 33"/>
            <p:cNvSpPr/>
            <p:nvPr/>
          </p:nvSpPr>
          <p:spPr>
            <a:xfrm>
              <a:off x="1316066" y="4226059"/>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Oval 34"/>
            <p:cNvSpPr/>
            <p:nvPr/>
          </p:nvSpPr>
          <p:spPr>
            <a:xfrm>
              <a:off x="1299647" y="4249345"/>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Oval 35"/>
            <p:cNvSpPr/>
            <p:nvPr/>
          </p:nvSpPr>
          <p:spPr>
            <a:xfrm>
              <a:off x="1261535" y="4330711"/>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7" name="Oval 36"/>
            <p:cNvSpPr/>
            <p:nvPr/>
          </p:nvSpPr>
          <p:spPr>
            <a:xfrm>
              <a:off x="1362309" y="4339315"/>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Oval 37"/>
            <p:cNvSpPr/>
            <p:nvPr/>
          </p:nvSpPr>
          <p:spPr>
            <a:xfrm>
              <a:off x="1212328" y="4460544"/>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Oval 38"/>
            <p:cNvSpPr/>
            <p:nvPr/>
          </p:nvSpPr>
          <p:spPr>
            <a:xfrm>
              <a:off x="1320813" y="4457205"/>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Oval 39"/>
            <p:cNvSpPr/>
            <p:nvPr/>
          </p:nvSpPr>
          <p:spPr>
            <a:xfrm>
              <a:off x="1220594" y="4512956"/>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Oval 40"/>
            <p:cNvSpPr/>
            <p:nvPr/>
          </p:nvSpPr>
          <p:spPr>
            <a:xfrm>
              <a:off x="1214959" y="4326775"/>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Oval 41"/>
            <p:cNvSpPr/>
            <p:nvPr/>
          </p:nvSpPr>
          <p:spPr>
            <a:xfrm>
              <a:off x="1308111" y="4334949"/>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Oval 42"/>
            <p:cNvSpPr/>
            <p:nvPr/>
          </p:nvSpPr>
          <p:spPr>
            <a:xfrm>
              <a:off x="1346207" y="4321747"/>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Oval 43"/>
            <p:cNvSpPr/>
            <p:nvPr/>
          </p:nvSpPr>
          <p:spPr>
            <a:xfrm>
              <a:off x="1291195" y="4169967"/>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Oval 44"/>
            <p:cNvSpPr/>
            <p:nvPr/>
          </p:nvSpPr>
          <p:spPr>
            <a:xfrm>
              <a:off x="1222177" y="4246097"/>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 name="Oval 45"/>
            <p:cNvSpPr/>
            <p:nvPr/>
          </p:nvSpPr>
          <p:spPr>
            <a:xfrm>
              <a:off x="1226734" y="4403587"/>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 name="Oval 46"/>
            <p:cNvSpPr/>
            <p:nvPr/>
          </p:nvSpPr>
          <p:spPr>
            <a:xfrm>
              <a:off x="1332568" y="4262346"/>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Oval 47"/>
            <p:cNvSpPr/>
            <p:nvPr/>
          </p:nvSpPr>
          <p:spPr>
            <a:xfrm>
              <a:off x="1279001" y="4415392"/>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9" name="Oval 48"/>
            <p:cNvSpPr/>
            <p:nvPr/>
          </p:nvSpPr>
          <p:spPr>
            <a:xfrm>
              <a:off x="1291292" y="4486454"/>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 name="Oval 49"/>
            <p:cNvSpPr/>
            <p:nvPr/>
          </p:nvSpPr>
          <p:spPr>
            <a:xfrm>
              <a:off x="1308963" y="4233723"/>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 name="Oval 50"/>
            <p:cNvSpPr/>
            <p:nvPr/>
          </p:nvSpPr>
          <p:spPr>
            <a:xfrm>
              <a:off x="1351391" y="4389991"/>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2" name="Oval 51"/>
            <p:cNvSpPr/>
            <p:nvPr/>
          </p:nvSpPr>
          <p:spPr>
            <a:xfrm>
              <a:off x="1266204" y="4550260"/>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202903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095AEA-4891-452C-AD03-739F3A0BCDD3}" type="slidenum">
              <a:rPr lang="en-US" smtClean="0"/>
              <a:t>6</a:t>
            </a:fld>
            <a:endParaRPr lang="en-US"/>
          </a:p>
        </p:txBody>
      </p:sp>
      <p:pic>
        <p:nvPicPr>
          <p:cNvPr id="1026" name="Picture 2" descr="Image result for partition chromatogra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7334" y="1110758"/>
            <a:ext cx="8782050" cy="3381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9733" y="3831084"/>
            <a:ext cx="5054599" cy="276419"/>
          </a:xfrm>
          <a:prstGeom prst="rect">
            <a:avLst/>
          </a:prstGeom>
          <a:noFill/>
        </p:spPr>
        <p:txBody>
          <a:bodyPr wrap="square" rtlCol="0">
            <a:spAutoFit/>
          </a:bodyPr>
          <a:lstStyle/>
          <a:p>
            <a:r>
              <a:rPr lang="en-US" sz="1200" dirty="0"/>
              <a:t>http://www.rousselet.cz/kromaton/principe-de-la-cpc-84/index.html</a:t>
            </a:r>
          </a:p>
        </p:txBody>
      </p:sp>
      <p:sp>
        <p:nvSpPr>
          <p:cNvPr id="7" name="Title 1"/>
          <p:cNvSpPr>
            <a:spLocks noGrp="1"/>
          </p:cNvSpPr>
          <p:nvPr>
            <p:ph type="title"/>
          </p:nvPr>
        </p:nvSpPr>
        <p:spPr>
          <a:xfrm>
            <a:off x="677334" y="609600"/>
            <a:ext cx="8596668" cy="1320800"/>
          </a:xfrm>
        </p:spPr>
        <p:txBody>
          <a:bodyPr/>
          <a:lstStyle/>
          <a:p>
            <a:r>
              <a:rPr lang="tr-TR" dirty="0" smtClean="0"/>
              <a:t>Partisyon kromatografisi</a:t>
            </a:r>
            <a:endParaRPr lang="en-US" dirty="0"/>
          </a:p>
        </p:txBody>
      </p:sp>
      <p:sp>
        <p:nvSpPr>
          <p:cNvPr id="3" name="Rectangle 2"/>
          <p:cNvSpPr/>
          <p:nvPr/>
        </p:nvSpPr>
        <p:spPr>
          <a:xfrm>
            <a:off x="677333" y="4544749"/>
            <a:ext cx="8293411" cy="646331"/>
          </a:xfrm>
          <a:prstGeom prst="rect">
            <a:avLst/>
          </a:prstGeom>
        </p:spPr>
        <p:txBody>
          <a:bodyPr wrap="square">
            <a:spAutoFit/>
          </a:bodyPr>
          <a:lstStyle/>
          <a:p>
            <a:pPr marL="285750" indent="-285750">
              <a:buFont typeface="Arial" panose="020B0604020202020204" pitchFamily="34" charset="0"/>
              <a:buChar char="•"/>
            </a:pPr>
            <a:r>
              <a:rPr lang="en-US" dirty="0" err="1"/>
              <a:t>Bazı</a:t>
            </a:r>
            <a:r>
              <a:rPr lang="en-US" dirty="0"/>
              <a:t> </a:t>
            </a:r>
            <a:r>
              <a:rPr lang="en-US" dirty="0" err="1"/>
              <a:t>sistemlerde</a:t>
            </a:r>
            <a:r>
              <a:rPr lang="en-US" dirty="0"/>
              <a:t> </a:t>
            </a:r>
            <a:r>
              <a:rPr lang="en-US" dirty="0" err="1"/>
              <a:t>ise</a:t>
            </a:r>
            <a:r>
              <a:rPr lang="en-US" dirty="0"/>
              <a:t> inert </a:t>
            </a:r>
            <a:r>
              <a:rPr lang="en-US" dirty="0" err="1"/>
              <a:t>bir</a:t>
            </a:r>
            <a:r>
              <a:rPr lang="en-US" dirty="0"/>
              <a:t> </a:t>
            </a:r>
            <a:r>
              <a:rPr lang="en-US" dirty="0" err="1"/>
              <a:t>katı</a:t>
            </a:r>
            <a:r>
              <a:rPr lang="en-US" dirty="0"/>
              <a:t> </a:t>
            </a:r>
            <a:r>
              <a:rPr lang="en-US" dirty="0" err="1"/>
              <a:t>üzerine</a:t>
            </a:r>
            <a:r>
              <a:rPr lang="en-US" dirty="0"/>
              <a:t> </a:t>
            </a:r>
            <a:r>
              <a:rPr lang="en-US" dirty="0" err="1"/>
              <a:t>kaplanmış</a:t>
            </a:r>
            <a:r>
              <a:rPr lang="en-US" dirty="0"/>
              <a:t> </a:t>
            </a:r>
            <a:r>
              <a:rPr lang="en-US" dirty="0" err="1"/>
              <a:t>bir</a:t>
            </a:r>
            <a:r>
              <a:rPr lang="en-US" dirty="0"/>
              <a:t> </a:t>
            </a:r>
            <a:r>
              <a:rPr lang="en-US" dirty="0" err="1"/>
              <a:t>sıvı</a:t>
            </a:r>
            <a:r>
              <a:rPr lang="en-US" dirty="0"/>
              <a:t> </a:t>
            </a:r>
            <a:r>
              <a:rPr lang="en-US" dirty="0" err="1"/>
              <a:t>sabit</a:t>
            </a:r>
            <a:r>
              <a:rPr lang="en-US" dirty="0"/>
              <a:t> </a:t>
            </a:r>
            <a:r>
              <a:rPr lang="en-US" dirty="0" err="1"/>
              <a:t>faz</a:t>
            </a:r>
            <a:r>
              <a:rPr lang="en-US" dirty="0"/>
              <a:t> </a:t>
            </a:r>
            <a:r>
              <a:rPr lang="en-US" dirty="0" err="1"/>
              <a:t>görevi</a:t>
            </a:r>
            <a:r>
              <a:rPr lang="en-US" dirty="0"/>
              <a:t> </a:t>
            </a:r>
            <a:r>
              <a:rPr lang="en-US" dirty="0" err="1"/>
              <a:t>görür</a:t>
            </a:r>
            <a:r>
              <a:rPr lang="en-US" dirty="0"/>
              <a:t>. </a:t>
            </a:r>
          </a:p>
        </p:txBody>
      </p:sp>
      <p:pic>
        <p:nvPicPr>
          <p:cNvPr id="54" name="Picture 53" descr="Image result for inside of HPLC column"/>
          <p:cNvPicPr>
            <a:picLocks noChangeAspect="1" noChangeArrowheads="1"/>
          </p:cNvPicPr>
          <p:nvPr/>
        </p:nvPicPr>
        <p:blipFill rotWithShape="1">
          <a:blip r:embed="rId3">
            <a:extLst>
              <a:ext uri="{28A0092B-C50C-407E-A947-70E740481C1C}">
                <a14:useLocalDpi xmlns:a14="http://schemas.microsoft.com/office/drawing/2010/main" val="0"/>
              </a:ext>
            </a:extLst>
          </a:blip>
          <a:srcRect l="-4910" t="11321" r="-5961" b="53179"/>
          <a:stretch/>
        </p:blipFill>
        <p:spPr bwMode="auto">
          <a:xfrm>
            <a:off x="2169666" y="5117958"/>
            <a:ext cx="5308744" cy="12748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5" name="Picture 54" descr="Image result for separation fla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5929" y="2199807"/>
            <a:ext cx="1503477" cy="225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 name="Group 55"/>
          <p:cNvGrpSpPr/>
          <p:nvPr/>
        </p:nvGrpSpPr>
        <p:grpSpPr>
          <a:xfrm>
            <a:off x="10347133" y="3071093"/>
            <a:ext cx="514790" cy="883980"/>
            <a:chOff x="1109728" y="3948382"/>
            <a:chExt cx="410911" cy="724381"/>
          </a:xfrm>
        </p:grpSpPr>
        <p:sp>
          <p:nvSpPr>
            <p:cNvPr id="57" name="Oval 56"/>
            <p:cNvSpPr/>
            <p:nvPr/>
          </p:nvSpPr>
          <p:spPr>
            <a:xfrm>
              <a:off x="1122262" y="4166569"/>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8" name="Oval 57"/>
            <p:cNvSpPr/>
            <p:nvPr/>
          </p:nvSpPr>
          <p:spPr>
            <a:xfrm>
              <a:off x="1168411" y="4234943"/>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9" name="Oval 58"/>
            <p:cNvSpPr/>
            <p:nvPr/>
          </p:nvSpPr>
          <p:spPr>
            <a:xfrm>
              <a:off x="1225125" y="4161383"/>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0" name="Oval 59"/>
            <p:cNvSpPr/>
            <p:nvPr/>
          </p:nvSpPr>
          <p:spPr>
            <a:xfrm>
              <a:off x="1436795" y="4166568"/>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1" name="Oval 60"/>
            <p:cNvSpPr/>
            <p:nvPr/>
          </p:nvSpPr>
          <p:spPr>
            <a:xfrm>
              <a:off x="1299647" y="4249345"/>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 name="Oval 61"/>
            <p:cNvSpPr/>
            <p:nvPr/>
          </p:nvSpPr>
          <p:spPr>
            <a:xfrm>
              <a:off x="1261535" y="4330711"/>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3" name="Oval 62"/>
            <p:cNvSpPr/>
            <p:nvPr/>
          </p:nvSpPr>
          <p:spPr>
            <a:xfrm>
              <a:off x="1362309" y="4339315"/>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4" name="Oval 63"/>
            <p:cNvSpPr/>
            <p:nvPr/>
          </p:nvSpPr>
          <p:spPr>
            <a:xfrm>
              <a:off x="1225126" y="4476538"/>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5" name="Oval 64"/>
            <p:cNvSpPr/>
            <p:nvPr/>
          </p:nvSpPr>
          <p:spPr>
            <a:xfrm>
              <a:off x="1346207" y="4457716"/>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Oval 65"/>
            <p:cNvSpPr/>
            <p:nvPr/>
          </p:nvSpPr>
          <p:spPr>
            <a:xfrm>
              <a:off x="1295411" y="4550850"/>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7" name="Oval 66"/>
            <p:cNvSpPr/>
            <p:nvPr/>
          </p:nvSpPr>
          <p:spPr>
            <a:xfrm>
              <a:off x="1168411" y="4330716"/>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8" name="Oval 67"/>
            <p:cNvSpPr/>
            <p:nvPr/>
          </p:nvSpPr>
          <p:spPr>
            <a:xfrm>
              <a:off x="1109728" y="3955997"/>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9" name="Oval 68"/>
            <p:cNvSpPr/>
            <p:nvPr/>
          </p:nvSpPr>
          <p:spPr>
            <a:xfrm>
              <a:off x="1209052" y="3992051"/>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0" name="Oval 69"/>
            <p:cNvSpPr/>
            <p:nvPr/>
          </p:nvSpPr>
          <p:spPr>
            <a:xfrm>
              <a:off x="1474920" y="3948382"/>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1" name="Oval 70"/>
            <p:cNvSpPr/>
            <p:nvPr/>
          </p:nvSpPr>
          <p:spPr>
            <a:xfrm>
              <a:off x="1405481" y="4021685"/>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2" name="Oval 71"/>
            <p:cNvSpPr/>
            <p:nvPr/>
          </p:nvSpPr>
          <p:spPr>
            <a:xfrm>
              <a:off x="1456268" y="4254509"/>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3" name="Oval 72"/>
            <p:cNvSpPr/>
            <p:nvPr/>
          </p:nvSpPr>
          <p:spPr>
            <a:xfrm>
              <a:off x="1279001" y="4415392"/>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4" name="Oval 73"/>
            <p:cNvSpPr/>
            <p:nvPr/>
          </p:nvSpPr>
          <p:spPr>
            <a:xfrm>
              <a:off x="1363142" y="4525441"/>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5" name="Oval 74"/>
            <p:cNvSpPr/>
            <p:nvPr/>
          </p:nvSpPr>
          <p:spPr>
            <a:xfrm>
              <a:off x="1339441" y="4169968"/>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6" name="Oval 75"/>
            <p:cNvSpPr/>
            <p:nvPr/>
          </p:nvSpPr>
          <p:spPr>
            <a:xfrm>
              <a:off x="1405476" y="4428075"/>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7" name="Oval 76"/>
            <p:cNvSpPr/>
            <p:nvPr/>
          </p:nvSpPr>
          <p:spPr>
            <a:xfrm>
              <a:off x="1308107" y="4627044"/>
              <a:ext cx="45719" cy="45719"/>
            </a:xfrm>
            <a:prstGeom prst="ellipse">
              <a:avLst/>
            </a:prstGeom>
            <a:solidFill>
              <a:srgbClr val="184682"/>
            </a:solidFill>
            <a:ln>
              <a:solidFill>
                <a:srgbClr val="1846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119071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randombar(horizontal)">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895149"/>
            <a:ext cx="9719733" cy="5146213"/>
          </a:xfrm>
        </p:spPr>
        <p:txBody>
          <a:bodyPr>
            <a:noAutofit/>
          </a:bodyPr>
          <a:lstStyle/>
          <a:p>
            <a:r>
              <a:rPr lang="tr-TR" dirty="0">
                <a:solidFill>
                  <a:schemeClr val="tx1"/>
                </a:solidFill>
              </a:rPr>
              <a:t>Yüksek performanslı sıvı kromatografisinde, paslanmaz çelikten bir kolon, yüzeyi sıvı bir tabaka ile kaplanmış çok küçük partiküllerle doldurulmuştur. </a:t>
            </a:r>
            <a:endParaRPr lang="tr-TR" dirty="0" smtClean="0">
              <a:solidFill>
                <a:schemeClr val="tx1"/>
              </a:solidFill>
            </a:endParaRPr>
          </a:p>
          <a:p>
            <a:r>
              <a:rPr lang="tr-TR" dirty="0">
                <a:solidFill>
                  <a:schemeClr val="tx1"/>
                </a:solidFill>
              </a:rPr>
              <a:t>Kolon içindeki partikül boyutları çok küçüktür ve kolonda çok fazla partikül sıkıştırılarak doldurulur</a:t>
            </a:r>
            <a:r>
              <a:rPr lang="tr-TR" dirty="0" smtClean="0">
                <a:solidFill>
                  <a:schemeClr val="tx1"/>
                </a:solidFill>
              </a:rPr>
              <a:t>.</a:t>
            </a:r>
          </a:p>
          <a:p>
            <a:r>
              <a:rPr lang="tr-TR" dirty="0">
                <a:solidFill>
                  <a:schemeClr val="tx1"/>
                </a:solidFill>
              </a:rPr>
              <a:t>Hareketli fazın bu kolondan geçişi bir pompa sistemiyle sağlanır. </a:t>
            </a:r>
            <a:endParaRPr lang="tr-TR" dirty="0" smtClean="0">
              <a:solidFill>
                <a:schemeClr val="tx1"/>
              </a:solidFill>
            </a:endParaRPr>
          </a:p>
          <a:p>
            <a:r>
              <a:rPr lang="tr-TR" dirty="0">
                <a:solidFill>
                  <a:schemeClr val="tx1"/>
                </a:solidFill>
              </a:rPr>
              <a:t>Sabit fazda dağılma oranı düşük (sabit faza ilgisi düşük) olan maddeler kolonu çabuk terk ederken, sabit fazda yüksek oranda dağılan maddeler kolonu daha geç terk ederler. </a:t>
            </a:r>
          </a:p>
          <a:p>
            <a:endParaRPr lang="tr-TR" sz="2000" dirty="0">
              <a:solidFill>
                <a:schemeClr val="tx1"/>
              </a:solidFill>
            </a:endParaRPr>
          </a:p>
          <a:p>
            <a:endParaRPr lang="tr-TR" sz="2000" dirty="0">
              <a:solidFill>
                <a:schemeClr val="tx1"/>
              </a:solidFill>
            </a:endParaRPr>
          </a:p>
          <a:p>
            <a:endParaRPr lang="tr-TR" sz="2000" dirty="0" smtClean="0"/>
          </a:p>
          <a:p>
            <a:endParaRPr lang="tr-TR" sz="2000" dirty="0"/>
          </a:p>
        </p:txBody>
      </p:sp>
      <p:sp>
        <p:nvSpPr>
          <p:cNvPr id="4" name="Slide Number Placeholder 3"/>
          <p:cNvSpPr>
            <a:spLocks noGrp="1"/>
          </p:cNvSpPr>
          <p:nvPr>
            <p:ph type="sldNum" sz="quarter" idx="12"/>
          </p:nvPr>
        </p:nvSpPr>
        <p:spPr/>
        <p:txBody>
          <a:bodyPr/>
          <a:lstStyle/>
          <a:p>
            <a:fld id="{D2095AEA-4891-452C-AD03-739F3A0BCDD3}" type="slidenum">
              <a:rPr lang="en-US" smtClean="0"/>
              <a:t>7</a:t>
            </a:fld>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9635" b="89635" l="1456" r="95534"/>
                    </a14:imgEffect>
                  </a14:imgLayer>
                </a14:imgProps>
              </a:ext>
            </a:extLst>
          </a:blip>
          <a:stretch>
            <a:fillRect/>
          </a:stretch>
        </p:blipFill>
        <p:spPr>
          <a:xfrm flipH="1">
            <a:off x="677332" y="4014377"/>
            <a:ext cx="5139807" cy="3418221"/>
          </a:xfrm>
          <a:prstGeom prst="rect">
            <a:avLst/>
          </a:prstGeom>
        </p:spPr>
      </p:pic>
      <p:pic>
        <p:nvPicPr>
          <p:cNvPr id="7" name="Picture 6" descr="Image result for inside of HPLC column"/>
          <p:cNvPicPr>
            <a:picLocks noChangeAspect="1" noChangeArrowheads="1"/>
          </p:cNvPicPr>
          <p:nvPr/>
        </p:nvPicPr>
        <p:blipFill rotWithShape="1">
          <a:blip r:embed="rId4">
            <a:extLst>
              <a:ext uri="{28A0092B-C50C-407E-A947-70E740481C1C}">
                <a14:useLocalDpi xmlns:a14="http://schemas.microsoft.com/office/drawing/2010/main" val="0"/>
              </a:ext>
            </a:extLst>
          </a:blip>
          <a:srcRect l="-4910" t="11321" r="-5961" b="53179"/>
          <a:stretch/>
        </p:blipFill>
        <p:spPr bwMode="auto">
          <a:xfrm>
            <a:off x="4584421" y="3645707"/>
            <a:ext cx="5308744" cy="12748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064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Yüksek basınçlı sıvı </a:t>
            </a:r>
            <a:r>
              <a:rPr lang="tr-TR" dirty="0" smtClean="0"/>
              <a:t>kromatografisi</a:t>
            </a:r>
            <a:endParaRPr lang="en-US" dirty="0"/>
          </a:p>
        </p:txBody>
      </p:sp>
      <p:sp>
        <p:nvSpPr>
          <p:cNvPr id="3" name="Content Placeholder 2"/>
          <p:cNvSpPr>
            <a:spLocks noGrp="1"/>
          </p:cNvSpPr>
          <p:nvPr>
            <p:ph idx="1"/>
          </p:nvPr>
        </p:nvSpPr>
        <p:spPr>
          <a:xfrm>
            <a:off x="677334" y="1455739"/>
            <a:ext cx="8596668" cy="3880773"/>
          </a:xfrm>
        </p:spPr>
        <p:txBody>
          <a:bodyPr>
            <a:normAutofit/>
          </a:bodyPr>
          <a:lstStyle/>
          <a:p>
            <a:r>
              <a:rPr lang="tr-TR" dirty="0" smtClean="0"/>
              <a:t>YPSK genel olarak 5 kısımdan oluşur </a:t>
            </a:r>
          </a:p>
          <a:p>
            <a:pPr lvl="1"/>
            <a:r>
              <a:rPr lang="tr-TR" sz="1800" dirty="0" smtClean="0"/>
              <a:t>Pompa </a:t>
            </a:r>
          </a:p>
          <a:p>
            <a:pPr lvl="1"/>
            <a:r>
              <a:rPr lang="tr-TR" sz="1800" dirty="0" smtClean="0"/>
              <a:t>Enjektör </a:t>
            </a:r>
          </a:p>
          <a:p>
            <a:pPr lvl="1"/>
            <a:r>
              <a:rPr lang="tr-TR" sz="1800" dirty="0" smtClean="0"/>
              <a:t>Kolon </a:t>
            </a:r>
          </a:p>
          <a:p>
            <a:pPr lvl="1"/>
            <a:r>
              <a:rPr lang="tr-TR" sz="1800" dirty="0" smtClean="0"/>
              <a:t>Dedektör </a:t>
            </a:r>
          </a:p>
          <a:p>
            <a:pPr lvl="1"/>
            <a:r>
              <a:rPr lang="tr-TR" sz="1800" dirty="0" smtClean="0"/>
              <a:t>Kaydedici </a:t>
            </a:r>
            <a:endParaRPr lang="tr-TR" sz="1800" dirty="0"/>
          </a:p>
        </p:txBody>
      </p:sp>
      <p:sp>
        <p:nvSpPr>
          <p:cNvPr id="4" name="Slide Number Placeholder 3"/>
          <p:cNvSpPr>
            <a:spLocks noGrp="1"/>
          </p:cNvSpPr>
          <p:nvPr>
            <p:ph type="sldNum" sz="quarter" idx="12"/>
          </p:nvPr>
        </p:nvSpPr>
        <p:spPr/>
        <p:txBody>
          <a:bodyPr/>
          <a:lstStyle/>
          <a:p>
            <a:fld id="{D2095AEA-4891-452C-AD03-739F3A0BCDD3}" type="slidenum">
              <a:rPr lang="en-US" smtClean="0"/>
              <a:t>8</a:t>
            </a:fld>
            <a:endParaRPr lang="en-US"/>
          </a:p>
        </p:txBody>
      </p:sp>
      <p:grpSp>
        <p:nvGrpSpPr>
          <p:cNvPr id="6" name="Group 5"/>
          <p:cNvGrpSpPr/>
          <p:nvPr/>
        </p:nvGrpSpPr>
        <p:grpSpPr>
          <a:xfrm>
            <a:off x="2678138" y="1867977"/>
            <a:ext cx="6908238" cy="2810484"/>
            <a:chOff x="2806004" y="2525202"/>
            <a:chExt cx="6692117" cy="2556386"/>
          </a:xfrm>
        </p:grpSpPr>
        <p:pic>
          <p:nvPicPr>
            <p:cNvPr id="1026" name="Picture 2" descr="Image result for hplc block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790" y="2525202"/>
              <a:ext cx="6638331" cy="24478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06004" y="3883349"/>
              <a:ext cx="842635" cy="381462"/>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tr-TR" sz="1200" dirty="0" smtClean="0"/>
                <a:t>Hareketli faz</a:t>
              </a:r>
              <a:endParaRPr lang="en-US" sz="1200" dirty="0"/>
            </a:p>
          </p:txBody>
        </p:sp>
        <p:sp>
          <p:nvSpPr>
            <p:cNvPr id="9" name="Rectangle 8"/>
            <p:cNvSpPr/>
            <p:nvPr/>
          </p:nvSpPr>
          <p:spPr>
            <a:xfrm>
              <a:off x="3827934" y="3407487"/>
              <a:ext cx="591666" cy="277935"/>
            </a:xfrm>
            <a:prstGeom prst="rect">
              <a:avLst/>
            </a:prstGeom>
            <a:solidFill>
              <a:srgbClr val="E7E7E7"/>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tr-TR" sz="1050" dirty="0" smtClean="0"/>
                <a:t>Pompa</a:t>
              </a:r>
              <a:endParaRPr lang="en-US" sz="1050" dirty="0"/>
            </a:p>
          </p:txBody>
        </p:sp>
        <p:sp>
          <p:nvSpPr>
            <p:cNvPr id="10" name="Rectangle 9"/>
            <p:cNvSpPr/>
            <p:nvPr/>
          </p:nvSpPr>
          <p:spPr>
            <a:xfrm>
              <a:off x="4763980" y="3407486"/>
              <a:ext cx="630164" cy="277935"/>
            </a:xfrm>
            <a:prstGeom prst="rect">
              <a:avLst/>
            </a:prstGeom>
            <a:solidFill>
              <a:srgbClr val="E7E7E7"/>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tr-TR" sz="900" dirty="0" smtClean="0"/>
                <a:t>Enjektör</a:t>
              </a:r>
              <a:endParaRPr lang="en-US" sz="900" dirty="0"/>
            </a:p>
          </p:txBody>
        </p:sp>
        <p:sp>
          <p:nvSpPr>
            <p:cNvPr id="11" name="Rectangle 10"/>
            <p:cNvSpPr/>
            <p:nvPr/>
          </p:nvSpPr>
          <p:spPr>
            <a:xfrm>
              <a:off x="7221429" y="3407485"/>
              <a:ext cx="652571" cy="277935"/>
            </a:xfrm>
            <a:prstGeom prst="rect">
              <a:avLst/>
            </a:prstGeom>
            <a:solidFill>
              <a:srgbClr val="E7E7E7"/>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tr-TR" sz="900" dirty="0" smtClean="0"/>
                <a:t>Dedektör</a:t>
              </a:r>
              <a:endParaRPr lang="en-US" sz="900" dirty="0"/>
            </a:p>
          </p:txBody>
        </p:sp>
        <p:sp>
          <p:nvSpPr>
            <p:cNvPr id="12" name="Rectangle 11"/>
            <p:cNvSpPr/>
            <p:nvPr/>
          </p:nvSpPr>
          <p:spPr>
            <a:xfrm>
              <a:off x="5676491" y="2950196"/>
              <a:ext cx="667159" cy="307355"/>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tr-TR" sz="1000" dirty="0" smtClean="0"/>
                <a:t>Numune</a:t>
              </a:r>
              <a:endParaRPr lang="en-US" sz="1200" dirty="0"/>
            </a:p>
          </p:txBody>
        </p:sp>
        <p:sp>
          <p:nvSpPr>
            <p:cNvPr id="13" name="Rectangle 12"/>
            <p:cNvSpPr/>
            <p:nvPr/>
          </p:nvSpPr>
          <p:spPr>
            <a:xfrm>
              <a:off x="5890899" y="3638011"/>
              <a:ext cx="833774" cy="300577"/>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tr-TR" sz="1000" dirty="0" smtClean="0"/>
                <a:t>Kolon</a:t>
              </a:r>
              <a:endParaRPr lang="en-US" sz="1200" dirty="0"/>
            </a:p>
          </p:txBody>
        </p:sp>
        <p:sp>
          <p:nvSpPr>
            <p:cNvPr id="14" name="Rectangle 13"/>
            <p:cNvSpPr/>
            <p:nvPr/>
          </p:nvSpPr>
          <p:spPr>
            <a:xfrm>
              <a:off x="7130827" y="4781011"/>
              <a:ext cx="833774" cy="300577"/>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tr-TR" sz="1000" dirty="0" smtClean="0"/>
                <a:t>Atık</a:t>
              </a:r>
              <a:endParaRPr lang="en-US" sz="1200" dirty="0"/>
            </a:p>
          </p:txBody>
        </p:sp>
        <p:sp>
          <p:nvSpPr>
            <p:cNvPr id="15" name="Rectangle 14"/>
            <p:cNvSpPr/>
            <p:nvPr/>
          </p:nvSpPr>
          <p:spPr>
            <a:xfrm>
              <a:off x="8329612" y="3852637"/>
              <a:ext cx="998175" cy="305026"/>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tr-TR" sz="1000" dirty="0" smtClean="0"/>
                <a:t>Kaydedici</a:t>
              </a:r>
              <a:endParaRPr lang="en-US" sz="1200" dirty="0"/>
            </a:p>
          </p:txBody>
        </p:sp>
      </p:grpSp>
      <p:sp>
        <p:nvSpPr>
          <p:cNvPr id="22" name="Content Placeholder 2"/>
          <p:cNvSpPr txBox="1">
            <a:spLocks/>
          </p:cNvSpPr>
          <p:nvPr/>
        </p:nvSpPr>
        <p:spPr>
          <a:xfrm>
            <a:off x="795274" y="4678461"/>
            <a:ext cx="8360788" cy="229832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tr-TR" dirty="0" smtClean="0"/>
              <a:t>Analitik YPSK cihazlarında kolondan çıkan maddeler uygun bir </a:t>
            </a:r>
            <a:r>
              <a:rPr lang="tr-TR" dirty="0" err="1" smtClean="0"/>
              <a:t>dedektörle</a:t>
            </a:r>
            <a:r>
              <a:rPr lang="tr-TR" dirty="0" smtClean="0"/>
              <a:t> izlenerek kolondan çıkış zamanları ve miktarları tespit edilir. </a:t>
            </a:r>
          </a:p>
          <a:p>
            <a:r>
              <a:rPr lang="tr-TR" dirty="0" err="1" smtClean="0"/>
              <a:t>Preparatif</a:t>
            </a:r>
            <a:r>
              <a:rPr lang="tr-TR" dirty="0" smtClean="0"/>
              <a:t> YPSK adı verilen cihazlarda ise maddeler </a:t>
            </a:r>
            <a:r>
              <a:rPr lang="tr-TR" dirty="0" err="1" smtClean="0"/>
              <a:t>dedektörden</a:t>
            </a:r>
            <a:r>
              <a:rPr lang="tr-TR" dirty="0" smtClean="0"/>
              <a:t> çıktıktan sonra farklı kaplarda biriktirilerek fiziksel ayrım sağlanmış olur. </a:t>
            </a:r>
            <a:endParaRPr lang="tr-TR" dirty="0"/>
          </a:p>
        </p:txBody>
      </p:sp>
    </p:spTree>
    <p:extLst>
      <p:ext uri="{BB962C8B-B14F-4D97-AF65-F5344CB8AC3E}">
        <p14:creationId xmlns:p14="http://schemas.microsoft.com/office/powerpoint/2010/main" val="1195144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Yüksek basınçlı sıvı </a:t>
            </a:r>
            <a:r>
              <a:rPr lang="tr-TR" dirty="0" smtClean="0"/>
              <a:t>kromatografisi</a:t>
            </a:r>
            <a:endParaRPr lang="en-US" dirty="0"/>
          </a:p>
        </p:txBody>
      </p:sp>
      <p:sp>
        <p:nvSpPr>
          <p:cNvPr id="3" name="Content Placeholder 2"/>
          <p:cNvSpPr>
            <a:spLocks noGrp="1"/>
          </p:cNvSpPr>
          <p:nvPr>
            <p:ph idx="1"/>
          </p:nvPr>
        </p:nvSpPr>
        <p:spPr>
          <a:xfrm>
            <a:off x="677333" y="1732547"/>
            <a:ext cx="9053807" cy="4308815"/>
          </a:xfrm>
        </p:spPr>
        <p:txBody>
          <a:bodyPr>
            <a:noAutofit/>
          </a:bodyPr>
          <a:lstStyle/>
          <a:p>
            <a:r>
              <a:rPr lang="tr-TR" b="1" i="1" dirty="0" smtClean="0">
                <a:solidFill>
                  <a:schemeClr val="bg2">
                    <a:lumMod val="25000"/>
                  </a:schemeClr>
                </a:solidFill>
              </a:rPr>
              <a:t>Pompa,</a:t>
            </a:r>
            <a:r>
              <a:rPr lang="tr-TR" dirty="0" smtClean="0"/>
              <a:t> hareketli fazın kolon içinde yüksek basınçla hareket etmesini sağlar.</a:t>
            </a:r>
            <a:endParaRPr lang="tr-TR" dirty="0"/>
          </a:p>
          <a:p>
            <a:r>
              <a:rPr lang="tr-TR" b="1" i="1" dirty="0" smtClean="0">
                <a:solidFill>
                  <a:schemeClr val="bg2">
                    <a:lumMod val="25000"/>
                  </a:schemeClr>
                </a:solidFill>
              </a:rPr>
              <a:t>Enjektör,</a:t>
            </a:r>
            <a:r>
              <a:rPr lang="tr-TR" dirty="0" smtClean="0"/>
              <a:t> </a:t>
            </a:r>
            <a:r>
              <a:rPr lang="tr-TR" dirty="0"/>
              <a:t>küçük </a:t>
            </a:r>
            <a:r>
              <a:rPr lang="tr-TR" dirty="0" smtClean="0"/>
              <a:t>hacimleki numunenin, hareketli fazla karıştırılarak kolona verilmesini sağlar.</a:t>
            </a:r>
            <a:endParaRPr lang="tr-TR" dirty="0"/>
          </a:p>
          <a:p>
            <a:r>
              <a:rPr lang="tr-TR" b="1" i="1" dirty="0" smtClean="0">
                <a:solidFill>
                  <a:schemeClr val="bg2">
                    <a:lumMod val="25000"/>
                  </a:schemeClr>
                </a:solidFill>
              </a:rPr>
              <a:t>Kolon,</a:t>
            </a:r>
            <a:r>
              <a:rPr lang="tr-TR" dirty="0" smtClean="0"/>
              <a:t> ayrımın gerçekleştiği kısımdır. Genelde paslanmaz çelikten bir kolonun içinin küçük partiküllerle doldurulması ile üretilir. </a:t>
            </a:r>
          </a:p>
          <a:p>
            <a:r>
              <a:rPr lang="tr-TR" dirty="0" smtClean="0"/>
              <a:t>Birbirlerinden ayrılarak kolonu terkeden maddeler dedektöre girerler. </a:t>
            </a:r>
          </a:p>
          <a:p>
            <a:r>
              <a:rPr lang="tr-TR" b="1" i="1" dirty="0" err="1" smtClean="0">
                <a:solidFill>
                  <a:schemeClr val="bg2">
                    <a:lumMod val="25000"/>
                  </a:schemeClr>
                </a:solidFill>
              </a:rPr>
              <a:t>Dedektör</a:t>
            </a:r>
            <a:r>
              <a:rPr lang="tr-TR" b="1" i="1" dirty="0" smtClean="0">
                <a:solidFill>
                  <a:schemeClr val="bg2">
                    <a:lumMod val="25000"/>
                  </a:schemeClr>
                </a:solidFill>
              </a:rPr>
              <a:t>,</a:t>
            </a:r>
            <a:r>
              <a:rPr lang="tr-TR" dirty="0" smtClean="0"/>
              <a:t> maddelerin kolonu ne zaman terkettiklerini ve konsantrasyonlarını tespit eder.</a:t>
            </a:r>
          </a:p>
          <a:p>
            <a:r>
              <a:rPr lang="tr-TR" dirty="0" smtClean="0"/>
              <a:t>Dedektörün algıladığı sinyaller bilgisayar ortamında anlamlı sayısal değerlere ve grafiklere çevrilerek kaydedilir. </a:t>
            </a:r>
          </a:p>
          <a:p>
            <a:r>
              <a:rPr lang="tr-TR" b="1" i="1" dirty="0" smtClean="0">
                <a:solidFill>
                  <a:schemeClr val="bg2">
                    <a:lumMod val="25000"/>
                  </a:schemeClr>
                </a:solidFill>
              </a:rPr>
              <a:t>Kaydedici</a:t>
            </a:r>
            <a:r>
              <a:rPr lang="tr-TR" i="1" dirty="0" smtClean="0">
                <a:solidFill>
                  <a:schemeClr val="bg2">
                    <a:lumMod val="25000"/>
                  </a:schemeClr>
                </a:solidFill>
              </a:rPr>
              <a:t>,</a:t>
            </a:r>
            <a:r>
              <a:rPr lang="tr-TR" dirty="0" smtClean="0"/>
              <a:t> analiz sonuçlarını dedektör cevabını zamana </a:t>
            </a:r>
            <a:r>
              <a:rPr lang="tr-TR" dirty="0"/>
              <a:t>karşı grafiğe geçirilerek </a:t>
            </a:r>
            <a:r>
              <a:rPr lang="tr-TR" b="1" i="1" dirty="0"/>
              <a:t>«</a:t>
            </a:r>
            <a:r>
              <a:rPr lang="tr-TR" b="1" i="1" dirty="0">
                <a:solidFill>
                  <a:srgbClr val="B30B04"/>
                </a:solidFill>
              </a:rPr>
              <a:t>kromatogram</a:t>
            </a:r>
            <a:r>
              <a:rPr lang="tr-TR" b="1" i="1" dirty="0" smtClean="0"/>
              <a:t>» </a:t>
            </a:r>
            <a:r>
              <a:rPr lang="tr-TR" dirty="0" smtClean="0"/>
              <a:t>olarak saklar.</a:t>
            </a:r>
          </a:p>
          <a:p>
            <a:endParaRPr lang="en-US" dirty="0"/>
          </a:p>
        </p:txBody>
      </p:sp>
      <p:sp>
        <p:nvSpPr>
          <p:cNvPr id="4" name="Slide Number Placeholder 3"/>
          <p:cNvSpPr>
            <a:spLocks noGrp="1"/>
          </p:cNvSpPr>
          <p:nvPr>
            <p:ph type="sldNum" sz="quarter" idx="12"/>
          </p:nvPr>
        </p:nvSpPr>
        <p:spPr/>
        <p:txBody>
          <a:bodyPr/>
          <a:lstStyle/>
          <a:p>
            <a:fld id="{D2095AEA-4891-452C-AD03-739F3A0BCDD3}" type="slidenum">
              <a:rPr lang="en-US" smtClean="0"/>
              <a:t>9</a:t>
            </a:fld>
            <a:endParaRPr lang="en-US"/>
          </a:p>
        </p:txBody>
      </p:sp>
    </p:spTree>
    <p:extLst>
      <p:ext uri="{BB962C8B-B14F-4D97-AF65-F5344CB8AC3E}">
        <p14:creationId xmlns:p14="http://schemas.microsoft.com/office/powerpoint/2010/main" val="2764007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1733</TotalTime>
  <Words>1201</Words>
  <Application>Microsoft Office PowerPoint</Application>
  <PresentationFormat>Widescreen</PresentationFormat>
  <Paragraphs>163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Times New Roman</vt:lpstr>
      <vt:lpstr>Trebuchet MS</vt:lpstr>
      <vt:lpstr>Wingdings 3</vt:lpstr>
      <vt:lpstr>Facet</vt:lpstr>
      <vt:lpstr>YÜKSEK PERFORMANSLI SIVI KROMATOGRAFİSİ (YPSK)</vt:lpstr>
      <vt:lpstr>Yüksek Basınçlı Sıvı Kromatografisi ne amaçla kullanılır?</vt:lpstr>
      <vt:lpstr>Kromatografi nedir?</vt:lpstr>
      <vt:lpstr>Kromatografide ayrım mekanizmaları: </vt:lpstr>
      <vt:lpstr>Partisyon kromatografisi</vt:lpstr>
      <vt:lpstr>Partisyon kromatografisi</vt:lpstr>
      <vt:lpstr>PowerPoint Presentation</vt:lpstr>
      <vt:lpstr>Yüksek basınçlı sıvı kromatografisi</vt:lpstr>
      <vt:lpstr>Yüksek basınçlı sıvı kromatografisi</vt:lpstr>
      <vt:lpstr>PowerPoint Presentation</vt:lpstr>
      <vt:lpstr>Yüksek basınçlı sıvı kromatografisi</vt:lpstr>
      <vt:lpstr>YPSK ile miktar tayini - UV dedektör</vt:lpstr>
      <vt:lpstr>PowerPoint Presentation</vt:lpstr>
      <vt:lpstr>Kromatogram ve pik</vt:lpstr>
      <vt:lpstr>PowerPoint Presentation</vt:lpstr>
      <vt:lpstr>PowerPoint Presentation</vt:lpstr>
      <vt:lpstr>YPSK’da iki ayrım şekli vardır:</vt:lpstr>
      <vt:lpstr>Ters faz ve normal faz</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YÜKSEK PERFORMANSLI SIVI KROMATOGRAFİSİ (YPSK)</dc:title>
  <dc:creator>Ceren Ertekin</dc:creator>
  <cp:lastModifiedBy>Ceren</cp:lastModifiedBy>
  <cp:revision>107</cp:revision>
  <dcterms:created xsi:type="dcterms:W3CDTF">2017-03-01T07:26:03Z</dcterms:created>
  <dcterms:modified xsi:type="dcterms:W3CDTF">2020-04-17T10:38:00Z</dcterms:modified>
</cp:coreProperties>
</file>