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146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145965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1155825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10712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24195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1732846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A383806-9A22-407D-9654-9EBD44DF81EB}" type="datetimeFigureOut">
              <a:rPr lang="tr-TR" smtClean="0"/>
              <a:t>2.07.2018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267515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A383806-9A22-407D-9654-9EBD44DF81EB}" type="datetimeFigureOut">
              <a:rPr lang="tr-TR" smtClean="0"/>
              <a:t>2.07.2018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867854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A383806-9A22-407D-9654-9EBD44DF81EB}" type="datetimeFigureOut">
              <a:rPr lang="tr-TR" smtClean="0"/>
              <a:t>2.07.2018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458053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83806-9A22-407D-9654-9EBD44DF81EB}" type="datetimeFigureOut">
              <a:rPr lang="tr-TR" smtClean="0"/>
              <a:t>2.07.2018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94523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A383806-9A22-407D-9654-9EBD44DF81EB}" type="datetimeFigureOut">
              <a:rPr lang="tr-TR" smtClean="0"/>
              <a:t>2.07.2018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237348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A383806-9A22-407D-9654-9EBD44DF81EB}" type="datetimeFigureOut">
              <a:rPr lang="tr-TR" smtClean="0"/>
              <a:t>2.07.2018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2840648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83806-9A22-407D-9654-9EBD44DF81EB}" type="datetimeFigureOut">
              <a:rPr lang="tr-TR" smtClean="0"/>
              <a:t>2.07.2018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32D908-86A9-435E-B430-56BD819375BC}" type="slidenum">
              <a:rPr lang="tr-TR" smtClean="0"/>
              <a:t>‹#›</a:t>
            </a:fld>
            <a:endParaRPr lang="tr-TR"/>
          </a:p>
        </p:txBody>
      </p:sp>
    </p:spTree>
    <p:extLst>
      <p:ext uri="{BB962C8B-B14F-4D97-AF65-F5344CB8AC3E}">
        <p14:creationId xmlns:p14="http://schemas.microsoft.com/office/powerpoint/2010/main" val="2493348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350982"/>
            <a:ext cx="8802255" cy="6289963"/>
          </a:xfrm>
        </p:spPr>
        <p:txBody>
          <a:bodyPr>
            <a:normAutofit fontScale="25000" lnSpcReduction="20000"/>
          </a:bodyPr>
          <a:lstStyle/>
          <a:p>
            <a:pPr marL="0" indent="0" algn="just">
              <a:spcAft>
                <a:spcPts val="0"/>
              </a:spcAft>
              <a:buNone/>
            </a:pPr>
            <a:r>
              <a:rPr lang="tr-TR" sz="8000" b="1" dirty="0">
                <a:solidFill>
                  <a:srgbClr val="C00000"/>
                </a:solidFill>
                <a:ea typeface="Times New Roman"/>
                <a:cs typeface="Calibri"/>
              </a:rPr>
              <a:t>UZUN GÜN BİTKİLERİ KISA GÜN ŞARTLARINDA YETİŞTİRİLDİĞİNDE BAŞLICA ŞU DURUMLAR ORTAYA ÇIKAR:</a:t>
            </a:r>
            <a:endParaRPr lang="tr-TR" sz="8000" dirty="0">
              <a:solidFill>
                <a:srgbClr val="C00000"/>
              </a:solidFill>
              <a:ea typeface="Times New Roman"/>
            </a:endParaRPr>
          </a:p>
          <a:p>
            <a:pPr marL="0" indent="0" algn="just">
              <a:spcAft>
                <a:spcPts val="0"/>
              </a:spcAft>
              <a:buNone/>
            </a:pP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1</a:t>
            </a:r>
            <a:r>
              <a:rPr lang="tr-TR" sz="8000" b="1" dirty="0" smtClean="0">
                <a:solidFill>
                  <a:srgbClr val="000000"/>
                </a:solidFill>
                <a:ea typeface="Times New Roman"/>
                <a:cs typeface="Calibri"/>
              </a:rPr>
              <a:t>. </a:t>
            </a:r>
            <a:r>
              <a:rPr lang="tr-TR" sz="8000" dirty="0" err="1" smtClean="0">
                <a:solidFill>
                  <a:srgbClr val="000000"/>
                </a:solidFill>
                <a:ea typeface="Times New Roman"/>
                <a:cs typeface="Calibri"/>
              </a:rPr>
              <a:t>Vejatatif</a:t>
            </a:r>
            <a:r>
              <a:rPr lang="tr-TR" sz="8000" dirty="0" smtClean="0">
                <a:solidFill>
                  <a:srgbClr val="000000"/>
                </a:solidFill>
                <a:ea typeface="Times New Roman"/>
                <a:cs typeface="Calibri"/>
              </a:rPr>
              <a:t> </a:t>
            </a:r>
            <a:r>
              <a:rPr lang="tr-TR" sz="8000" dirty="0">
                <a:solidFill>
                  <a:srgbClr val="000000"/>
                </a:solidFill>
                <a:ea typeface="Times New Roman"/>
                <a:cs typeface="Calibri"/>
              </a:rPr>
              <a:t>gelişme süresi uzar. </a:t>
            </a:r>
            <a:r>
              <a:rPr lang="tr-TR" sz="8000" dirty="0" err="1">
                <a:solidFill>
                  <a:srgbClr val="000000"/>
                </a:solidFill>
                <a:ea typeface="Times New Roman"/>
                <a:cs typeface="Calibri"/>
              </a:rPr>
              <a:t>Generatif</a:t>
            </a:r>
            <a:r>
              <a:rPr lang="tr-TR" sz="8000" dirty="0">
                <a:solidFill>
                  <a:srgbClr val="000000"/>
                </a:solidFill>
                <a:ea typeface="Times New Roman"/>
                <a:cs typeface="Calibri"/>
              </a:rPr>
              <a:t> faaliyetler geri kalır. Işıklanmanın yetersiz olduğu durumlarda yapay ışıklandırma ile bitkinin ihtiyacı olan ışığın karşılanması gerekir</a:t>
            </a:r>
            <a:r>
              <a:rPr lang="tr-TR" sz="8000" dirty="0" smtClean="0">
                <a:solidFill>
                  <a:srgbClr val="000000"/>
                </a:solidFill>
                <a:ea typeface="Times New Roman"/>
                <a:cs typeface="Calibri"/>
              </a:rPr>
              <a:t>.</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2</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Bitkilerde </a:t>
            </a:r>
            <a:r>
              <a:rPr lang="tr-TR" sz="8000" dirty="0">
                <a:solidFill>
                  <a:srgbClr val="000000"/>
                </a:solidFill>
                <a:ea typeface="Times New Roman"/>
                <a:cs typeface="Calibri"/>
              </a:rPr>
              <a:t>yaprak sayısı, çim bitkilerinde kardeş sayısı artar</a:t>
            </a:r>
            <a:r>
              <a:rPr lang="tr-TR" sz="8000" dirty="0" smtClean="0">
                <a:solidFill>
                  <a:srgbClr val="000000"/>
                </a:solidFill>
                <a:ea typeface="Times New Roman"/>
                <a:cs typeface="Calibri"/>
              </a:rPr>
              <a:t>.</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3</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Kuvvetli </a:t>
            </a:r>
            <a:r>
              <a:rPr lang="tr-TR" sz="8000" dirty="0">
                <a:solidFill>
                  <a:srgbClr val="000000"/>
                </a:solidFill>
                <a:ea typeface="Times New Roman"/>
                <a:cs typeface="Calibri"/>
              </a:rPr>
              <a:t>kök teşekkülü görülür</a:t>
            </a:r>
            <a:r>
              <a:rPr lang="tr-TR" sz="8000" dirty="0" smtClean="0">
                <a:solidFill>
                  <a:srgbClr val="000000"/>
                </a:solidFill>
                <a:ea typeface="Times New Roman"/>
                <a:cs typeface="Calibri"/>
              </a:rPr>
              <a:t>.</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4</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Çiçeklenmede </a:t>
            </a:r>
            <a:r>
              <a:rPr lang="tr-TR" sz="8000" dirty="0">
                <a:solidFill>
                  <a:srgbClr val="000000"/>
                </a:solidFill>
                <a:ea typeface="Times New Roman"/>
                <a:cs typeface="Calibri"/>
              </a:rPr>
              <a:t>azalma ve gecikme söz konusu olur. Çiçek tomurcuğu oluşumu zayıflar. Açan çiçeklerin bitki üzerinde kalma süresi azalır</a:t>
            </a:r>
            <a:r>
              <a:rPr lang="tr-TR" sz="8000" dirty="0" smtClean="0">
                <a:solidFill>
                  <a:srgbClr val="000000"/>
                </a:solidFill>
                <a:ea typeface="Times New Roman"/>
                <a:cs typeface="Calibri"/>
              </a:rPr>
              <a:t>.</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5</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Çiçeklerin </a:t>
            </a:r>
            <a:r>
              <a:rPr lang="tr-TR" sz="8000" dirty="0">
                <a:solidFill>
                  <a:srgbClr val="000000"/>
                </a:solidFill>
                <a:ea typeface="Times New Roman"/>
                <a:cs typeface="Calibri"/>
              </a:rPr>
              <a:t>ve yaprakların çeşide özgü renklerin bozulmasına sebep olur</a:t>
            </a:r>
            <a:r>
              <a:rPr lang="tr-TR" sz="8000" dirty="0" smtClean="0">
                <a:solidFill>
                  <a:srgbClr val="000000"/>
                </a:solidFill>
                <a:ea typeface="Times New Roman"/>
                <a:cs typeface="Calibri"/>
              </a:rPr>
              <a:t>.</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6</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Boğum </a:t>
            </a:r>
            <a:r>
              <a:rPr lang="tr-TR" sz="8000" dirty="0">
                <a:solidFill>
                  <a:srgbClr val="000000"/>
                </a:solidFill>
                <a:ea typeface="Times New Roman"/>
                <a:cs typeface="Calibri"/>
              </a:rPr>
              <a:t>araları uzar. Gövde cılız ve dayanıksız olur. Odunlaşma gecikir</a:t>
            </a:r>
            <a:r>
              <a:rPr lang="tr-TR" sz="8000" dirty="0" smtClean="0">
                <a:solidFill>
                  <a:srgbClr val="000000"/>
                </a:solidFill>
                <a:ea typeface="Times New Roman"/>
                <a:cs typeface="Calibri"/>
              </a:rPr>
              <a:t>.</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7</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Yaprak </a:t>
            </a:r>
            <a:r>
              <a:rPr lang="tr-TR" sz="8000" dirty="0">
                <a:solidFill>
                  <a:srgbClr val="000000"/>
                </a:solidFill>
                <a:ea typeface="Times New Roman"/>
                <a:cs typeface="Calibri"/>
              </a:rPr>
              <a:t>ayaları genişler.  </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8</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Yaprak </a:t>
            </a:r>
            <a:r>
              <a:rPr lang="tr-TR" sz="8000" dirty="0">
                <a:solidFill>
                  <a:srgbClr val="000000"/>
                </a:solidFill>
                <a:ea typeface="Times New Roman"/>
                <a:cs typeface="Calibri"/>
              </a:rPr>
              <a:t>kalınlıkları azalır. (</a:t>
            </a:r>
            <a:r>
              <a:rPr lang="tr-TR" sz="8000" dirty="0" smtClean="0">
                <a:solidFill>
                  <a:srgbClr val="000000"/>
                </a:solidFill>
                <a:ea typeface="Times New Roman"/>
                <a:cs typeface="Calibri"/>
              </a:rPr>
              <a:t>incelir) </a:t>
            </a:r>
            <a:endParaRPr lang="tr-TR" sz="8000" dirty="0">
              <a:ea typeface="Times New Roman"/>
            </a:endParaRPr>
          </a:p>
          <a:p>
            <a:pPr marL="0" indent="0" algn="just">
              <a:spcAft>
                <a:spcPts val="0"/>
              </a:spcAft>
              <a:buNone/>
            </a:pPr>
            <a:r>
              <a:rPr lang="tr-TR" sz="8000" b="1" dirty="0">
                <a:solidFill>
                  <a:srgbClr val="000000"/>
                </a:solidFill>
                <a:ea typeface="Times New Roman"/>
                <a:cs typeface="Calibri"/>
              </a:rPr>
              <a:t>9</a:t>
            </a:r>
            <a:r>
              <a:rPr lang="tr-TR" sz="8000" b="1" dirty="0" smtClean="0">
                <a:solidFill>
                  <a:srgbClr val="000000"/>
                </a:solidFill>
                <a:ea typeface="Times New Roman"/>
                <a:cs typeface="Calibri"/>
              </a:rPr>
              <a:t>. </a:t>
            </a:r>
            <a:r>
              <a:rPr lang="tr-TR" sz="8000" dirty="0" smtClean="0">
                <a:solidFill>
                  <a:srgbClr val="000000"/>
                </a:solidFill>
                <a:ea typeface="Times New Roman"/>
                <a:cs typeface="Calibri"/>
              </a:rPr>
              <a:t>Yaprak </a:t>
            </a:r>
            <a:r>
              <a:rPr lang="tr-TR" sz="8000" dirty="0">
                <a:solidFill>
                  <a:srgbClr val="000000"/>
                </a:solidFill>
                <a:ea typeface="Times New Roman"/>
                <a:cs typeface="Calibri"/>
              </a:rPr>
              <a:t>renkleri açık yeşile doğru döner.</a:t>
            </a:r>
            <a:endParaRPr lang="tr-TR" sz="8000" dirty="0">
              <a:ea typeface="Times New Roman"/>
            </a:endParaRPr>
          </a:p>
          <a:p>
            <a:pPr marL="0" indent="0">
              <a:buNone/>
            </a:pPr>
            <a:endParaRPr lang="tr-TR" dirty="0"/>
          </a:p>
        </p:txBody>
      </p:sp>
    </p:spTree>
    <p:extLst>
      <p:ext uri="{BB962C8B-B14F-4D97-AF65-F5344CB8AC3E}">
        <p14:creationId xmlns:p14="http://schemas.microsoft.com/office/powerpoint/2010/main" val="4482882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461818"/>
            <a:ext cx="7886700" cy="5715145"/>
          </a:xfrm>
        </p:spPr>
        <p:txBody>
          <a:bodyPr>
            <a:normAutofit/>
          </a:bodyPr>
          <a:lstStyle/>
          <a:p>
            <a:pPr marL="0" indent="0" algn="just">
              <a:spcAft>
                <a:spcPts val="0"/>
              </a:spcAft>
              <a:buNone/>
            </a:pPr>
            <a:r>
              <a:rPr lang="tr-TR" b="1" dirty="0">
                <a:solidFill>
                  <a:srgbClr val="C00000"/>
                </a:solidFill>
                <a:ea typeface="Times New Roman"/>
                <a:cs typeface="Calibri"/>
              </a:rPr>
              <a:t>Işık şiddetine göre bitkilerin gösterdiği reaksiyonlar farkı farklıdır.</a:t>
            </a:r>
            <a:endParaRPr lang="tr-TR" dirty="0">
              <a:solidFill>
                <a:srgbClr val="C00000"/>
              </a:solidFill>
              <a:latin typeface="Times New Roman"/>
              <a:ea typeface="Times New Roman"/>
            </a:endParaRPr>
          </a:p>
          <a:p>
            <a:pPr algn="just">
              <a:spcAft>
                <a:spcPts val="0"/>
              </a:spcAft>
            </a:pPr>
            <a:r>
              <a:rPr lang="tr-TR" dirty="0">
                <a:solidFill>
                  <a:srgbClr val="000000"/>
                </a:solidFill>
                <a:ea typeface="Times New Roman"/>
                <a:cs typeface="Calibri"/>
              </a:rPr>
              <a:t> </a:t>
            </a:r>
            <a:r>
              <a:rPr lang="tr-TR" dirty="0" smtClean="0">
                <a:solidFill>
                  <a:srgbClr val="000000"/>
                </a:solidFill>
                <a:ea typeface="Times New Roman"/>
                <a:cs typeface="Calibri"/>
              </a:rPr>
              <a:t>Bazı </a:t>
            </a:r>
            <a:r>
              <a:rPr lang="tr-TR" dirty="0">
                <a:solidFill>
                  <a:srgbClr val="000000"/>
                </a:solidFill>
                <a:ea typeface="Times New Roman"/>
                <a:cs typeface="Calibri"/>
              </a:rPr>
              <a:t>bitkiler yüksek oranda ışınlanma şiddetine ihtiyaç duyarlar. Bu bitkilere </a:t>
            </a:r>
            <a:r>
              <a:rPr lang="tr-TR" b="1" dirty="0">
                <a:solidFill>
                  <a:srgbClr val="000000"/>
                </a:solidFill>
                <a:ea typeface="Times New Roman"/>
                <a:cs typeface="Calibri"/>
              </a:rPr>
              <a:t>HELİOPHYTA </a:t>
            </a:r>
            <a:r>
              <a:rPr lang="tr-TR" dirty="0">
                <a:solidFill>
                  <a:srgbClr val="000000"/>
                </a:solidFill>
                <a:ea typeface="Times New Roman"/>
                <a:cs typeface="Calibri"/>
              </a:rPr>
              <a:t>(ışığı seven </a:t>
            </a:r>
            <a:r>
              <a:rPr lang="tr-TR" dirty="0" smtClean="0">
                <a:solidFill>
                  <a:srgbClr val="000000"/>
                </a:solidFill>
                <a:ea typeface="Times New Roman"/>
                <a:cs typeface="Calibri"/>
              </a:rPr>
              <a:t>bitkiler) adı </a:t>
            </a:r>
            <a:r>
              <a:rPr lang="tr-TR" dirty="0">
                <a:solidFill>
                  <a:srgbClr val="000000"/>
                </a:solidFill>
                <a:ea typeface="Times New Roman"/>
                <a:cs typeface="Calibri"/>
              </a:rPr>
              <a:t>verilir. </a:t>
            </a:r>
            <a:endParaRPr lang="tr-TR" dirty="0">
              <a:latin typeface="Times New Roman"/>
              <a:ea typeface="Times New Roman"/>
            </a:endParaRPr>
          </a:p>
          <a:p>
            <a:pPr algn="just">
              <a:spcAft>
                <a:spcPts val="0"/>
              </a:spcAft>
            </a:pPr>
            <a:r>
              <a:rPr lang="tr-TR" dirty="0" smtClean="0">
                <a:solidFill>
                  <a:srgbClr val="000000"/>
                </a:solidFill>
                <a:ea typeface="Times New Roman"/>
                <a:cs typeface="Calibri"/>
              </a:rPr>
              <a:t>Bazı </a:t>
            </a:r>
            <a:r>
              <a:rPr lang="tr-TR" dirty="0">
                <a:solidFill>
                  <a:srgbClr val="000000"/>
                </a:solidFill>
                <a:ea typeface="Times New Roman"/>
                <a:cs typeface="Calibri"/>
              </a:rPr>
              <a:t>bitkiler ise yüksek ışık şiddetinden </a:t>
            </a:r>
            <a:r>
              <a:rPr lang="tr-TR" dirty="0" smtClean="0">
                <a:solidFill>
                  <a:srgbClr val="000000"/>
                </a:solidFill>
                <a:ea typeface="Times New Roman"/>
                <a:cs typeface="Calibri"/>
              </a:rPr>
              <a:t>hoşlanmazlar, </a:t>
            </a:r>
            <a:r>
              <a:rPr lang="tr-TR" dirty="0">
                <a:solidFill>
                  <a:srgbClr val="000000"/>
                </a:solidFill>
                <a:ea typeface="Times New Roman"/>
                <a:cs typeface="Calibri"/>
              </a:rPr>
              <a:t>daha çok gölge ve </a:t>
            </a:r>
            <a:r>
              <a:rPr lang="tr-TR" dirty="0" smtClean="0">
                <a:solidFill>
                  <a:srgbClr val="000000"/>
                </a:solidFill>
                <a:ea typeface="Times New Roman"/>
                <a:cs typeface="Calibri"/>
              </a:rPr>
              <a:t>yarı gölge </a:t>
            </a:r>
            <a:r>
              <a:rPr lang="tr-TR" dirty="0">
                <a:solidFill>
                  <a:srgbClr val="000000"/>
                </a:solidFill>
                <a:ea typeface="Times New Roman"/>
                <a:cs typeface="Calibri"/>
              </a:rPr>
              <a:t>ortamları severler. Bu bitkilere de </a:t>
            </a:r>
            <a:r>
              <a:rPr lang="tr-TR" b="1" dirty="0">
                <a:solidFill>
                  <a:srgbClr val="000000"/>
                </a:solidFill>
                <a:ea typeface="Times New Roman"/>
                <a:cs typeface="Calibri"/>
              </a:rPr>
              <a:t>SCİOPHYTA</a:t>
            </a:r>
            <a:r>
              <a:rPr lang="tr-TR" dirty="0">
                <a:solidFill>
                  <a:srgbClr val="000000"/>
                </a:solidFill>
                <a:ea typeface="Times New Roman"/>
                <a:cs typeface="Calibri"/>
              </a:rPr>
              <a:t> (ışığı </a:t>
            </a:r>
            <a:r>
              <a:rPr lang="tr-TR" dirty="0" smtClean="0">
                <a:solidFill>
                  <a:srgbClr val="000000"/>
                </a:solidFill>
                <a:ea typeface="Times New Roman"/>
                <a:cs typeface="Calibri"/>
              </a:rPr>
              <a:t>sevmeyen, gölgeyi </a:t>
            </a:r>
            <a:r>
              <a:rPr lang="tr-TR" dirty="0">
                <a:solidFill>
                  <a:srgbClr val="000000"/>
                </a:solidFill>
                <a:ea typeface="Times New Roman"/>
                <a:cs typeface="Calibri"/>
              </a:rPr>
              <a:t>seven </a:t>
            </a:r>
            <a:r>
              <a:rPr lang="tr-TR" dirty="0" smtClean="0">
                <a:solidFill>
                  <a:srgbClr val="000000"/>
                </a:solidFill>
                <a:ea typeface="Times New Roman"/>
                <a:cs typeface="Calibri"/>
              </a:rPr>
              <a:t>bitkiler) </a:t>
            </a:r>
            <a:r>
              <a:rPr lang="tr-TR" dirty="0">
                <a:solidFill>
                  <a:srgbClr val="000000"/>
                </a:solidFill>
                <a:ea typeface="Times New Roman"/>
                <a:cs typeface="Calibri"/>
              </a:rPr>
              <a:t>denilir</a:t>
            </a:r>
            <a:r>
              <a:rPr lang="tr-TR" dirty="0" smtClean="0">
                <a:solidFill>
                  <a:srgbClr val="000000"/>
                </a:solidFill>
                <a:ea typeface="Times New Roman"/>
                <a:cs typeface="Calibri"/>
              </a:rPr>
              <a:t>. Bu bitkiler maksimum fotosentez  </a:t>
            </a:r>
            <a:r>
              <a:rPr lang="tr-TR" dirty="0">
                <a:solidFill>
                  <a:srgbClr val="000000"/>
                </a:solidFill>
                <a:ea typeface="Times New Roman"/>
                <a:cs typeface="Calibri"/>
              </a:rPr>
              <a:t>hızına ulaşmak için çok kısa süreli ışık şiddetine ihtiyaç duyarlar</a:t>
            </a:r>
            <a:r>
              <a:rPr lang="tr-TR" dirty="0" smtClean="0">
                <a:solidFill>
                  <a:srgbClr val="000000"/>
                </a:solidFill>
                <a:ea typeface="Times New Roman"/>
                <a:cs typeface="Calibri"/>
              </a:rPr>
              <a:t>.</a:t>
            </a:r>
            <a:endParaRPr lang="tr-TR" b="1" dirty="0">
              <a:solidFill>
                <a:srgbClr val="000000"/>
              </a:solidFill>
              <a:latin typeface="Times New Roman"/>
              <a:ea typeface="Times New Roman"/>
              <a:cs typeface="Calibri"/>
            </a:endParaRPr>
          </a:p>
          <a:p>
            <a:pPr algn="just">
              <a:spcAft>
                <a:spcPts val="0"/>
              </a:spcAft>
            </a:pPr>
            <a:r>
              <a:rPr lang="tr-TR" b="1" dirty="0" smtClean="0">
                <a:solidFill>
                  <a:srgbClr val="000000"/>
                </a:solidFill>
                <a:ea typeface="Times New Roman"/>
                <a:cs typeface="Calibri"/>
              </a:rPr>
              <a:t> </a:t>
            </a:r>
            <a:r>
              <a:rPr lang="tr-TR" dirty="0">
                <a:solidFill>
                  <a:srgbClr val="000000"/>
                </a:solidFill>
                <a:ea typeface="Times New Roman"/>
                <a:cs typeface="Calibri"/>
              </a:rPr>
              <a:t>Bazı bitkiler ise her iki ortamda da </a:t>
            </a:r>
            <a:r>
              <a:rPr lang="tr-TR" dirty="0" smtClean="0">
                <a:solidFill>
                  <a:srgbClr val="000000"/>
                </a:solidFill>
                <a:ea typeface="Times New Roman"/>
                <a:cs typeface="Calibri"/>
              </a:rPr>
              <a:t>yetişebilirler</a:t>
            </a:r>
          </a:p>
          <a:p>
            <a:pPr marL="0" indent="0" algn="just">
              <a:spcAft>
                <a:spcPts val="0"/>
              </a:spcAft>
              <a:buNone/>
            </a:pPr>
            <a:r>
              <a:rPr lang="tr-TR" dirty="0" smtClean="0">
                <a:solidFill>
                  <a:srgbClr val="000000"/>
                </a:solidFill>
                <a:ea typeface="Times New Roman"/>
                <a:cs typeface="Calibri"/>
              </a:rPr>
              <a:t>    (</a:t>
            </a:r>
            <a:r>
              <a:rPr lang="tr-TR" b="1" dirty="0" smtClean="0">
                <a:solidFill>
                  <a:srgbClr val="000000"/>
                </a:solidFill>
                <a:ea typeface="Times New Roman"/>
                <a:cs typeface="Calibri"/>
              </a:rPr>
              <a:t>MESOPHYTA</a:t>
            </a:r>
            <a:r>
              <a:rPr lang="tr-TR" b="1" dirty="0" smtClean="0">
                <a:solidFill>
                  <a:srgbClr val="000000"/>
                </a:solidFill>
                <a:ea typeface="Times New Roman"/>
                <a:cs typeface="Calibri"/>
              </a:rPr>
              <a:t>).</a:t>
            </a:r>
            <a:endParaRPr lang="tr-TR" dirty="0">
              <a:latin typeface="Times New Roman"/>
              <a:ea typeface="Times New Roman"/>
            </a:endParaRPr>
          </a:p>
          <a:p>
            <a:pPr marL="0" indent="0">
              <a:buNone/>
            </a:pPr>
            <a:endParaRPr lang="tr-TR" dirty="0"/>
          </a:p>
        </p:txBody>
      </p:sp>
      <p:sp>
        <p:nvSpPr>
          <p:cNvPr id="2" name="Sağ Ok 1"/>
          <p:cNvSpPr/>
          <p:nvPr/>
        </p:nvSpPr>
        <p:spPr>
          <a:xfrm>
            <a:off x="240138" y="531985"/>
            <a:ext cx="380347" cy="242316"/>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7695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77091"/>
            <a:ext cx="7886700" cy="5899872"/>
          </a:xfrm>
        </p:spPr>
        <p:txBody>
          <a:bodyPr>
            <a:normAutofit fontScale="77500" lnSpcReduction="20000"/>
          </a:bodyPr>
          <a:lstStyle/>
          <a:p>
            <a:pPr marL="0" indent="0">
              <a:spcAft>
                <a:spcPts val="0"/>
              </a:spcAft>
              <a:buNone/>
            </a:pPr>
            <a:r>
              <a:rPr lang="tr-TR" b="1" dirty="0" smtClean="0">
                <a:solidFill>
                  <a:srgbClr val="C00000"/>
                </a:solidFill>
                <a:ea typeface="Times New Roman"/>
                <a:cs typeface="Calibri"/>
              </a:rPr>
              <a:t>KISA </a:t>
            </a:r>
            <a:r>
              <a:rPr lang="tr-TR" b="1" dirty="0">
                <a:solidFill>
                  <a:srgbClr val="C00000"/>
                </a:solidFill>
                <a:ea typeface="Times New Roman"/>
                <a:cs typeface="Calibri"/>
              </a:rPr>
              <a:t>GÜN BİTKİLERİ UZUN GÜN ŞARTLARINDA YETİŞTİRİLDİĞİNDE BAŞLICA ŞU DURUMLAR ORTAYA ÇIKAR:</a:t>
            </a:r>
            <a:endParaRPr lang="tr-TR" dirty="0">
              <a:solidFill>
                <a:srgbClr val="C00000"/>
              </a:solidFill>
              <a:latin typeface="Times New Roman"/>
              <a:ea typeface="Times New Roman"/>
            </a:endParaRPr>
          </a:p>
          <a:p>
            <a:pPr marL="0" indent="0" algn="just">
              <a:spcAft>
                <a:spcPts val="0"/>
              </a:spcAft>
              <a:buNone/>
            </a:pPr>
            <a:endParaRPr lang="tr-TR" dirty="0">
              <a:solidFill>
                <a:srgbClr val="C00000"/>
              </a:solidFill>
              <a:latin typeface="Times New Roman"/>
              <a:ea typeface="Times New Roman"/>
            </a:endParaRPr>
          </a:p>
          <a:p>
            <a:pPr marL="0" indent="0" algn="just">
              <a:spcAft>
                <a:spcPts val="0"/>
              </a:spcAft>
              <a:buNone/>
            </a:pPr>
            <a:r>
              <a:rPr lang="tr-TR" b="1" dirty="0">
                <a:solidFill>
                  <a:srgbClr val="000000"/>
                </a:solidFill>
                <a:ea typeface="Times New Roman"/>
                <a:cs typeface="Calibri"/>
              </a:rPr>
              <a:t>1</a:t>
            </a:r>
            <a:r>
              <a:rPr lang="tr-TR" b="1" dirty="0" smtClean="0">
                <a:solidFill>
                  <a:srgbClr val="000000"/>
                </a:solidFill>
                <a:ea typeface="Times New Roman"/>
                <a:cs typeface="Calibri"/>
              </a:rPr>
              <a:t>. </a:t>
            </a:r>
            <a:r>
              <a:rPr lang="tr-TR" dirty="0" smtClean="0">
                <a:solidFill>
                  <a:srgbClr val="000000"/>
                </a:solidFill>
                <a:ea typeface="Times New Roman"/>
                <a:cs typeface="Calibri"/>
              </a:rPr>
              <a:t>Yaprak </a:t>
            </a:r>
            <a:r>
              <a:rPr lang="tr-TR" dirty="0">
                <a:solidFill>
                  <a:srgbClr val="000000"/>
                </a:solidFill>
                <a:ea typeface="Times New Roman"/>
                <a:cs typeface="Calibri"/>
              </a:rPr>
              <a:t>ayaları küçülür. Yaprak kalınlaşır</a:t>
            </a:r>
            <a:r>
              <a:rPr lang="tr-TR" dirty="0" smtClean="0">
                <a:solidFill>
                  <a:srgbClr val="000000"/>
                </a:solidFill>
                <a:ea typeface="Times New Roman"/>
                <a:cs typeface="Calibri"/>
              </a:rPr>
              <a:t>.</a:t>
            </a:r>
          </a:p>
          <a:p>
            <a:pPr marL="0" indent="0" algn="just">
              <a:spcAft>
                <a:spcPts val="0"/>
              </a:spcAft>
              <a:buNone/>
            </a:pPr>
            <a:endParaRPr lang="tr-TR" dirty="0">
              <a:latin typeface="Times New Roman"/>
              <a:ea typeface="Times New Roman"/>
            </a:endParaRPr>
          </a:p>
          <a:p>
            <a:pPr marL="0" indent="0" algn="just">
              <a:spcAft>
                <a:spcPts val="0"/>
              </a:spcAft>
              <a:buNone/>
            </a:pPr>
            <a:r>
              <a:rPr lang="tr-TR" b="1" dirty="0">
                <a:solidFill>
                  <a:srgbClr val="000000"/>
                </a:solidFill>
                <a:ea typeface="Times New Roman"/>
                <a:cs typeface="Calibri"/>
              </a:rPr>
              <a:t>2</a:t>
            </a:r>
            <a:r>
              <a:rPr lang="tr-TR" b="1" dirty="0" smtClean="0">
                <a:solidFill>
                  <a:srgbClr val="000000"/>
                </a:solidFill>
                <a:ea typeface="Times New Roman"/>
                <a:cs typeface="Calibri"/>
              </a:rPr>
              <a:t>. </a:t>
            </a:r>
            <a:r>
              <a:rPr lang="tr-TR" dirty="0" smtClean="0">
                <a:solidFill>
                  <a:srgbClr val="000000"/>
                </a:solidFill>
                <a:ea typeface="Times New Roman"/>
                <a:cs typeface="Calibri"/>
              </a:rPr>
              <a:t>Vejetasyon </a:t>
            </a:r>
            <a:r>
              <a:rPr lang="tr-TR" dirty="0">
                <a:solidFill>
                  <a:srgbClr val="000000"/>
                </a:solidFill>
                <a:ea typeface="Times New Roman"/>
                <a:cs typeface="Calibri"/>
              </a:rPr>
              <a:t>süresi (bitkinin </a:t>
            </a:r>
            <a:r>
              <a:rPr lang="tr-TR" dirty="0" smtClean="0">
                <a:solidFill>
                  <a:srgbClr val="000000"/>
                </a:solidFill>
                <a:ea typeface="Times New Roman"/>
                <a:cs typeface="Calibri"/>
              </a:rPr>
              <a:t>ömrü) kısalır</a:t>
            </a:r>
            <a:r>
              <a:rPr lang="tr-TR" dirty="0">
                <a:solidFill>
                  <a:srgbClr val="000000"/>
                </a:solidFill>
                <a:ea typeface="Times New Roman"/>
                <a:cs typeface="Calibri"/>
              </a:rPr>
              <a:t>.</a:t>
            </a:r>
            <a:endParaRPr lang="tr-TR" dirty="0">
              <a:latin typeface="Times New Roman"/>
              <a:ea typeface="Times New Roman"/>
            </a:endParaRPr>
          </a:p>
          <a:p>
            <a:pPr marL="0" indent="0" algn="just">
              <a:spcAft>
                <a:spcPts val="0"/>
              </a:spcAft>
              <a:buNone/>
            </a:pPr>
            <a:r>
              <a:rPr lang="tr-TR" b="1" dirty="0" err="1">
                <a:solidFill>
                  <a:srgbClr val="C00000"/>
                </a:solidFill>
                <a:ea typeface="Times New Roman"/>
                <a:cs typeface="Calibri"/>
              </a:rPr>
              <a:t>Rozetleşme</a:t>
            </a:r>
            <a:r>
              <a:rPr lang="tr-TR" b="1" dirty="0">
                <a:solidFill>
                  <a:srgbClr val="C00000"/>
                </a:solidFill>
                <a:ea typeface="Times New Roman"/>
                <a:cs typeface="Calibri"/>
              </a:rPr>
              <a:t>:</a:t>
            </a:r>
            <a:r>
              <a:rPr lang="tr-TR" dirty="0">
                <a:solidFill>
                  <a:srgbClr val="C00000"/>
                </a:solidFill>
                <a:ea typeface="Times New Roman"/>
                <a:cs typeface="Calibri"/>
              </a:rPr>
              <a:t> </a:t>
            </a:r>
            <a:r>
              <a:rPr lang="tr-TR" dirty="0">
                <a:solidFill>
                  <a:srgbClr val="000000"/>
                </a:solidFill>
                <a:ea typeface="Times New Roman"/>
                <a:cs typeface="Calibri"/>
              </a:rPr>
              <a:t>Kısa gün bitkileri fazla güneşe maruz kalmasıyla boğumlar arası kısalır. Yapraklarının çıkış noktalarının sıklaşması</a:t>
            </a:r>
            <a:r>
              <a:rPr lang="tr-TR" dirty="0" smtClean="0">
                <a:solidFill>
                  <a:srgbClr val="000000"/>
                </a:solidFill>
                <a:ea typeface="Times New Roman"/>
                <a:cs typeface="Calibri"/>
              </a:rPr>
              <a:t>.</a:t>
            </a:r>
          </a:p>
          <a:p>
            <a:pPr marL="0" indent="0" algn="just">
              <a:spcAft>
                <a:spcPts val="0"/>
              </a:spcAft>
              <a:buNone/>
            </a:pPr>
            <a:endParaRPr lang="tr-TR" dirty="0">
              <a:latin typeface="Times New Roman"/>
              <a:ea typeface="Times New Roman"/>
            </a:endParaRPr>
          </a:p>
          <a:p>
            <a:pPr marL="0" indent="0" algn="just">
              <a:spcAft>
                <a:spcPts val="0"/>
              </a:spcAft>
              <a:buNone/>
            </a:pPr>
            <a:r>
              <a:rPr lang="tr-TR" b="1" dirty="0">
                <a:solidFill>
                  <a:srgbClr val="000000"/>
                </a:solidFill>
                <a:ea typeface="Times New Roman"/>
                <a:cs typeface="Calibri"/>
              </a:rPr>
              <a:t>3</a:t>
            </a:r>
            <a:r>
              <a:rPr lang="tr-TR" b="1" dirty="0" smtClean="0">
                <a:solidFill>
                  <a:srgbClr val="000000"/>
                </a:solidFill>
                <a:ea typeface="Times New Roman"/>
                <a:cs typeface="Calibri"/>
              </a:rPr>
              <a:t>. </a:t>
            </a:r>
            <a:r>
              <a:rPr lang="tr-TR" dirty="0" smtClean="0">
                <a:solidFill>
                  <a:srgbClr val="000000"/>
                </a:solidFill>
                <a:ea typeface="Times New Roman"/>
                <a:cs typeface="Calibri"/>
              </a:rPr>
              <a:t>Bitkinin </a:t>
            </a:r>
            <a:r>
              <a:rPr lang="tr-TR" dirty="0" err="1">
                <a:solidFill>
                  <a:srgbClr val="000000"/>
                </a:solidFill>
                <a:ea typeface="Times New Roman"/>
                <a:cs typeface="Calibri"/>
              </a:rPr>
              <a:t>generatif</a:t>
            </a:r>
            <a:r>
              <a:rPr lang="tr-TR" dirty="0">
                <a:solidFill>
                  <a:srgbClr val="000000"/>
                </a:solidFill>
                <a:ea typeface="Times New Roman"/>
                <a:cs typeface="Calibri"/>
              </a:rPr>
              <a:t> faaliyete geçişini hızlandırır yani çiçeklenme zamanının kısalması ve çiçek miktarının artmasına sebep olur</a:t>
            </a:r>
            <a:r>
              <a:rPr lang="tr-TR" dirty="0" smtClean="0">
                <a:solidFill>
                  <a:srgbClr val="000000"/>
                </a:solidFill>
                <a:ea typeface="Times New Roman"/>
                <a:cs typeface="Calibri"/>
              </a:rPr>
              <a:t>.</a:t>
            </a:r>
          </a:p>
          <a:p>
            <a:pPr marL="0" indent="0" algn="just">
              <a:spcAft>
                <a:spcPts val="0"/>
              </a:spcAft>
              <a:buNone/>
            </a:pPr>
            <a:endParaRPr lang="tr-TR" dirty="0">
              <a:latin typeface="Times New Roman"/>
              <a:ea typeface="Times New Roman"/>
            </a:endParaRPr>
          </a:p>
          <a:p>
            <a:pPr marL="0" indent="0" algn="just">
              <a:spcAft>
                <a:spcPts val="0"/>
              </a:spcAft>
              <a:buNone/>
            </a:pPr>
            <a:r>
              <a:rPr lang="tr-TR" b="1" dirty="0">
                <a:solidFill>
                  <a:srgbClr val="000000"/>
                </a:solidFill>
                <a:ea typeface="Times New Roman"/>
                <a:cs typeface="Calibri"/>
              </a:rPr>
              <a:t>4</a:t>
            </a:r>
            <a:r>
              <a:rPr lang="tr-TR" b="1" dirty="0" smtClean="0">
                <a:solidFill>
                  <a:srgbClr val="000000"/>
                </a:solidFill>
                <a:ea typeface="Times New Roman"/>
                <a:cs typeface="Calibri"/>
              </a:rPr>
              <a:t>. </a:t>
            </a:r>
            <a:r>
              <a:rPr lang="tr-TR" dirty="0" smtClean="0">
                <a:solidFill>
                  <a:srgbClr val="000000"/>
                </a:solidFill>
                <a:ea typeface="Times New Roman"/>
                <a:cs typeface="Calibri"/>
              </a:rPr>
              <a:t>Çim </a:t>
            </a:r>
            <a:r>
              <a:rPr lang="tr-TR" dirty="0">
                <a:solidFill>
                  <a:srgbClr val="000000"/>
                </a:solidFill>
                <a:ea typeface="Times New Roman"/>
                <a:cs typeface="Calibri"/>
              </a:rPr>
              <a:t>bitkilerinde kardeşlenme ve yaprak oluşumunda azalma olur</a:t>
            </a:r>
            <a:r>
              <a:rPr lang="tr-TR" dirty="0" smtClean="0">
                <a:solidFill>
                  <a:srgbClr val="000000"/>
                </a:solidFill>
                <a:ea typeface="Times New Roman"/>
                <a:cs typeface="Calibri"/>
              </a:rPr>
              <a:t>.</a:t>
            </a:r>
          </a:p>
          <a:p>
            <a:pPr marL="0" indent="0" algn="just">
              <a:spcAft>
                <a:spcPts val="0"/>
              </a:spcAft>
              <a:buNone/>
            </a:pPr>
            <a:endParaRPr lang="tr-TR" dirty="0">
              <a:latin typeface="Times New Roman"/>
              <a:ea typeface="Times New Roman"/>
            </a:endParaRPr>
          </a:p>
          <a:p>
            <a:pPr marL="0" indent="0" algn="just">
              <a:spcAft>
                <a:spcPts val="0"/>
              </a:spcAft>
              <a:buNone/>
            </a:pPr>
            <a:r>
              <a:rPr lang="tr-TR" b="1" dirty="0">
                <a:solidFill>
                  <a:srgbClr val="000000"/>
                </a:solidFill>
                <a:ea typeface="Times New Roman"/>
                <a:cs typeface="Calibri"/>
              </a:rPr>
              <a:t>5</a:t>
            </a:r>
            <a:r>
              <a:rPr lang="tr-TR" b="1" dirty="0" smtClean="0">
                <a:solidFill>
                  <a:srgbClr val="000000"/>
                </a:solidFill>
                <a:ea typeface="Times New Roman"/>
                <a:cs typeface="Calibri"/>
              </a:rPr>
              <a:t>. </a:t>
            </a:r>
            <a:r>
              <a:rPr lang="tr-TR" dirty="0" smtClean="0">
                <a:solidFill>
                  <a:srgbClr val="000000"/>
                </a:solidFill>
                <a:ea typeface="Times New Roman"/>
                <a:cs typeface="Calibri"/>
              </a:rPr>
              <a:t>Kök </a:t>
            </a:r>
            <a:r>
              <a:rPr lang="tr-TR" dirty="0">
                <a:solidFill>
                  <a:srgbClr val="000000"/>
                </a:solidFill>
                <a:ea typeface="Times New Roman"/>
                <a:cs typeface="Calibri"/>
              </a:rPr>
              <a:t>gelişiminde yavaşlanma görülür</a:t>
            </a:r>
            <a:r>
              <a:rPr lang="tr-TR" dirty="0" smtClean="0">
                <a:solidFill>
                  <a:srgbClr val="000000"/>
                </a:solidFill>
                <a:ea typeface="Times New Roman"/>
                <a:cs typeface="Calibri"/>
              </a:rPr>
              <a:t>.</a:t>
            </a:r>
          </a:p>
          <a:p>
            <a:pPr marL="0" indent="0" algn="just">
              <a:spcAft>
                <a:spcPts val="0"/>
              </a:spcAft>
              <a:buNone/>
            </a:pPr>
            <a:endParaRPr lang="tr-TR" dirty="0">
              <a:latin typeface="Times New Roman"/>
              <a:ea typeface="Times New Roman"/>
            </a:endParaRPr>
          </a:p>
          <a:p>
            <a:pPr marL="0" indent="0" algn="just">
              <a:spcAft>
                <a:spcPts val="0"/>
              </a:spcAft>
              <a:buNone/>
            </a:pPr>
            <a:r>
              <a:rPr lang="tr-TR" b="1" dirty="0">
                <a:solidFill>
                  <a:srgbClr val="000000"/>
                </a:solidFill>
                <a:ea typeface="Times New Roman"/>
                <a:cs typeface="Calibri"/>
              </a:rPr>
              <a:t>6</a:t>
            </a:r>
            <a:r>
              <a:rPr lang="tr-TR" b="1" dirty="0" smtClean="0">
                <a:solidFill>
                  <a:srgbClr val="000000"/>
                </a:solidFill>
                <a:ea typeface="Times New Roman"/>
                <a:cs typeface="Calibri"/>
              </a:rPr>
              <a:t>. </a:t>
            </a:r>
            <a:r>
              <a:rPr lang="tr-TR" dirty="0" smtClean="0">
                <a:solidFill>
                  <a:srgbClr val="000000"/>
                </a:solidFill>
                <a:ea typeface="Times New Roman"/>
                <a:cs typeface="Calibri"/>
              </a:rPr>
              <a:t>Boğum </a:t>
            </a:r>
            <a:r>
              <a:rPr lang="tr-TR" dirty="0">
                <a:solidFill>
                  <a:srgbClr val="000000"/>
                </a:solidFill>
                <a:ea typeface="Times New Roman"/>
                <a:cs typeface="Calibri"/>
              </a:rPr>
              <a:t>araları kısalır ve </a:t>
            </a:r>
            <a:r>
              <a:rPr lang="tr-TR" dirty="0" err="1">
                <a:solidFill>
                  <a:srgbClr val="000000"/>
                </a:solidFill>
                <a:ea typeface="Times New Roman"/>
                <a:cs typeface="Calibri"/>
              </a:rPr>
              <a:t>rozetleşme</a:t>
            </a:r>
            <a:r>
              <a:rPr lang="tr-TR" dirty="0">
                <a:solidFill>
                  <a:srgbClr val="000000"/>
                </a:solidFill>
                <a:ea typeface="Times New Roman"/>
                <a:cs typeface="Calibri"/>
              </a:rPr>
              <a:t> ortaya çıkar.</a:t>
            </a:r>
            <a:endParaRPr lang="tr-TR"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2158047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30909" y="254440"/>
            <a:ext cx="8432799" cy="3416320"/>
          </a:xfrm>
          <a:prstGeom prst="rect">
            <a:avLst/>
          </a:prstGeom>
        </p:spPr>
        <p:txBody>
          <a:bodyPr wrap="square">
            <a:spAutoFit/>
          </a:bodyPr>
          <a:lstStyle/>
          <a:p>
            <a:pPr algn="just">
              <a:spcAft>
                <a:spcPts val="0"/>
              </a:spcAft>
            </a:pPr>
            <a:r>
              <a:rPr lang="tr-TR" b="1" dirty="0">
                <a:solidFill>
                  <a:srgbClr val="C00000"/>
                </a:solidFill>
                <a:ea typeface="Times New Roman"/>
                <a:cs typeface="Calibri"/>
              </a:rPr>
              <a:t>Bitki Gelişiminde Işığın Fizyolojik Etkileri:</a:t>
            </a:r>
            <a:endParaRPr lang="tr-TR" dirty="0">
              <a:solidFill>
                <a:srgbClr val="C00000"/>
              </a:solidFill>
              <a:latin typeface="Times New Roman"/>
              <a:ea typeface="Times New Roman"/>
            </a:endParaRPr>
          </a:p>
          <a:p>
            <a:pPr algn="just">
              <a:spcAft>
                <a:spcPts val="0"/>
              </a:spcAft>
            </a:pPr>
            <a:r>
              <a:rPr lang="tr-TR" b="1" dirty="0">
                <a:solidFill>
                  <a:srgbClr val="000000"/>
                </a:solidFill>
                <a:ea typeface="Times New Roman"/>
                <a:cs typeface="Calibri"/>
              </a:rPr>
              <a:t> </a:t>
            </a:r>
            <a:endParaRPr lang="tr-TR" dirty="0">
              <a:latin typeface="Times New Roman"/>
              <a:ea typeface="Times New Roman"/>
            </a:endParaRPr>
          </a:p>
          <a:p>
            <a:pPr algn="just">
              <a:spcAft>
                <a:spcPts val="0"/>
              </a:spcAft>
            </a:pPr>
            <a:r>
              <a:rPr lang="tr-TR" b="1" dirty="0">
                <a:ea typeface="Times New Roman"/>
                <a:cs typeface="Calibri"/>
              </a:rPr>
              <a:t>1. </a:t>
            </a:r>
            <a:r>
              <a:rPr lang="tr-TR" b="1" dirty="0">
                <a:solidFill>
                  <a:srgbClr val="000000"/>
                </a:solidFill>
                <a:ea typeface="Times New Roman"/>
                <a:cs typeface="Calibri"/>
              </a:rPr>
              <a:t>Çimlenme Olayında Işığın Etkisi:</a:t>
            </a:r>
            <a:r>
              <a:rPr lang="tr-TR" dirty="0">
                <a:solidFill>
                  <a:srgbClr val="000000"/>
                </a:solidFill>
                <a:ea typeface="Times New Roman"/>
                <a:cs typeface="Calibri"/>
              </a:rPr>
              <a:t> Çoğu bitkilerin tohumlarında çimlenme esnasında ışığa mutlak ihtiyaç duyulmaz. Yalnız ilk gerçek yaprakların fotosentez yapmaya başlamasıyla ışığa ihtiyaç duyulur.</a:t>
            </a:r>
            <a:endParaRPr lang="tr-TR" dirty="0">
              <a:latin typeface="Times New Roman"/>
              <a:ea typeface="Times New Roman"/>
            </a:endParaRPr>
          </a:p>
          <a:p>
            <a:pPr algn="just">
              <a:spcAft>
                <a:spcPts val="0"/>
              </a:spcAft>
            </a:pPr>
            <a:r>
              <a:rPr lang="tr-TR" b="1" dirty="0">
                <a:ea typeface="Times New Roman"/>
                <a:cs typeface="Calibri"/>
              </a:rPr>
              <a:t>2</a:t>
            </a:r>
            <a:r>
              <a:rPr lang="tr-TR" b="1" dirty="0" smtClean="0">
                <a:ea typeface="Times New Roman"/>
                <a:cs typeface="Calibri"/>
              </a:rPr>
              <a:t>. </a:t>
            </a:r>
            <a:r>
              <a:rPr lang="tr-TR" b="1" dirty="0" smtClean="0">
                <a:solidFill>
                  <a:srgbClr val="000000"/>
                </a:solidFill>
                <a:ea typeface="Times New Roman"/>
                <a:cs typeface="Calibri"/>
              </a:rPr>
              <a:t>Gen </a:t>
            </a:r>
            <a:r>
              <a:rPr lang="tr-TR" b="1" dirty="0">
                <a:solidFill>
                  <a:srgbClr val="000000"/>
                </a:solidFill>
                <a:ea typeface="Times New Roman"/>
                <a:cs typeface="Calibri"/>
              </a:rPr>
              <a:t>Aktivitesi:</a:t>
            </a:r>
            <a:r>
              <a:rPr lang="tr-TR" dirty="0">
                <a:solidFill>
                  <a:srgbClr val="000000"/>
                </a:solidFill>
                <a:ea typeface="Times New Roman"/>
                <a:cs typeface="Calibri"/>
              </a:rPr>
              <a:t> Bazı bitkilerde bir takım genlerin aktif hale gelebilmesi için ve görevlerini yapabilmeleri için ışığa ihtiyaç duyarlar.</a:t>
            </a:r>
            <a:endParaRPr lang="tr-TR" dirty="0">
              <a:latin typeface="Times New Roman"/>
              <a:ea typeface="Times New Roman"/>
            </a:endParaRPr>
          </a:p>
          <a:p>
            <a:pPr algn="just">
              <a:spcAft>
                <a:spcPts val="0"/>
              </a:spcAft>
            </a:pPr>
            <a:r>
              <a:rPr lang="tr-TR" b="1" dirty="0">
                <a:ea typeface="Times New Roman"/>
                <a:cs typeface="Calibri"/>
              </a:rPr>
              <a:t>3</a:t>
            </a:r>
            <a:r>
              <a:rPr lang="tr-TR" b="1" dirty="0" smtClean="0">
                <a:ea typeface="Times New Roman"/>
                <a:cs typeface="Calibri"/>
              </a:rPr>
              <a:t>. </a:t>
            </a:r>
            <a:r>
              <a:rPr lang="tr-TR" b="1" dirty="0" err="1" smtClean="0">
                <a:solidFill>
                  <a:srgbClr val="000000"/>
                </a:solidFill>
                <a:ea typeface="Times New Roman"/>
                <a:cs typeface="Calibri"/>
              </a:rPr>
              <a:t>Transprasyon</a:t>
            </a:r>
            <a:r>
              <a:rPr lang="tr-TR" b="1" dirty="0">
                <a:solidFill>
                  <a:srgbClr val="000000"/>
                </a:solidFill>
                <a:ea typeface="Times New Roman"/>
                <a:cs typeface="Calibri"/>
              </a:rPr>
              <a:t>:</a:t>
            </a:r>
            <a:r>
              <a:rPr lang="tr-TR" dirty="0">
                <a:solidFill>
                  <a:srgbClr val="000000"/>
                </a:solidFill>
                <a:ea typeface="Times New Roman"/>
                <a:cs typeface="Calibri"/>
              </a:rPr>
              <a:t> </a:t>
            </a:r>
            <a:r>
              <a:rPr lang="tr-TR" dirty="0" err="1">
                <a:solidFill>
                  <a:srgbClr val="000000"/>
                </a:solidFill>
                <a:ea typeface="Times New Roman"/>
                <a:cs typeface="Calibri"/>
              </a:rPr>
              <a:t>Transprasyon</a:t>
            </a:r>
            <a:r>
              <a:rPr lang="tr-TR" dirty="0">
                <a:solidFill>
                  <a:srgbClr val="000000"/>
                </a:solidFill>
                <a:ea typeface="Times New Roman"/>
                <a:cs typeface="Calibri"/>
              </a:rPr>
              <a:t> faaliyeti </a:t>
            </a:r>
            <a:r>
              <a:rPr lang="tr-TR" dirty="0" err="1">
                <a:solidFill>
                  <a:srgbClr val="000000"/>
                </a:solidFill>
                <a:ea typeface="Times New Roman"/>
                <a:cs typeface="Calibri"/>
              </a:rPr>
              <a:t>stomalarla</a:t>
            </a:r>
            <a:r>
              <a:rPr lang="tr-TR" dirty="0">
                <a:solidFill>
                  <a:srgbClr val="000000"/>
                </a:solidFill>
                <a:ea typeface="Times New Roman"/>
                <a:cs typeface="Calibri"/>
              </a:rPr>
              <a:t> gerçekleştirilir. </a:t>
            </a:r>
            <a:r>
              <a:rPr lang="tr-TR" dirty="0" err="1">
                <a:solidFill>
                  <a:srgbClr val="000000"/>
                </a:solidFill>
                <a:ea typeface="Times New Roman"/>
                <a:cs typeface="Calibri"/>
              </a:rPr>
              <a:t>Stomaların</a:t>
            </a:r>
            <a:r>
              <a:rPr lang="tr-TR" dirty="0">
                <a:solidFill>
                  <a:srgbClr val="000000"/>
                </a:solidFill>
                <a:ea typeface="Times New Roman"/>
                <a:cs typeface="Calibri"/>
              </a:rPr>
              <a:t> faaliyeti ışığa bağlıdır.</a:t>
            </a:r>
            <a:endParaRPr lang="tr-TR" dirty="0">
              <a:latin typeface="Times New Roman"/>
              <a:ea typeface="Times New Roman"/>
            </a:endParaRPr>
          </a:p>
          <a:p>
            <a:pPr algn="just">
              <a:spcAft>
                <a:spcPts val="0"/>
              </a:spcAft>
            </a:pPr>
            <a:r>
              <a:rPr lang="tr-TR" b="1" dirty="0">
                <a:ea typeface="Times New Roman"/>
                <a:cs typeface="Calibri"/>
              </a:rPr>
              <a:t>4</a:t>
            </a:r>
            <a:r>
              <a:rPr lang="tr-TR" b="1" dirty="0" smtClean="0">
                <a:ea typeface="Times New Roman"/>
                <a:cs typeface="Calibri"/>
              </a:rPr>
              <a:t>.  </a:t>
            </a:r>
            <a:r>
              <a:rPr lang="tr-TR" b="1" dirty="0" err="1" smtClean="0">
                <a:solidFill>
                  <a:srgbClr val="000000"/>
                </a:solidFill>
                <a:ea typeface="Times New Roman"/>
                <a:cs typeface="Calibri"/>
              </a:rPr>
              <a:t>Fotoperyodizm</a:t>
            </a:r>
            <a:r>
              <a:rPr lang="tr-TR" b="1" dirty="0">
                <a:solidFill>
                  <a:srgbClr val="000000"/>
                </a:solidFill>
                <a:ea typeface="Times New Roman"/>
                <a:cs typeface="Calibri"/>
              </a:rPr>
              <a:t>: </a:t>
            </a:r>
            <a:r>
              <a:rPr lang="tr-TR" dirty="0">
                <a:solidFill>
                  <a:srgbClr val="000000"/>
                </a:solidFill>
                <a:ea typeface="Times New Roman"/>
                <a:cs typeface="Calibri"/>
              </a:rPr>
              <a:t>Süreye göre</a:t>
            </a:r>
            <a:endParaRPr lang="tr-TR" dirty="0">
              <a:latin typeface="Times New Roman"/>
              <a:ea typeface="Times New Roman"/>
            </a:endParaRPr>
          </a:p>
          <a:p>
            <a:pPr algn="just">
              <a:spcAft>
                <a:spcPts val="0"/>
              </a:spcAft>
            </a:pPr>
            <a:r>
              <a:rPr lang="tr-TR" b="1" dirty="0">
                <a:ea typeface="Times New Roman"/>
                <a:cs typeface="Calibri"/>
              </a:rPr>
              <a:t>5</a:t>
            </a:r>
            <a:r>
              <a:rPr lang="tr-TR" b="1" dirty="0" smtClean="0">
                <a:ea typeface="Times New Roman"/>
                <a:cs typeface="Calibri"/>
              </a:rPr>
              <a:t>. </a:t>
            </a:r>
            <a:r>
              <a:rPr lang="tr-TR" b="1" dirty="0" smtClean="0">
                <a:solidFill>
                  <a:srgbClr val="000000"/>
                </a:solidFill>
                <a:ea typeface="Times New Roman"/>
                <a:cs typeface="Calibri"/>
              </a:rPr>
              <a:t>Fototropizm</a:t>
            </a:r>
            <a:r>
              <a:rPr lang="tr-TR" b="1" dirty="0">
                <a:solidFill>
                  <a:srgbClr val="000000"/>
                </a:solidFill>
                <a:ea typeface="Times New Roman"/>
                <a:cs typeface="Calibri"/>
              </a:rPr>
              <a:t>:</a:t>
            </a:r>
            <a:r>
              <a:rPr lang="tr-TR" dirty="0">
                <a:solidFill>
                  <a:srgbClr val="000000"/>
                </a:solidFill>
                <a:ea typeface="Times New Roman"/>
                <a:cs typeface="Calibri"/>
              </a:rPr>
              <a:t> Bitkilerin ışık şiddetine karşı gösterdikleri reaksiyondur. Yani yaprakların ışık kaynağına yönelmesidir.</a:t>
            </a:r>
            <a:endParaRPr lang="tr-TR" dirty="0">
              <a:latin typeface="Times New Roman"/>
              <a:ea typeface="Times New Roman"/>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8014" y="3771899"/>
            <a:ext cx="3938588" cy="2950139"/>
          </a:xfrm>
          <a:prstGeom prst="rect">
            <a:avLst/>
          </a:prstGeom>
        </p:spPr>
      </p:pic>
    </p:spTree>
    <p:extLst>
      <p:ext uri="{BB962C8B-B14F-4D97-AF65-F5344CB8AC3E}">
        <p14:creationId xmlns:p14="http://schemas.microsoft.com/office/powerpoint/2010/main" val="3675965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19100" y="142875"/>
            <a:ext cx="8272318" cy="6370975"/>
          </a:xfrm>
          <a:prstGeom prst="rect">
            <a:avLst/>
          </a:prstGeom>
        </p:spPr>
        <p:txBody>
          <a:bodyPr wrap="square">
            <a:spAutoFit/>
          </a:bodyPr>
          <a:lstStyle/>
          <a:p>
            <a:pPr algn="ctr">
              <a:spcAft>
                <a:spcPts val="0"/>
              </a:spcAft>
            </a:pPr>
            <a:r>
              <a:rPr lang="tr-TR" sz="2400" b="1" dirty="0">
                <a:solidFill>
                  <a:srgbClr val="C00000"/>
                </a:solidFill>
                <a:ea typeface="Times New Roman"/>
                <a:cs typeface="Calibri"/>
              </a:rPr>
              <a:t>IŞIĞIN BİTKİLER ÜZERİNDEKİ ETKİLERİ BAŞLICA ŞU FAKTÖRLERE BAĞLI OLARAK ORTAYA ÇIKAR:</a:t>
            </a:r>
            <a:endParaRPr lang="tr-TR" sz="2400" dirty="0">
              <a:solidFill>
                <a:srgbClr val="C00000"/>
              </a:solidFill>
              <a:latin typeface="Times New Roman"/>
              <a:ea typeface="Times New Roman"/>
            </a:endParaRPr>
          </a:p>
          <a:p>
            <a:pPr algn="just">
              <a:spcAft>
                <a:spcPts val="0"/>
              </a:spcAft>
            </a:pPr>
            <a:r>
              <a:rPr lang="tr-TR" sz="2400" b="1" dirty="0">
                <a:solidFill>
                  <a:srgbClr val="C00000"/>
                </a:solidFill>
                <a:ea typeface="Times New Roman"/>
                <a:cs typeface="Calibri"/>
              </a:rPr>
              <a:t> </a:t>
            </a:r>
            <a:endParaRPr lang="tr-TR" sz="2400" dirty="0">
              <a:solidFill>
                <a:srgbClr val="C00000"/>
              </a:solidFill>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1</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Sıcaklık</a:t>
            </a:r>
            <a:endParaRPr lang="tr-TR" sz="2400" dirty="0">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2</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Nem</a:t>
            </a:r>
            <a:r>
              <a:rPr lang="tr-TR" sz="2400" dirty="0">
                <a:solidFill>
                  <a:srgbClr val="000000"/>
                </a:solidFill>
                <a:ea typeface="Times New Roman"/>
                <a:cs typeface="Calibri"/>
              </a:rPr>
              <a:t>: Toprak nemi: Hava </a:t>
            </a:r>
            <a:r>
              <a:rPr lang="tr-TR" sz="2400" dirty="0" err="1">
                <a:solidFill>
                  <a:srgbClr val="000000"/>
                </a:solidFill>
                <a:ea typeface="Times New Roman"/>
                <a:cs typeface="Calibri"/>
              </a:rPr>
              <a:t>nisbi</a:t>
            </a:r>
            <a:r>
              <a:rPr lang="tr-TR" sz="2400" dirty="0">
                <a:solidFill>
                  <a:srgbClr val="000000"/>
                </a:solidFill>
                <a:ea typeface="Times New Roman"/>
                <a:cs typeface="Calibri"/>
              </a:rPr>
              <a:t> nemi:</a:t>
            </a:r>
            <a:endParaRPr lang="tr-TR" sz="2400" dirty="0">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3</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Ortamın </a:t>
            </a:r>
            <a:r>
              <a:rPr lang="tr-TR" sz="2400" dirty="0">
                <a:solidFill>
                  <a:srgbClr val="000000"/>
                </a:solidFill>
                <a:ea typeface="Times New Roman"/>
                <a:cs typeface="Calibri"/>
              </a:rPr>
              <a:t>hava birleşimi: (Karbondioksit ve oksijen </a:t>
            </a:r>
            <a:r>
              <a:rPr lang="tr-TR" sz="2400" dirty="0" smtClean="0">
                <a:solidFill>
                  <a:srgbClr val="000000"/>
                </a:solidFill>
                <a:ea typeface="Times New Roman"/>
                <a:cs typeface="Calibri"/>
              </a:rPr>
              <a:t>miktarı):</a:t>
            </a:r>
            <a:endParaRPr lang="tr-TR" sz="2400" dirty="0">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4</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Bitkinin </a:t>
            </a:r>
            <a:r>
              <a:rPr lang="tr-TR" sz="2400" dirty="0">
                <a:solidFill>
                  <a:srgbClr val="000000"/>
                </a:solidFill>
                <a:ea typeface="Times New Roman"/>
                <a:cs typeface="Calibri"/>
              </a:rPr>
              <a:t>gelişme dönemi:</a:t>
            </a:r>
            <a:endParaRPr lang="tr-TR" sz="2400" dirty="0">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5</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Günün </a:t>
            </a:r>
            <a:r>
              <a:rPr lang="tr-TR" sz="2400" dirty="0">
                <a:solidFill>
                  <a:srgbClr val="000000"/>
                </a:solidFill>
                <a:ea typeface="Times New Roman"/>
                <a:cs typeface="Calibri"/>
              </a:rPr>
              <a:t>farklı saatleri:</a:t>
            </a:r>
            <a:endParaRPr lang="tr-TR" sz="2400" dirty="0">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6</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Bitkinin </a:t>
            </a:r>
            <a:r>
              <a:rPr lang="tr-TR" sz="2400" dirty="0">
                <a:solidFill>
                  <a:srgbClr val="000000"/>
                </a:solidFill>
                <a:ea typeface="Times New Roman"/>
                <a:cs typeface="Calibri"/>
              </a:rPr>
              <a:t>tür ve çeşidi:</a:t>
            </a:r>
            <a:endParaRPr lang="tr-TR" sz="2400" dirty="0">
              <a:latin typeface="Times New Roman"/>
              <a:ea typeface="Times New Roman"/>
            </a:endParaRPr>
          </a:p>
          <a:p>
            <a:pPr algn="just">
              <a:lnSpc>
                <a:spcPct val="200000"/>
              </a:lnSpc>
              <a:spcAft>
                <a:spcPts val="0"/>
              </a:spcAft>
            </a:pPr>
            <a:r>
              <a:rPr lang="tr-TR" sz="2400" b="1" dirty="0">
                <a:solidFill>
                  <a:srgbClr val="000000"/>
                </a:solidFill>
                <a:ea typeface="Times New Roman"/>
                <a:cs typeface="Calibri"/>
              </a:rPr>
              <a:t>7</a:t>
            </a:r>
            <a:r>
              <a:rPr lang="tr-TR" sz="2400" b="1" dirty="0" smtClean="0">
                <a:solidFill>
                  <a:srgbClr val="000000"/>
                </a:solidFill>
                <a:ea typeface="Times New Roman"/>
                <a:cs typeface="Calibri"/>
              </a:rPr>
              <a:t>. </a:t>
            </a:r>
            <a:r>
              <a:rPr lang="tr-TR" sz="2400" dirty="0" smtClean="0">
                <a:solidFill>
                  <a:srgbClr val="000000"/>
                </a:solidFill>
                <a:ea typeface="Times New Roman"/>
                <a:cs typeface="Calibri"/>
              </a:rPr>
              <a:t>Bulunduğu </a:t>
            </a:r>
            <a:r>
              <a:rPr lang="tr-TR" sz="2400" dirty="0">
                <a:solidFill>
                  <a:srgbClr val="000000"/>
                </a:solidFill>
                <a:ea typeface="Times New Roman"/>
                <a:cs typeface="Calibri"/>
              </a:rPr>
              <a:t>yöney (çok önemli)</a:t>
            </a:r>
            <a:endParaRPr lang="tr-TR" sz="2400" dirty="0">
              <a:latin typeface="Times New Roman"/>
              <a:ea typeface="Times New Roman"/>
            </a:endParaRPr>
          </a:p>
        </p:txBody>
      </p:sp>
    </p:spTree>
    <p:extLst>
      <p:ext uri="{BB962C8B-B14F-4D97-AF65-F5344CB8AC3E}">
        <p14:creationId xmlns:p14="http://schemas.microsoft.com/office/powerpoint/2010/main" val="2961247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solidFill>
                  <a:srgbClr val="C00000"/>
                </a:solidFill>
              </a:rPr>
              <a:t>Işığın çimlenme üzerine etkisi</a:t>
            </a:r>
            <a:endParaRPr lang="tr-TR" sz="3600" b="1" dirty="0">
              <a:solidFill>
                <a:srgbClr val="C00000"/>
              </a:solidFill>
            </a:endParaRPr>
          </a:p>
        </p:txBody>
      </p:sp>
      <p:sp>
        <p:nvSpPr>
          <p:cNvPr id="3" name="İçerik Yer Tutucusu 2"/>
          <p:cNvSpPr>
            <a:spLocks noGrp="1"/>
          </p:cNvSpPr>
          <p:nvPr>
            <p:ph idx="1"/>
          </p:nvPr>
        </p:nvSpPr>
        <p:spPr>
          <a:xfrm>
            <a:off x="585107" y="1618795"/>
            <a:ext cx="7886700" cy="4351338"/>
          </a:xfrm>
        </p:spPr>
        <p:txBody>
          <a:bodyPr/>
          <a:lstStyle/>
          <a:p>
            <a:pPr algn="just">
              <a:buFont typeface="Wingdings" pitchFamily="2" charset="2"/>
              <a:buChar char="v"/>
            </a:pPr>
            <a:r>
              <a:rPr lang="tr-TR" dirty="0" smtClean="0"/>
              <a:t>Farklı bitki cins ve türlerine ait tohumların, çimlenebilmek için ışığa karşı gösterdikleri duyarlılık farklı farklı olmaktadır. Bazı bitkilerin tohumları çimlenebilmek için gerekli çimlenme faktörleri yanında, bünyelerine su alıp şiştikten sonra belli bir ışık yoğunluğu almak isterler. Bu gibi bitkilerde ışık çimlenmeye uyarıcı ve hızlandırıcı etkide bulunur. Bazı bitki türlerinde ise, çimlenmenin normal seyredebilmesi için ışıklı veya ışıksız bir ortam gerekli olmaktadır. </a:t>
            </a:r>
            <a:endParaRPr lang="tr-TR" dirty="0"/>
          </a:p>
        </p:txBody>
      </p:sp>
    </p:spTree>
    <p:extLst>
      <p:ext uri="{BB962C8B-B14F-4D97-AF65-F5344CB8AC3E}">
        <p14:creationId xmlns:p14="http://schemas.microsoft.com/office/powerpoint/2010/main" val="2488969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250" y="0"/>
            <a:ext cx="8934450" cy="1325563"/>
          </a:xfrm>
        </p:spPr>
        <p:txBody>
          <a:bodyPr>
            <a:normAutofit/>
          </a:bodyPr>
          <a:lstStyle/>
          <a:p>
            <a:r>
              <a:rPr lang="tr-TR" sz="3600" b="1" dirty="0" smtClean="0">
                <a:solidFill>
                  <a:srgbClr val="C00000"/>
                </a:solidFill>
              </a:rPr>
              <a:t>Bitkiler çimlenmede ışık isteklerine göre 4 ana grupta toplanırlar. Bunlar;</a:t>
            </a:r>
            <a:endParaRPr lang="tr-TR" sz="3600" b="1" dirty="0">
              <a:solidFill>
                <a:srgbClr val="C00000"/>
              </a:solidFill>
            </a:endParaRPr>
          </a:p>
        </p:txBody>
      </p:sp>
      <p:sp>
        <p:nvSpPr>
          <p:cNvPr id="3" name="İçerik Yer Tutucusu 2"/>
          <p:cNvSpPr>
            <a:spLocks noGrp="1"/>
          </p:cNvSpPr>
          <p:nvPr>
            <p:ph idx="1"/>
          </p:nvPr>
        </p:nvSpPr>
        <p:spPr>
          <a:xfrm>
            <a:off x="508289" y="1325563"/>
            <a:ext cx="8321386" cy="4351338"/>
          </a:xfrm>
        </p:spPr>
        <p:txBody>
          <a:bodyPr>
            <a:noAutofit/>
          </a:bodyPr>
          <a:lstStyle/>
          <a:p>
            <a:pPr marL="514350" indent="-514350">
              <a:buAutoNum type="arabicPeriod"/>
            </a:pPr>
            <a:r>
              <a:rPr lang="tr-TR" sz="2000" b="1" u="sng" dirty="0" smtClean="0"/>
              <a:t>Çimlenmede mutlak ışık isteyenler:</a:t>
            </a:r>
          </a:p>
          <a:p>
            <a:pPr marL="0" indent="0">
              <a:buNone/>
            </a:pPr>
            <a:r>
              <a:rPr lang="tr-TR" sz="2000" dirty="0" smtClean="0"/>
              <a:t>Bu grupta yer alan bitkilerin tohumları çimlenebilmek için mutlak ışığa ihtiyaç duyarlar.</a:t>
            </a:r>
          </a:p>
          <a:p>
            <a:pPr marL="0" indent="0">
              <a:buNone/>
            </a:pPr>
            <a:endParaRPr lang="tr-TR" sz="2000" dirty="0"/>
          </a:p>
          <a:p>
            <a:pPr marL="0" indent="0">
              <a:buNone/>
            </a:pPr>
            <a:r>
              <a:rPr lang="tr-TR" sz="2000" b="1" i="1" dirty="0" smtClean="0"/>
              <a:t>2</a:t>
            </a:r>
            <a:r>
              <a:rPr lang="tr-TR" sz="2000" b="1" dirty="0" smtClean="0"/>
              <a:t>.  </a:t>
            </a:r>
            <a:r>
              <a:rPr lang="tr-TR" sz="2000" b="1" u="sng" dirty="0" smtClean="0"/>
              <a:t>Çimlenmede mutlak ışığa ihtiyaç duymayan ancak ışıkta daha iyi çimlenen bitkiler:</a:t>
            </a:r>
          </a:p>
          <a:p>
            <a:pPr marL="0" indent="0">
              <a:buNone/>
            </a:pPr>
            <a:r>
              <a:rPr lang="tr-TR" sz="2000" dirty="0" smtClean="0"/>
              <a:t>Bu grup bitkiler için ışık mutlak gerekli değildir fakat uygun miktarda ışık varlığı çimlenme miktarını artırmaktadır. Örneğin Havuç.</a:t>
            </a:r>
          </a:p>
          <a:p>
            <a:pPr marL="0" indent="0">
              <a:buNone/>
            </a:pPr>
            <a:endParaRPr lang="tr-TR" sz="2000" i="1" dirty="0"/>
          </a:p>
          <a:p>
            <a:pPr marL="0" indent="0">
              <a:buNone/>
            </a:pPr>
            <a:r>
              <a:rPr lang="tr-TR" sz="2000" b="1" dirty="0" smtClean="0"/>
              <a:t>3. </a:t>
            </a:r>
            <a:r>
              <a:rPr lang="tr-TR" sz="2000" b="1" u="sng" dirty="0" smtClean="0"/>
              <a:t>Çimlenmede mutlak karanlık isteyen bitkiler:</a:t>
            </a:r>
          </a:p>
          <a:p>
            <a:pPr marL="0" indent="0">
              <a:buNone/>
            </a:pPr>
            <a:r>
              <a:rPr lang="tr-TR" sz="2000" dirty="0" smtClean="0"/>
              <a:t>Bu grupta yer alan bitkilerin tohumlarının çimlenmesi ancak karanlık koşullarda olmaktadır. </a:t>
            </a:r>
          </a:p>
          <a:p>
            <a:pPr marL="0" indent="0">
              <a:buNone/>
            </a:pPr>
            <a:endParaRPr lang="tr-TR" sz="2000" dirty="0"/>
          </a:p>
          <a:p>
            <a:pPr marL="0" indent="0">
              <a:buNone/>
            </a:pPr>
            <a:r>
              <a:rPr lang="tr-TR" sz="2000" b="1" dirty="0" smtClean="0"/>
              <a:t>4. </a:t>
            </a:r>
            <a:r>
              <a:rPr lang="tr-TR" sz="2000" b="1" u="sng" dirty="0" smtClean="0"/>
              <a:t>Hem ışık hem de karanlıkta çimlenmesine karşın karanlıkta daha iyi çimlenen bitkiler:</a:t>
            </a:r>
          </a:p>
        </p:txBody>
      </p:sp>
    </p:spTree>
    <p:extLst>
      <p:ext uri="{BB962C8B-B14F-4D97-AF65-F5344CB8AC3E}">
        <p14:creationId xmlns:p14="http://schemas.microsoft.com/office/powerpoint/2010/main" val="3595220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4825" y="79376"/>
            <a:ext cx="7886700" cy="1325563"/>
          </a:xfrm>
        </p:spPr>
        <p:txBody>
          <a:bodyPr/>
          <a:lstStyle/>
          <a:p>
            <a:pPr algn="ctr"/>
            <a:r>
              <a:rPr lang="tr-TR" b="1" dirty="0" smtClean="0">
                <a:solidFill>
                  <a:srgbClr val="C00000"/>
                </a:solidFill>
              </a:rPr>
              <a:t>Işığın Bitki Morfolojisi ve Fizyolojisi Üzerine Etkisi</a:t>
            </a:r>
            <a:endParaRPr lang="tr-TR" b="1" dirty="0">
              <a:solidFill>
                <a:srgbClr val="C00000"/>
              </a:solidFill>
            </a:endParaRPr>
          </a:p>
        </p:txBody>
      </p:sp>
      <p:sp>
        <p:nvSpPr>
          <p:cNvPr id="3" name="İçerik Yer Tutucusu 2"/>
          <p:cNvSpPr>
            <a:spLocks noGrp="1"/>
          </p:cNvSpPr>
          <p:nvPr>
            <p:ph idx="1"/>
          </p:nvPr>
        </p:nvSpPr>
        <p:spPr>
          <a:xfrm>
            <a:off x="504825" y="1259569"/>
            <a:ext cx="7886700" cy="2702831"/>
          </a:xfrm>
        </p:spPr>
        <p:txBody>
          <a:bodyPr/>
          <a:lstStyle/>
          <a:p>
            <a:pPr algn="just">
              <a:buFont typeface="Wingdings" pitchFamily="2" charset="2"/>
              <a:buChar char="v"/>
            </a:pPr>
            <a:r>
              <a:rPr lang="tr-TR" dirty="0" smtClean="0"/>
              <a:t> Bitkiye gelen ışık, yoğunluğu ve süresi bitki organlarının yapıları ve çalışmaları üzerinde büyük oranda etkili olmaktadır. Aynı bitki tür yada çeşidi bol ve az ışıklı ortamlarda ayrı ayrı yetiştirildikleri zaman morfolojik ve fizyolojik yapılarında bir çok değişiklikler ortaya çıkmaktadır. </a:t>
            </a:r>
            <a:endParaRPr lang="tr-TR" dirty="0"/>
          </a:p>
        </p:txBody>
      </p:sp>
      <p:pic>
        <p:nvPicPr>
          <p:cNvPr id="4" name="Resim 3"/>
          <p:cNvPicPr>
            <a:picLocks noChangeAspect="1"/>
          </p:cNvPicPr>
          <p:nvPr/>
        </p:nvPicPr>
        <p:blipFill rotWithShape="1">
          <a:blip r:embed="rId2">
            <a:extLst>
              <a:ext uri="{28A0092B-C50C-407E-A947-70E740481C1C}">
                <a14:useLocalDpi xmlns:a14="http://schemas.microsoft.com/office/drawing/2010/main" val="0"/>
              </a:ext>
            </a:extLst>
          </a:blip>
          <a:srcRect l="-104" t="6111" r="22500" b="185"/>
          <a:stretch/>
        </p:blipFill>
        <p:spPr>
          <a:xfrm>
            <a:off x="2333625" y="3880844"/>
            <a:ext cx="4229100" cy="2872382"/>
          </a:xfrm>
          <a:prstGeom prst="rect">
            <a:avLst/>
          </a:prstGeom>
        </p:spPr>
      </p:pic>
    </p:spTree>
    <p:extLst>
      <p:ext uri="{BB962C8B-B14F-4D97-AF65-F5344CB8AC3E}">
        <p14:creationId xmlns:p14="http://schemas.microsoft.com/office/powerpoint/2010/main" val="204782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323273"/>
            <a:ext cx="7886700" cy="5853690"/>
          </a:xfrm>
        </p:spPr>
        <p:txBody>
          <a:bodyPr>
            <a:normAutofit fontScale="62500" lnSpcReduction="20000"/>
          </a:bodyPr>
          <a:lstStyle/>
          <a:p>
            <a:pPr marL="0" indent="0">
              <a:buNone/>
            </a:pPr>
            <a:r>
              <a:rPr lang="tr-TR" sz="3800" b="1" u="sng" dirty="0" smtClean="0">
                <a:solidFill>
                  <a:srgbClr val="C00000"/>
                </a:solidFill>
                <a:effectLst>
                  <a:outerShdw blurRad="38100" dist="38100" dir="2700000" algn="tl">
                    <a:srgbClr val="000000">
                      <a:alpha val="43137"/>
                    </a:srgbClr>
                  </a:outerShdw>
                </a:effectLst>
              </a:rPr>
              <a:t>Bol ışığın bitki morfolojisi üzerine olan etkileri;</a:t>
            </a:r>
          </a:p>
          <a:p>
            <a:pPr marL="0" indent="0">
              <a:buNone/>
            </a:pPr>
            <a:endParaRPr lang="tr-TR" sz="3400" b="1" u="sng" dirty="0" smtClean="0">
              <a:effectLst>
                <a:outerShdw blurRad="38100" dist="38100" dir="2700000" algn="tl">
                  <a:srgbClr val="000000">
                    <a:alpha val="43137"/>
                  </a:srgbClr>
                </a:outerShdw>
              </a:effectLst>
            </a:endParaRPr>
          </a:p>
          <a:p>
            <a:pPr marL="514350" indent="-514350">
              <a:lnSpc>
                <a:spcPct val="120000"/>
              </a:lnSpc>
              <a:buFont typeface="+mj-lt"/>
              <a:buAutoNum type="arabicPeriod"/>
            </a:pPr>
            <a:r>
              <a:rPr lang="tr-TR" sz="3400" dirty="0" smtClean="0"/>
              <a:t>Tahıllarda kardeş ve diğer bitkilerde dal sayısı artar.</a:t>
            </a:r>
          </a:p>
          <a:p>
            <a:pPr marL="514350" indent="-514350">
              <a:lnSpc>
                <a:spcPct val="120000"/>
              </a:lnSpc>
              <a:buFont typeface="+mj-lt"/>
              <a:buAutoNum type="arabicPeriod"/>
            </a:pPr>
            <a:r>
              <a:rPr lang="tr-TR" sz="3400" dirty="0" smtClean="0"/>
              <a:t>Bitki boyu ve boğum araları kısalır, sap sağlamlığı artar</a:t>
            </a:r>
          </a:p>
          <a:p>
            <a:pPr marL="514350" indent="-514350">
              <a:lnSpc>
                <a:spcPct val="120000"/>
              </a:lnSpc>
              <a:buFont typeface="+mj-lt"/>
              <a:buAutoNum type="arabicPeriod"/>
            </a:pPr>
            <a:r>
              <a:rPr lang="tr-TR" sz="3400" dirty="0" smtClean="0"/>
              <a:t>Kökler uzun ve çok sayıda dallı olur, ağırlık olarak kök/sap oranı artar.</a:t>
            </a:r>
          </a:p>
          <a:p>
            <a:pPr marL="514350" indent="-514350">
              <a:lnSpc>
                <a:spcPct val="120000"/>
              </a:lnSpc>
              <a:buFont typeface="+mj-lt"/>
              <a:buAutoNum type="arabicPeriod"/>
            </a:pPr>
            <a:r>
              <a:rPr lang="tr-TR" sz="3400" dirty="0" smtClean="0"/>
              <a:t>Yaprak hücre zarları ve </a:t>
            </a:r>
            <a:r>
              <a:rPr lang="tr-TR" sz="3400" dirty="0" err="1" smtClean="0"/>
              <a:t>kutikula</a:t>
            </a:r>
            <a:r>
              <a:rPr lang="tr-TR" sz="3400" dirty="0"/>
              <a:t> </a:t>
            </a:r>
            <a:r>
              <a:rPr lang="tr-TR" sz="3400" dirty="0" smtClean="0"/>
              <a:t>kalınlaşır, hücre ve </a:t>
            </a:r>
            <a:r>
              <a:rPr lang="tr-TR" sz="3400" dirty="0" err="1" smtClean="0"/>
              <a:t>stomalar</a:t>
            </a:r>
            <a:r>
              <a:rPr lang="tr-TR" sz="3400" dirty="0" smtClean="0"/>
              <a:t> küçülür ve birbirine daha yakın olurlar; yaprak damarları incelir, yapraklar daralır ve dikleşir, yaprak rengi koyulaşır, yaprak yüzeyinde hücre, </a:t>
            </a:r>
            <a:r>
              <a:rPr lang="tr-TR" sz="3400" dirty="0" err="1" smtClean="0"/>
              <a:t>stoma</a:t>
            </a:r>
            <a:r>
              <a:rPr lang="tr-TR" sz="3400" dirty="0" smtClean="0"/>
              <a:t> ve tüy sayısı artar.</a:t>
            </a:r>
          </a:p>
          <a:p>
            <a:pPr marL="514350" indent="-514350">
              <a:lnSpc>
                <a:spcPct val="120000"/>
              </a:lnSpc>
              <a:buFont typeface="+mj-lt"/>
              <a:buAutoNum type="arabicPeriod"/>
            </a:pPr>
            <a:r>
              <a:rPr lang="tr-TR" sz="3400" dirty="0" err="1" smtClean="0"/>
              <a:t>Paliza</a:t>
            </a:r>
            <a:r>
              <a:rPr lang="tr-TR" sz="3400" dirty="0" smtClean="0"/>
              <a:t> </a:t>
            </a:r>
            <a:r>
              <a:rPr lang="tr-TR" sz="3400" dirty="0" err="1" smtClean="0"/>
              <a:t>hicreleri</a:t>
            </a:r>
            <a:r>
              <a:rPr lang="tr-TR" sz="3400" dirty="0" smtClean="0"/>
              <a:t> yaprağın her iki yüzeyinde oluşur ve daha iyi olarak ortaya çıkar.</a:t>
            </a:r>
          </a:p>
          <a:p>
            <a:pPr marL="514350" indent="-514350">
              <a:lnSpc>
                <a:spcPct val="120000"/>
              </a:lnSpc>
              <a:buFont typeface="+mj-lt"/>
              <a:buAutoNum type="arabicPeriod"/>
            </a:pPr>
            <a:r>
              <a:rPr lang="tr-TR" sz="3400" dirty="0" smtClean="0"/>
              <a:t>Sünger </a:t>
            </a:r>
            <a:r>
              <a:rPr lang="tr-TR" sz="3400" dirty="0" err="1" smtClean="0"/>
              <a:t>mezofili</a:t>
            </a:r>
            <a:r>
              <a:rPr lang="tr-TR" sz="3400" dirty="0" smtClean="0"/>
              <a:t> zayıf olur ve hücreler arası boşluklar azalır</a:t>
            </a:r>
            <a:endParaRPr lang="tr-TR" sz="3400" dirty="0"/>
          </a:p>
        </p:txBody>
      </p:sp>
    </p:spTree>
    <p:extLst>
      <p:ext uri="{BB962C8B-B14F-4D97-AF65-F5344CB8AC3E}">
        <p14:creationId xmlns:p14="http://schemas.microsoft.com/office/powerpoint/2010/main" val="604482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304800"/>
            <a:ext cx="7886700" cy="5872163"/>
          </a:xfrm>
        </p:spPr>
        <p:txBody>
          <a:bodyPr>
            <a:normAutofit lnSpcReduction="10000"/>
          </a:bodyPr>
          <a:lstStyle/>
          <a:p>
            <a:pPr marL="0" indent="0">
              <a:buNone/>
            </a:pPr>
            <a:r>
              <a:rPr lang="tr-TR" u="sng" dirty="0" smtClean="0">
                <a:effectLst>
                  <a:outerShdw blurRad="38100" dist="38100" dir="2700000" algn="tl">
                    <a:srgbClr val="000000">
                      <a:alpha val="43137"/>
                    </a:srgbClr>
                  </a:outerShdw>
                </a:effectLst>
              </a:rPr>
              <a:t>Bol ışığın bitki fizyolojisine olan etkileri;</a:t>
            </a:r>
          </a:p>
          <a:p>
            <a:pPr marL="0" indent="0">
              <a:buNone/>
            </a:pPr>
            <a:endParaRPr lang="tr-TR" u="sng" dirty="0" smtClean="0">
              <a:effectLst>
                <a:outerShdw blurRad="38100" dist="38100" dir="2700000" algn="tl">
                  <a:srgbClr val="000000">
                    <a:alpha val="43137"/>
                  </a:srgbClr>
                </a:outerShdw>
              </a:effectLst>
            </a:endParaRPr>
          </a:p>
          <a:p>
            <a:pPr marL="514350" indent="-514350">
              <a:buFont typeface="+mj-lt"/>
              <a:buAutoNum type="arabicPeriod"/>
            </a:pPr>
            <a:r>
              <a:rPr lang="tr-TR" dirty="0" smtClean="0"/>
              <a:t>Bitkilerin kuru madde miktarları yüksek olur.</a:t>
            </a:r>
          </a:p>
          <a:p>
            <a:pPr marL="514350" indent="-514350">
              <a:buFont typeface="+mj-lt"/>
              <a:buAutoNum type="arabicPeriod"/>
            </a:pPr>
            <a:r>
              <a:rPr lang="tr-TR" dirty="0" smtClean="0"/>
              <a:t>Sap ve samanın taneye olan oranı azalır, yani hasat indeksi artar.</a:t>
            </a:r>
          </a:p>
          <a:p>
            <a:pPr marL="514350" indent="-514350">
              <a:buFont typeface="+mj-lt"/>
              <a:buAutoNum type="arabicPeriod"/>
            </a:pPr>
            <a:r>
              <a:rPr lang="tr-TR" dirty="0" smtClean="0"/>
              <a:t>Tanede protein oranı artar.</a:t>
            </a:r>
          </a:p>
          <a:p>
            <a:pPr marL="514350" indent="-514350">
              <a:buFont typeface="+mj-lt"/>
              <a:buAutoNum type="arabicPeriod"/>
            </a:pPr>
            <a:r>
              <a:rPr lang="tr-TR" dirty="0" smtClean="0"/>
              <a:t>Hücrede tuz ve şeker miktarı artar, </a:t>
            </a:r>
            <a:r>
              <a:rPr lang="tr-TR" dirty="0" err="1" smtClean="0"/>
              <a:t>osmotik</a:t>
            </a:r>
            <a:r>
              <a:rPr lang="tr-TR" dirty="0" smtClean="0"/>
              <a:t> basınç yükselir.</a:t>
            </a:r>
          </a:p>
          <a:p>
            <a:pPr marL="514350" indent="-514350">
              <a:buFont typeface="+mj-lt"/>
              <a:buAutoNum type="arabicPeriod"/>
            </a:pPr>
            <a:r>
              <a:rPr lang="tr-TR" dirty="0" smtClean="0"/>
              <a:t>Hücre özsuyunun asitliği yükselir.</a:t>
            </a:r>
          </a:p>
          <a:p>
            <a:pPr marL="514350" indent="-514350">
              <a:buFont typeface="+mj-lt"/>
              <a:buAutoNum type="arabicPeriod"/>
            </a:pPr>
            <a:r>
              <a:rPr lang="tr-TR" dirty="0" smtClean="0"/>
              <a:t>Çiçeklenme, meyve ve tohum meydana getirme hızlı gerçekleşir.</a:t>
            </a:r>
          </a:p>
          <a:p>
            <a:pPr marL="514350" indent="-514350">
              <a:buFont typeface="+mj-lt"/>
              <a:buAutoNum type="arabicPeriod"/>
            </a:pPr>
            <a:r>
              <a:rPr lang="tr-TR" dirty="0" err="1" smtClean="0"/>
              <a:t>Biyotik</a:t>
            </a:r>
            <a:r>
              <a:rPr lang="tr-TR" dirty="0" smtClean="0"/>
              <a:t> ve </a:t>
            </a:r>
            <a:r>
              <a:rPr lang="tr-TR" dirty="0" err="1" smtClean="0"/>
              <a:t>abiyotik</a:t>
            </a:r>
            <a:r>
              <a:rPr lang="tr-TR" dirty="0" smtClean="0"/>
              <a:t> faktörlere olan dayanıklılık artar.</a:t>
            </a:r>
            <a:endParaRPr lang="tr-TR" dirty="0"/>
          </a:p>
        </p:txBody>
      </p:sp>
    </p:spTree>
    <p:extLst>
      <p:ext uri="{BB962C8B-B14F-4D97-AF65-F5344CB8AC3E}">
        <p14:creationId xmlns:p14="http://schemas.microsoft.com/office/powerpoint/2010/main" val="2440017218"/>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590</TotalTime>
  <Words>726</Words>
  <Application>Microsoft Office PowerPoint</Application>
  <PresentationFormat>Ekran Gösterisi (4:3)</PresentationFormat>
  <Paragraphs>78</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Işığın çimlenme üzerine etkisi</vt:lpstr>
      <vt:lpstr>Bitkiler çimlenmede ışık isteklerine göre 4 ana grupta toplanırlar. Bunlar;</vt:lpstr>
      <vt:lpstr>Işığın Bitki Morfolojisi ve Fizyolojisi Üzerine Etkisi</vt:lpstr>
      <vt:lpstr>PowerPoint Sunusu</vt:lpstr>
      <vt:lpstr>PowerPoint Sunusu</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IŞIK</dc:title>
  <dc:creator>Mustafa ALKAN</dc:creator>
  <cp:lastModifiedBy>Microsoft</cp:lastModifiedBy>
  <cp:revision>68</cp:revision>
  <dcterms:created xsi:type="dcterms:W3CDTF">2017-11-21T10:55:31Z</dcterms:created>
  <dcterms:modified xsi:type="dcterms:W3CDTF">2018-07-02T14:07:52Z</dcterms:modified>
</cp:coreProperties>
</file>