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343" r:id="rId3"/>
    <p:sldId id="344" r:id="rId4"/>
    <p:sldId id="332" r:id="rId5"/>
    <p:sldId id="333" r:id="rId6"/>
    <p:sldId id="334" r:id="rId7"/>
    <p:sldId id="335" r:id="rId8"/>
    <p:sldId id="336" r:id="rId9"/>
    <p:sldId id="337" r:id="rId10"/>
    <p:sldId id="338" r:id="rId11"/>
    <p:sldId id="339" r:id="rId12"/>
    <p:sldId id="340" r:id="rId13"/>
    <p:sldId id="325"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20.11.2019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20.11.2019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Eğitimde İşgücü Planlaması Dersi Notları – </a:t>
            </a:r>
            <a:r>
              <a:rPr lang="tr-TR" sz="2200" b="1" dirty="0" smtClean="0"/>
              <a:t>4</a:t>
            </a:r>
            <a:r>
              <a:rPr lang="tr-TR" sz="2200" b="1" dirty="0" smtClean="0"/>
              <a:t/>
            </a:r>
            <a:br>
              <a:rPr lang="tr-TR" sz="2200" b="1" dirty="0" smtClean="0"/>
            </a:b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pPr algn="just"/>
            <a:r>
              <a:rPr lang="tr-TR" dirty="0" smtClean="0">
                <a:cs typeface="Arial" pitchFamily="34" charset="0"/>
              </a:rPr>
              <a:t>Cumhuriyet döneminin başlangıcında, eğitime yapılan en önemli katkılardan biri, öğretmenliğin yasal olarak “meslek” durumuna getirilmesidir. Şöyle ki, </a:t>
            </a:r>
            <a:r>
              <a:rPr lang="tr-TR" dirty="0" smtClean="0">
                <a:solidFill>
                  <a:srgbClr val="FF0000"/>
                </a:solidFill>
                <a:cs typeface="Arial" pitchFamily="34" charset="0"/>
              </a:rPr>
              <a:t>1924 tarih ve 439 sayılı yasa</a:t>
            </a:r>
            <a:r>
              <a:rPr lang="tr-TR" dirty="0" smtClean="0">
                <a:cs typeface="Arial" pitchFamily="34" charset="0"/>
              </a:rPr>
              <a:t>da, öğretmenliğin, devletin genel hizmetlerinde eğitim ve öğretim görevini üzerine alan bağımsız sınıf ve derecelere ayıran bir meslek olduğu belirtilmiştir (Koçer, 1967).</a:t>
            </a:r>
          </a:p>
          <a:p>
            <a:pPr algn="just"/>
            <a:r>
              <a:rPr lang="tr-TR" dirty="0" smtClean="0">
                <a:solidFill>
                  <a:srgbClr val="FF0000"/>
                </a:solidFill>
                <a:cs typeface="Arial" pitchFamily="34" charset="0"/>
              </a:rPr>
              <a:t>1973 yılında yürürlüğe giren 1739 sayılı Milli Eğitim Temel Kanunu</a:t>
            </a:r>
            <a:r>
              <a:rPr lang="tr-TR" dirty="0" smtClean="0">
                <a:cs typeface="Arial" pitchFamily="34" charset="0"/>
              </a:rPr>
              <a:t>nun 43. Maddesine göre; «öğretmenlik, devletin eğitim, öğretim ve bununla ilgili yönetim görevlerini üzerine alan özel bir ihtisas mesleğidir.»</a:t>
            </a:r>
          </a:p>
          <a:p>
            <a:pPr algn="just"/>
            <a:r>
              <a:rPr lang="tr-TR" dirty="0" smtClean="0">
                <a:solidFill>
                  <a:srgbClr val="7030A0"/>
                </a:solidFill>
                <a:cs typeface="Arial" pitchFamily="34" charset="0"/>
              </a:rPr>
              <a:t>Formasyon uygulaması bu açıdan nasıl değerlendirilebilir?</a:t>
            </a:r>
            <a:endParaRPr lang="tr-TR" dirty="0">
              <a:solidFill>
                <a:srgbClr val="7030A0"/>
              </a:solidFill>
              <a:cs typeface="Arial" pitchFamily="34" charset="0"/>
            </a:endParaRPr>
          </a:p>
        </p:txBody>
      </p:sp>
    </p:spTree>
    <p:extLst>
      <p:ext uri="{BB962C8B-B14F-4D97-AF65-F5344CB8AC3E}">
        <p14:creationId xmlns:p14="http://schemas.microsoft.com/office/powerpoint/2010/main" val="1449002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endParaRPr lang="tr-TR" dirty="0" smtClean="0">
              <a:cs typeface="Arial" pitchFamily="34" charset="0"/>
            </a:endParaRPr>
          </a:p>
          <a:p>
            <a:pPr algn="just"/>
            <a:r>
              <a:rPr lang="tr-TR" dirty="0" smtClean="0">
                <a:cs typeface="Arial" pitchFamily="34" charset="0"/>
              </a:rPr>
              <a:t>Eğitim Bakanı Saffet Arıkan'ın Mayıs 1936'da TBMM'de ifade ettiğine göre, o yıllarda </a:t>
            </a:r>
            <a:r>
              <a:rPr lang="tr-TR" dirty="0" err="1" smtClean="0">
                <a:cs typeface="Arial" pitchFamily="34" charset="0"/>
              </a:rPr>
              <a:t>ilköğretmen</a:t>
            </a:r>
            <a:r>
              <a:rPr lang="tr-TR" dirty="0" smtClean="0">
                <a:cs typeface="Arial" pitchFamily="34" charset="0"/>
              </a:rPr>
              <a:t> okulları her yıl ortalama 650 mezun vermekte, fakat ölüm, emeklilik, istifa gibi nedenlerle sisteme giren öğretmen sayısı yıllık 300-350 civarında olmaktadır. Bakana göre durum böyle devam ederse 35 bin öğretmensiz köye Cum­huriyet ancak 100 yıl sonra öğretmen gönderebilecektir (</a:t>
            </a:r>
            <a:r>
              <a:rPr lang="tr-TR" dirty="0" err="1" smtClean="0">
                <a:cs typeface="Arial" pitchFamily="34" charset="0"/>
              </a:rPr>
              <a:t>Akyüz</a:t>
            </a:r>
            <a:r>
              <a:rPr lang="tr-TR" dirty="0" smtClean="0">
                <a:cs typeface="Arial" pitchFamily="34" charset="0"/>
              </a:rPr>
              <a:t>, 1985, s. 349).</a:t>
            </a:r>
          </a:p>
          <a:p>
            <a:endParaRPr lang="tr-TR" dirty="0"/>
          </a:p>
        </p:txBody>
      </p:sp>
    </p:spTree>
    <p:extLst>
      <p:ext uri="{BB962C8B-B14F-4D97-AF65-F5344CB8AC3E}">
        <p14:creationId xmlns:p14="http://schemas.microsoft.com/office/powerpoint/2010/main" val="489284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pPr algn="just">
              <a:buNone/>
            </a:pPr>
            <a:r>
              <a:rPr lang="tr-TR" dirty="0" smtClean="0">
                <a:cs typeface="Arial" pitchFamily="34" charset="0"/>
              </a:rPr>
              <a:t>     Nüfusun ağırlıklı kısmının yaşadığı kırsal alanlarda öğretmen eksikliği sorunu oldukça ağırdır. Bu sorunu çözebilmek için, </a:t>
            </a:r>
            <a:r>
              <a:rPr lang="tr-TR" dirty="0" smtClean="0">
                <a:solidFill>
                  <a:srgbClr val="FF0000"/>
                </a:solidFill>
                <a:cs typeface="Arial" pitchFamily="34" charset="0"/>
              </a:rPr>
              <a:t>3803 sayılı ve 17. 04. 1940 tarihli kanun</a:t>
            </a:r>
            <a:r>
              <a:rPr lang="tr-TR" dirty="0" smtClean="0">
                <a:cs typeface="Arial" pitchFamily="34" charset="0"/>
              </a:rPr>
              <a:t>la, köylere öğretmen yetiştirmek üzere, tarım işlerine elverişli arazisi bulunan köylerde, beş yıl öğretim süreli Köy Enstitüleri açılmış ve daha önce açılan Köy Öğretmen Okulları da Köy Enstitüsü biçimine dönüştürülmüştür. Köy enstitülerinde, yarı yarıya kültür dersleri ile tarım, demircilik, marangozluk, kooperatifçilik, biçki dikiş çalışmalarına yer veren bir program uygulanmış, köy çocuklarının yalnızca dar anlamda eğitimi değil birer toplum kalkınması aktörü olarak köyün gelişimine katkı yapmaları hedeflenmiştir. </a:t>
            </a:r>
          </a:p>
          <a:p>
            <a:pPr algn="just">
              <a:buNone/>
            </a:pPr>
            <a:r>
              <a:rPr lang="tr-TR" dirty="0">
                <a:cs typeface="Arial" pitchFamily="34" charset="0"/>
              </a:rPr>
              <a:t> </a:t>
            </a:r>
            <a:r>
              <a:rPr lang="tr-TR" dirty="0" smtClean="0">
                <a:cs typeface="Arial" pitchFamily="34" charset="0"/>
              </a:rPr>
              <a:t>   6234 sayılı ve 27. 01. 1954 tarihli kanunla, “Köy Enstitüleri” “</a:t>
            </a:r>
            <a:r>
              <a:rPr lang="tr-TR" dirty="0" err="1" smtClean="0">
                <a:cs typeface="Arial" pitchFamily="34" charset="0"/>
              </a:rPr>
              <a:t>İlköğretmen</a:t>
            </a:r>
            <a:r>
              <a:rPr lang="tr-TR" dirty="0" smtClean="0">
                <a:cs typeface="Arial" pitchFamily="34" charset="0"/>
              </a:rPr>
              <a:t> Okulları” ile birleştirilmiştir (</a:t>
            </a:r>
            <a:r>
              <a:rPr lang="tr-TR" dirty="0" err="1" smtClean="0">
                <a:cs typeface="Arial" pitchFamily="34" charset="0"/>
              </a:rPr>
              <a:t>Cicioğlu</a:t>
            </a:r>
            <a:r>
              <a:rPr lang="tr-TR" dirty="0" smtClean="0">
                <a:cs typeface="Arial" pitchFamily="34" charset="0"/>
              </a:rPr>
              <a:t>, 1985, s.303 ; </a:t>
            </a:r>
            <a:r>
              <a:rPr lang="tr-TR" dirty="0" err="1" smtClean="0">
                <a:cs typeface="Arial" pitchFamily="34" charset="0"/>
              </a:rPr>
              <a:t>Akyüz</a:t>
            </a:r>
            <a:r>
              <a:rPr lang="tr-TR" dirty="0" smtClean="0">
                <a:cs typeface="Arial" pitchFamily="34" charset="0"/>
              </a:rPr>
              <a:t>, 1985). </a:t>
            </a:r>
          </a:p>
          <a:p>
            <a:pPr>
              <a:buNone/>
            </a:pPr>
            <a:endParaRPr lang="tr-TR" dirty="0"/>
          </a:p>
        </p:txBody>
      </p:sp>
    </p:spTree>
    <p:extLst>
      <p:ext uri="{BB962C8B-B14F-4D97-AF65-F5344CB8AC3E}">
        <p14:creationId xmlns:p14="http://schemas.microsoft.com/office/powerpoint/2010/main" val="1882379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endParaRPr lang="tr-TR" dirty="0"/>
          </a:p>
          <a:p>
            <a:pPr algn="just"/>
            <a:r>
              <a:rPr lang="tr-TR" dirty="0" smtClean="0">
                <a:solidFill>
                  <a:srgbClr val="FF0000"/>
                </a:solidFill>
              </a:rPr>
              <a:t>İşgücü </a:t>
            </a:r>
            <a:r>
              <a:rPr lang="tr-TR" dirty="0">
                <a:solidFill>
                  <a:srgbClr val="FF0000"/>
                </a:solidFill>
              </a:rPr>
              <a:t>planlaması</a:t>
            </a:r>
            <a:r>
              <a:rPr lang="tr-TR" dirty="0"/>
              <a:t>,  doğru sayıda kişiyi doğru zamanda, doğru işlerde, doğru beceri, tecrübe ve yeteneklerle işe almak ve çalıştırmak olarak ele alınabilir</a:t>
            </a:r>
            <a:r>
              <a:rPr lang="tr-TR" dirty="0" smtClean="0"/>
              <a:t>.</a:t>
            </a:r>
          </a:p>
          <a:p>
            <a:pPr algn="just"/>
            <a:r>
              <a:rPr lang="tr-TR" dirty="0" smtClean="0"/>
              <a:t> </a:t>
            </a:r>
            <a:r>
              <a:rPr lang="tr-TR" dirty="0"/>
              <a:t>Belirlenen amaçların gerçekleştirilebilmesi, </a:t>
            </a:r>
            <a:r>
              <a:rPr lang="tr-TR" u="sng" dirty="0">
                <a:solidFill>
                  <a:srgbClr val="FF0000"/>
                </a:solidFill>
              </a:rPr>
              <a:t>kaynakların etkin, tam ve etkili olarak kullanılabilmesi </a:t>
            </a:r>
            <a:r>
              <a:rPr lang="tr-TR" dirty="0"/>
              <a:t>için işgücü planlaması yapmaya ihtiyaç vardır. </a:t>
            </a:r>
          </a:p>
          <a:p>
            <a:endParaRPr lang="tr-TR" dirty="0"/>
          </a:p>
        </p:txBody>
      </p:sp>
    </p:spTree>
    <p:extLst>
      <p:ext uri="{BB962C8B-B14F-4D97-AF65-F5344CB8AC3E}">
        <p14:creationId xmlns:p14="http://schemas.microsoft.com/office/powerpoint/2010/main" val="219678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gn="just"/>
            <a:r>
              <a:rPr lang="tr-TR" dirty="0"/>
              <a:t>İşgücü planlaması yaparken genel olarak iki yaklaşım kümesinden hareket edilir: </a:t>
            </a:r>
            <a:r>
              <a:rPr lang="tr-TR" u="sng" dirty="0"/>
              <a:t>Arz yönlü yaklaşımlar ve talep yönlü yaklaşımlar. </a:t>
            </a:r>
            <a:endParaRPr lang="tr-TR" u="sng" dirty="0" smtClean="0"/>
          </a:p>
          <a:p>
            <a:pPr algn="just"/>
            <a:r>
              <a:rPr lang="tr-TR" u="sng" dirty="0" smtClean="0"/>
              <a:t>Arz </a:t>
            </a:r>
            <a:r>
              <a:rPr lang="tr-TR" u="sng" dirty="0"/>
              <a:t>yönlü yaklaşımlara göre</a:t>
            </a:r>
            <a:r>
              <a:rPr lang="tr-TR" dirty="0"/>
              <a:t>,  ‘ekonominin </a:t>
            </a:r>
            <a:r>
              <a:rPr lang="tr-TR" dirty="0" err="1"/>
              <a:t>gerekleri’ne</a:t>
            </a:r>
            <a:r>
              <a:rPr lang="tr-TR" dirty="0"/>
              <a:t> uygun işgücü sayısını ve yeterliğini, bir başka ifade ile nicelik ve nitelik olarak işgücünü, sağlamak üzere işgücü planlaması yapılmalıdır. </a:t>
            </a:r>
            <a:endParaRPr lang="tr-TR" dirty="0" smtClean="0"/>
          </a:p>
          <a:p>
            <a:pPr algn="just"/>
            <a:r>
              <a:rPr lang="tr-TR" u="sng" dirty="0" smtClean="0"/>
              <a:t>Talep </a:t>
            </a:r>
            <a:r>
              <a:rPr lang="tr-TR" u="sng" dirty="0"/>
              <a:t>yönlü yaklaşımlara göre ise</a:t>
            </a:r>
            <a:r>
              <a:rPr lang="tr-TR" dirty="0"/>
              <a:t>,  işgücü planlaması yapılırken ‘ekonominin </a:t>
            </a:r>
            <a:r>
              <a:rPr lang="tr-TR" dirty="0" err="1"/>
              <a:t>gerekleri’nden</a:t>
            </a:r>
            <a:r>
              <a:rPr lang="tr-TR" dirty="0"/>
              <a:t> ziyade ‘toplumun beklentileri’ ön planda tutulmalı; çalışanların, çalışmak isteyenlerin ve hizmet alanların istemine karşılık verilebilmelidir.</a:t>
            </a:r>
          </a:p>
          <a:p>
            <a:endParaRPr lang="tr-TR" dirty="0"/>
          </a:p>
        </p:txBody>
      </p:sp>
    </p:spTree>
    <p:extLst>
      <p:ext uri="{BB962C8B-B14F-4D97-AF65-F5344CB8AC3E}">
        <p14:creationId xmlns:p14="http://schemas.microsoft.com/office/powerpoint/2010/main" val="2094202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mn-lt"/>
              </a:rPr>
              <a:t>Öğretmenlik Mesleği Üzerine</a:t>
            </a:r>
            <a:endParaRPr lang="tr-TR" sz="2400" b="1" dirty="0">
              <a:solidFill>
                <a:srgbClr val="FF0000"/>
              </a:solidFill>
              <a:latin typeface="+mn-lt"/>
            </a:endParaRPr>
          </a:p>
        </p:txBody>
      </p:sp>
      <p:sp>
        <p:nvSpPr>
          <p:cNvPr id="3" name="2 İçerik Yer Tutucusu"/>
          <p:cNvSpPr>
            <a:spLocks noGrp="1"/>
          </p:cNvSpPr>
          <p:nvPr>
            <p:ph sz="quarter" idx="1"/>
          </p:nvPr>
        </p:nvSpPr>
        <p:spPr/>
        <p:txBody>
          <a:bodyPr>
            <a:normAutofit fontScale="92500" lnSpcReduction="10000"/>
          </a:bodyPr>
          <a:lstStyle/>
          <a:p>
            <a:pPr algn="just"/>
            <a:r>
              <a:rPr lang="tr-TR" dirty="0" smtClean="0">
                <a:cs typeface="Arial" pitchFamily="34" charset="0"/>
              </a:rPr>
              <a:t>Eski Yunan’da eğitimin ve öğretmenliğin etimolojik köklerini bulmak mümkündür. Yunanca bir terim olan </a:t>
            </a:r>
            <a:r>
              <a:rPr lang="tr-TR" dirty="0" smtClean="0">
                <a:solidFill>
                  <a:srgbClr val="FF0000"/>
                </a:solidFill>
                <a:cs typeface="Arial" pitchFamily="34" charset="0"/>
              </a:rPr>
              <a:t>“pedagoji” </a:t>
            </a:r>
            <a:r>
              <a:rPr lang="tr-TR" dirty="0" smtClean="0">
                <a:cs typeface="Arial" pitchFamily="34" charset="0"/>
              </a:rPr>
              <a:t>kelimesi </a:t>
            </a:r>
            <a:r>
              <a:rPr lang="tr-TR" dirty="0" smtClean="0">
                <a:solidFill>
                  <a:srgbClr val="FF0000"/>
                </a:solidFill>
                <a:cs typeface="Arial" pitchFamily="34" charset="0"/>
              </a:rPr>
              <a:t>çocuk oyalamak, çocukları idare etmek</a:t>
            </a:r>
            <a:r>
              <a:rPr lang="tr-TR" dirty="0" smtClean="0">
                <a:cs typeface="Arial" pitchFamily="34" charset="0"/>
              </a:rPr>
              <a:t> anlamına gelirken, </a:t>
            </a:r>
            <a:r>
              <a:rPr lang="tr-TR" dirty="0" smtClean="0">
                <a:solidFill>
                  <a:srgbClr val="FF0000"/>
                </a:solidFill>
                <a:cs typeface="Arial" pitchFamily="34" charset="0"/>
              </a:rPr>
              <a:t>“pedagog” </a:t>
            </a:r>
            <a:r>
              <a:rPr lang="tr-TR" dirty="0" smtClean="0">
                <a:cs typeface="Arial" pitchFamily="34" charset="0"/>
              </a:rPr>
              <a:t>kelimesi de, </a:t>
            </a:r>
            <a:r>
              <a:rPr lang="tr-TR" dirty="0" smtClean="0">
                <a:solidFill>
                  <a:srgbClr val="FF0000"/>
                </a:solidFill>
                <a:cs typeface="Arial" pitchFamily="34" charset="0"/>
              </a:rPr>
              <a:t>çocuk oyalayan</a:t>
            </a:r>
            <a:r>
              <a:rPr lang="tr-TR" dirty="0" smtClean="0">
                <a:cs typeface="Arial" pitchFamily="34" charset="0"/>
              </a:rPr>
              <a:t>, </a:t>
            </a:r>
            <a:r>
              <a:rPr lang="tr-TR" dirty="0" smtClean="0">
                <a:solidFill>
                  <a:srgbClr val="FF0000"/>
                </a:solidFill>
                <a:cs typeface="Arial" pitchFamily="34" charset="0"/>
              </a:rPr>
              <a:t>çocuk idare eden </a:t>
            </a:r>
            <a:r>
              <a:rPr lang="tr-TR" dirty="0" smtClean="0">
                <a:cs typeface="Arial" pitchFamily="34" charset="0"/>
              </a:rPr>
              <a:t>kimse anlamına gelmekte ve Eski Yunan’da bu görevi köleler yerine getirmektedir. </a:t>
            </a:r>
            <a:r>
              <a:rPr lang="tr-TR" dirty="0" smtClean="0">
                <a:solidFill>
                  <a:srgbClr val="00B050"/>
                </a:solidFill>
                <a:cs typeface="Arial" pitchFamily="34" charset="0"/>
              </a:rPr>
              <a:t>Yani ilk öğretmenler soyluların çocuklarını oyalamakla görevli kölelerdir! </a:t>
            </a:r>
          </a:p>
          <a:p>
            <a:pPr algn="just"/>
            <a:r>
              <a:rPr lang="tr-TR" dirty="0" smtClean="0">
                <a:cs typeface="Arial" pitchFamily="34" charset="0"/>
              </a:rPr>
              <a:t>Ancak bugünkü anlamıyla düşünüldüğünde bu işlevin bir tür öğretmenlik olduğu söylenemez. Köleler tarım işleriyle ve küçük sanatlarla uğraştıkları gibi, zengin ailelerin çocuklarını gezdirmek ve oyalamakla da uğraşmışlardır. Ancak bu uğraşlarında çocuklara akıl vermeleri ya da herhangi bir eğitsel telkinde bulunmaları yasaklanmıştır (</a:t>
            </a:r>
            <a:r>
              <a:rPr lang="tr-TR" dirty="0" err="1" smtClean="0">
                <a:cs typeface="Arial" pitchFamily="34" charset="0"/>
              </a:rPr>
              <a:t>Kanad</a:t>
            </a:r>
            <a:r>
              <a:rPr lang="tr-TR" dirty="0" smtClean="0">
                <a:cs typeface="Arial" pitchFamily="34" charset="0"/>
              </a:rPr>
              <a:t>, 1966, s.1). </a:t>
            </a:r>
          </a:p>
          <a:p>
            <a:endParaRPr lang="tr-TR" dirty="0"/>
          </a:p>
        </p:txBody>
      </p:sp>
    </p:spTree>
    <p:extLst>
      <p:ext uri="{BB962C8B-B14F-4D97-AF65-F5344CB8AC3E}">
        <p14:creationId xmlns:p14="http://schemas.microsoft.com/office/powerpoint/2010/main" val="961438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endParaRPr lang="tr-TR" sz="2400" dirty="0" smtClean="0">
              <a:cs typeface="Arial" pitchFamily="34" charset="0"/>
            </a:endParaRPr>
          </a:p>
          <a:p>
            <a:pPr algn="just"/>
            <a:r>
              <a:rPr lang="tr-TR" sz="2400" dirty="0" smtClean="0">
                <a:cs typeface="Arial" pitchFamily="34" charset="0"/>
              </a:rPr>
              <a:t>Modernleşme süreci ile birlikte, toplumların yeniden üretim mekanizmaları farklılaşmış, dini ve geleneksel nitelikteki toplumsal yeniden üretimin yerini </a:t>
            </a:r>
            <a:r>
              <a:rPr lang="tr-TR" sz="2400" dirty="0" err="1" smtClean="0">
                <a:cs typeface="Arial" pitchFamily="34" charset="0"/>
              </a:rPr>
              <a:t>seküler</a:t>
            </a:r>
            <a:r>
              <a:rPr lang="tr-TR" sz="2400" dirty="0" smtClean="0">
                <a:cs typeface="Arial" pitchFamily="34" charset="0"/>
              </a:rPr>
              <a:t> değerlere yaslanan yeni bir yeniden üretim süreci almıştır. Toplumları oluşturan bireylerin </a:t>
            </a:r>
            <a:r>
              <a:rPr lang="tr-TR" sz="2400" dirty="0" smtClean="0">
                <a:solidFill>
                  <a:srgbClr val="FF0000"/>
                </a:solidFill>
                <a:cs typeface="Arial" pitchFamily="34" charset="0"/>
              </a:rPr>
              <a:t>hak ve yükümlülük sahibi yurttaşlar </a:t>
            </a:r>
            <a:r>
              <a:rPr lang="tr-TR" sz="2400" dirty="0" smtClean="0">
                <a:cs typeface="Arial" pitchFamily="34" charset="0"/>
              </a:rPr>
              <a:t>olarak sosyalleştirilmelerinin hedeflendiği bu dönemde eğitim işlevini yerine getirmekle yükümlü kılınan kişilerin kurumsal olarak yetiştirilmeleri ve </a:t>
            </a:r>
            <a:r>
              <a:rPr lang="tr-TR" sz="2400" dirty="0" smtClean="0">
                <a:solidFill>
                  <a:srgbClr val="FF0000"/>
                </a:solidFill>
                <a:cs typeface="Arial" pitchFamily="34" charset="0"/>
              </a:rPr>
              <a:t>kamusal usul ve esaslar</a:t>
            </a:r>
            <a:r>
              <a:rPr lang="tr-TR" sz="2400" dirty="0" smtClean="0">
                <a:cs typeface="Arial" pitchFamily="34" charset="0"/>
              </a:rPr>
              <a:t>la istihdam edilmeleri gündeme gelmiştir. </a:t>
            </a:r>
          </a:p>
          <a:p>
            <a:pPr algn="just">
              <a:buNone/>
            </a:pPr>
            <a:endParaRPr lang="tr-TR" dirty="0" smtClean="0">
              <a:latin typeface="Arial" pitchFamily="34" charset="0"/>
              <a:cs typeface="Arial" pitchFamily="34" charset="0"/>
            </a:endParaRPr>
          </a:p>
          <a:p>
            <a:endParaRPr lang="tr-TR" dirty="0"/>
          </a:p>
        </p:txBody>
      </p:sp>
    </p:spTree>
    <p:extLst>
      <p:ext uri="{BB962C8B-B14F-4D97-AF65-F5344CB8AC3E}">
        <p14:creationId xmlns:p14="http://schemas.microsoft.com/office/powerpoint/2010/main" val="1120784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buNone/>
            </a:pPr>
            <a:r>
              <a:rPr lang="tr-TR" dirty="0" smtClean="0">
                <a:latin typeface="Arial" pitchFamily="34" charset="0"/>
                <a:cs typeface="Arial" pitchFamily="34" charset="0"/>
              </a:rPr>
              <a:t>   </a:t>
            </a:r>
            <a:r>
              <a:rPr lang="tr-TR" sz="2400" dirty="0" smtClean="0">
                <a:cs typeface="Arial" pitchFamily="34" charset="0"/>
              </a:rPr>
              <a:t>Öğretmenliğin ayrı bir eğitim alanı olması ve öğretmenlik eğitiminin üniversitelerde verilmesi tarihsel olarak yeni bir olgudur. Bu konudaki ilk düşüncelerin 1830’lu yıllarda İngiltere’de ortaya çıktığı belirtilmiştir. </a:t>
            </a:r>
            <a:r>
              <a:rPr lang="tr-TR" sz="2400" dirty="0" smtClean="0">
                <a:solidFill>
                  <a:srgbClr val="FF0000"/>
                </a:solidFill>
                <a:cs typeface="Arial" pitchFamily="34" charset="0"/>
              </a:rPr>
              <a:t>1870’li yıllara kadar üniversiteler öğretmen eğitimi ile ilgilenmemiştir. </a:t>
            </a:r>
            <a:r>
              <a:rPr lang="tr-TR" sz="2400" dirty="0" smtClean="0">
                <a:cs typeface="Arial" pitchFamily="34" charset="0"/>
              </a:rPr>
              <a:t>Eğitimle ilgili ilk kürsü 1876 yılında İskoçya’da kurulmuş, İngiltere üniversitelerinde eğitim bilimlerinin kurulması 1890’lı yılların sonunda gerçekleşmiştir. </a:t>
            </a:r>
            <a:r>
              <a:rPr lang="tr-TR" sz="2400" dirty="0" smtClean="0">
                <a:solidFill>
                  <a:srgbClr val="FF0000"/>
                </a:solidFill>
                <a:cs typeface="Arial" pitchFamily="34" charset="0"/>
              </a:rPr>
              <a:t>Eğitimin özel bir konu olarak üniversitelere girmesi ise ancak 1960’larda gerçekleşmiştir</a:t>
            </a:r>
            <a:r>
              <a:rPr lang="tr-TR" sz="2400" dirty="0" smtClean="0">
                <a:cs typeface="Arial" pitchFamily="34" charset="0"/>
              </a:rPr>
              <a:t> (Aksoy, 1999, s.119).</a:t>
            </a:r>
            <a:endParaRPr lang="tr-TR" sz="2400" dirty="0">
              <a:cs typeface="Arial" pitchFamily="34" charset="0"/>
            </a:endParaRPr>
          </a:p>
        </p:txBody>
      </p:sp>
    </p:spTree>
    <p:extLst>
      <p:ext uri="{BB962C8B-B14F-4D97-AF65-F5344CB8AC3E}">
        <p14:creationId xmlns:p14="http://schemas.microsoft.com/office/powerpoint/2010/main" val="2492063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mn-lt"/>
              </a:rPr>
              <a:t>Osmanlı-Türk Modernleşmesi Sürecinde Öğretmenlik</a:t>
            </a:r>
            <a:endParaRPr lang="tr-TR" sz="2400" b="1" dirty="0">
              <a:solidFill>
                <a:srgbClr val="FF0000"/>
              </a:solidFill>
              <a:latin typeface="+mn-lt"/>
            </a:endParaRPr>
          </a:p>
        </p:txBody>
      </p:sp>
      <p:sp>
        <p:nvSpPr>
          <p:cNvPr id="3" name="2 İçerik Yer Tutucusu"/>
          <p:cNvSpPr>
            <a:spLocks noGrp="1"/>
          </p:cNvSpPr>
          <p:nvPr>
            <p:ph sz="quarter" idx="1"/>
          </p:nvPr>
        </p:nvSpPr>
        <p:spPr/>
        <p:txBody>
          <a:bodyPr>
            <a:normAutofit fontScale="92500"/>
          </a:bodyPr>
          <a:lstStyle/>
          <a:p>
            <a:pPr algn="just">
              <a:buNone/>
            </a:pPr>
            <a:r>
              <a:rPr lang="tr-TR" dirty="0" smtClean="0"/>
              <a:t>   *</a:t>
            </a:r>
            <a:r>
              <a:rPr lang="tr-TR" dirty="0" smtClean="0">
                <a:cs typeface="Arial" pitchFamily="34" charset="0"/>
              </a:rPr>
              <a:t>Ülkemizde öğretmenlerin yetiştirilmesine ve istihdamına yönelik ilk adımlar Osmanlı’nın son döneminde Tanzimat Fermanı’nın ilanıyla başlayan süreçte atılmaya başlanmıştır. 1847’de kurulan </a:t>
            </a:r>
            <a:r>
              <a:rPr lang="tr-TR" dirty="0" err="1" smtClean="0">
                <a:cs typeface="Arial" pitchFamily="34" charset="0"/>
              </a:rPr>
              <a:t>Darülmuallimin</a:t>
            </a:r>
            <a:r>
              <a:rPr lang="tr-TR" dirty="0" smtClean="0">
                <a:cs typeface="Arial" pitchFamily="34" charset="0"/>
              </a:rPr>
              <a:t>” (Erkek Öğretmen Okulu) ilk öğretmen yetiştiren kurumdur (</a:t>
            </a:r>
            <a:r>
              <a:rPr lang="tr-TR" dirty="0" err="1" smtClean="0">
                <a:cs typeface="Arial" pitchFamily="34" charset="0"/>
              </a:rPr>
              <a:t>Akyüz</a:t>
            </a:r>
            <a:r>
              <a:rPr lang="tr-TR" dirty="0" smtClean="0">
                <a:cs typeface="Arial" pitchFamily="34" charset="0"/>
              </a:rPr>
              <a:t>, 1989 ; Tekeli ve İlkin, 1999).</a:t>
            </a:r>
          </a:p>
          <a:p>
            <a:pPr algn="just">
              <a:buNone/>
            </a:pPr>
            <a:r>
              <a:rPr lang="tr-TR" dirty="0" smtClean="0"/>
              <a:t>     *</a:t>
            </a:r>
            <a:r>
              <a:rPr lang="tr-TR" dirty="0" smtClean="0">
                <a:cs typeface="Arial" pitchFamily="34" charset="0"/>
              </a:rPr>
              <a:t>Tanzimat Dönemi’nin sonuna doğru, </a:t>
            </a:r>
            <a:r>
              <a:rPr lang="tr-TR" dirty="0" smtClean="0">
                <a:solidFill>
                  <a:srgbClr val="FF0000"/>
                </a:solidFill>
                <a:cs typeface="Arial" pitchFamily="34" charset="0"/>
              </a:rPr>
              <a:t>1 Eylül 1869 </a:t>
            </a:r>
            <a:r>
              <a:rPr lang="tr-TR" dirty="0" smtClean="0">
                <a:cs typeface="Arial" pitchFamily="34" charset="0"/>
              </a:rPr>
              <a:t>tarihinde, yürürlüğe giren </a:t>
            </a:r>
            <a:r>
              <a:rPr lang="tr-TR" dirty="0" smtClean="0">
                <a:solidFill>
                  <a:srgbClr val="FF0000"/>
                </a:solidFill>
                <a:cs typeface="Arial" pitchFamily="34" charset="0"/>
              </a:rPr>
              <a:t>“Maarif-i Umumiye Nizamnamesi”</a:t>
            </a:r>
            <a:r>
              <a:rPr lang="tr-TR" dirty="0" smtClean="0">
                <a:cs typeface="Arial" pitchFamily="34" charset="0"/>
              </a:rPr>
              <a:t> Osmanlı’nın sonuna kadar, hatta yeni devletin ilk inşa sürecinde de geçerliğini sürdüren 198 maddelik bir düzenlemedir</a:t>
            </a:r>
            <a:r>
              <a:rPr lang="tr-TR" i="1" dirty="0" smtClean="0">
                <a:cs typeface="Arial" pitchFamily="34" charset="0"/>
              </a:rPr>
              <a:t>. </a:t>
            </a:r>
            <a:r>
              <a:rPr lang="tr-TR" dirty="0" smtClean="0">
                <a:cs typeface="Arial" pitchFamily="34" charset="0"/>
              </a:rPr>
              <a:t>Çoğu hükmü uzun yıllar boyunca uygulanamamış olmakla birlikte, eğitim konusunda Osmanlı’da ilk sistemleştirme ve kanunlaştırma uygulaması olarak değerlendirilebilir.</a:t>
            </a:r>
          </a:p>
          <a:p>
            <a:pPr algn="just">
              <a:buNone/>
            </a:pPr>
            <a:endParaRPr lang="tr-TR" dirty="0">
              <a:cs typeface="Arial" pitchFamily="34" charset="0"/>
            </a:endParaRPr>
          </a:p>
        </p:txBody>
      </p:sp>
    </p:spTree>
    <p:extLst>
      <p:ext uri="{BB962C8B-B14F-4D97-AF65-F5344CB8AC3E}">
        <p14:creationId xmlns:p14="http://schemas.microsoft.com/office/powerpoint/2010/main" val="2761303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buNone/>
            </a:pPr>
            <a:r>
              <a:rPr lang="tr-TR" dirty="0" smtClean="0"/>
              <a:t>    </a:t>
            </a:r>
            <a:r>
              <a:rPr lang="tr-TR" dirty="0" smtClean="0">
                <a:latin typeface="Arial" pitchFamily="34" charset="0"/>
                <a:cs typeface="Arial" pitchFamily="34" charset="0"/>
              </a:rPr>
              <a:t>* </a:t>
            </a:r>
            <a:r>
              <a:rPr lang="tr-TR" dirty="0" smtClean="0">
                <a:cs typeface="Arial" pitchFamily="34" charset="0"/>
              </a:rPr>
              <a:t>Maarif Nizamnamesi ülke çapında </a:t>
            </a:r>
            <a:r>
              <a:rPr lang="tr-TR" dirty="0" err="1" smtClean="0">
                <a:cs typeface="Arial" pitchFamily="34" charset="0"/>
              </a:rPr>
              <a:t>sıbyan</a:t>
            </a:r>
            <a:r>
              <a:rPr lang="tr-TR" dirty="0" smtClean="0">
                <a:cs typeface="Arial" pitchFamily="34" charset="0"/>
              </a:rPr>
              <a:t>, rüştiye, idadi ve sultani okulları, İstanbul’da ise Darülfünun, </a:t>
            </a:r>
            <a:r>
              <a:rPr lang="tr-TR" dirty="0" err="1" smtClean="0">
                <a:cs typeface="Arial" pitchFamily="34" charset="0"/>
              </a:rPr>
              <a:t>Darülmuallimin</a:t>
            </a:r>
            <a:r>
              <a:rPr lang="tr-TR" dirty="0" smtClean="0">
                <a:cs typeface="Arial" pitchFamily="34" charset="0"/>
              </a:rPr>
              <a:t>, </a:t>
            </a:r>
            <a:r>
              <a:rPr lang="tr-TR" dirty="0" err="1" smtClean="0">
                <a:cs typeface="Arial" pitchFamily="34" charset="0"/>
              </a:rPr>
              <a:t>Darülmuallimat</a:t>
            </a:r>
            <a:r>
              <a:rPr lang="tr-TR" dirty="0" smtClean="0">
                <a:cs typeface="Arial" pitchFamily="34" charset="0"/>
              </a:rPr>
              <a:t> ve kız rüştiyeleri açılmasını öngörmüştür.</a:t>
            </a:r>
          </a:p>
          <a:p>
            <a:pPr algn="just">
              <a:buNone/>
            </a:pPr>
            <a:r>
              <a:rPr lang="tr-TR" dirty="0" smtClean="0">
                <a:cs typeface="Arial" pitchFamily="34" charset="0"/>
              </a:rPr>
              <a:t>   * Maarif Nizamnamesi’nde </a:t>
            </a:r>
            <a:r>
              <a:rPr lang="tr-TR" dirty="0" err="1" smtClean="0">
                <a:cs typeface="Arial" pitchFamily="34" charset="0"/>
              </a:rPr>
              <a:t>sıbyan</a:t>
            </a:r>
            <a:r>
              <a:rPr lang="tr-TR" dirty="0" smtClean="0">
                <a:cs typeface="Arial" pitchFamily="34" charset="0"/>
              </a:rPr>
              <a:t> mekteplerinde öğretmenlik yapma hakkının </a:t>
            </a:r>
            <a:r>
              <a:rPr lang="tr-TR" dirty="0" err="1" smtClean="0">
                <a:cs typeface="Arial" pitchFamily="34" charset="0"/>
              </a:rPr>
              <a:t>Darülmuallimin</a:t>
            </a:r>
            <a:r>
              <a:rPr lang="tr-TR" dirty="0" smtClean="0">
                <a:cs typeface="Arial" pitchFamily="34" charset="0"/>
              </a:rPr>
              <a:t> mezunlarına verileceği belirtilmiştir. Oysa, İstanbul’da bulunan ülkenin tek </a:t>
            </a:r>
            <a:r>
              <a:rPr lang="tr-TR" dirty="0" err="1" smtClean="0">
                <a:cs typeface="Arial" pitchFamily="34" charset="0"/>
              </a:rPr>
              <a:t>Darülmuallimin</a:t>
            </a:r>
            <a:r>
              <a:rPr lang="tr-TR" dirty="0" smtClean="0">
                <a:cs typeface="Arial" pitchFamily="34" charset="0"/>
              </a:rPr>
              <a:t>-i </a:t>
            </a:r>
            <a:r>
              <a:rPr lang="tr-TR" dirty="0" err="1" smtClean="0">
                <a:cs typeface="Arial" pitchFamily="34" charset="0"/>
              </a:rPr>
              <a:t>Sıbyan’ında</a:t>
            </a:r>
            <a:r>
              <a:rPr lang="tr-TR" dirty="0" smtClean="0">
                <a:cs typeface="Arial" pitchFamily="34" charset="0"/>
              </a:rPr>
              <a:t> senede ancak 30 civarında mezun verilemektedir. Yine de Nizamname’de böyle bir düzenlemenin yer almış olması medreselerin öğretmen yetiştirme sürecindeki rolünün sınırlanmasına yönelik bir niyeti yansıtması açısından önemlidir (Kodaman, 1991).</a:t>
            </a:r>
          </a:p>
          <a:p>
            <a:pPr>
              <a:buNone/>
            </a:pPr>
            <a:endParaRPr lang="tr-TR" dirty="0" smtClean="0"/>
          </a:p>
          <a:p>
            <a:pPr>
              <a:buNone/>
            </a:pPr>
            <a:endParaRPr lang="tr-TR" dirty="0"/>
          </a:p>
        </p:txBody>
      </p:sp>
    </p:spTree>
    <p:extLst>
      <p:ext uri="{BB962C8B-B14F-4D97-AF65-F5344CB8AC3E}">
        <p14:creationId xmlns:p14="http://schemas.microsoft.com/office/powerpoint/2010/main" val="1977877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47500" lnSpcReduction="20000"/>
          </a:bodyPr>
          <a:lstStyle/>
          <a:p>
            <a:pPr algn="just">
              <a:buNone/>
            </a:pPr>
            <a:r>
              <a:rPr lang="tr-TR" sz="3100" dirty="0" smtClean="0">
                <a:latin typeface="Arial" pitchFamily="34" charset="0"/>
                <a:cs typeface="Arial" pitchFamily="34" charset="0"/>
              </a:rPr>
              <a:t>     * </a:t>
            </a:r>
            <a:r>
              <a:rPr lang="tr-TR" sz="4400" dirty="0" smtClean="0">
                <a:cs typeface="Arial" pitchFamily="34" charset="0"/>
              </a:rPr>
              <a:t>Türkiye devletin kuruluşunun ilk yıllarında eğitim sistemi Osmanlı’nın son yıllarında, 1913 yılında çıkarılmış olan, “Tedrisat-ı İptidaiye Kanunu”na dayanmıştır. Daha sonra, 22 Mart 1926 tarihli ve 789 sayılı “Maarif Teşkilatına Dair Kanun” ile eğitim sistemi yeni baştan düzenlenmiştir.</a:t>
            </a:r>
          </a:p>
          <a:p>
            <a:pPr algn="just">
              <a:buNone/>
            </a:pPr>
            <a:r>
              <a:rPr lang="tr-TR" sz="4400" dirty="0" smtClean="0">
                <a:cs typeface="Arial" pitchFamily="34" charset="0"/>
              </a:rPr>
              <a:t>      * 1923–1924 öğretim yılında ilkokullara öğretmen yetiştiren okulların sayısı 7’si kız, 13’ü erkek olmak üzere 20’dir. Bu okulların öğretim süreleri dörder yıldır. Bu yıllarda toplanan “Heyet-i İlmiye” de öğretmen okullarının Bakanlıkça ele alınması ve hızla yeniden düzenlenmesi istenerek bu okulların süresi, 1924 yılında beş yıla çıkarılmıştır. Öğretmen yetiştiren okullar Cumhuriyetin ilk yıllarında büyük ölçüde II. Meşrutiyet dönemindeki programı izlemişlerdir. Sonraki yıllarda, öğretim süreleri beş ve altı yıla çıkarılırken programları da değişerek genel bilgi bakımından lise programına benzetilmiştir. </a:t>
            </a:r>
            <a:r>
              <a:rPr lang="tr-TR" sz="4400" dirty="0" smtClean="0">
                <a:solidFill>
                  <a:srgbClr val="FF0000"/>
                </a:solidFill>
                <a:cs typeface="Arial" pitchFamily="34" charset="0"/>
              </a:rPr>
              <a:t>Cumhuriyet döneminde sınıf öğretmeni yetiştirmek amacıyla sırasıyla şu okullar açılmıştır: Köy Muallim Mektepleri, Köy Öğretmen Okulları, Köy Enstitüleri ve </a:t>
            </a:r>
            <a:r>
              <a:rPr lang="tr-TR" sz="4400" dirty="0" err="1" smtClean="0">
                <a:solidFill>
                  <a:srgbClr val="FF0000"/>
                </a:solidFill>
                <a:cs typeface="Arial" pitchFamily="34" charset="0"/>
              </a:rPr>
              <a:t>İlköğretmen</a:t>
            </a:r>
            <a:r>
              <a:rPr lang="tr-TR" sz="4400" dirty="0" smtClean="0">
                <a:solidFill>
                  <a:srgbClr val="FF0000"/>
                </a:solidFill>
                <a:cs typeface="Arial" pitchFamily="34" charset="0"/>
              </a:rPr>
              <a:t> Okulları </a:t>
            </a:r>
            <a:r>
              <a:rPr lang="tr-TR" sz="4400" dirty="0" smtClean="0">
                <a:cs typeface="Arial" pitchFamily="34" charset="0"/>
              </a:rPr>
              <a:t>(Akyüz, 1985 ; Cicioğlu, 1985). </a:t>
            </a:r>
          </a:p>
          <a:p>
            <a:pPr>
              <a:buNone/>
            </a:pPr>
            <a:endParaRPr lang="tr-TR" dirty="0" smtClean="0"/>
          </a:p>
          <a:p>
            <a:pPr>
              <a:buNone/>
            </a:pPr>
            <a:endParaRPr lang="tr-TR" dirty="0"/>
          </a:p>
        </p:txBody>
      </p:sp>
    </p:spTree>
    <p:extLst>
      <p:ext uri="{BB962C8B-B14F-4D97-AF65-F5344CB8AC3E}">
        <p14:creationId xmlns:p14="http://schemas.microsoft.com/office/powerpoint/2010/main" val="8165047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1595</TotalTime>
  <Words>1057</Words>
  <Application>Microsoft Office PowerPoint</Application>
  <PresentationFormat>Ekran Gösterisi (4:3)</PresentationFormat>
  <Paragraphs>34</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Franklin Gothic Book</vt:lpstr>
      <vt:lpstr>Perpetua</vt:lpstr>
      <vt:lpstr>Wingdings 2</vt:lpstr>
      <vt:lpstr>Hisse Senedi</vt:lpstr>
      <vt:lpstr>Eğitimde İşgücü Planlaması Dersi Notları – 4 </vt:lpstr>
      <vt:lpstr>PowerPoint Sunusu</vt:lpstr>
      <vt:lpstr>PowerPoint Sunusu</vt:lpstr>
      <vt:lpstr>Öğretmenlik Mesleği Üzerine</vt:lpstr>
      <vt:lpstr>PowerPoint Sunusu</vt:lpstr>
      <vt:lpstr>PowerPoint Sunusu</vt:lpstr>
      <vt:lpstr>Osmanlı-Türk Modernleşmesi Sürecinde Öğretmenlik</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376</cp:revision>
  <dcterms:created xsi:type="dcterms:W3CDTF">2014-05-05T08:01:07Z</dcterms:created>
  <dcterms:modified xsi:type="dcterms:W3CDTF">2019-11-20T11:44:25Z</dcterms:modified>
</cp:coreProperties>
</file>