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309" r:id="rId3"/>
    <p:sldId id="310" r:id="rId4"/>
    <p:sldId id="311" r:id="rId5"/>
    <p:sldId id="266" r:id="rId6"/>
    <p:sldId id="277" r:id="rId7"/>
    <p:sldId id="312" r:id="rId8"/>
    <p:sldId id="302" r:id="rId9"/>
    <p:sldId id="303" r:id="rId10"/>
    <p:sldId id="304" r:id="rId11"/>
    <p:sldId id="305" r:id="rId12"/>
    <p:sldId id="306" r:id="rId13"/>
    <p:sldId id="307" r:id="rId14"/>
    <p:sldId id="314" r:id="rId15"/>
    <p:sldId id="315" r:id="rId16"/>
    <p:sldId id="318" r:id="rId17"/>
    <p:sldId id="316" r:id="rId18"/>
    <p:sldId id="317" r:id="rId19"/>
    <p:sldId id="313"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20">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F84009-CBB8-420A-A49B-29FC0FD126F3}" type="doc">
      <dgm:prSet loTypeId="urn:microsoft.com/office/officeart/2005/8/layout/vList5" loCatId="list" qsTypeId="urn:microsoft.com/office/officeart/2005/8/quickstyle/simple1" qsCatId="simple" csTypeId="urn:microsoft.com/office/officeart/2005/8/colors/colorful1#20" csCatId="colorful" phldr="1"/>
      <dgm:spPr/>
      <dgm:t>
        <a:bodyPr/>
        <a:lstStyle/>
        <a:p>
          <a:endParaRPr lang="tr-TR"/>
        </a:p>
      </dgm:t>
    </dgm:pt>
    <dgm:pt modelId="{FF5D62AC-E57F-482C-A59B-D559759E636A}">
      <dgm:prSet/>
      <dgm:spPr/>
      <dgm:t>
        <a:bodyPr/>
        <a:lstStyle/>
        <a:p>
          <a:pPr rtl="0"/>
          <a:r>
            <a:rPr lang="tr-TR" b="1" i="1" dirty="0" smtClean="0"/>
            <a:t>Tutumun Bileşenleri (Boyutları):</a:t>
          </a:r>
          <a:endParaRPr lang="tr-TR" dirty="0"/>
        </a:p>
      </dgm:t>
    </dgm:pt>
    <dgm:pt modelId="{6205E81F-1B6F-4E84-90C5-AC7D121C46C5}" type="parTrans" cxnId="{EDFB755C-BDF6-4C7C-BF72-7790DDF7C514}">
      <dgm:prSet/>
      <dgm:spPr/>
      <dgm:t>
        <a:bodyPr/>
        <a:lstStyle/>
        <a:p>
          <a:endParaRPr lang="tr-TR"/>
        </a:p>
      </dgm:t>
    </dgm:pt>
    <dgm:pt modelId="{41002765-1AC6-4648-AC6C-113A5DA9DFC0}" type="sibTrans" cxnId="{EDFB755C-BDF6-4C7C-BF72-7790DDF7C514}">
      <dgm:prSet/>
      <dgm:spPr/>
      <dgm:t>
        <a:bodyPr/>
        <a:lstStyle/>
        <a:p>
          <a:endParaRPr lang="tr-TR"/>
        </a:p>
      </dgm:t>
    </dgm:pt>
    <dgm:pt modelId="{9B74A93E-B0FB-48E5-A960-5E3BA0E7C684}">
      <dgm:prSet/>
      <dgm:spPr/>
      <dgm:t>
        <a:bodyPr/>
        <a:lstStyle/>
        <a:p>
          <a:pPr rtl="0"/>
          <a:r>
            <a:rPr lang="tr-TR" b="1" i="1" dirty="0" err="1" smtClean="0"/>
            <a:t>Duyuşsal</a:t>
          </a:r>
          <a:r>
            <a:rPr lang="tr-TR" b="1" i="1" dirty="0" smtClean="0"/>
            <a:t> bileşen</a:t>
          </a:r>
          <a:r>
            <a:rPr lang="tr-TR" dirty="0" smtClean="0"/>
            <a:t> </a:t>
          </a:r>
          <a:endParaRPr lang="tr-TR" dirty="0"/>
        </a:p>
      </dgm:t>
    </dgm:pt>
    <dgm:pt modelId="{6D8431FD-3547-41E4-997B-80AB2F2601CB}" type="parTrans" cxnId="{23CD11B7-91DF-4B24-AB47-B0CFF08288EA}">
      <dgm:prSet/>
      <dgm:spPr/>
      <dgm:t>
        <a:bodyPr/>
        <a:lstStyle/>
        <a:p>
          <a:endParaRPr lang="tr-TR"/>
        </a:p>
      </dgm:t>
    </dgm:pt>
    <dgm:pt modelId="{CE3850B2-3A49-4924-BA8D-5B911359D68E}" type="sibTrans" cxnId="{23CD11B7-91DF-4B24-AB47-B0CFF08288EA}">
      <dgm:prSet/>
      <dgm:spPr/>
      <dgm:t>
        <a:bodyPr/>
        <a:lstStyle/>
        <a:p>
          <a:endParaRPr lang="tr-TR"/>
        </a:p>
      </dgm:t>
    </dgm:pt>
    <dgm:pt modelId="{C4B08291-DB19-4EA8-9FCB-30B5EDABC046}">
      <dgm:prSet/>
      <dgm:spPr/>
      <dgm:t>
        <a:bodyPr/>
        <a:lstStyle/>
        <a:p>
          <a:pPr rtl="0"/>
          <a:r>
            <a:rPr lang="tr-TR" b="1" i="1" dirty="0" smtClean="0"/>
            <a:t>Bilişsel bileşen</a:t>
          </a:r>
          <a:r>
            <a:rPr lang="tr-TR" dirty="0" smtClean="0"/>
            <a:t> </a:t>
          </a:r>
          <a:endParaRPr lang="tr-TR" dirty="0"/>
        </a:p>
      </dgm:t>
    </dgm:pt>
    <dgm:pt modelId="{F1ACB6C7-6DF8-4E52-9404-D6339BB225C1}" type="parTrans" cxnId="{681B5AAB-CE80-4CC9-BE8D-DCE11CD89AF1}">
      <dgm:prSet/>
      <dgm:spPr/>
      <dgm:t>
        <a:bodyPr/>
        <a:lstStyle/>
        <a:p>
          <a:endParaRPr lang="tr-TR"/>
        </a:p>
      </dgm:t>
    </dgm:pt>
    <dgm:pt modelId="{1E31D6C2-F245-4DD2-A42D-343F6EE3EC44}" type="sibTrans" cxnId="{681B5AAB-CE80-4CC9-BE8D-DCE11CD89AF1}">
      <dgm:prSet/>
      <dgm:spPr/>
      <dgm:t>
        <a:bodyPr/>
        <a:lstStyle/>
        <a:p>
          <a:endParaRPr lang="tr-TR"/>
        </a:p>
      </dgm:t>
    </dgm:pt>
    <dgm:pt modelId="{F1CDFD66-2FEB-446D-B97F-796F41006C71}">
      <dgm:prSet/>
      <dgm:spPr/>
      <dgm:t>
        <a:bodyPr/>
        <a:lstStyle/>
        <a:p>
          <a:pPr rtl="0"/>
          <a:r>
            <a:rPr lang="tr-TR" dirty="0" smtClean="0"/>
            <a:t>bir objeye karşı devamlı hissedilen duygudur.</a:t>
          </a:r>
          <a:endParaRPr lang="tr-TR" dirty="0"/>
        </a:p>
      </dgm:t>
    </dgm:pt>
    <dgm:pt modelId="{1AD468F5-8812-4D9A-9FF0-73F3D0253262}" type="parTrans" cxnId="{499C88AD-E985-4AB3-BC86-A7E87185A4A7}">
      <dgm:prSet/>
      <dgm:spPr/>
      <dgm:t>
        <a:bodyPr/>
        <a:lstStyle/>
        <a:p>
          <a:endParaRPr lang="tr-TR"/>
        </a:p>
      </dgm:t>
    </dgm:pt>
    <dgm:pt modelId="{56B1260C-5400-4C80-9337-48C248847848}" type="sibTrans" cxnId="{499C88AD-E985-4AB3-BC86-A7E87185A4A7}">
      <dgm:prSet/>
      <dgm:spPr/>
      <dgm:t>
        <a:bodyPr/>
        <a:lstStyle/>
        <a:p>
          <a:endParaRPr lang="tr-TR"/>
        </a:p>
      </dgm:t>
    </dgm:pt>
    <dgm:pt modelId="{791A5441-CFD8-4EE9-B39C-6C8A4000FADB}">
      <dgm:prSet/>
      <dgm:spPr/>
      <dgm:t>
        <a:bodyPr/>
        <a:lstStyle/>
        <a:p>
          <a:pPr rtl="0"/>
          <a:r>
            <a:rPr lang="tr-TR" dirty="0" smtClean="0"/>
            <a:t>bireyin nesneye karşı oluşturduğu bilgi düzeyidir.</a:t>
          </a:r>
          <a:endParaRPr lang="tr-TR" dirty="0"/>
        </a:p>
      </dgm:t>
    </dgm:pt>
    <dgm:pt modelId="{28A4B84C-49F0-49C4-B770-A38481558FC0}" type="parTrans" cxnId="{01476155-889E-433A-8F7E-F2BBFED4F85D}">
      <dgm:prSet/>
      <dgm:spPr/>
      <dgm:t>
        <a:bodyPr/>
        <a:lstStyle/>
        <a:p>
          <a:endParaRPr lang="tr-TR"/>
        </a:p>
      </dgm:t>
    </dgm:pt>
    <dgm:pt modelId="{345B82A3-524A-4C08-A717-B0820E1D5D7F}" type="sibTrans" cxnId="{01476155-889E-433A-8F7E-F2BBFED4F85D}">
      <dgm:prSet/>
      <dgm:spPr/>
      <dgm:t>
        <a:bodyPr/>
        <a:lstStyle/>
        <a:p>
          <a:endParaRPr lang="tr-TR"/>
        </a:p>
      </dgm:t>
    </dgm:pt>
    <dgm:pt modelId="{A297F787-9FB8-4224-BDA3-3BD56F0A96D2}">
      <dgm:prSet/>
      <dgm:spPr/>
      <dgm:t>
        <a:bodyPr/>
        <a:lstStyle/>
        <a:p>
          <a:pPr rtl="0"/>
          <a:r>
            <a:rPr lang="tr-TR" b="1" i="1" dirty="0" smtClean="0"/>
            <a:t>Davranışsal bileşen</a:t>
          </a:r>
          <a:endParaRPr lang="tr-TR" dirty="0"/>
        </a:p>
      </dgm:t>
    </dgm:pt>
    <dgm:pt modelId="{6498C72D-630D-4E36-9A3F-90FE61931545}" type="parTrans" cxnId="{ECF1D4E3-DFC4-4F1A-8DD2-4F6D86923258}">
      <dgm:prSet/>
      <dgm:spPr/>
      <dgm:t>
        <a:bodyPr/>
        <a:lstStyle/>
        <a:p>
          <a:endParaRPr lang="tr-TR"/>
        </a:p>
      </dgm:t>
    </dgm:pt>
    <dgm:pt modelId="{308D0A43-3362-404C-BAEC-BA7C0682ADF9}" type="sibTrans" cxnId="{ECF1D4E3-DFC4-4F1A-8DD2-4F6D86923258}">
      <dgm:prSet/>
      <dgm:spPr/>
      <dgm:t>
        <a:bodyPr/>
        <a:lstStyle/>
        <a:p>
          <a:endParaRPr lang="tr-TR"/>
        </a:p>
      </dgm:t>
    </dgm:pt>
    <dgm:pt modelId="{30083D2D-A6A4-4A4F-827D-CE338A344962}">
      <dgm:prSet/>
      <dgm:spPr/>
      <dgm:t>
        <a:bodyPr/>
        <a:lstStyle/>
        <a:p>
          <a:pPr rtl="0"/>
          <a:r>
            <a:rPr lang="tr-TR" dirty="0" smtClean="0"/>
            <a:t>bireyin duygu ve kanıya uygun olarak hareket etme eğilimidir</a:t>
          </a:r>
          <a:endParaRPr lang="tr-TR" dirty="0"/>
        </a:p>
      </dgm:t>
    </dgm:pt>
    <dgm:pt modelId="{6E9847D1-D640-4090-A6CA-0116386B192C}" type="parTrans" cxnId="{006914EC-8345-4E38-9B6E-7427C11BD297}">
      <dgm:prSet/>
      <dgm:spPr/>
      <dgm:t>
        <a:bodyPr/>
        <a:lstStyle/>
        <a:p>
          <a:endParaRPr lang="tr-TR"/>
        </a:p>
      </dgm:t>
    </dgm:pt>
    <dgm:pt modelId="{FF090E74-BE8C-4C7B-A20F-6474F567909F}" type="sibTrans" cxnId="{006914EC-8345-4E38-9B6E-7427C11BD297}">
      <dgm:prSet/>
      <dgm:spPr/>
      <dgm:t>
        <a:bodyPr/>
        <a:lstStyle/>
        <a:p>
          <a:endParaRPr lang="tr-TR"/>
        </a:p>
      </dgm:t>
    </dgm:pt>
    <dgm:pt modelId="{FBF6C6DB-F576-418B-801C-367719D0916F}" type="pres">
      <dgm:prSet presAssocID="{91F84009-CBB8-420A-A49B-29FC0FD126F3}" presName="Name0" presStyleCnt="0">
        <dgm:presLayoutVars>
          <dgm:dir/>
          <dgm:animLvl val="lvl"/>
          <dgm:resizeHandles val="exact"/>
        </dgm:presLayoutVars>
      </dgm:prSet>
      <dgm:spPr/>
      <dgm:t>
        <a:bodyPr/>
        <a:lstStyle/>
        <a:p>
          <a:endParaRPr lang="tr-TR"/>
        </a:p>
      </dgm:t>
    </dgm:pt>
    <dgm:pt modelId="{5EDD75BC-E62B-4F39-A713-65E4139DC016}" type="pres">
      <dgm:prSet presAssocID="{FF5D62AC-E57F-482C-A59B-D559759E636A}" presName="linNode" presStyleCnt="0"/>
      <dgm:spPr/>
    </dgm:pt>
    <dgm:pt modelId="{CA1898C2-A04E-4EA6-BA9F-00089218FA92}" type="pres">
      <dgm:prSet presAssocID="{FF5D62AC-E57F-482C-A59B-D559759E636A}" presName="parentText" presStyleLbl="node1" presStyleIdx="0" presStyleCnt="4" custScaleX="277778">
        <dgm:presLayoutVars>
          <dgm:chMax val="1"/>
          <dgm:bulletEnabled val="1"/>
        </dgm:presLayoutVars>
      </dgm:prSet>
      <dgm:spPr/>
      <dgm:t>
        <a:bodyPr/>
        <a:lstStyle/>
        <a:p>
          <a:endParaRPr lang="tr-TR"/>
        </a:p>
      </dgm:t>
    </dgm:pt>
    <dgm:pt modelId="{9EE8050B-723B-4E86-BF41-628F8E4571C9}" type="pres">
      <dgm:prSet presAssocID="{41002765-1AC6-4648-AC6C-113A5DA9DFC0}" presName="sp" presStyleCnt="0"/>
      <dgm:spPr/>
    </dgm:pt>
    <dgm:pt modelId="{1152091D-9572-4354-9A00-F80AFD3FF080}" type="pres">
      <dgm:prSet presAssocID="{9B74A93E-B0FB-48E5-A960-5E3BA0E7C684}" presName="linNode" presStyleCnt="0"/>
      <dgm:spPr/>
    </dgm:pt>
    <dgm:pt modelId="{6C8F7BF8-FDA3-40B6-8372-3B37EFC20212}" type="pres">
      <dgm:prSet presAssocID="{9B74A93E-B0FB-48E5-A960-5E3BA0E7C684}" presName="parentText" presStyleLbl="node1" presStyleIdx="1" presStyleCnt="4">
        <dgm:presLayoutVars>
          <dgm:chMax val="1"/>
          <dgm:bulletEnabled val="1"/>
        </dgm:presLayoutVars>
      </dgm:prSet>
      <dgm:spPr/>
      <dgm:t>
        <a:bodyPr/>
        <a:lstStyle/>
        <a:p>
          <a:endParaRPr lang="tr-TR"/>
        </a:p>
      </dgm:t>
    </dgm:pt>
    <dgm:pt modelId="{D437F930-B633-43EC-A8C4-1472B7BA472E}" type="pres">
      <dgm:prSet presAssocID="{9B74A93E-B0FB-48E5-A960-5E3BA0E7C684}" presName="descendantText" presStyleLbl="alignAccFollowNode1" presStyleIdx="0" presStyleCnt="3">
        <dgm:presLayoutVars>
          <dgm:bulletEnabled val="1"/>
        </dgm:presLayoutVars>
      </dgm:prSet>
      <dgm:spPr/>
      <dgm:t>
        <a:bodyPr/>
        <a:lstStyle/>
        <a:p>
          <a:endParaRPr lang="tr-TR"/>
        </a:p>
      </dgm:t>
    </dgm:pt>
    <dgm:pt modelId="{08B3C823-B7A9-4832-887B-4007DC055DBC}" type="pres">
      <dgm:prSet presAssocID="{CE3850B2-3A49-4924-BA8D-5B911359D68E}" presName="sp" presStyleCnt="0"/>
      <dgm:spPr/>
    </dgm:pt>
    <dgm:pt modelId="{55E37432-4DFF-46B0-A5F5-151CE4A0F58A}" type="pres">
      <dgm:prSet presAssocID="{C4B08291-DB19-4EA8-9FCB-30B5EDABC046}" presName="linNode" presStyleCnt="0"/>
      <dgm:spPr/>
    </dgm:pt>
    <dgm:pt modelId="{2A1289F2-6F94-4EFB-BEE5-DED16A4ACA07}" type="pres">
      <dgm:prSet presAssocID="{C4B08291-DB19-4EA8-9FCB-30B5EDABC046}" presName="parentText" presStyleLbl="node1" presStyleIdx="2" presStyleCnt="4">
        <dgm:presLayoutVars>
          <dgm:chMax val="1"/>
          <dgm:bulletEnabled val="1"/>
        </dgm:presLayoutVars>
      </dgm:prSet>
      <dgm:spPr/>
      <dgm:t>
        <a:bodyPr/>
        <a:lstStyle/>
        <a:p>
          <a:endParaRPr lang="tr-TR"/>
        </a:p>
      </dgm:t>
    </dgm:pt>
    <dgm:pt modelId="{3A63DF1D-5001-4F01-B5A9-90E5571EFD9E}" type="pres">
      <dgm:prSet presAssocID="{C4B08291-DB19-4EA8-9FCB-30B5EDABC046}" presName="descendantText" presStyleLbl="alignAccFollowNode1" presStyleIdx="1" presStyleCnt="3">
        <dgm:presLayoutVars>
          <dgm:bulletEnabled val="1"/>
        </dgm:presLayoutVars>
      </dgm:prSet>
      <dgm:spPr/>
      <dgm:t>
        <a:bodyPr/>
        <a:lstStyle/>
        <a:p>
          <a:endParaRPr lang="tr-TR"/>
        </a:p>
      </dgm:t>
    </dgm:pt>
    <dgm:pt modelId="{7DA44B39-960E-40A4-9004-CA577271F1ED}" type="pres">
      <dgm:prSet presAssocID="{1E31D6C2-F245-4DD2-A42D-343F6EE3EC44}" presName="sp" presStyleCnt="0"/>
      <dgm:spPr/>
    </dgm:pt>
    <dgm:pt modelId="{90C479D6-1D29-41D5-AFB3-866C6FDE1807}" type="pres">
      <dgm:prSet presAssocID="{A297F787-9FB8-4224-BDA3-3BD56F0A96D2}" presName="linNode" presStyleCnt="0"/>
      <dgm:spPr/>
    </dgm:pt>
    <dgm:pt modelId="{F6B7461D-3128-4901-B4B3-26F89CEBF413}" type="pres">
      <dgm:prSet presAssocID="{A297F787-9FB8-4224-BDA3-3BD56F0A96D2}" presName="parentText" presStyleLbl="node1" presStyleIdx="3" presStyleCnt="4">
        <dgm:presLayoutVars>
          <dgm:chMax val="1"/>
          <dgm:bulletEnabled val="1"/>
        </dgm:presLayoutVars>
      </dgm:prSet>
      <dgm:spPr/>
      <dgm:t>
        <a:bodyPr/>
        <a:lstStyle/>
        <a:p>
          <a:endParaRPr lang="tr-TR"/>
        </a:p>
      </dgm:t>
    </dgm:pt>
    <dgm:pt modelId="{4F601CBE-E65B-4897-AA08-EAEFD29E0640}" type="pres">
      <dgm:prSet presAssocID="{A297F787-9FB8-4224-BDA3-3BD56F0A96D2}" presName="descendantText" presStyleLbl="alignAccFollowNode1" presStyleIdx="2" presStyleCnt="3">
        <dgm:presLayoutVars>
          <dgm:bulletEnabled val="1"/>
        </dgm:presLayoutVars>
      </dgm:prSet>
      <dgm:spPr/>
      <dgm:t>
        <a:bodyPr/>
        <a:lstStyle/>
        <a:p>
          <a:endParaRPr lang="tr-TR"/>
        </a:p>
      </dgm:t>
    </dgm:pt>
  </dgm:ptLst>
  <dgm:cxnLst>
    <dgm:cxn modelId="{499C88AD-E985-4AB3-BC86-A7E87185A4A7}" srcId="{9B74A93E-B0FB-48E5-A960-5E3BA0E7C684}" destId="{F1CDFD66-2FEB-446D-B97F-796F41006C71}" srcOrd="0" destOrd="0" parTransId="{1AD468F5-8812-4D9A-9FF0-73F3D0253262}" sibTransId="{56B1260C-5400-4C80-9337-48C248847848}"/>
    <dgm:cxn modelId="{D0958C07-4B97-4BD6-8EC2-F8F14CAF7DC1}" type="presOf" srcId="{C4B08291-DB19-4EA8-9FCB-30B5EDABC046}" destId="{2A1289F2-6F94-4EFB-BEE5-DED16A4ACA07}" srcOrd="0" destOrd="0" presId="urn:microsoft.com/office/officeart/2005/8/layout/vList5"/>
    <dgm:cxn modelId="{60E38D60-DE07-4F9F-ABBC-6DFFBB99A3E5}" type="presOf" srcId="{30083D2D-A6A4-4A4F-827D-CE338A344962}" destId="{4F601CBE-E65B-4897-AA08-EAEFD29E0640}" srcOrd="0" destOrd="0" presId="urn:microsoft.com/office/officeart/2005/8/layout/vList5"/>
    <dgm:cxn modelId="{705D8208-2C70-4A5A-8EC0-C90EB2601025}" type="presOf" srcId="{9B74A93E-B0FB-48E5-A960-5E3BA0E7C684}" destId="{6C8F7BF8-FDA3-40B6-8372-3B37EFC20212}" srcOrd="0" destOrd="0" presId="urn:microsoft.com/office/officeart/2005/8/layout/vList5"/>
    <dgm:cxn modelId="{01476155-889E-433A-8F7E-F2BBFED4F85D}" srcId="{C4B08291-DB19-4EA8-9FCB-30B5EDABC046}" destId="{791A5441-CFD8-4EE9-B39C-6C8A4000FADB}" srcOrd="0" destOrd="0" parTransId="{28A4B84C-49F0-49C4-B770-A38481558FC0}" sibTransId="{345B82A3-524A-4C08-A717-B0820E1D5D7F}"/>
    <dgm:cxn modelId="{B6956647-373E-47B7-969D-93ACE81E0392}" type="presOf" srcId="{91F84009-CBB8-420A-A49B-29FC0FD126F3}" destId="{FBF6C6DB-F576-418B-801C-367719D0916F}" srcOrd="0" destOrd="0" presId="urn:microsoft.com/office/officeart/2005/8/layout/vList5"/>
    <dgm:cxn modelId="{23CD11B7-91DF-4B24-AB47-B0CFF08288EA}" srcId="{91F84009-CBB8-420A-A49B-29FC0FD126F3}" destId="{9B74A93E-B0FB-48E5-A960-5E3BA0E7C684}" srcOrd="1" destOrd="0" parTransId="{6D8431FD-3547-41E4-997B-80AB2F2601CB}" sibTransId="{CE3850B2-3A49-4924-BA8D-5B911359D68E}"/>
    <dgm:cxn modelId="{6EBD471C-C3D4-4274-B749-9502EAFB0AD6}" type="presOf" srcId="{F1CDFD66-2FEB-446D-B97F-796F41006C71}" destId="{D437F930-B633-43EC-A8C4-1472B7BA472E}" srcOrd="0" destOrd="0" presId="urn:microsoft.com/office/officeart/2005/8/layout/vList5"/>
    <dgm:cxn modelId="{7661F72D-2C5D-4D06-991E-6B0533842B3C}" type="presOf" srcId="{FF5D62AC-E57F-482C-A59B-D559759E636A}" destId="{CA1898C2-A04E-4EA6-BA9F-00089218FA92}" srcOrd="0" destOrd="0" presId="urn:microsoft.com/office/officeart/2005/8/layout/vList5"/>
    <dgm:cxn modelId="{EDFB755C-BDF6-4C7C-BF72-7790DDF7C514}" srcId="{91F84009-CBB8-420A-A49B-29FC0FD126F3}" destId="{FF5D62AC-E57F-482C-A59B-D559759E636A}" srcOrd="0" destOrd="0" parTransId="{6205E81F-1B6F-4E84-90C5-AC7D121C46C5}" sibTransId="{41002765-1AC6-4648-AC6C-113A5DA9DFC0}"/>
    <dgm:cxn modelId="{EE0E6E3B-A954-4268-8ADA-DE711EC32EB8}" type="presOf" srcId="{A297F787-9FB8-4224-BDA3-3BD56F0A96D2}" destId="{F6B7461D-3128-4901-B4B3-26F89CEBF413}" srcOrd="0" destOrd="0" presId="urn:microsoft.com/office/officeart/2005/8/layout/vList5"/>
    <dgm:cxn modelId="{681B5AAB-CE80-4CC9-BE8D-DCE11CD89AF1}" srcId="{91F84009-CBB8-420A-A49B-29FC0FD126F3}" destId="{C4B08291-DB19-4EA8-9FCB-30B5EDABC046}" srcOrd="2" destOrd="0" parTransId="{F1ACB6C7-6DF8-4E52-9404-D6339BB225C1}" sibTransId="{1E31D6C2-F245-4DD2-A42D-343F6EE3EC44}"/>
    <dgm:cxn modelId="{619AB5A3-A948-4458-BAE6-F8B96675FD42}" type="presOf" srcId="{791A5441-CFD8-4EE9-B39C-6C8A4000FADB}" destId="{3A63DF1D-5001-4F01-B5A9-90E5571EFD9E}" srcOrd="0" destOrd="0" presId="urn:microsoft.com/office/officeart/2005/8/layout/vList5"/>
    <dgm:cxn modelId="{ECF1D4E3-DFC4-4F1A-8DD2-4F6D86923258}" srcId="{91F84009-CBB8-420A-A49B-29FC0FD126F3}" destId="{A297F787-9FB8-4224-BDA3-3BD56F0A96D2}" srcOrd="3" destOrd="0" parTransId="{6498C72D-630D-4E36-9A3F-90FE61931545}" sibTransId="{308D0A43-3362-404C-BAEC-BA7C0682ADF9}"/>
    <dgm:cxn modelId="{006914EC-8345-4E38-9B6E-7427C11BD297}" srcId="{A297F787-9FB8-4224-BDA3-3BD56F0A96D2}" destId="{30083D2D-A6A4-4A4F-827D-CE338A344962}" srcOrd="0" destOrd="0" parTransId="{6E9847D1-D640-4090-A6CA-0116386B192C}" sibTransId="{FF090E74-BE8C-4C7B-A20F-6474F567909F}"/>
    <dgm:cxn modelId="{28500BD1-E6D0-4F6C-98DF-8FEBC631B451}" type="presParOf" srcId="{FBF6C6DB-F576-418B-801C-367719D0916F}" destId="{5EDD75BC-E62B-4F39-A713-65E4139DC016}" srcOrd="0" destOrd="0" presId="urn:microsoft.com/office/officeart/2005/8/layout/vList5"/>
    <dgm:cxn modelId="{0A1F2E64-6B2E-4459-BD68-C57BA054B00D}" type="presParOf" srcId="{5EDD75BC-E62B-4F39-A713-65E4139DC016}" destId="{CA1898C2-A04E-4EA6-BA9F-00089218FA92}" srcOrd="0" destOrd="0" presId="urn:microsoft.com/office/officeart/2005/8/layout/vList5"/>
    <dgm:cxn modelId="{434CE022-C3D7-4106-9769-F26040F508FE}" type="presParOf" srcId="{FBF6C6DB-F576-418B-801C-367719D0916F}" destId="{9EE8050B-723B-4E86-BF41-628F8E4571C9}" srcOrd="1" destOrd="0" presId="urn:microsoft.com/office/officeart/2005/8/layout/vList5"/>
    <dgm:cxn modelId="{1EFDDE41-F053-4306-85C3-E16D70F1DC84}" type="presParOf" srcId="{FBF6C6DB-F576-418B-801C-367719D0916F}" destId="{1152091D-9572-4354-9A00-F80AFD3FF080}" srcOrd="2" destOrd="0" presId="urn:microsoft.com/office/officeart/2005/8/layout/vList5"/>
    <dgm:cxn modelId="{7A999C4C-BB5E-452E-94D2-19A3097B107C}" type="presParOf" srcId="{1152091D-9572-4354-9A00-F80AFD3FF080}" destId="{6C8F7BF8-FDA3-40B6-8372-3B37EFC20212}" srcOrd="0" destOrd="0" presId="urn:microsoft.com/office/officeart/2005/8/layout/vList5"/>
    <dgm:cxn modelId="{815B2DDB-30A3-46E5-AF8E-176F5B74C7F9}" type="presParOf" srcId="{1152091D-9572-4354-9A00-F80AFD3FF080}" destId="{D437F930-B633-43EC-A8C4-1472B7BA472E}" srcOrd="1" destOrd="0" presId="urn:microsoft.com/office/officeart/2005/8/layout/vList5"/>
    <dgm:cxn modelId="{21B7A53F-E385-4E73-B561-663603CCA0DF}" type="presParOf" srcId="{FBF6C6DB-F576-418B-801C-367719D0916F}" destId="{08B3C823-B7A9-4832-887B-4007DC055DBC}" srcOrd="3" destOrd="0" presId="urn:microsoft.com/office/officeart/2005/8/layout/vList5"/>
    <dgm:cxn modelId="{9810E8E6-14A7-4D09-97F3-940E944CF89E}" type="presParOf" srcId="{FBF6C6DB-F576-418B-801C-367719D0916F}" destId="{55E37432-4DFF-46B0-A5F5-151CE4A0F58A}" srcOrd="4" destOrd="0" presId="urn:microsoft.com/office/officeart/2005/8/layout/vList5"/>
    <dgm:cxn modelId="{8607536E-1094-4AC9-9417-EC59FA96F236}" type="presParOf" srcId="{55E37432-4DFF-46B0-A5F5-151CE4A0F58A}" destId="{2A1289F2-6F94-4EFB-BEE5-DED16A4ACA07}" srcOrd="0" destOrd="0" presId="urn:microsoft.com/office/officeart/2005/8/layout/vList5"/>
    <dgm:cxn modelId="{8F518BDC-3077-4238-9981-D4688B683E78}" type="presParOf" srcId="{55E37432-4DFF-46B0-A5F5-151CE4A0F58A}" destId="{3A63DF1D-5001-4F01-B5A9-90E5571EFD9E}" srcOrd="1" destOrd="0" presId="urn:microsoft.com/office/officeart/2005/8/layout/vList5"/>
    <dgm:cxn modelId="{0CED6036-EF57-4566-99EB-8A769BF8FF12}" type="presParOf" srcId="{FBF6C6DB-F576-418B-801C-367719D0916F}" destId="{7DA44B39-960E-40A4-9004-CA577271F1ED}" srcOrd="5" destOrd="0" presId="urn:microsoft.com/office/officeart/2005/8/layout/vList5"/>
    <dgm:cxn modelId="{08566F68-5E48-45F7-9B65-8246AB07BAEC}" type="presParOf" srcId="{FBF6C6DB-F576-418B-801C-367719D0916F}" destId="{90C479D6-1D29-41D5-AFB3-866C6FDE1807}" srcOrd="6" destOrd="0" presId="urn:microsoft.com/office/officeart/2005/8/layout/vList5"/>
    <dgm:cxn modelId="{A01CF236-3609-4725-836F-5339B5E8FC27}" type="presParOf" srcId="{90C479D6-1D29-41D5-AFB3-866C6FDE1807}" destId="{F6B7461D-3128-4901-B4B3-26F89CEBF413}" srcOrd="0" destOrd="0" presId="urn:microsoft.com/office/officeart/2005/8/layout/vList5"/>
    <dgm:cxn modelId="{35A9EA22-2A11-433E-B933-A31D9D55D1CD}" type="presParOf" srcId="{90C479D6-1D29-41D5-AFB3-866C6FDE1807}" destId="{4F601CBE-E65B-4897-AA08-EAEFD29E0640}"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A1898C2-A04E-4EA6-BA9F-00089218FA92}">
      <dsp:nvSpPr>
        <dsp:cNvPr id="0" name=""/>
        <dsp:cNvSpPr/>
      </dsp:nvSpPr>
      <dsp:spPr>
        <a:xfrm>
          <a:off x="0" y="2288"/>
          <a:ext cx="11327496" cy="1100583"/>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rtl="0">
            <a:lnSpc>
              <a:spcPct val="90000"/>
            </a:lnSpc>
            <a:spcBef>
              <a:spcPct val="0"/>
            </a:spcBef>
            <a:spcAft>
              <a:spcPct val="35000"/>
            </a:spcAft>
          </a:pPr>
          <a:r>
            <a:rPr lang="tr-TR" sz="3600" b="1" i="1" kern="1200" dirty="0" smtClean="0"/>
            <a:t>Tutumun Bileşenleri (Boyutları):</a:t>
          </a:r>
          <a:endParaRPr lang="tr-TR" sz="3600" kern="1200" dirty="0"/>
        </a:p>
      </dsp:txBody>
      <dsp:txXfrm>
        <a:off x="0" y="2288"/>
        <a:ext cx="11327496" cy="1100583"/>
      </dsp:txXfrm>
    </dsp:sp>
    <dsp:sp modelId="{D437F930-B633-43EC-A8C4-1472B7BA472E}">
      <dsp:nvSpPr>
        <dsp:cNvPr id="0" name=""/>
        <dsp:cNvSpPr/>
      </dsp:nvSpPr>
      <dsp:spPr>
        <a:xfrm rot="5400000">
          <a:off x="7269987" y="-1920145"/>
          <a:ext cx="880467" cy="7256678"/>
        </a:xfrm>
        <a:prstGeom prst="round2Same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rtl="0">
            <a:lnSpc>
              <a:spcPct val="90000"/>
            </a:lnSpc>
            <a:spcBef>
              <a:spcPct val="0"/>
            </a:spcBef>
            <a:spcAft>
              <a:spcPct val="15000"/>
            </a:spcAft>
            <a:buChar char="••"/>
          </a:pPr>
          <a:r>
            <a:rPr lang="tr-TR" sz="2500" kern="1200" dirty="0" smtClean="0"/>
            <a:t>bir objeye karşı devamlı hissedilen duygudur.</a:t>
          </a:r>
          <a:endParaRPr lang="tr-TR" sz="2500" kern="1200" dirty="0"/>
        </a:p>
      </dsp:txBody>
      <dsp:txXfrm rot="5400000">
        <a:off x="7269987" y="-1920145"/>
        <a:ext cx="880467" cy="7256678"/>
      </dsp:txXfrm>
    </dsp:sp>
    <dsp:sp modelId="{6C8F7BF8-FDA3-40B6-8372-3B37EFC20212}">
      <dsp:nvSpPr>
        <dsp:cNvPr id="0" name=""/>
        <dsp:cNvSpPr/>
      </dsp:nvSpPr>
      <dsp:spPr>
        <a:xfrm>
          <a:off x="0" y="1157901"/>
          <a:ext cx="4081881" cy="1100583"/>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rtl="0">
            <a:lnSpc>
              <a:spcPct val="90000"/>
            </a:lnSpc>
            <a:spcBef>
              <a:spcPct val="0"/>
            </a:spcBef>
            <a:spcAft>
              <a:spcPct val="35000"/>
            </a:spcAft>
          </a:pPr>
          <a:r>
            <a:rPr lang="tr-TR" sz="3600" b="1" i="1" kern="1200" dirty="0" err="1" smtClean="0"/>
            <a:t>Duyuşsal</a:t>
          </a:r>
          <a:r>
            <a:rPr lang="tr-TR" sz="3600" b="1" i="1" kern="1200" dirty="0" smtClean="0"/>
            <a:t> bileşen</a:t>
          </a:r>
          <a:r>
            <a:rPr lang="tr-TR" sz="3600" kern="1200" dirty="0" smtClean="0"/>
            <a:t> </a:t>
          </a:r>
          <a:endParaRPr lang="tr-TR" sz="3600" kern="1200" dirty="0"/>
        </a:p>
      </dsp:txBody>
      <dsp:txXfrm>
        <a:off x="0" y="1157901"/>
        <a:ext cx="4081881" cy="1100583"/>
      </dsp:txXfrm>
    </dsp:sp>
    <dsp:sp modelId="{3A63DF1D-5001-4F01-B5A9-90E5571EFD9E}">
      <dsp:nvSpPr>
        <dsp:cNvPr id="0" name=""/>
        <dsp:cNvSpPr/>
      </dsp:nvSpPr>
      <dsp:spPr>
        <a:xfrm rot="5400000">
          <a:off x="7269987" y="-764532"/>
          <a:ext cx="880467" cy="7256678"/>
        </a:xfrm>
        <a:prstGeom prst="round2Same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rtl="0">
            <a:lnSpc>
              <a:spcPct val="90000"/>
            </a:lnSpc>
            <a:spcBef>
              <a:spcPct val="0"/>
            </a:spcBef>
            <a:spcAft>
              <a:spcPct val="15000"/>
            </a:spcAft>
            <a:buChar char="••"/>
          </a:pPr>
          <a:r>
            <a:rPr lang="tr-TR" sz="2500" kern="1200" dirty="0" smtClean="0"/>
            <a:t>bireyin nesneye karşı oluşturduğu bilgi düzeyidir.</a:t>
          </a:r>
          <a:endParaRPr lang="tr-TR" sz="2500" kern="1200" dirty="0"/>
        </a:p>
      </dsp:txBody>
      <dsp:txXfrm rot="5400000">
        <a:off x="7269987" y="-764532"/>
        <a:ext cx="880467" cy="7256678"/>
      </dsp:txXfrm>
    </dsp:sp>
    <dsp:sp modelId="{2A1289F2-6F94-4EFB-BEE5-DED16A4ACA07}">
      <dsp:nvSpPr>
        <dsp:cNvPr id="0" name=""/>
        <dsp:cNvSpPr/>
      </dsp:nvSpPr>
      <dsp:spPr>
        <a:xfrm>
          <a:off x="0" y="2313514"/>
          <a:ext cx="4081881" cy="1100583"/>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rtl="0">
            <a:lnSpc>
              <a:spcPct val="90000"/>
            </a:lnSpc>
            <a:spcBef>
              <a:spcPct val="0"/>
            </a:spcBef>
            <a:spcAft>
              <a:spcPct val="35000"/>
            </a:spcAft>
          </a:pPr>
          <a:r>
            <a:rPr lang="tr-TR" sz="3600" b="1" i="1" kern="1200" dirty="0" smtClean="0"/>
            <a:t>Bilişsel bileşen</a:t>
          </a:r>
          <a:r>
            <a:rPr lang="tr-TR" sz="3600" kern="1200" dirty="0" smtClean="0"/>
            <a:t> </a:t>
          </a:r>
          <a:endParaRPr lang="tr-TR" sz="3600" kern="1200" dirty="0"/>
        </a:p>
      </dsp:txBody>
      <dsp:txXfrm>
        <a:off x="0" y="2313514"/>
        <a:ext cx="4081881" cy="1100583"/>
      </dsp:txXfrm>
    </dsp:sp>
    <dsp:sp modelId="{4F601CBE-E65B-4897-AA08-EAEFD29E0640}">
      <dsp:nvSpPr>
        <dsp:cNvPr id="0" name=""/>
        <dsp:cNvSpPr/>
      </dsp:nvSpPr>
      <dsp:spPr>
        <a:xfrm rot="5400000">
          <a:off x="7269987" y="391080"/>
          <a:ext cx="880467" cy="7256678"/>
        </a:xfrm>
        <a:prstGeom prst="round2Same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47625" rIns="95250" bIns="47625" numCol="1" spcCol="1270" anchor="ctr" anchorCtr="0">
          <a:noAutofit/>
        </a:bodyPr>
        <a:lstStyle/>
        <a:p>
          <a:pPr marL="228600" lvl="1" indent="-228600" algn="l" defTabSz="1111250" rtl="0">
            <a:lnSpc>
              <a:spcPct val="90000"/>
            </a:lnSpc>
            <a:spcBef>
              <a:spcPct val="0"/>
            </a:spcBef>
            <a:spcAft>
              <a:spcPct val="15000"/>
            </a:spcAft>
            <a:buChar char="••"/>
          </a:pPr>
          <a:r>
            <a:rPr lang="tr-TR" sz="2500" kern="1200" dirty="0" smtClean="0"/>
            <a:t>bireyin duygu ve kanıya uygun olarak hareket etme eğilimidir</a:t>
          </a:r>
          <a:endParaRPr lang="tr-TR" sz="2500" kern="1200" dirty="0"/>
        </a:p>
      </dsp:txBody>
      <dsp:txXfrm rot="5400000">
        <a:off x="7269987" y="391080"/>
        <a:ext cx="880467" cy="7256678"/>
      </dsp:txXfrm>
    </dsp:sp>
    <dsp:sp modelId="{F6B7461D-3128-4901-B4B3-26F89CEBF413}">
      <dsp:nvSpPr>
        <dsp:cNvPr id="0" name=""/>
        <dsp:cNvSpPr/>
      </dsp:nvSpPr>
      <dsp:spPr>
        <a:xfrm>
          <a:off x="0" y="3469127"/>
          <a:ext cx="4081881" cy="1100583"/>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rtl="0">
            <a:lnSpc>
              <a:spcPct val="90000"/>
            </a:lnSpc>
            <a:spcBef>
              <a:spcPct val="0"/>
            </a:spcBef>
            <a:spcAft>
              <a:spcPct val="35000"/>
            </a:spcAft>
          </a:pPr>
          <a:r>
            <a:rPr lang="tr-TR" sz="3600" b="1" i="1" kern="1200" dirty="0" smtClean="0"/>
            <a:t>Davranışsal bileşen</a:t>
          </a:r>
          <a:endParaRPr lang="tr-TR" sz="3600" kern="1200" dirty="0"/>
        </a:p>
      </dsp:txBody>
      <dsp:txXfrm>
        <a:off x="0" y="3469127"/>
        <a:ext cx="4081881" cy="1100583"/>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44C2CE-77F1-4A47-8BE4-904FACF4C4BD}" type="datetimeFigureOut">
              <a:rPr lang="tr-TR" smtClean="0"/>
              <a:pPr/>
              <a:t>29.01.2018</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E44561-1C5B-44F5-9A0F-AB7B487D00A6}"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p14="http://schemas.microsoft.com/office/powerpoint/2010/main" xmlns="" val="56589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p14="http://schemas.microsoft.com/office/powerpoint/2010/main" xmlns="" val="362027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p14="http://schemas.microsoft.com/office/powerpoint/2010/main" xmlns="" val="36941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p14="http://schemas.microsoft.com/office/powerpoint/2010/main" xmlns="" val="168320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p14="http://schemas.microsoft.com/office/powerpoint/2010/main" xmlns="" val="382768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p14="http://schemas.microsoft.com/office/powerpoint/2010/main" xmlns="" val="9547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p14="http://schemas.microsoft.com/office/powerpoint/2010/main" xmlns="" val="34953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p14="http://schemas.microsoft.com/office/powerpoint/2010/main" xmlns="" val="17815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p14="http://schemas.microsoft.com/office/powerpoint/2010/main" xmlns="" val="2988842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p14="http://schemas.microsoft.com/office/powerpoint/2010/main" xmlns="" val="2679161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p14="http://schemas.microsoft.com/office/powerpoint/2010/main" xmlns="" val="260447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C49A1-113D-4670-A241-A12FC5854506}" type="datetimeFigureOut">
              <a:rPr lang="tr-TR" smtClean="0"/>
              <a:pPr/>
              <a:t>29.01.2018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774E7-E44A-4929-BEF8-5F37F556A5E9}" type="slidenum">
              <a:rPr lang="tr-TR" smtClean="0"/>
              <a:pPr/>
              <a:t>‹#›</a:t>
            </a:fld>
            <a:endParaRPr lang="tr-TR"/>
          </a:p>
        </p:txBody>
      </p:sp>
    </p:spTree>
    <p:extLst>
      <p:ext uri="{BB962C8B-B14F-4D97-AF65-F5344CB8AC3E}">
        <p14:creationId xmlns:p14="http://schemas.microsoft.com/office/powerpoint/2010/main" xmlns="" val="397503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31963"/>
            <a:ext cx="9144000" cy="2387600"/>
          </a:xfrm>
        </p:spPr>
        <p:txBody>
          <a:bodyPr>
            <a:normAutofit fontScale="90000"/>
          </a:bodyPr>
          <a:lstStyle/>
          <a:p>
            <a:pPr>
              <a:lnSpc>
                <a:spcPct val="150000"/>
              </a:lnSpc>
            </a:pPr>
            <a:r>
              <a:rPr lang="tr-TR" sz="3600" dirty="0" smtClean="0"/>
              <a:t>ÖDE6024 </a:t>
            </a:r>
            <a:br>
              <a:rPr lang="tr-TR" sz="3600" dirty="0" smtClean="0"/>
            </a:br>
            <a:r>
              <a:rPr lang="tr-TR" sz="3600" dirty="0" smtClean="0"/>
              <a:t>DAVRANIŞ BİLİMLERİNDE İLERİ </a:t>
            </a:r>
            <a:r>
              <a:rPr lang="tr-TR" sz="3600" dirty="0" smtClean="0"/>
              <a:t>ARAŞTIRMA</a:t>
            </a:r>
            <a:r>
              <a:rPr lang="tr-TR" dirty="0" smtClean="0"/>
              <a:t/>
            </a:r>
            <a:br>
              <a:rPr lang="tr-TR" dirty="0" smtClean="0"/>
            </a:br>
            <a:r>
              <a:rPr lang="tr-TR" sz="3100" dirty="0" smtClean="0"/>
              <a:t>Ölçek Geliştirme Aşamaları ve Anket Geliştirme Süreçleri</a:t>
            </a:r>
            <a:endParaRPr lang="tr-TR" sz="3100" dirty="0"/>
          </a:p>
        </p:txBody>
      </p:sp>
      <p:sp>
        <p:nvSpPr>
          <p:cNvPr id="3" name="Alt Başlık 2"/>
          <p:cNvSpPr>
            <a:spLocks noGrp="1"/>
          </p:cNvSpPr>
          <p:nvPr>
            <p:ph type="subTitle" idx="1"/>
          </p:nvPr>
        </p:nvSpPr>
        <p:spPr>
          <a:xfrm>
            <a:off x="1524000" y="4932075"/>
            <a:ext cx="9144000" cy="1655762"/>
          </a:xfrm>
        </p:spPr>
        <p:txBody>
          <a:bodyPr/>
          <a:lstStyle/>
          <a:p>
            <a:r>
              <a:rPr lang="tr-TR" dirty="0" smtClean="0"/>
              <a:t>DOÇ. DR. ÖMAY ÇOKLUK BÖKEOĞLU</a:t>
            </a:r>
            <a:endParaRPr lang="tr-TR" dirty="0"/>
          </a:p>
        </p:txBody>
      </p:sp>
    </p:spTree>
    <p:extLst>
      <p:ext uri="{BB962C8B-B14F-4D97-AF65-F5344CB8AC3E}">
        <p14:creationId xmlns:p14="http://schemas.microsoft.com/office/powerpoint/2010/main" xmlns="" val="71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Ölçek Geliştirme Aşamaları</a:t>
            </a:r>
            <a:endParaRPr lang="tr-TR" dirty="0"/>
          </a:p>
        </p:txBody>
      </p:sp>
      <p:sp>
        <p:nvSpPr>
          <p:cNvPr id="3" name="İçerik Yer Tutucusu 2"/>
          <p:cNvSpPr>
            <a:spLocks noGrp="1"/>
          </p:cNvSpPr>
          <p:nvPr>
            <p:ph sz="quarter" idx="1"/>
          </p:nvPr>
        </p:nvSpPr>
        <p:spPr/>
        <p:txBody>
          <a:bodyPr/>
          <a:lstStyle/>
          <a:p>
            <a:pPr marL="0" indent="0">
              <a:buNone/>
            </a:pPr>
            <a:r>
              <a:rPr lang="tr-TR" b="1" dirty="0" smtClean="0"/>
              <a:t>1)</a:t>
            </a:r>
            <a:r>
              <a:rPr lang="tr-TR" dirty="0" smtClean="0"/>
              <a:t>Ölçülecek değişkenin kavramsal-kuramsal çerçevesinin çizilmesi ve tanımı</a:t>
            </a:r>
          </a:p>
          <a:p>
            <a:pPr marL="0" indent="0">
              <a:buNone/>
            </a:pPr>
            <a:r>
              <a:rPr lang="tr-TR" b="1" dirty="0" smtClean="0"/>
              <a:t>a)</a:t>
            </a:r>
            <a:r>
              <a:rPr lang="tr-TR" dirty="0" smtClean="0"/>
              <a:t>Açık bir şekilde yapının tanımlanmasının </a:t>
            </a:r>
            <a:r>
              <a:rPr lang="tr-TR" dirty="0" err="1" smtClean="0"/>
              <a:t>önemi,alan</a:t>
            </a:r>
            <a:r>
              <a:rPr lang="tr-TR" dirty="0" smtClean="0"/>
              <a:t> içeriği ve teorinin önemi</a:t>
            </a:r>
          </a:p>
          <a:p>
            <a:pPr marL="0" indent="0">
              <a:buNone/>
            </a:pPr>
            <a:r>
              <a:rPr lang="tr-TR" b="1" dirty="0" smtClean="0"/>
              <a:t>b)</a:t>
            </a:r>
            <a:r>
              <a:rPr lang="tr-TR" dirty="0" smtClean="0"/>
              <a:t>’’Etkili’’ ve ‘’geliştirilebilir’’ maddeler/göstergeler üzerine odaklanılır</a:t>
            </a:r>
          </a:p>
          <a:p>
            <a:pPr marL="0" indent="0">
              <a:buNone/>
            </a:pPr>
            <a:r>
              <a:rPr lang="tr-TR" b="1" dirty="0" smtClean="0"/>
              <a:t>c)</a:t>
            </a:r>
            <a:r>
              <a:rPr lang="tr-TR" dirty="0" smtClean="0"/>
              <a:t>Boyutluluğun </a:t>
            </a:r>
            <a:r>
              <a:rPr lang="tr-TR" dirty="0" err="1" smtClean="0"/>
              <a:t>yapılandırılması:tek</a:t>
            </a:r>
            <a:r>
              <a:rPr lang="tr-TR" dirty="0" smtClean="0"/>
              <a:t> </a:t>
            </a:r>
            <a:r>
              <a:rPr lang="tr-TR" dirty="0" err="1" smtClean="0"/>
              <a:t>boyutlu,çok</a:t>
            </a:r>
            <a:r>
              <a:rPr lang="tr-TR" dirty="0" smtClean="0"/>
              <a:t> boyutlu </a:t>
            </a:r>
            <a:r>
              <a:rPr lang="tr-TR" dirty="0" err="1" smtClean="0"/>
              <a:t>vs</a:t>
            </a:r>
            <a:endParaRPr lang="tr-TR" dirty="0"/>
          </a:p>
        </p:txBody>
      </p:sp>
    </p:spTree>
    <p:extLst>
      <p:ext uri="{BB962C8B-B14F-4D97-AF65-F5344CB8AC3E}">
        <p14:creationId xmlns:p14="http://schemas.microsoft.com/office/powerpoint/2010/main" xmlns="" val="13541288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0" indent="0">
              <a:buNone/>
            </a:pPr>
            <a:r>
              <a:rPr lang="tr-TR" b="1" dirty="0" smtClean="0"/>
              <a:t>2)</a:t>
            </a:r>
            <a:r>
              <a:rPr lang="tr-TR" dirty="0" smtClean="0"/>
              <a:t>Ölçme aracının maddeleri aşağıdaki </a:t>
            </a:r>
            <a:r>
              <a:rPr lang="tr-TR" dirty="0" err="1" smtClean="0"/>
              <a:t>durımlar</a:t>
            </a:r>
            <a:r>
              <a:rPr lang="tr-TR" dirty="0" smtClean="0"/>
              <a:t> </a:t>
            </a:r>
            <a:r>
              <a:rPr lang="tr-TR" dirty="0" err="1" smtClean="0"/>
              <a:t>gözönüne</a:t>
            </a:r>
            <a:r>
              <a:rPr lang="tr-TR" dirty="0" smtClean="0"/>
              <a:t> alınarak yargılanır ve oluşturulur:</a:t>
            </a:r>
            <a:br>
              <a:rPr lang="tr-TR" dirty="0" smtClean="0"/>
            </a:br>
            <a:r>
              <a:rPr lang="tr-TR" b="1" dirty="0" smtClean="0"/>
              <a:t>a)</a:t>
            </a:r>
            <a:r>
              <a:rPr lang="tr-TR" dirty="0" smtClean="0"/>
              <a:t>Maddeler hakkında teorik varsayımlar(alan örneklemi </a:t>
            </a:r>
            <a:r>
              <a:rPr lang="tr-TR" dirty="0" err="1" smtClean="0"/>
              <a:t>vb</a:t>
            </a:r>
            <a:r>
              <a:rPr lang="tr-TR" dirty="0" smtClean="0"/>
              <a:t>)</a:t>
            </a:r>
          </a:p>
          <a:p>
            <a:pPr marL="0" indent="0">
              <a:buNone/>
            </a:pPr>
            <a:r>
              <a:rPr lang="tr-TR" b="1" dirty="0" smtClean="0"/>
              <a:t>b)</a:t>
            </a:r>
            <a:r>
              <a:rPr lang="tr-TR" dirty="0" smtClean="0"/>
              <a:t>Potansiyel maddelerin üretilmesi ve cevap formatlarının belirlenmesi</a:t>
            </a:r>
          </a:p>
          <a:p>
            <a:pPr marL="0" indent="0">
              <a:buNone/>
            </a:pPr>
            <a:r>
              <a:rPr lang="tr-TR" dirty="0"/>
              <a:t> </a:t>
            </a:r>
            <a:r>
              <a:rPr lang="tr-TR" dirty="0" smtClean="0"/>
              <a:t>(1)Başlangıçtaki madde havuzunda kaç madde var?</a:t>
            </a:r>
          </a:p>
          <a:p>
            <a:pPr marL="0" indent="0">
              <a:buNone/>
            </a:pPr>
            <a:r>
              <a:rPr lang="tr-TR" dirty="0"/>
              <a:t> </a:t>
            </a:r>
            <a:r>
              <a:rPr lang="tr-TR" dirty="0" smtClean="0"/>
              <a:t>(2)İkili ve çoklu puanlanan maddelerin cevap formatları</a:t>
            </a:r>
          </a:p>
          <a:p>
            <a:pPr marL="0" indent="0">
              <a:buNone/>
            </a:pPr>
            <a:r>
              <a:rPr lang="tr-TR" dirty="0"/>
              <a:t> </a:t>
            </a:r>
            <a:r>
              <a:rPr lang="tr-TR" dirty="0" smtClean="0"/>
              <a:t>(3)</a:t>
            </a:r>
            <a:r>
              <a:rPr lang="tr-TR" dirty="0" err="1" smtClean="0"/>
              <a:t>Item</a:t>
            </a:r>
            <a:r>
              <a:rPr lang="tr-TR" dirty="0" smtClean="0"/>
              <a:t> </a:t>
            </a:r>
            <a:r>
              <a:rPr lang="tr-TR" dirty="0" err="1" smtClean="0"/>
              <a:t>wording</a:t>
            </a:r>
            <a:r>
              <a:rPr lang="tr-TR" dirty="0" smtClean="0"/>
              <a:t> </a:t>
            </a:r>
            <a:r>
              <a:rPr lang="tr-TR" dirty="0" err="1" smtClean="0"/>
              <a:t>issues</a:t>
            </a:r>
            <a:endParaRPr lang="tr-TR" dirty="0" smtClean="0"/>
          </a:p>
          <a:p>
            <a:pPr marL="0" indent="0">
              <a:buNone/>
            </a:pPr>
            <a:r>
              <a:rPr lang="tr-TR" b="1" dirty="0" smtClean="0"/>
              <a:t>c)</a:t>
            </a:r>
            <a:r>
              <a:rPr lang="tr-TR" dirty="0" smtClean="0"/>
              <a:t>İçeriğin teorik olarak boyutluluğunun üzerine odaklanılması</a:t>
            </a:r>
          </a:p>
          <a:p>
            <a:pPr marL="0" indent="0">
              <a:buNone/>
            </a:pPr>
            <a:r>
              <a:rPr lang="tr-TR" b="1" dirty="0" smtClean="0"/>
              <a:t>d)</a:t>
            </a:r>
            <a:r>
              <a:rPr lang="tr-TR" dirty="0" smtClean="0"/>
              <a:t>Uzmanların içerik </a:t>
            </a:r>
            <a:r>
              <a:rPr lang="tr-TR" smtClean="0"/>
              <a:t>kapsam geçerliği </a:t>
            </a:r>
            <a:r>
              <a:rPr lang="tr-TR" dirty="0" smtClean="0"/>
              <a:t>hakkındaki görüşleri</a:t>
            </a:r>
          </a:p>
          <a:p>
            <a:pPr marL="0" indent="0">
              <a:buNone/>
            </a:pPr>
            <a:endParaRPr lang="tr-TR" dirty="0"/>
          </a:p>
        </p:txBody>
      </p:sp>
    </p:spTree>
    <p:extLst>
      <p:ext uri="{BB962C8B-B14F-4D97-AF65-F5344CB8AC3E}">
        <p14:creationId xmlns:p14="http://schemas.microsoft.com/office/powerpoint/2010/main" xmlns="" val="3742634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0" indent="0">
              <a:buNone/>
            </a:pPr>
            <a:r>
              <a:rPr lang="tr-TR" dirty="0" smtClean="0"/>
              <a:t> </a:t>
            </a:r>
            <a:r>
              <a:rPr lang="tr-TR" b="1" dirty="0" smtClean="0"/>
              <a:t>3)</a:t>
            </a:r>
            <a:r>
              <a:rPr lang="tr-TR" dirty="0" smtClean="0"/>
              <a:t>Yürütülen çalışmasının dizayn edilmesi ve ölçeğin revize edilmesi için göz önünde bulundurulması gerekenler:</a:t>
            </a:r>
          </a:p>
          <a:p>
            <a:pPr marL="0" indent="0">
              <a:buNone/>
            </a:pPr>
            <a:r>
              <a:rPr lang="tr-TR" b="1" dirty="0" smtClean="0"/>
              <a:t>(a)</a:t>
            </a:r>
            <a:r>
              <a:rPr lang="tr-TR" dirty="0" smtClean="0"/>
              <a:t>Madde düzenleme prosedürü olarak pilot uygulamanın yapılması</a:t>
            </a:r>
          </a:p>
          <a:p>
            <a:pPr marL="0" indent="0">
              <a:buNone/>
            </a:pPr>
            <a:r>
              <a:rPr lang="tr-TR" b="1" dirty="0" smtClean="0"/>
              <a:t>(b)</a:t>
            </a:r>
            <a:r>
              <a:rPr lang="tr-TR" dirty="0" smtClean="0"/>
              <a:t>Ölçek geliştirme aşamasında çeşitli örneklemler kullanmak</a:t>
            </a:r>
          </a:p>
          <a:p>
            <a:pPr marL="0" indent="0">
              <a:buNone/>
            </a:pPr>
            <a:r>
              <a:rPr lang="tr-TR" b="1" dirty="0" smtClean="0"/>
              <a:t>(c) </a:t>
            </a:r>
            <a:r>
              <a:rPr lang="tr-TR" dirty="0" smtClean="0"/>
              <a:t>Testin </a:t>
            </a:r>
            <a:r>
              <a:rPr lang="tr-TR" dirty="0" err="1" smtClean="0"/>
              <a:t>psikometrik</a:t>
            </a:r>
            <a:r>
              <a:rPr lang="tr-TR" dirty="0" smtClean="0"/>
              <a:t> özelliklerinin test edilmesi için çalışmasının planlanması</a:t>
            </a:r>
          </a:p>
          <a:p>
            <a:pPr marL="0" indent="0">
              <a:buNone/>
            </a:pPr>
            <a:r>
              <a:rPr lang="tr-TR" b="1" dirty="0" smtClean="0"/>
              <a:t>(d)</a:t>
            </a:r>
            <a:r>
              <a:rPr lang="tr-TR" dirty="0" err="1" smtClean="0"/>
              <a:t>Açımlayıcı</a:t>
            </a:r>
            <a:r>
              <a:rPr lang="tr-TR" dirty="0" smtClean="0"/>
              <a:t> Faktör analizinin yapılması</a:t>
            </a:r>
          </a:p>
          <a:p>
            <a:pPr marL="0" indent="0">
              <a:buNone/>
            </a:pPr>
            <a:r>
              <a:rPr lang="tr-TR" b="1" dirty="0" smtClean="0"/>
              <a:t>(e)</a:t>
            </a:r>
            <a:r>
              <a:rPr lang="tr-TR" dirty="0" smtClean="0"/>
              <a:t>Madde analizinin yapılması ve iç tutarlılığın kestirilmesi</a:t>
            </a:r>
          </a:p>
          <a:p>
            <a:pPr marL="0" indent="0">
              <a:buNone/>
            </a:pPr>
            <a:r>
              <a:rPr lang="tr-TR" b="1" dirty="0" smtClean="0"/>
              <a:t>(f)</a:t>
            </a:r>
            <a:r>
              <a:rPr lang="tr-TR" dirty="0" smtClean="0"/>
              <a:t>Gelecek çalışmalarda kullanılacak maddelerin tespit edilmesi</a:t>
            </a:r>
            <a:endParaRPr lang="tr-TR" dirty="0"/>
          </a:p>
        </p:txBody>
      </p:sp>
    </p:spTree>
    <p:extLst>
      <p:ext uri="{BB962C8B-B14F-4D97-AF65-F5344CB8AC3E}">
        <p14:creationId xmlns:p14="http://schemas.microsoft.com/office/powerpoint/2010/main" xmlns="" val="6600074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815413" y="1484784"/>
            <a:ext cx="10766987" cy="4672176"/>
          </a:xfrm>
        </p:spPr>
        <p:txBody>
          <a:bodyPr/>
          <a:lstStyle/>
          <a:p>
            <a:pPr marL="0" indent="0">
              <a:buNone/>
            </a:pPr>
            <a:r>
              <a:rPr lang="tr-TR" dirty="0" smtClean="0"/>
              <a:t> </a:t>
            </a:r>
            <a:r>
              <a:rPr lang="tr-TR" b="1" dirty="0" smtClean="0"/>
              <a:t>4)</a:t>
            </a:r>
            <a:r>
              <a:rPr lang="tr-TR" dirty="0" smtClean="0"/>
              <a:t>Ölçeğe son hali verilirken göz önünde bulundurulması gerekenler:</a:t>
            </a:r>
          </a:p>
          <a:p>
            <a:pPr marL="0" indent="0">
              <a:buNone/>
            </a:pPr>
            <a:r>
              <a:rPr lang="tr-TR" b="1" dirty="0" smtClean="0"/>
              <a:t>(a)</a:t>
            </a:r>
            <a:r>
              <a:rPr lang="tr-TR" dirty="0" err="1" smtClean="0"/>
              <a:t>Açımlayıcı</a:t>
            </a:r>
            <a:r>
              <a:rPr lang="tr-TR" dirty="0" smtClean="0"/>
              <a:t> faktör analizinin yapılması</a:t>
            </a:r>
          </a:p>
          <a:p>
            <a:pPr marL="0" indent="0">
              <a:buNone/>
            </a:pPr>
            <a:r>
              <a:rPr lang="tr-TR" b="1" dirty="0" smtClean="0"/>
              <a:t>(b)</a:t>
            </a:r>
            <a:r>
              <a:rPr lang="tr-TR" dirty="0" smtClean="0"/>
              <a:t>Madde analizi ve doğrulayıcı faktör analizinin yapılması</a:t>
            </a:r>
          </a:p>
          <a:p>
            <a:pPr marL="0" indent="0">
              <a:buNone/>
            </a:pPr>
            <a:r>
              <a:rPr lang="tr-TR" b="1" dirty="0" smtClean="0"/>
              <a:t>(c)</a:t>
            </a:r>
            <a:r>
              <a:rPr lang="tr-TR" dirty="0" smtClean="0"/>
              <a:t>Testin geçerliğinin tespit edilmesi</a:t>
            </a:r>
          </a:p>
          <a:p>
            <a:pPr marL="0" indent="0">
              <a:buNone/>
            </a:pPr>
            <a:r>
              <a:rPr lang="tr-TR" b="1" dirty="0" smtClean="0"/>
              <a:t>(d)</a:t>
            </a:r>
            <a:r>
              <a:rPr lang="tr-TR" dirty="0" smtClean="0"/>
              <a:t>G teorisinin(</a:t>
            </a:r>
            <a:r>
              <a:rPr lang="tr-TR" dirty="0" err="1" smtClean="0"/>
              <a:t>genellenebilirlik</a:t>
            </a:r>
            <a:r>
              <a:rPr lang="tr-TR" dirty="0" smtClean="0"/>
              <a:t> çalışmalarının) uygulanması</a:t>
            </a:r>
            <a:endParaRPr lang="tr-TR" dirty="0"/>
          </a:p>
        </p:txBody>
      </p:sp>
    </p:spTree>
    <p:extLst>
      <p:ext uri="{BB962C8B-B14F-4D97-AF65-F5344CB8AC3E}">
        <p14:creationId xmlns:p14="http://schemas.microsoft.com/office/powerpoint/2010/main" xmlns="" val="31041436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dirty="0" smtClean="0"/>
              <a:t>Ölçek Geliştirme Yöntemleri</a:t>
            </a:r>
            <a:br>
              <a:rPr lang="tr-TR" sz="2800" dirty="0" smtClean="0"/>
            </a:br>
            <a:r>
              <a:rPr lang="tr-TR" sz="2800" dirty="0" smtClean="0"/>
              <a:t>Tek Boyutluluğa Dayanan Bilindik Yöntemler</a:t>
            </a:r>
            <a:endParaRPr lang="tr-TR" sz="2800" dirty="0"/>
          </a:p>
        </p:txBody>
      </p:sp>
      <p:sp>
        <p:nvSpPr>
          <p:cNvPr id="3" name="2 İçerik Yer Tutucusu"/>
          <p:cNvSpPr>
            <a:spLocks noGrp="1"/>
          </p:cNvSpPr>
          <p:nvPr>
            <p:ph sz="quarter" idx="1"/>
          </p:nvPr>
        </p:nvSpPr>
        <p:spPr/>
        <p:txBody>
          <a:bodyPr/>
          <a:lstStyle/>
          <a:p>
            <a:pPr>
              <a:buFont typeface="Wingdings" pitchFamily="2" charset="2"/>
              <a:buChar char="ü"/>
            </a:pPr>
            <a:r>
              <a:rPr lang="tr-TR" dirty="0" smtClean="0"/>
              <a:t>   Psikolojik değişkenlerin ölçeklenmesinde </a:t>
            </a:r>
            <a:r>
              <a:rPr lang="tr-TR" dirty="0" err="1" smtClean="0"/>
              <a:t>Torgerson</a:t>
            </a:r>
            <a:r>
              <a:rPr lang="tr-TR" dirty="0" smtClean="0"/>
              <a:t>(1958) üç sınıflama yöntemi önermiştir.</a:t>
            </a:r>
          </a:p>
          <a:p>
            <a:r>
              <a:rPr lang="tr-TR" dirty="0" smtClean="0"/>
              <a:t>Denek-merkezli</a:t>
            </a:r>
          </a:p>
          <a:p>
            <a:r>
              <a:rPr lang="tr-TR" dirty="0" smtClean="0"/>
              <a:t>Uyarıcı Merkezli</a:t>
            </a:r>
          </a:p>
          <a:p>
            <a:r>
              <a:rPr lang="tr-TR" dirty="0" smtClean="0"/>
              <a:t>Tepki Merkezli yöntemler.</a:t>
            </a:r>
          </a:p>
          <a:p>
            <a:pPr>
              <a:buFont typeface="Wingdings" pitchFamily="2" charset="2"/>
              <a:buChar char="ü"/>
            </a:pPr>
            <a:r>
              <a:rPr lang="tr-TR" dirty="0" smtClean="0"/>
              <a:t>   </a:t>
            </a:r>
            <a:r>
              <a:rPr lang="tr-TR" dirty="0" err="1" smtClean="0"/>
              <a:t>Crocker</a:t>
            </a:r>
            <a:r>
              <a:rPr lang="tr-TR" dirty="0" smtClean="0"/>
              <a:t> ve </a:t>
            </a:r>
            <a:r>
              <a:rPr lang="tr-TR" dirty="0" err="1" smtClean="0"/>
              <a:t>Algina</a:t>
            </a:r>
            <a:r>
              <a:rPr lang="tr-TR" dirty="0" smtClean="0"/>
              <a:t>(1986) ise;</a:t>
            </a:r>
          </a:p>
          <a:p>
            <a:pPr>
              <a:buFont typeface="Wingdings" pitchFamily="2" charset="2"/>
              <a:buChar char="§"/>
            </a:pPr>
            <a:r>
              <a:rPr lang="tr-TR" dirty="0" smtClean="0"/>
              <a:t>Psikolojik boyut üzerinde maddeleri yerleştirme yaklaşımları</a:t>
            </a:r>
          </a:p>
          <a:p>
            <a:pPr>
              <a:buFont typeface="Wingdings" pitchFamily="2" charset="2"/>
              <a:buChar char="§"/>
            </a:pPr>
            <a:r>
              <a:rPr lang="tr-TR" dirty="0" smtClean="0"/>
              <a:t>Psikolojik boyut üzerine bireyleri yerleştirme yaklaşımları</a:t>
            </a:r>
          </a:p>
          <a:p>
            <a:endParaRPr lang="tr-TR" dirty="0"/>
          </a:p>
        </p:txBody>
      </p:sp>
    </p:spTree>
    <p:extLst>
      <p:ext uri="{BB962C8B-B14F-4D97-AF65-F5344CB8AC3E}">
        <p14:creationId xmlns:p14="http://schemas.microsoft.com/office/powerpoint/2010/main" xmlns="" val="14631191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dirty="0" smtClean="0"/>
              <a:t>Psikolojik Boyut Üzerine Maddeleri Yerleştirme Yaklaşımları</a:t>
            </a:r>
            <a:endParaRPr lang="tr-TR" sz="2800" dirty="0"/>
          </a:p>
        </p:txBody>
      </p:sp>
      <p:sp>
        <p:nvSpPr>
          <p:cNvPr id="3" name="2 İçerik Yer Tutucusu"/>
          <p:cNvSpPr>
            <a:spLocks noGrp="1"/>
          </p:cNvSpPr>
          <p:nvPr>
            <p:ph sz="quarter" idx="1"/>
          </p:nvPr>
        </p:nvSpPr>
        <p:spPr>
          <a:xfrm>
            <a:off x="527381" y="1340768"/>
            <a:ext cx="11055019" cy="5088628"/>
          </a:xfrm>
        </p:spPr>
        <p:txBody>
          <a:bodyPr>
            <a:normAutofit/>
          </a:bodyPr>
          <a:lstStyle/>
          <a:p>
            <a:pPr>
              <a:buNone/>
            </a:pPr>
            <a:r>
              <a:rPr lang="tr-TR" dirty="0" smtClean="0"/>
              <a:t>  </a:t>
            </a:r>
            <a:r>
              <a:rPr lang="tr-TR" b="1" dirty="0" smtClean="0"/>
              <a:t>Denek Tepkilerine Dayanarak Maddeleri Ölçekleme</a:t>
            </a:r>
          </a:p>
          <a:p>
            <a:pPr>
              <a:buNone/>
            </a:pPr>
            <a:r>
              <a:rPr lang="tr-TR" b="1" dirty="0" smtClean="0"/>
              <a:t>     </a:t>
            </a:r>
            <a:r>
              <a:rPr lang="tr-TR" dirty="0" smtClean="0">
                <a:solidFill>
                  <a:schemeClr val="bg2">
                    <a:lumMod val="50000"/>
                  </a:schemeClr>
                </a:solidFill>
              </a:rPr>
              <a:t>Maddeler bir grup deneğin tepkilerine dayanarak ölçeklenir.Bireylerden beklenen,kendilerini olduğu gibi yansıtmaları.</a:t>
            </a:r>
          </a:p>
          <a:p>
            <a:pPr>
              <a:buNone/>
            </a:pPr>
            <a:r>
              <a:rPr lang="tr-TR" b="1" dirty="0"/>
              <a:t> </a:t>
            </a:r>
            <a:r>
              <a:rPr lang="tr-TR" b="1" dirty="0" smtClean="0"/>
              <a:t>   a)</a:t>
            </a:r>
            <a:r>
              <a:rPr lang="tr-TR" dirty="0" err="1" smtClean="0"/>
              <a:t>Bogardus</a:t>
            </a:r>
            <a:r>
              <a:rPr lang="tr-TR" dirty="0" smtClean="0"/>
              <a:t> Tipi Ölçek Geliştirme</a:t>
            </a:r>
          </a:p>
          <a:p>
            <a:pPr>
              <a:buNone/>
            </a:pPr>
            <a:r>
              <a:rPr lang="tr-TR" b="1" dirty="0" smtClean="0"/>
              <a:t>    b)</a:t>
            </a:r>
            <a:r>
              <a:rPr lang="tr-TR" dirty="0" err="1" smtClean="0"/>
              <a:t>Guttman</a:t>
            </a:r>
            <a:r>
              <a:rPr lang="tr-TR" dirty="0" smtClean="0"/>
              <a:t> Tipi Ölçek Geliştirme</a:t>
            </a:r>
          </a:p>
          <a:p>
            <a:pPr>
              <a:buNone/>
            </a:pPr>
            <a:r>
              <a:rPr lang="tr-TR" dirty="0" smtClean="0"/>
              <a:t>   </a:t>
            </a:r>
            <a:r>
              <a:rPr lang="tr-TR" b="1" dirty="0" smtClean="0"/>
              <a:t>Yargıcı Kararlarına Dayanarak Maddeleri Ölçekleme</a:t>
            </a:r>
          </a:p>
          <a:p>
            <a:pPr>
              <a:buNone/>
            </a:pPr>
            <a:r>
              <a:rPr lang="tr-TR" b="1" dirty="0"/>
              <a:t> </a:t>
            </a:r>
            <a:r>
              <a:rPr lang="tr-TR" b="1" dirty="0" smtClean="0"/>
              <a:t>   </a:t>
            </a:r>
            <a:r>
              <a:rPr lang="tr-TR" dirty="0" err="1" smtClean="0"/>
              <a:t>Thurstone</a:t>
            </a:r>
            <a:r>
              <a:rPr lang="tr-TR" dirty="0" smtClean="0"/>
              <a:t> Tipi Ölçek Geliştirme</a:t>
            </a:r>
          </a:p>
          <a:p>
            <a:pPr>
              <a:buNone/>
            </a:pPr>
            <a:r>
              <a:rPr lang="tr-TR" dirty="0"/>
              <a:t> </a:t>
            </a:r>
            <a:r>
              <a:rPr lang="tr-TR" dirty="0" smtClean="0"/>
              <a:t>  </a:t>
            </a:r>
            <a:r>
              <a:rPr lang="tr-TR" b="1" dirty="0" smtClean="0"/>
              <a:t>a)</a:t>
            </a:r>
            <a:r>
              <a:rPr lang="tr-TR" dirty="0" smtClean="0"/>
              <a:t>Eşit Görünen Aralıklar Yöntemi</a:t>
            </a:r>
          </a:p>
          <a:p>
            <a:pPr>
              <a:buNone/>
            </a:pPr>
            <a:r>
              <a:rPr lang="tr-TR" dirty="0"/>
              <a:t> </a:t>
            </a:r>
            <a:r>
              <a:rPr lang="tr-TR" dirty="0" smtClean="0"/>
              <a:t> </a:t>
            </a:r>
            <a:r>
              <a:rPr lang="tr-TR" b="1" dirty="0" smtClean="0"/>
              <a:t> b)</a:t>
            </a:r>
            <a:r>
              <a:rPr lang="tr-TR" dirty="0" smtClean="0"/>
              <a:t>İkili</a:t>
            </a:r>
            <a:r>
              <a:rPr lang="tr-TR" b="1" dirty="0" smtClean="0"/>
              <a:t> </a:t>
            </a:r>
            <a:r>
              <a:rPr lang="tr-TR" dirty="0" smtClean="0"/>
              <a:t>Karşılaştırma Yargıları Durumuna Göre Ölçekleme</a:t>
            </a:r>
          </a:p>
        </p:txBody>
      </p:sp>
    </p:spTree>
    <p:extLst>
      <p:ext uri="{BB962C8B-B14F-4D97-AF65-F5344CB8AC3E}">
        <p14:creationId xmlns:p14="http://schemas.microsoft.com/office/powerpoint/2010/main" xmlns="" val="10035843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defRPr/>
            </a:pPr>
            <a:r>
              <a:rPr lang="tr-TR" dirty="0" smtClean="0"/>
              <a:t>Tutum </a:t>
            </a:r>
            <a:endParaRPr lang="tr-TR" dirty="0"/>
          </a:p>
        </p:txBody>
      </p:sp>
      <p:graphicFrame>
        <p:nvGraphicFramePr>
          <p:cNvPr id="7" name="İçerik Yer Tutucusu 6"/>
          <p:cNvGraphicFramePr>
            <a:graphicFrameLocks noGrp="1"/>
          </p:cNvGraphicFramePr>
          <p:nvPr>
            <p:ph sz="quarter" idx="1"/>
          </p:nvPr>
        </p:nvGraphicFramePr>
        <p:xfrm>
          <a:off x="402336" y="1527048"/>
          <a:ext cx="1133856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4756" name="Veri Yer Tutucusu 3"/>
          <p:cNvSpPr>
            <a:spLocks noGrp="1"/>
          </p:cNvSpPr>
          <p:nvPr>
            <p:ph type="dt" sz="quarter" idx="10"/>
          </p:nvPr>
        </p:nvSpPr>
        <p:spPr bwMode="auto">
          <a:noFill/>
          <a:ln>
            <a:miter lim="800000"/>
            <a:headEnd/>
            <a:tailEnd/>
          </a:ln>
        </p:spPr>
        <p:txBody>
          <a:bodyPr wrap="square" lIns="91440" tIns="45720" rIns="91440" bIns="45720" numCol="1" anchor="t" anchorCtr="0" compatLnSpc="1">
            <a:prstTxWarp prst="textNoShape">
              <a:avLst/>
            </a:prstTxWarp>
          </a:bodyPr>
          <a:lstStyle/>
          <a:p>
            <a:r>
              <a:rPr lang="tr-TR" dirty="0" err="1" smtClean="0"/>
              <a:t>Tezbaşaran</a:t>
            </a:r>
            <a:r>
              <a:rPr lang="tr-TR" dirty="0" smtClean="0"/>
              <a:t>,2008</a:t>
            </a:r>
            <a:endParaRPr lang="tr-TR" dirty="0" smtClean="0"/>
          </a:p>
        </p:txBody>
      </p:sp>
      <p:sp>
        <p:nvSpPr>
          <p:cNvPr id="5" name="Slayt Numarası Yer Tutucusu 4"/>
          <p:cNvSpPr>
            <a:spLocks noGrp="1"/>
          </p:cNvSpPr>
          <p:nvPr>
            <p:ph type="sldNum" sz="quarter" idx="12"/>
          </p:nvPr>
        </p:nvSpPr>
        <p:spPr/>
        <p:txBody>
          <a:bodyPr/>
          <a:lstStyle/>
          <a:p>
            <a:pPr>
              <a:defRPr/>
            </a:pPr>
            <a:fld id="{D38AFE8F-1FB5-4433-8E3D-1EA6E0626318}" type="slidenum">
              <a:rPr lang="tr-TR" smtClean="0"/>
              <a:pPr>
                <a:defRPr/>
              </a:pPr>
              <a:t>16</a:t>
            </a:fld>
            <a:endParaRPr lang="tr-T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Tutum </a:t>
            </a:r>
            <a:r>
              <a:rPr lang="tr-TR" dirty="0"/>
              <a:t>cümleleri denilen ve test maddelerine benzer cümlelerden oluşur</a:t>
            </a:r>
            <a:r>
              <a:rPr lang="tr-TR" dirty="0" smtClean="0"/>
              <a:t>.</a:t>
            </a:r>
          </a:p>
          <a:p>
            <a:r>
              <a:rPr lang="tr-TR" dirty="0"/>
              <a:t>Denek tepkilerine </a:t>
            </a:r>
            <a:r>
              <a:rPr lang="tr-TR" dirty="0" smtClean="0"/>
              <a:t>dayanan ölçekler</a:t>
            </a:r>
          </a:p>
          <a:p>
            <a:pPr lvl="1"/>
            <a:r>
              <a:rPr lang="tr-TR" dirty="0" err="1" smtClean="0"/>
              <a:t>Bogordus</a:t>
            </a:r>
            <a:r>
              <a:rPr lang="tr-TR" dirty="0" smtClean="0"/>
              <a:t> Sosyal Uzaklık Ölçeği</a:t>
            </a:r>
          </a:p>
          <a:p>
            <a:pPr lvl="1"/>
            <a:r>
              <a:rPr lang="tr-TR" dirty="0" err="1" smtClean="0"/>
              <a:t>Likert</a:t>
            </a:r>
            <a:r>
              <a:rPr lang="tr-TR" dirty="0" smtClean="0"/>
              <a:t> Tipi Ölçekler</a:t>
            </a:r>
          </a:p>
          <a:p>
            <a:pPr lvl="1"/>
            <a:r>
              <a:rPr lang="tr-TR" dirty="0" err="1" smtClean="0"/>
              <a:t>Guttman</a:t>
            </a:r>
            <a:r>
              <a:rPr lang="tr-TR" dirty="0" smtClean="0"/>
              <a:t> Ölçeği</a:t>
            </a:r>
          </a:p>
          <a:p>
            <a:r>
              <a:rPr lang="tr-TR" dirty="0"/>
              <a:t>Yargıcı </a:t>
            </a:r>
            <a:r>
              <a:rPr lang="tr-TR" dirty="0" smtClean="0"/>
              <a:t>uyumlarına dayanan ölçekler</a:t>
            </a:r>
          </a:p>
          <a:p>
            <a:pPr lvl="1"/>
            <a:r>
              <a:rPr lang="tr-TR" dirty="0" err="1" smtClean="0"/>
              <a:t>Thurstone</a:t>
            </a:r>
            <a:r>
              <a:rPr lang="tr-TR" dirty="0" smtClean="0"/>
              <a:t> tipi ölçekler</a:t>
            </a:r>
          </a:p>
          <a:p>
            <a:endParaRPr lang="tr-TR" dirty="0" smtClean="0"/>
          </a:p>
          <a:p>
            <a:endParaRPr lang="tr-TR" dirty="0"/>
          </a:p>
        </p:txBody>
      </p:sp>
      <p:sp>
        <p:nvSpPr>
          <p:cNvPr id="3" name="Başlık 2"/>
          <p:cNvSpPr>
            <a:spLocks noGrp="1"/>
          </p:cNvSpPr>
          <p:nvPr>
            <p:ph type="title"/>
          </p:nvPr>
        </p:nvSpPr>
        <p:spPr/>
        <p:txBody>
          <a:bodyPr>
            <a:normAutofit/>
          </a:bodyPr>
          <a:lstStyle/>
          <a:p>
            <a:pPr algn="ctr"/>
            <a:r>
              <a:rPr lang="tr-TR" sz="2800" dirty="0"/>
              <a:t>Tutum </a:t>
            </a:r>
            <a:r>
              <a:rPr lang="tr-TR" sz="2800" dirty="0" smtClean="0"/>
              <a:t>Ölçekleri</a:t>
            </a:r>
            <a:endParaRPr lang="tr-TR" sz="2800" dirty="0"/>
          </a:p>
        </p:txBody>
      </p:sp>
    </p:spTree>
    <p:extLst>
      <p:ext uri="{BB962C8B-B14F-4D97-AF65-F5344CB8AC3E}">
        <p14:creationId xmlns:p14="http://schemas.microsoft.com/office/powerpoint/2010/main" xmlns="" val="15964376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19403" y="404664"/>
            <a:ext cx="10862997" cy="738336"/>
          </a:xfrm>
        </p:spPr>
        <p:txBody>
          <a:bodyPr>
            <a:noAutofit/>
          </a:bodyPr>
          <a:lstStyle/>
          <a:p>
            <a:pPr algn="ctr"/>
            <a:r>
              <a:rPr lang="tr-TR" sz="2400" dirty="0"/>
              <a:t>Psikolojik Ölçeklerin(Tutum Ölçekleri) Temel </a:t>
            </a:r>
            <a:r>
              <a:rPr lang="tr-TR" sz="2400" dirty="0" err="1"/>
              <a:t>Sayıltıları</a:t>
            </a:r>
            <a:r>
              <a:rPr lang="tr-TR" sz="2400" dirty="0"/>
              <a:t/>
            </a:r>
            <a:br>
              <a:rPr lang="tr-TR" sz="2400" dirty="0"/>
            </a:br>
            <a:endParaRPr lang="tr-TR" sz="2400" dirty="0"/>
          </a:p>
        </p:txBody>
      </p:sp>
      <p:sp>
        <p:nvSpPr>
          <p:cNvPr id="3" name="İçerik Yer Tutucusu 2"/>
          <p:cNvSpPr>
            <a:spLocks noGrp="1"/>
          </p:cNvSpPr>
          <p:nvPr>
            <p:ph sz="quarter" idx="1"/>
          </p:nvPr>
        </p:nvSpPr>
        <p:spPr/>
        <p:txBody>
          <a:bodyPr/>
          <a:lstStyle/>
          <a:p>
            <a:pPr lvl="1" algn="just"/>
            <a:r>
              <a:rPr lang="tr-TR" b="1" dirty="0" smtClean="0">
                <a:solidFill>
                  <a:schemeClr val="tx1"/>
                </a:solidFill>
              </a:rPr>
              <a:t>Süreklilik</a:t>
            </a:r>
            <a:r>
              <a:rPr lang="tr-TR" b="1" dirty="0">
                <a:solidFill>
                  <a:schemeClr val="tx1"/>
                </a:solidFill>
              </a:rPr>
              <a:t>: </a:t>
            </a:r>
            <a:r>
              <a:rPr lang="tr-TR" dirty="0">
                <a:solidFill>
                  <a:schemeClr val="tx1"/>
                </a:solidFill>
              </a:rPr>
              <a:t>Psikolojik ölçeklerle ölçülen özeliğin sürekli bir değişken olduğu kabul edilir. </a:t>
            </a:r>
          </a:p>
          <a:p>
            <a:pPr lvl="1" algn="just"/>
            <a:r>
              <a:rPr lang="tr-TR" b="1" dirty="0">
                <a:solidFill>
                  <a:schemeClr val="tx1"/>
                </a:solidFill>
              </a:rPr>
              <a:t>Tek boyutluluk: </a:t>
            </a:r>
            <a:r>
              <a:rPr lang="tr-TR" dirty="0">
                <a:solidFill>
                  <a:schemeClr val="tx1"/>
                </a:solidFill>
              </a:rPr>
              <a:t>Psikolojik bir ölçekle ölçülen bir özeliğin diğer özeliklerden bağımsız olarak tek başına tanımlanabileceği ve ölçülebileceği anlamına gelir. </a:t>
            </a:r>
          </a:p>
          <a:p>
            <a:pPr lvl="1" algn="just"/>
            <a:r>
              <a:rPr lang="tr-TR" b="1" dirty="0" err="1">
                <a:solidFill>
                  <a:schemeClr val="tx1"/>
                </a:solidFill>
              </a:rPr>
              <a:t>Doğrusallık</a:t>
            </a:r>
            <a:r>
              <a:rPr lang="tr-TR" b="1" dirty="0">
                <a:solidFill>
                  <a:schemeClr val="tx1"/>
                </a:solidFill>
              </a:rPr>
              <a:t>: </a:t>
            </a:r>
            <a:r>
              <a:rPr lang="tr-TR" dirty="0">
                <a:solidFill>
                  <a:schemeClr val="tx1"/>
                </a:solidFill>
              </a:rPr>
              <a:t>Bir psikolojik ölçekle ölçülen psikolojik özeliğin tek bir boyutuyla ilgili ölçülerinin, ağırlık, uzunluk gibi fiziksel bir özeliğin ölçüleri gibi bir doğru üzerinde gösterilebileceği kabul edilir.</a:t>
            </a:r>
          </a:p>
          <a:p>
            <a:endParaRPr lang="tr-TR" dirty="0"/>
          </a:p>
        </p:txBody>
      </p:sp>
    </p:spTree>
    <p:extLst>
      <p:ext uri="{BB962C8B-B14F-4D97-AF65-F5344CB8AC3E}">
        <p14:creationId xmlns:p14="http://schemas.microsoft.com/office/powerpoint/2010/main" xmlns="" val="12962636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Kaynaklar</a:t>
            </a:r>
            <a:endParaRPr lang="tr-TR" dirty="0"/>
          </a:p>
        </p:txBody>
      </p:sp>
      <p:sp>
        <p:nvSpPr>
          <p:cNvPr id="3" name="2 İçerik Yer Tutucusu"/>
          <p:cNvSpPr>
            <a:spLocks noGrp="1"/>
          </p:cNvSpPr>
          <p:nvPr>
            <p:ph idx="1"/>
          </p:nvPr>
        </p:nvSpPr>
        <p:spPr/>
        <p:txBody>
          <a:bodyPr>
            <a:normAutofit/>
          </a:bodyPr>
          <a:lstStyle/>
          <a:p>
            <a:endParaRPr lang="tr-TR" dirty="0" smtClean="0"/>
          </a:p>
          <a:p>
            <a:r>
              <a:rPr lang="tr-TR" dirty="0" err="1" smtClean="0"/>
              <a:t>Erkuş</a:t>
            </a:r>
            <a:r>
              <a:rPr lang="tr-TR" dirty="0" smtClean="0"/>
              <a:t>,A</a:t>
            </a:r>
            <a:r>
              <a:rPr lang="tr-TR" dirty="0" smtClean="0"/>
              <a:t>. Psikolojide Ölçme Ve Ölçek Geliştirme,2014,</a:t>
            </a:r>
            <a:r>
              <a:rPr lang="tr-TR" dirty="0" err="1" smtClean="0"/>
              <a:t>Pegem</a:t>
            </a:r>
            <a:r>
              <a:rPr lang="tr-TR" dirty="0" smtClean="0"/>
              <a:t> Akademi</a:t>
            </a:r>
          </a:p>
          <a:p>
            <a:r>
              <a:rPr lang="tr-TR" dirty="0" smtClean="0"/>
              <a:t>Özgüven, İ.E. (1999). Psikolojik Testler. Ankara: </a:t>
            </a:r>
            <a:r>
              <a:rPr lang="tr-TR" dirty="0" err="1" smtClean="0"/>
              <a:t>Pdrem</a:t>
            </a:r>
            <a:r>
              <a:rPr lang="tr-TR" dirty="0" smtClean="0"/>
              <a:t> </a:t>
            </a:r>
            <a:r>
              <a:rPr lang="tr-TR" dirty="0" smtClean="0"/>
              <a:t>Yayınları</a:t>
            </a:r>
            <a:endParaRPr lang="tr-TR" dirty="0" smtClean="0"/>
          </a:p>
          <a:p>
            <a:r>
              <a:rPr lang="tr-TR" dirty="0" err="1" smtClean="0"/>
              <a:t>Kağıtçıbaşı</a:t>
            </a:r>
            <a:r>
              <a:rPr lang="tr-TR" dirty="0" smtClean="0"/>
              <a:t>,Ç.Günümüzde </a:t>
            </a:r>
            <a:r>
              <a:rPr lang="tr-TR" dirty="0" smtClean="0"/>
              <a:t>İnsan Ve İnsanlar(Sosyal Psikolojiye Giriş),Evrim Yayınevi,2013.</a:t>
            </a:r>
          </a:p>
          <a:p>
            <a:r>
              <a:rPr lang="tr-TR" dirty="0" smtClean="0"/>
              <a:t>Tavşancıl,E.(2002).Tutumların Ölçülmesi Ve </a:t>
            </a:r>
            <a:r>
              <a:rPr lang="tr-TR" dirty="0" err="1" smtClean="0"/>
              <a:t>Spss</a:t>
            </a:r>
            <a:r>
              <a:rPr lang="tr-TR" dirty="0" smtClean="0"/>
              <a:t> İle Veri Analizi;Ankara:Nobel </a:t>
            </a:r>
            <a:r>
              <a:rPr lang="tr-TR" dirty="0" smtClean="0"/>
              <a:t>Yayınları</a:t>
            </a:r>
          </a:p>
          <a:p>
            <a:r>
              <a:rPr lang="tr-TR" dirty="0" smtClean="0"/>
              <a:t>Turgut, M. F. </a:t>
            </a:r>
            <a:r>
              <a:rPr lang="tr-TR" dirty="0" smtClean="0"/>
              <a:t>ve </a:t>
            </a:r>
            <a:r>
              <a:rPr lang="tr-TR" dirty="0" err="1" smtClean="0"/>
              <a:t>Baykul</a:t>
            </a:r>
            <a:r>
              <a:rPr lang="tr-TR" dirty="0" smtClean="0"/>
              <a:t>, Y. (1992). Ölçekleme teknikleri. Ankara: ÖSYM Yayınları.</a:t>
            </a:r>
          </a:p>
          <a:p>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Anket</a:t>
            </a:r>
            <a:endParaRPr lang="tr-TR" dirty="0"/>
          </a:p>
        </p:txBody>
      </p:sp>
      <p:sp>
        <p:nvSpPr>
          <p:cNvPr id="3" name="2 İçerik Yer Tutucusu"/>
          <p:cNvSpPr>
            <a:spLocks noGrp="1"/>
          </p:cNvSpPr>
          <p:nvPr>
            <p:ph idx="1"/>
          </p:nvPr>
        </p:nvSpPr>
        <p:spPr/>
        <p:txBody>
          <a:bodyPr/>
          <a:lstStyle/>
          <a:p>
            <a:r>
              <a:rPr lang="tr-TR" dirty="0" smtClean="0"/>
              <a:t>Anket, yanıtların katılımcılar tarafından kaydedildiği yazılı bir soru listesidir (Kumar, 2011). </a:t>
            </a:r>
            <a:endParaRPr lang="tr-TR" dirty="0" smtClean="0"/>
          </a:p>
          <a:p>
            <a:r>
              <a:rPr lang="tr-TR" dirty="0" err="1" smtClean="0"/>
              <a:t>Erkuş</a:t>
            </a:r>
            <a:r>
              <a:rPr lang="tr-TR" dirty="0" smtClean="0"/>
              <a:t> </a:t>
            </a:r>
            <a:r>
              <a:rPr lang="tr-TR" dirty="0" smtClean="0"/>
              <a:t>(2017)’a göre anket (sormaca), bireyin birden çok özelliği hakkında çeşitli madde türleriyle bilgi toplamak amacıyla kullanılan bir ölçüde yapılandırılmış yazılı görüşme tekniği ve/veya aracıdır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Anket Niçin Yapılır?</a:t>
            </a:r>
            <a:endParaRPr lang="tr-TR" dirty="0"/>
          </a:p>
        </p:txBody>
      </p:sp>
      <p:sp>
        <p:nvSpPr>
          <p:cNvPr id="3" name="2 İçerik Yer Tutucusu"/>
          <p:cNvSpPr>
            <a:spLocks noGrp="1"/>
          </p:cNvSpPr>
          <p:nvPr>
            <p:ph idx="1"/>
          </p:nvPr>
        </p:nvSpPr>
        <p:spPr>
          <a:xfrm>
            <a:off x="998806" y="1941341"/>
            <a:ext cx="10354994" cy="4235621"/>
          </a:xfrm>
        </p:spPr>
        <p:txBody>
          <a:bodyPr/>
          <a:lstStyle/>
          <a:p>
            <a:pPr>
              <a:buNone/>
            </a:pPr>
            <a:r>
              <a:rPr lang="tr-TR" dirty="0" smtClean="0"/>
              <a:t>		Anketin </a:t>
            </a:r>
            <a:r>
              <a:rPr lang="tr-TR" dirty="0" smtClean="0"/>
              <a:t>temel amacı bir topluluğun karakteristiğini ortaya çıkarmaktır. Aslında araştırmacıların bulmak istediği şey değişkenlere karşı verdikleri cevapların dağılımıdır. Evrenden seçilen bir grup ankete tabi tutulur ve örneklemden alınan veriler bu evren hakkında bize bilgi verir (</a:t>
            </a:r>
            <a:r>
              <a:rPr lang="tr-TR" dirty="0" err="1" smtClean="0"/>
              <a:t>Fraenkel</a:t>
            </a:r>
            <a:r>
              <a:rPr lang="tr-TR" dirty="0" smtClean="0"/>
              <a:t> ve </a:t>
            </a:r>
            <a:r>
              <a:rPr lang="tr-TR" dirty="0" err="1" smtClean="0"/>
              <a:t>Wallen</a:t>
            </a:r>
            <a:r>
              <a:rPr lang="tr-TR" dirty="0" smtClean="0"/>
              <a:t>, 2009)</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Anketlerde Kullanılan Soru </a:t>
            </a:r>
            <a:r>
              <a:rPr lang="tr-TR" sz="2200" dirty="0" smtClean="0"/>
              <a:t>Grupları(</a:t>
            </a:r>
            <a:r>
              <a:rPr lang="tr-TR" sz="2200" dirty="0" err="1" smtClean="0"/>
              <a:t>akt</a:t>
            </a:r>
            <a:r>
              <a:rPr lang="tr-TR" sz="2200" dirty="0" smtClean="0"/>
              <a:t>: </a:t>
            </a:r>
            <a:r>
              <a:rPr lang="tr-TR" sz="2200" dirty="0" err="1" smtClean="0"/>
              <a:t>Büyüköztürk</a:t>
            </a:r>
            <a:r>
              <a:rPr lang="tr-TR" sz="2200" dirty="0" smtClean="0"/>
              <a:t>, Kılıç Çakmak, Akgün, Karadeniz ve Demirel, 2016; Balcı, 2016)</a:t>
            </a:r>
            <a:endParaRPr lang="tr-TR" sz="2200" dirty="0"/>
          </a:p>
        </p:txBody>
      </p:sp>
      <p:sp>
        <p:nvSpPr>
          <p:cNvPr id="3" name="2 İçerik Yer Tutucusu"/>
          <p:cNvSpPr>
            <a:spLocks noGrp="1"/>
          </p:cNvSpPr>
          <p:nvPr>
            <p:ph idx="1"/>
          </p:nvPr>
        </p:nvSpPr>
        <p:spPr/>
        <p:txBody>
          <a:bodyPr>
            <a:normAutofit fontScale="92500" lnSpcReduction="10000"/>
          </a:bodyPr>
          <a:lstStyle/>
          <a:p>
            <a:r>
              <a:rPr lang="tr-TR" dirty="0" smtClean="0"/>
              <a:t>Cevaplayıcıların demografik özelliklerini (cinsiyeti, yaşı, mesleği, eğitim düzeyi, ailenin sosyoekonomik göstergeleri, bir eğitim programına katılma durumu vb.) betimlemeye yönelik </a:t>
            </a:r>
            <a:r>
              <a:rPr lang="tr-TR" dirty="0" smtClean="0">
                <a:solidFill>
                  <a:srgbClr val="FF0000"/>
                </a:solidFill>
              </a:rPr>
              <a:t>olgusal </a:t>
            </a:r>
            <a:r>
              <a:rPr lang="tr-TR" dirty="0" smtClean="0">
                <a:solidFill>
                  <a:srgbClr val="FF0000"/>
                </a:solidFill>
              </a:rPr>
              <a:t>sorular,</a:t>
            </a:r>
          </a:p>
          <a:p>
            <a:r>
              <a:rPr lang="tr-TR" dirty="0" err="1" smtClean="0"/>
              <a:t>Cevaplaycıların</a:t>
            </a:r>
            <a:r>
              <a:rPr lang="tr-TR" dirty="0" smtClean="0"/>
              <a:t> </a:t>
            </a:r>
            <a:r>
              <a:rPr lang="tr-TR" dirty="0" smtClean="0"/>
              <a:t>bir konuda (sosyal, ekonomik, politik vb.) ne bildiklerini ve bilgiye ulaşma kaynaklarını belirlemeye yönelik </a:t>
            </a:r>
            <a:r>
              <a:rPr lang="tr-TR" dirty="0" smtClean="0">
                <a:solidFill>
                  <a:srgbClr val="FF0000"/>
                </a:solidFill>
              </a:rPr>
              <a:t>bilgi </a:t>
            </a:r>
            <a:r>
              <a:rPr lang="tr-TR" dirty="0" smtClean="0">
                <a:solidFill>
                  <a:srgbClr val="FF0000"/>
                </a:solidFill>
              </a:rPr>
              <a:t>soruları,</a:t>
            </a:r>
          </a:p>
          <a:p>
            <a:r>
              <a:rPr lang="tr-TR" dirty="0" smtClean="0"/>
              <a:t> </a:t>
            </a:r>
            <a:r>
              <a:rPr lang="tr-TR" dirty="0" smtClean="0"/>
              <a:t>Bir konu veya objeye ilişkin davranışların (sınıf içi öğretmen ve öğrenci davranışları, tüketim alışkanlıkları, oy verme davranışları, kurum içi iletişim davranışları, sosyal ve sanat etkinliklerine katılma davranışları vb.) belirlemeye yönelik </a:t>
            </a:r>
            <a:r>
              <a:rPr lang="tr-TR" dirty="0" smtClean="0">
                <a:solidFill>
                  <a:srgbClr val="FF0000"/>
                </a:solidFill>
              </a:rPr>
              <a:t>davranış soruları, </a:t>
            </a:r>
          </a:p>
          <a:p>
            <a:r>
              <a:rPr lang="tr-TR" dirty="0" smtClean="0"/>
              <a:t>Bir </a:t>
            </a:r>
            <a:r>
              <a:rPr lang="tr-TR" dirty="0" smtClean="0"/>
              <a:t>konu veya objeye ilişkin duygularını ve görüşlerini (mesleğe ilişkin tutum, kurum içi atama ve yükseltme uygulamalarına ilişkin görüş, iş doyumu algısı vb.) belirlemeye yönelik </a:t>
            </a:r>
            <a:r>
              <a:rPr lang="tr-TR" dirty="0" smtClean="0">
                <a:solidFill>
                  <a:srgbClr val="FF0000"/>
                </a:solidFill>
              </a:rPr>
              <a:t>inanç ve kanı soruları</a:t>
            </a:r>
            <a:endParaRPr lang="tr-TR"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smtClean="0"/>
              <a:t>Veri Toplama Aracı Geliştirme: </a:t>
            </a:r>
            <a:r>
              <a:rPr lang="tr-TR" sz="3200" b="1" smtClean="0"/>
              <a:t>Anket Geliştirme </a:t>
            </a:r>
            <a:r>
              <a:rPr lang="tr-TR" sz="3200" b="1" dirty="0" smtClean="0"/>
              <a:t>Süreci</a:t>
            </a:r>
            <a:endParaRPr lang="tr-TR" sz="3200" dirty="0"/>
          </a:p>
        </p:txBody>
      </p:sp>
      <p:sp>
        <p:nvSpPr>
          <p:cNvPr id="3" name="İçerik Yer Tutucusu 2"/>
          <p:cNvSpPr>
            <a:spLocks noGrp="1"/>
          </p:cNvSpPr>
          <p:nvPr>
            <p:ph idx="1"/>
          </p:nvPr>
        </p:nvSpPr>
        <p:spPr/>
        <p:txBody>
          <a:bodyPr>
            <a:normAutofit/>
          </a:bodyPr>
          <a:lstStyle/>
          <a:p>
            <a:pPr marL="0" indent="0">
              <a:lnSpc>
                <a:spcPct val="150000"/>
              </a:lnSpc>
              <a:buNone/>
            </a:pPr>
            <a:r>
              <a:rPr lang="tr-TR" dirty="0" smtClean="0"/>
              <a:t>Bir </a:t>
            </a:r>
            <a:r>
              <a:rPr lang="tr-TR" dirty="0"/>
              <a:t>anketin geliştirilmesi genelde aşağıda belirtilen aşamalardan oluşmaktadır (Özoğlu, 1993, s. 322): </a:t>
            </a:r>
          </a:p>
          <a:p>
            <a:pPr marL="0" indent="0">
              <a:lnSpc>
                <a:spcPct val="150000"/>
              </a:lnSpc>
              <a:buNone/>
            </a:pPr>
            <a:r>
              <a:rPr lang="tr-TR" dirty="0" smtClean="0"/>
              <a:t>1</a:t>
            </a:r>
            <a:r>
              <a:rPr lang="tr-TR" dirty="0"/>
              <a:t>. Anketin planlanması </a:t>
            </a:r>
          </a:p>
          <a:p>
            <a:pPr marL="0" indent="0">
              <a:lnSpc>
                <a:spcPct val="150000"/>
              </a:lnSpc>
              <a:buNone/>
            </a:pPr>
            <a:r>
              <a:rPr lang="tr-TR" dirty="0" smtClean="0"/>
              <a:t>2</a:t>
            </a:r>
            <a:r>
              <a:rPr lang="tr-TR" dirty="0"/>
              <a:t>. Anket maddelerinin yazılması </a:t>
            </a:r>
          </a:p>
        </p:txBody>
      </p:sp>
    </p:spTree>
    <p:extLst>
      <p:ext uri="{BB962C8B-B14F-4D97-AF65-F5344CB8AC3E}">
        <p14:creationId xmlns:p14="http://schemas.microsoft.com/office/powerpoint/2010/main" xmlns="" val="2343902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t>Veri Toplama Aracı Geliştirme: Anket </a:t>
            </a:r>
            <a:r>
              <a:rPr lang="tr-TR" sz="3200" b="1" dirty="0" smtClean="0"/>
              <a:t>Geliştirme Süreci-devam</a:t>
            </a:r>
            <a:endParaRPr lang="tr-TR" sz="3200" dirty="0"/>
          </a:p>
        </p:txBody>
      </p:sp>
      <p:sp>
        <p:nvSpPr>
          <p:cNvPr id="3" name="İçerik Yer Tutucusu 2"/>
          <p:cNvSpPr>
            <a:spLocks noGrp="1"/>
          </p:cNvSpPr>
          <p:nvPr>
            <p:ph idx="1"/>
          </p:nvPr>
        </p:nvSpPr>
        <p:spPr/>
        <p:txBody>
          <a:bodyPr>
            <a:normAutofit/>
          </a:bodyPr>
          <a:lstStyle/>
          <a:p>
            <a:pPr marL="0" indent="0" algn="just">
              <a:lnSpc>
                <a:spcPct val="150000"/>
              </a:lnSpc>
              <a:buNone/>
            </a:pPr>
            <a:r>
              <a:rPr lang="tr-TR" dirty="0" smtClean="0"/>
              <a:t>3</a:t>
            </a:r>
            <a:r>
              <a:rPr lang="tr-TR" dirty="0"/>
              <a:t>. Anket maddelerinin düzenlenmesi ve yönergenin yazılması, uzman görüşünün alınması </a:t>
            </a:r>
          </a:p>
          <a:p>
            <a:pPr marL="0" indent="0" algn="just">
              <a:lnSpc>
                <a:spcPct val="150000"/>
              </a:lnSpc>
              <a:buNone/>
            </a:pPr>
            <a:r>
              <a:rPr lang="tr-TR" dirty="0" smtClean="0"/>
              <a:t>4</a:t>
            </a:r>
            <a:r>
              <a:rPr lang="tr-TR" dirty="0"/>
              <a:t>. Ön uygulama yapılması ve ön uygulama sonuçlarına göre düzeltme ve düzenlemelerin yapılması </a:t>
            </a:r>
          </a:p>
          <a:p>
            <a:pPr marL="0" indent="0" algn="just">
              <a:lnSpc>
                <a:spcPct val="150000"/>
              </a:lnSpc>
              <a:buNone/>
            </a:pPr>
            <a:r>
              <a:rPr lang="fi-FI" dirty="0" smtClean="0"/>
              <a:t>5</a:t>
            </a:r>
            <a:r>
              <a:rPr lang="fi-FI" dirty="0"/>
              <a:t>. Ankete son biçiminin verilmesi, </a:t>
            </a:r>
          </a:p>
        </p:txBody>
      </p:sp>
    </p:spTree>
    <p:extLst>
      <p:ext uri="{BB962C8B-B14F-4D97-AF65-F5344CB8AC3E}">
        <p14:creationId xmlns:p14="http://schemas.microsoft.com/office/powerpoint/2010/main" xmlns="" val="107230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Anket Geliştirme </a:t>
            </a:r>
            <a:r>
              <a:rPr lang="tr-TR" dirty="0" smtClean="0"/>
              <a:t>Süreci </a:t>
            </a:r>
            <a:r>
              <a:rPr lang="tr-TR" sz="2800" dirty="0" smtClean="0"/>
              <a:t>(</a:t>
            </a:r>
            <a:r>
              <a:rPr lang="tr-TR" sz="2800" dirty="0" err="1" smtClean="0"/>
              <a:t>Airasian</a:t>
            </a:r>
            <a:r>
              <a:rPr lang="tr-TR" sz="2800" dirty="0" smtClean="0"/>
              <a:t> </a:t>
            </a:r>
            <a:r>
              <a:rPr lang="tr-TR" sz="2800" dirty="0" smtClean="0"/>
              <a:t>ve diğerleri (2012)</a:t>
            </a:r>
            <a:endParaRPr lang="tr-TR" sz="2800"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679861" y="2152358"/>
            <a:ext cx="9071057" cy="157558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Ölçek Geliştirme</a:t>
            </a:r>
            <a:endParaRPr lang="tr-TR" dirty="0"/>
          </a:p>
        </p:txBody>
      </p:sp>
      <p:sp>
        <p:nvSpPr>
          <p:cNvPr id="3" name="İçerik Yer Tutucusu 2"/>
          <p:cNvSpPr>
            <a:spLocks noGrp="1"/>
          </p:cNvSpPr>
          <p:nvPr>
            <p:ph sz="quarter" idx="1"/>
          </p:nvPr>
        </p:nvSpPr>
        <p:spPr/>
        <p:txBody>
          <a:bodyPr/>
          <a:lstStyle/>
          <a:p>
            <a:r>
              <a:rPr lang="tr-TR" dirty="0" smtClean="0"/>
              <a:t>Ölçek </a:t>
            </a:r>
            <a:r>
              <a:rPr lang="tr-TR" dirty="0"/>
              <a:t>geliştirme, gerçekte, ölçülmesi </a:t>
            </a:r>
            <a:r>
              <a:rPr lang="tr-TR" dirty="0" smtClean="0"/>
              <a:t>amaçlanan değişkenin </a:t>
            </a:r>
            <a:r>
              <a:rPr lang="tr-TR" dirty="0" err="1"/>
              <a:t>işevuruk</a:t>
            </a:r>
            <a:r>
              <a:rPr lang="tr-TR" dirty="0"/>
              <a:t> olarak tanımlanması (</a:t>
            </a:r>
            <a:r>
              <a:rPr lang="tr-TR" dirty="0" err="1"/>
              <a:t>operational</a:t>
            </a:r>
            <a:r>
              <a:rPr lang="tr-TR" dirty="0"/>
              <a:t> </a:t>
            </a:r>
            <a:r>
              <a:rPr lang="tr-TR" dirty="0" err="1"/>
              <a:t>definition</a:t>
            </a:r>
            <a:r>
              <a:rPr lang="tr-TR" dirty="0"/>
              <a:t>) </a:t>
            </a:r>
            <a:r>
              <a:rPr lang="tr-TR" dirty="0" err="1" smtClean="0"/>
              <a:t>işlemidir..Bu</a:t>
            </a:r>
            <a:r>
              <a:rPr lang="tr-TR" dirty="0" smtClean="0"/>
              <a:t> </a:t>
            </a:r>
            <a:r>
              <a:rPr lang="tr-TR" dirty="0" err="1" smtClean="0"/>
              <a:t>işevuruk</a:t>
            </a:r>
            <a:r>
              <a:rPr lang="tr-TR" dirty="0" smtClean="0"/>
              <a:t> tanımlamayı </a:t>
            </a:r>
            <a:r>
              <a:rPr lang="tr-TR" dirty="0"/>
              <a:t>yapmak da, </a:t>
            </a:r>
            <a:r>
              <a:rPr lang="tr-TR" dirty="0" smtClean="0"/>
              <a:t> </a:t>
            </a:r>
            <a:r>
              <a:rPr lang="tr-TR" dirty="0"/>
              <a:t>ister yargıcılar isterse doğrudan bireylerin kendileri olsun, </a:t>
            </a:r>
            <a:r>
              <a:rPr lang="tr-TR" dirty="0" smtClean="0"/>
              <a:t>sunulan uyarıcılara </a:t>
            </a:r>
            <a:r>
              <a:rPr lang="tr-TR" dirty="0"/>
              <a:t>(maddelere) verilen tepkilere </a:t>
            </a:r>
            <a:r>
              <a:rPr lang="tr-TR" dirty="0" smtClean="0"/>
              <a:t>dayanır</a:t>
            </a:r>
          </a:p>
          <a:p>
            <a:endParaRPr lang="tr-TR" dirty="0"/>
          </a:p>
        </p:txBody>
      </p:sp>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839385" y="3692803"/>
            <a:ext cx="8513233" cy="24523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4016684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815413" y="1916832"/>
            <a:ext cx="10766987" cy="4240128"/>
          </a:xfrm>
        </p:spPr>
        <p:txBody>
          <a:bodyPr/>
          <a:lstStyle/>
          <a:p>
            <a:pPr algn="just"/>
            <a:r>
              <a:rPr lang="tr-TR" dirty="0"/>
              <a:t>Uyarıcılar ve tepkiler çok çeşitli biçimlerde ve ölçme düzeylerinde olabilir; ancak, </a:t>
            </a:r>
            <a:r>
              <a:rPr lang="tr-TR" dirty="0" smtClean="0"/>
              <a:t>psikolojik ölçek </a:t>
            </a:r>
            <a:r>
              <a:rPr lang="tr-TR" dirty="0"/>
              <a:t>geliştirmede tek ve nihai amaç, bireyin doğrudan gözlenemeyen ölçülen özelliğinin ne ve </a:t>
            </a:r>
            <a:r>
              <a:rPr lang="tr-TR" dirty="0" smtClean="0"/>
              <a:t>nasıl olduğunu </a:t>
            </a:r>
            <a:r>
              <a:rPr lang="tr-TR" dirty="0"/>
              <a:t>anlamaya, ortaya çıkarmaya çalışmaktır.</a:t>
            </a:r>
          </a:p>
        </p:txBody>
      </p:sp>
    </p:spTree>
    <p:extLst>
      <p:ext uri="{BB962C8B-B14F-4D97-AF65-F5344CB8AC3E}">
        <p14:creationId xmlns:p14="http://schemas.microsoft.com/office/powerpoint/2010/main" xmlns="" val="1029088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682</TotalTime>
  <Words>812</Words>
  <Application>Microsoft Office PowerPoint</Application>
  <PresentationFormat>Özel</PresentationFormat>
  <Paragraphs>94</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Office Teması</vt:lpstr>
      <vt:lpstr>ÖDE6024  DAVRANIŞ BİLİMLERİNDE İLERİ ARAŞTIRMA Ölçek Geliştirme Aşamaları ve Anket Geliştirme Süreçleri</vt:lpstr>
      <vt:lpstr>Anket</vt:lpstr>
      <vt:lpstr>Anket Niçin Yapılır?</vt:lpstr>
      <vt:lpstr>Anketlerde Kullanılan Soru Grupları(akt: Büyüköztürk, Kılıç Çakmak, Akgün, Karadeniz ve Demirel, 2016; Balcı, 2016)</vt:lpstr>
      <vt:lpstr>Veri Toplama Aracı Geliştirme: Anket Geliştirme Süreci</vt:lpstr>
      <vt:lpstr>Veri Toplama Aracı Geliştirme: Anket Geliştirme Süreci-devam</vt:lpstr>
      <vt:lpstr>Anket Geliştirme Süreci (Airasian ve diğerleri (2012)</vt:lpstr>
      <vt:lpstr>Ölçek Geliştirme</vt:lpstr>
      <vt:lpstr>Slayt 9</vt:lpstr>
      <vt:lpstr>Ölçek Geliştirme Aşamaları</vt:lpstr>
      <vt:lpstr>Slayt 11</vt:lpstr>
      <vt:lpstr>Slayt 12</vt:lpstr>
      <vt:lpstr>Slayt 13</vt:lpstr>
      <vt:lpstr>Ölçek Geliştirme Yöntemleri Tek Boyutluluğa Dayanan Bilindik Yöntemler</vt:lpstr>
      <vt:lpstr>Psikolojik Boyut Üzerine Maddeleri Yerleştirme Yaklaşımları</vt:lpstr>
      <vt:lpstr>Tutum </vt:lpstr>
      <vt:lpstr>Tutum Ölçekleri</vt:lpstr>
      <vt:lpstr>Psikolojik Ölçeklerin(Tutum Ölçekleri) Temel Sayıltıları </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ebru</cp:lastModifiedBy>
  <cp:revision>72</cp:revision>
  <dcterms:created xsi:type="dcterms:W3CDTF">2017-05-17T14:13:10Z</dcterms:created>
  <dcterms:modified xsi:type="dcterms:W3CDTF">2018-01-29T17:02:19Z</dcterms:modified>
</cp:coreProperties>
</file>