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al__ma_Sayfas_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al__ma_Sayfas_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al__ma_Sayfas_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_al__ma_Sayfas_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159482767356783"/>
          <c:y val="2.0512857671932113E-2"/>
        </c:manualLayout>
      </c:layout>
      <c:overlay val="0"/>
      <c:spPr>
        <a:noFill/>
        <a:ln w="34902">
          <a:noFill/>
        </a:ln>
      </c:spPr>
      <c:txPr>
        <a:bodyPr/>
        <a:lstStyle/>
        <a:p>
          <a:pPr>
            <a:defRPr sz="1354" b="0" i="0" u="none" strike="noStrike" baseline="0">
              <a:solidFill>
                <a:srgbClr val="000000"/>
              </a:solidFill>
              <a:latin typeface="Arial Tur"/>
              <a:ea typeface="Arial Tur"/>
              <a:cs typeface="Arial Tur"/>
            </a:defRPr>
          </a:pPr>
          <a:endParaRPr lang="tr-TR"/>
        </a:p>
      </c:txPr>
    </c:title>
    <c:autoTitleDeleted val="0"/>
    <c:plotArea>
      <c:layout>
        <c:manualLayout>
          <c:layoutTarget val="inner"/>
          <c:xMode val="edge"/>
          <c:yMode val="edge"/>
          <c:x val="9.4827586206896866E-2"/>
          <c:y val="0.15641025641025702"/>
          <c:w val="0.85991379310344862"/>
          <c:h val="0.74102564102564161"/>
        </c:manualLayout>
      </c:layout>
      <c:scatterChart>
        <c:scatterStyle val="smoothMarker"/>
        <c:varyColors val="0"/>
        <c:ser>
          <c:idx val="0"/>
          <c:order val="0"/>
          <c:tx>
            <c:strRef>
              <c:f>Sayfa1!$F$1</c:f>
              <c:strCache>
                <c:ptCount val="1"/>
                <c:pt idx="0">
                  <c:v>Türkiye 2013</c:v>
                </c:pt>
              </c:strCache>
            </c:strRef>
          </c:tx>
          <c:spPr>
            <a:ln w="17452">
              <a:solidFill>
                <a:srgbClr val="000080"/>
              </a:solidFill>
              <a:prstDash val="solid"/>
            </a:ln>
          </c:spPr>
          <c:marker>
            <c:symbol val="diamond"/>
            <c:size val="2"/>
            <c:spPr>
              <a:solidFill>
                <a:srgbClr val="000080"/>
              </a:solidFill>
              <a:ln>
                <a:solidFill>
                  <a:srgbClr val="000080"/>
                </a:solidFill>
                <a:prstDash val="solid"/>
              </a:ln>
            </c:spPr>
          </c:marker>
          <c:dPt>
            <c:idx val="1"/>
            <c:marker>
              <c:spPr>
                <a:solidFill>
                  <a:srgbClr val="000000"/>
                </a:solidFill>
                <a:ln>
                  <a:solidFill>
                    <a:srgbClr val="000000"/>
                  </a:solidFill>
                  <a:prstDash val="solid"/>
                </a:ln>
              </c:spPr>
            </c:marker>
            <c:bubble3D val="0"/>
            <c:spPr>
              <a:ln w="34902">
                <a:solidFill>
                  <a:srgbClr val="000000"/>
                </a:solidFill>
                <a:prstDash val="solid"/>
              </a:ln>
            </c:spPr>
          </c:dPt>
          <c:dPt>
            <c:idx val="2"/>
            <c:marker>
              <c:spPr>
                <a:solidFill>
                  <a:srgbClr val="000000"/>
                </a:solidFill>
                <a:ln>
                  <a:solidFill>
                    <a:srgbClr val="000000"/>
                  </a:solidFill>
                  <a:prstDash val="solid"/>
                </a:ln>
              </c:spPr>
            </c:marker>
            <c:bubble3D val="0"/>
            <c:spPr>
              <a:ln w="34902">
                <a:solidFill>
                  <a:srgbClr val="000000"/>
                </a:solidFill>
                <a:prstDash val="solid"/>
              </a:ln>
            </c:spPr>
          </c:dPt>
          <c:dPt>
            <c:idx val="3"/>
            <c:marker>
              <c:spPr>
                <a:solidFill>
                  <a:srgbClr val="000000"/>
                </a:solidFill>
                <a:ln>
                  <a:solidFill>
                    <a:srgbClr val="000000"/>
                  </a:solidFill>
                  <a:prstDash val="solid"/>
                </a:ln>
              </c:spPr>
            </c:marker>
            <c:bubble3D val="0"/>
            <c:spPr>
              <a:ln w="34902">
                <a:solidFill>
                  <a:srgbClr val="000000"/>
                </a:solidFill>
                <a:prstDash val="solid"/>
              </a:ln>
            </c:spPr>
          </c:dPt>
          <c:dPt>
            <c:idx val="4"/>
            <c:marker>
              <c:spPr>
                <a:solidFill>
                  <a:srgbClr val="000000"/>
                </a:solidFill>
                <a:ln>
                  <a:solidFill>
                    <a:srgbClr val="000000"/>
                  </a:solidFill>
                  <a:prstDash val="solid"/>
                </a:ln>
              </c:spPr>
            </c:marker>
            <c:bubble3D val="0"/>
            <c:spPr>
              <a:ln w="34902">
                <a:solidFill>
                  <a:srgbClr val="000000"/>
                </a:solidFill>
                <a:prstDash val="solid"/>
              </a:ln>
            </c:spPr>
          </c:dPt>
          <c:dPt>
            <c:idx val="5"/>
            <c:marker>
              <c:spPr>
                <a:solidFill>
                  <a:srgbClr val="000000"/>
                </a:solidFill>
                <a:ln>
                  <a:solidFill>
                    <a:srgbClr val="000000"/>
                  </a:solidFill>
                  <a:prstDash val="solid"/>
                </a:ln>
              </c:spPr>
            </c:marker>
            <c:bubble3D val="0"/>
            <c:spPr>
              <a:ln w="34902">
                <a:solidFill>
                  <a:srgbClr val="000000"/>
                </a:solidFill>
                <a:prstDash val="solid"/>
              </a:ln>
            </c:spPr>
          </c:dPt>
          <c:dLbls>
            <c:dLbl>
              <c:idx val="1"/>
              <c:spPr>
                <a:noFill/>
                <a:ln w="34902">
                  <a:noFill/>
                </a:ln>
              </c:spPr>
              <c:txPr>
                <a:bodyPr/>
                <a:lstStyle/>
                <a:p>
                  <a:pPr>
                    <a:defRPr sz="1179" b="1"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dLbl>
            <c:dLbl>
              <c:idx val="2"/>
              <c:spPr>
                <a:noFill/>
                <a:ln w="34902">
                  <a:noFill/>
                </a:ln>
              </c:spPr>
              <c:txPr>
                <a:bodyPr/>
                <a:lstStyle/>
                <a:p>
                  <a:pPr>
                    <a:defRPr sz="1179" b="1"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dLbl>
            <c:dLbl>
              <c:idx val="3"/>
              <c:spPr>
                <a:noFill/>
                <a:ln w="34902">
                  <a:noFill/>
                </a:ln>
              </c:spPr>
              <c:txPr>
                <a:bodyPr/>
                <a:lstStyle/>
                <a:p>
                  <a:pPr>
                    <a:defRPr sz="1179" b="1"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dLbl>
            <c:dLbl>
              <c:idx val="4"/>
              <c:spPr>
                <a:noFill/>
                <a:ln w="34902">
                  <a:noFill/>
                </a:ln>
              </c:spPr>
              <c:txPr>
                <a:bodyPr/>
                <a:lstStyle/>
                <a:p>
                  <a:pPr>
                    <a:defRPr sz="1179" b="1"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dLbl>
            <c:dLbl>
              <c:idx val="5"/>
              <c:spPr>
                <a:noFill/>
                <a:ln w="34902">
                  <a:noFill/>
                </a:ln>
              </c:spPr>
              <c:txPr>
                <a:bodyPr/>
                <a:lstStyle/>
                <a:p>
                  <a:pPr>
                    <a:defRPr sz="1179" b="1"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dLbl>
            <c:spPr>
              <a:noFill/>
              <a:ln w="34902">
                <a:noFill/>
              </a:ln>
            </c:spPr>
            <c:txPr>
              <a:bodyPr wrap="square" lIns="38100" tIns="19050" rIns="38100" bIns="19050" anchor="ctr">
                <a:spAutoFit/>
              </a:bodyPr>
              <a:lstStyle/>
              <a:p>
                <a:pPr>
                  <a:defRPr sz="1354" b="0"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Sayfa1!$E$2:$E$8</c:f>
              <c:numCache>
                <c:formatCode>General</c:formatCode>
                <c:ptCount val="7"/>
                <c:pt idx="0">
                  <c:v>0</c:v>
                </c:pt>
                <c:pt idx="1">
                  <c:v>20</c:v>
                </c:pt>
                <c:pt idx="2">
                  <c:v>40</c:v>
                </c:pt>
                <c:pt idx="3">
                  <c:v>60</c:v>
                </c:pt>
                <c:pt idx="4">
                  <c:v>80</c:v>
                </c:pt>
                <c:pt idx="5">
                  <c:v>100</c:v>
                </c:pt>
              </c:numCache>
            </c:numRef>
          </c:xVal>
          <c:yVal>
            <c:numRef>
              <c:f>Sayfa1!$F$2:$F$8</c:f>
              <c:numCache>
                <c:formatCode>General</c:formatCode>
                <c:ptCount val="7"/>
                <c:pt idx="0">
                  <c:v>0</c:v>
                </c:pt>
                <c:pt idx="1">
                  <c:v>6.1</c:v>
                </c:pt>
                <c:pt idx="2">
                  <c:v>16.799999999999997</c:v>
                </c:pt>
                <c:pt idx="3">
                  <c:v>31.999999999999996</c:v>
                </c:pt>
                <c:pt idx="4">
                  <c:v>53.399999999999991</c:v>
                </c:pt>
                <c:pt idx="5">
                  <c:v>100</c:v>
                </c:pt>
              </c:numCache>
            </c:numRef>
          </c:yVal>
          <c:smooth val="1"/>
        </c:ser>
        <c:dLbls>
          <c:showLegendKey val="0"/>
          <c:showVal val="0"/>
          <c:showCatName val="0"/>
          <c:showSerName val="0"/>
          <c:showPercent val="0"/>
          <c:showBubbleSize val="0"/>
        </c:dLbls>
        <c:axId val="-110941616"/>
        <c:axId val="-110956304"/>
      </c:scatterChart>
      <c:valAx>
        <c:axId val="-110941616"/>
        <c:scaling>
          <c:orientation val="minMax"/>
          <c:max val="100"/>
        </c:scaling>
        <c:delete val="0"/>
        <c:axPos val="b"/>
        <c:numFmt formatCode="General" sourceLinked="1"/>
        <c:majorTickMark val="out"/>
        <c:minorTickMark val="none"/>
        <c:tickLblPos val="nextTo"/>
        <c:spPr>
          <a:ln w="4364">
            <a:solidFill>
              <a:srgbClr val="000000"/>
            </a:solidFill>
            <a:prstDash val="solid"/>
          </a:ln>
        </c:spPr>
        <c:txPr>
          <a:bodyPr rot="0" vert="horz"/>
          <a:lstStyle/>
          <a:p>
            <a:pPr>
              <a:defRPr sz="1354" b="0" i="0" u="none" strike="noStrike" baseline="0">
                <a:solidFill>
                  <a:srgbClr val="000000"/>
                </a:solidFill>
                <a:latin typeface="Arial Tur"/>
                <a:ea typeface="Arial Tur"/>
                <a:cs typeface="Arial Tur"/>
              </a:defRPr>
            </a:pPr>
            <a:endParaRPr lang="tr-TR"/>
          </a:p>
        </c:txPr>
        <c:crossAx val="-110956304"/>
        <c:crosses val="autoZero"/>
        <c:crossBetween val="midCat"/>
      </c:valAx>
      <c:valAx>
        <c:axId val="-110956304"/>
        <c:scaling>
          <c:orientation val="minMax"/>
          <c:max val="100"/>
        </c:scaling>
        <c:delete val="0"/>
        <c:axPos val="l"/>
        <c:majorGridlines>
          <c:spPr>
            <a:ln w="4364">
              <a:solidFill>
                <a:srgbClr val="000000"/>
              </a:solidFill>
              <a:prstDash val="solid"/>
            </a:ln>
          </c:spPr>
        </c:majorGridlines>
        <c:numFmt formatCode="General" sourceLinked="1"/>
        <c:majorTickMark val="out"/>
        <c:minorTickMark val="none"/>
        <c:tickLblPos val="nextTo"/>
        <c:spPr>
          <a:ln w="4364">
            <a:solidFill>
              <a:srgbClr val="000000"/>
            </a:solidFill>
            <a:prstDash val="solid"/>
          </a:ln>
        </c:spPr>
        <c:txPr>
          <a:bodyPr rot="0" vert="horz"/>
          <a:lstStyle/>
          <a:p>
            <a:pPr>
              <a:defRPr sz="1354" b="0" i="0" u="none" strike="noStrike" baseline="0">
                <a:solidFill>
                  <a:srgbClr val="000000"/>
                </a:solidFill>
                <a:latin typeface="Arial Tur"/>
                <a:ea typeface="Arial Tur"/>
                <a:cs typeface="Arial Tur"/>
              </a:defRPr>
            </a:pPr>
            <a:endParaRPr lang="tr-TR"/>
          </a:p>
        </c:txPr>
        <c:crossAx val="-110941616"/>
        <c:crosses val="autoZero"/>
        <c:crossBetween val="midCat"/>
        <c:majorUnit val="20"/>
      </c:valAx>
      <c:spPr>
        <a:solidFill>
          <a:srgbClr val="FFFFFF"/>
        </a:solidFill>
        <a:ln w="17452">
          <a:solidFill>
            <a:srgbClr val="808080"/>
          </a:solidFill>
          <a:prstDash val="solid"/>
        </a:ln>
      </c:spPr>
    </c:plotArea>
    <c:plotVisOnly val="1"/>
    <c:dispBlanksAs val="gap"/>
    <c:showDLblsOverMax val="0"/>
  </c:chart>
  <c:spPr>
    <a:solidFill>
      <a:srgbClr val="FFFFFF"/>
    </a:solidFill>
    <a:ln w="4364">
      <a:solidFill>
        <a:srgbClr val="000000"/>
      </a:solidFill>
      <a:prstDash val="solid"/>
    </a:ln>
  </c:spPr>
  <c:txPr>
    <a:bodyPr/>
    <a:lstStyle/>
    <a:p>
      <a:pPr>
        <a:defRPr sz="1354" b="0" i="0" u="none" strike="noStrike" baseline="0">
          <a:solidFill>
            <a:srgbClr val="000000"/>
          </a:solidFill>
          <a:latin typeface="Arial Tur"/>
          <a:ea typeface="Arial Tur"/>
          <a:cs typeface="Arial Tur"/>
        </a:defRPr>
      </a:pPr>
      <a:endParaRPr lang="tr-T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86" b="0" i="0" u="none" strike="noStrike" baseline="0">
                <a:solidFill>
                  <a:srgbClr val="000000"/>
                </a:solidFill>
                <a:latin typeface="Arial Tur"/>
                <a:ea typeface="Arial Tur"/>
                <a:cs typeface="Arial Tur"/>
              </a:defRPr>
            </a:pPr>
            <a:r>
              <a:rPr lang="tr-TR" dirty="0" smtClean="0"/>
              <a:t>Kırsal</a:t>
            </a:r>
            <a:r>
              <a:rPr lang="tr-TR" baseline="0" dirty="0" smtClean="0"/>
              <a:t> Kesim</a:t>
            </a:r>
            <a:r>
              <a:rPr lang="en-US" dirty="0" smtClean="0"/>
              <a:t> 20</a:t>
            </a:r>
            <a:r>
              <a:rPr lang="tr-TR" dirty="0" smtClean="0"/>
              <a:t>13</a:t>
            </a:r>
            <a:endParaRPr lang="en-US" dirty="0"/>
          </a:p>
        </c:rich>
      </c:tx>
      <c:layout>
        <c:manualLayout>
          <c:xMode val="edge"/>
          <c:yMode val="edge"/>
          <c:x val="0.38146561679790025"/>
          <c:y val="2.0618309075001989E-2"/>
        </c:manualLayout>
      </c:layout>
      <c:overlay val="0"/>
      <c:spPr>
        <a:noFill/>
        <a:ln w="36118">
          <a:noFill/>
        </a:ln>
      </c:spPr>
    </c:title>
    <c:autoTitleDeleted val="0"/>
    <c:plotArea>
      <c:layout>
        <c:manualLayout>
          <c:layoutTarget val="inner"/>
          <c:xMode val="edge"/>
          <c:yMode val="edge"/>
          <c:x val="0.14655172413793124"/>
          <c:y val="0.15721649484536221"/>
          <c:w val="0.80818965517241381"/>
          <c:h val="0.67783505154639512"/>
        </c:manualLayout>
      </c:layout>
      <c:scatterChart>
        <c:scatterStyle val="smoothMarker"/>
        <c:varyColors val="0"/>
        <c:ser>
          <c:idx val="0"/>
          <c:order val="0"/>
          <c:tx>
            <c:strRef>
              <c:f>Sayfa1!$G$1</c:f>
              <c:strCache>
                <c:ptCount val="1"/>
                <c:pt idx="0">
                  <c:v>Kırsal Kesim 2001</c:v>
                </c:pt>
              </c:strCache>
            </c:strRef>
          </c:tx>
          <c:spPr>
            <a:ln w="36118">
              <a:solidFill>
                <a:srgbClr val="000000"/>
              </a:solidFill>
              <a:prstDash val="solid"/>
            </a:ln>
          </c:spPr>
          <c:marker>
            <c:symbol val="diamond"/>
            <c:size val="2"/>
            <c:spPr>
              <a:solidFill>
                <a:srgbClr val="000000"/>
              </a:solidFill>
              <a:ln>
                <a:solidFill>
                  <a:srgbClr val="000000"/>
                </a:solidFill>
                <a:prstDash val="solid"/>
              </a:ln>
            </c:spPr>
          </c:marker>
          <c:dLbls>
            <c:spPr>
              <a:noFill/>
              <a:ln w="36118">
                <a:noFill/>
              </a:ln>
            </c:spPr>
            <c:txPr>
              <a:bodyPr wrap="square" lIns="38100" tIns="19050" rIns="38100" bIns="19050" anchor="ctr">
                <a:spAutoFit/>
              </a:bodyPr>
              <a:lstStyle/>
              <a:p>
                <a:pPr>
                  <a:defRPr sz="1394" b="0"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Sayfa1!$E$2:$E$7</c:f>
              <c:numCache>
                <c:formatCode>General</c:formatCode>
                <c:ptCount val="6"/>
                <c:pt idx="0">
                  <c:v>0</c:v>
                </c:pt>
                <c:pt idx="1">
                  <c:v>20</c:v>
                </c:pt>
                <c:pt idx="2">
                  <c:v>40</c:v>
                </c:pt>
                <c:pt idx="3">
                  <c:v>60</c:v>
                </c:pt>
                <c:pt idx="4">
                  <c:v>80</c:v>
                </c:pt>
                <c:pt idx="5">
                  <c:v>100</c:v>
                </c:pt>
              </c:numCache>
            </c:numRef>
          </c:xVal>
          <c:yVal>
            <c:numRef>
              <c:f>Sayfa1!$G$2:$G$7</c:f>
              <c:numCache>
                <c:formatCode>General</c:formatCode>
                <c:ptCount val="6"/>
                <c:pt idx="0">
                  <c:v>0</c:v>
                </c:pt>
                <c:pt idx="1">
                  <c:v>6.7</c:v>
                </c:pt>
                <c:pt idx="2">
                  <c:v>18.100000000000001</c:v>
                </c:pt>
                <c:pt idx="3">
                  <c:v>34.200000000000003</c:v>
                </c:pt>
                <c:pt idx="4">
                  <c:v>56.8</c:v>
                </c:pt>
                <c:pt idx="5">
                  <c:v>100</c:v>
                </c:pt>
              </c:numCache>
            </c:numRef>
          </c:yVal>
          <c:smooth val="1"/>
        </c:ser>
        <c:dLbls>
          <c:showLegendKey val="0"/>
          <c:showVal val="0"/>
          <c:showCatName val="0"/>
          <c:showSerName val="0"/>
          <c:showPercent val="0"/>
          <c:showBubbleSize val="0"/>
        </c:dLbls>
        <c:axId val="-110953584"/>
        <c:axId val="-110951408"/>
      </c:scatterChart>
      <c:valAx>
        <c:axId val="-110953584"/>
        <c:scaling>
          <c:orientation val="minMax"/>
          <c:max val="100"/>
        </c:scaling>
        <c:delete val="0"/>
        <c:axPos val="b"/>
        <c:title>
          <c:tx>
            <c:rich>
              <a:bodyPr/>
              <a:lstStyle/>
              <a:p>
                <a:pPr>
                  <a:defRPr sz="1329" b="1" i="0" u="none" strike="noStrike" baseline="0">
                    <a:solidFill>
                      <a:srgbClr val="000000"/>
                    </a:solidFill>
                    <a:latin typeface="Arial Tur"/>
                    <a:ea typeface="Arial Tur"/>
                    <a:cs typeface="Arial Tur"/>
                  </a:defRPr>
                </a:pPr>
                <a:r>
                  <a:rPr lang="tr-TR"/>
                  <a:t>Nüfus %</a:t>
                </a:r>
              </a:p>
            </c:rich>
          </c:tx>
          <c:layout>
            <c:manualLayout>
              <c:xMode val="edge"/>
              <c:yMode val="edge"/>
              <c:x val="0.4913791338582677"/>
              <c:y val="0.91237111270182136"/>
            </c:manualLayout>
          </c:layout>
          <c:overlay val="0"/>
          <c:spPr>
            <a:noFill/>
            <a:ln w="36118">
              <a:noFill/>
            </a:ln>
          </c:spPr>
        </c:title>
        <c:numFmt formatCode="General" sourceLinked="1"/>
        <c:majorTickMark val="out"/>
        <c:minorTickMark val="none"/>
        <c:tickLblPos val="nextTo"/>
        <c:spPr>
          <a:ln w="4515">
            <a:solidFill>
              <a:srgbClr val="000000"/>
            </a:solidFill>
            <a:prstDash val="solid"/>
          </a:ln>
        </c:spPr>
        <c:txPr>
          <a:bodyPr rot="0" vert="horz"/>
          <a:lstStyle/>
          <a:p>
            <a:pPr>
              <a:defRPr sz="1394" b="0" i="0" u="none" strike="noStrike" baseline="0">
                <a:solidFill>
                  <a:srgbClr val="000000"/>
                </a:solidFill>
                <a:latin typeface="Arial Tur"/>
                <a:ea typeface="Arial Tur"/>
                <a:cs typeface="Arial Tur"/>
              </a:defRPr>
            </a:pPr>
            <a:endParaRPr lang="tr-TR"/>
          </a:p>
        </c:txPr>
        <c:crossAx val="-110951408"/>
        <c:crosses val="autoZero"/>
        <c:crossBetween val="midCat"/>
      </c:valAx>
      <c:valAx>
        <c:axId val="-110951408"/>
        <c:scaling>
          <c:orientation val="minMax"/>
          <c:max val="100"/>
        </c:scaling>
        <c:delete val="0"/>
        <c:axPos val="l"/>
        <c:majorGridlines>
          <c:spPr>
            <a:ln w="4515">
              <a:solidFill>
                <a:srgbClr val="000000"/>
              </a:solidFill>
              <a:prstDash val="solid"/>
            </a:ln>
          </c:spPr>
        </c:majorGridlines>
        <c:title>
          <c:tx>
            <c:rich>
              <a:bodyPr/>
              <a:lstStyle/>
              <a:p>
                <a:pPr>
                  <a:defRPr sz="1329" b="1" i="0" u="none" strike="noStrike" baseline="0">
                    <a:solidFill>
                      <a:srgbClr val="000000"/>
                    </a:solidFill>
                    <a:latin typeface="Arial Tur"/>
                    <a:ea typeface="Arial Tur"/>
                    <a:cs typeface="Arial Tur"/>
                  </a:defRPr>
                </a:pPr>
                <a:r>
                  <a:rPr lang="tr-TR"/>
                  <a:t>Gelir %</a:t>
                </a:r>
              </a:p>
            </c:rich>
          </c:tx>
          <c:layout>
            <c:manualLayout>
              <c:xMode val="edge"/>
              <c:yMode val="edge"/>
              <c:x val="2.3706824146981626E-2"/>
              <c:y val="0.43041215302632629"/>
            </c:manualLayout>
          </c:layout>
          <c:overlay val="0"/>
          <c:spPr>
            <a:noFill/>
            <a:ln w="36118">
              <a:noFill/>
            </a:ln>
          </c:spPr>
        </c:title>
        <c:numFmt formatCode="General" sourceLinked="1"/>
        <c:majorTickMark val="out"/>
        <c:minorTickMark val="none"/>
        <c:tickLblPos val="nextTo"/>
        <c:spPr>
          <a:ln w="4515">
            <a:solidFill>
              <a:srgbClr val="000000"/>
            </a:solidFill>
            <a:prstDash val="solid"/>
          </a:ln>
        </c:spPr>
        <c:txPr>
          <a:bodyPr rot="0" vert="horz"/>
          <a:lstStyle/>
          <a:p>
            <a:pPr>
              <a:defRPr sz="1394" b="0" i="0" u="none" strike="noStrike" baseline="0">
                <a:solidFill>
                  <a:srgbClr val="000000"/>
                </a:solidFill>
                <a:latin typeface="Arial Tur"/>
                <a:ea typeface="Arial Tur"/>
                <a:cs typeface="Arial Tur"/>
              </a:defRPr>
            </a:pPr>
            <a:endParaRPr lang="tr-TR"/>
          </a:p>
        </c:txPr>
        <c:crossAx val="-110953584"/>
        <c:crosses val="autoZero"/>
        <c:crossBetween val="midCat"/>
        <c:majorUnit val="20"/>
      </c:valAx>
      <c:spPr>
        <a:solidFill>
          <a:srgbClr val="FFFFFF"/>
        </a:solidFill>
        <a:ln w="18060">
          <a:solidFill>
            <a:srgbClr val="808080"/>
          </a:solidFill>
          <a:prstDash val="solid"/>
        </a:ln>
      </c:spPr>
    </c:plotArea>
    <c:plotVisOnly val="1"/>
    <c:dispBlanksAs val="gap"/>
    <c:showDLblsOverMax val="0"/>
  </c:chart>
  <c:spPr>
    <a:solidFill>
      <a:srgbClr val="FFFFFF"/>
    </a:solidFill>
    <a:ln w="4515">
      <a:solidFill>
        <a:srgbClr val="000000"/>
      </a:solidFill>
      <a:prstDash val="solid"/>
    </a:ln>
  </c:spPr>
  <c:txPr>
    <a:bodyPr/>
    <a:lstStyle/>
    <a:p>
      <a:pPr>
        <a:defRPr sz="1394" b="0" i="0" u="none" strike="noStrike" baseline="0">
          <a:solidFill>
            <a:srgbClr val="000000"/>
          </a:solidFill>
          <a:latin typeface="Arial Tur"/>
          <a:ea typeface="Arial Tur"/>
          <a:cs typeface="Arial Tur"/>
        </a:defRPr>
      </a:pPr>
      <a:endParaRPr lang="tr-TR"/>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56" b="0" i="0" u="none" strike="noStrike" baseline="0">
                <a:solidFill>
                  <a:srgbClr val="000000"/>
                </a:solidFill>
                <a:latin typeface="Arial Tur"/>
                <a:ea typeface="Arial Tur"/>
                <a:cs typeface="Arial Tur"/>
              </a:defRPr>
            </a:pPr>
            <a:r>
              <a:rPr lang="tr-TR" dirty="0" smtClean="0"/>
              <a:t>Kentsel</a:t>
            </a:r>
            <a:r>
              <a:rPr lang="tr-TR" baseline="0" dirty="0" smtClean="0"/>
              <a:t> Kesim </a:t>
            </a:r>
            <a:r>
              <a:rPr lang="en-US" dirty="0" smtClean="0"/>
              <a:t>20</a:t>
            </a:r>
            <a:r>
              <a:rPr lang="tr-TR" dirty="0" smtClean="0"/>
              <a:t>13</a:t>
            </a:r>
            <a:endParaRPr lang="en-US" dirty="0"/>
          </a:p>
        </c:rich>
      </c:tx>
      <c:layout>
        <c:manualLayout>
          <c:xMode val="edge"/>
          <c:yMode val="edge"/>
          <c:x val="0.37068980390190076"/>
          <c:y val="2.0512648684871838E-2"/>
        </c:manualLayout>
      </c:layout>
      <c:overlay val="0"/>
      <c:spPr>
        <a:noFill/>
        <a:ln w="35298">
          <a:noFill/>
        </a:ln>
      </c:spPr>
    </c:title>
    <c:autoTitleDeleted val="0"/>
    <c:plotArea>
      <c:layout>
        <c:manualLayout>
          <c:layoutTarget val="inner"/>
          <c:xMode val="edge"/>
          <c:yMode val="edge"/>
          <c:x val="0.14655172413793124"/>
          <c:y val="0.15641025641025702"/>
          <c:w val="0.80818965517241381"/>
          <c:h val="0.67948717948717963"/>
        </c:manualLayout>
      </c:layout>
      <c:scatterChart>
        <c:scatterStyle val="smoothMarker"/>
        <c:varyColors val="0"/>
        <c:ser>
          <c:idx val="0"/>
          <c:order val="0"/>
          <c:tx>
            <c:strRef>
              <c:f>Sayfa1!$H$1</c:f>
              <c:strCache>
                <c:ptCount val="1"/>
                <c:pt idx="0">
                  <c:v>Kentsel Kesim 2001</c:v>
                </c:pt>
              </c:strCache>
            </c:strRef>
          </c:tx>
          <c:spPr>
            <a:ln w="35298">
              <a:solidFill>
                <a:srgbClr val="000000"/>
              </a:solidFill>
              <a:prstDash val="solid"/>
            </a:ln>
          </c:spPr>
          <c:marker>
            <c:symbol val="diamond"/>
            <c:size val="2"/>
            <c:spPr>
              <a:solidFill>
                <a:srgbClr val="000000"/>
              </a:solidFill>
              <a:ln>
                <a:solidFill>
                  <a:srgbClr val="000000"/>
                </a:solidFill>
                <a:prstDash val="solid"/>
              </a:ln>
            </c:spPr>
          </c:marker>
          <c:dLbls>
            <c:spPr>
              <a:noFill/>
              <a:ln w="35298">
                <a:noFill/>
              </a:ln>
            </c:spPr>
            <c:txPr>
              <a:bodyPr wrap="square" lIns="38100" tIns="19050" rIns="38100" bIns="19050" anchor="ctr">
                <a:spAutoFit/>
              </a:bodyPr>
              <a:lstStyle/>
              <a:p>
                <a:pPr>
                  <a:defRPr sz="1369" b="0" i="0" u="none" strike="noStrike" baseline="0">
                    <a:solidFill>
                      <a:srgbClr val="000000"/>
                    </a:solidFill>
                    <a:latin typeface="Arial Tur"/>
                    <a:ea typeface="Arial Tur"/>
                    <a:cs typeface="Arial Tur"/>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Sayfa1!$E$2:$E$7</c:f>
              <c:numCache>
                <c:formatCode>General</c:formatCode>
                <c:ptCount val="6"/>
                <c:pt idx="0">
                  <c:v>0</c:v>
                </c:pt>
                <c:pt idx="1">
                  <c:v>20</c:v>
                </c:pt>
                <c:pt idx="2">
                  <c:v>40</c:v>
                </c:pt>
                <c:pt idx="3">
                  <c:v>60</c:v>
                </c:pt>
                <c:pt idx="4">
                  <c:v>80</c:v>
                </c:pt>
                <c:pt idx="5">
                  <c:v>100</c:v>
                </c:pt>
              </c:numCache>
            </c:numRef>
          </c:xVal>
          <c:yVal>
            <c:numRef>
              <c:f>Sayfa1!$H$2:$H$7</c:f>
              <c:numCache>
                <c:formatCode>General</c:formatCode>
                <c:ptCount val="6"/>
                <c:pt idx="0">
                  <c:v>0</c:v>
                </c:pt>
                <c:pt idx="1">
                  <c:v>6.4</c:v>
                </c:pt>
                <c:pt idx="2">
                  <c:v>17.3</c:v>
                </c:pt>
                <c:pt idx="3">
                  <c:v>32.5</c:v>
                </c:pt>
                <c:pt idx="4">
                  <c:v>53.6</c:v>
                </c:pt>
                <c:pt idx="5">
                  <c:v>100</c:v>
                </c:pt>
              </c:numCache>
            </c:numRef>
          </c:yVal>
          <c:smooth val="1"/>
        </c:ser>
        <c:dLbls>
          <c:showLegendKey val="0"/>
          <c:showVal val="0"/>
          <c:showCatName val="0"/>
          <c:showSerName val="0"/>
          <c:showPercent val="0"/>
          <c:showBubbleSize val="0"/>
        </c:dLbls>
        <c:axId val="-110949232"/>
        <c:axId val="-110948688"/>
      </c:scatterChart>
      <c:valAx>
        <c:axId val="-110949232"/>
        <c:scaling>
          <c:orientation val="minMax"/>
          <c:max val="100"/>
        </c:scaling>
        <c:delete val="0"/>
        <c:axPos val="b"/>
        <c:title>
          <c:tx>
            <c:rich>
              <a:bodyPr/>
              <a:lstStyle/>
              <a:p>
                <a:pPr>
                  <a:defRPr sz="1289" b="1" i="0" u="none" strike="noStrike" baseline="0">
                    <a:solidFill>
                      <a:srgbClr val="000000"/>
                    </a:solidFill>
                    <a:latin typeface="Arial Tur"/>
                    <a:ea typeface="Arial Tur"/>
                    <a:cs typeface="Arial Tur"/>
                  </a:defRPr>
                </a:pPr>
                <a:r>
                  <a:rPr lang="tr-TR"/>
                  <a:t>Nüfus %</a:t>
                </a:r>
              </a:p>
            </c:rich>
          </c:tx>
          <c:layout>
            <c:manualLayout>
              <c:xMode val="edge"/>
              <c:yMode val="edge"/>
              <c:x val="0.49137924001538019"/>
              <c:y val="0.91282068464846144"/>
            </c:manualLayout>
          </c:layout>
          <c:overlay val="0"/>
          <c:spPr>
            <a:noFill/>
            <a:ln w="35298">
              <a:noFill/>
            </a:ln>
          </c:spPr>
        </c:title>
        <c:numFmt formatCode="General" sourceLinked="1"/>
        <c:majorTickMark val="out"/>
        <c:minorTickMark val="none"/>
        <c:tickLblPos val="nextTo"/>
        <c:spPr>
          <a:ln w="4414">
            <a:solidFill>
              <a:srgbClr val="000000"/>
            </a:solidFill>
            <a:prstDash val="solid"/>
          </a:ln>
        </c:spPr>
        <c:txPr>
          <a:bodyPr rot="0" vert="horz"/>
          <a:lstStyle/>
          <a:p>
            <a:pPr>
              <a:defRPr sz="1369" b="0" i="0" u="none" strike="noStrike" baseline="0">
                <a:solidFill>
                  <a:srgbClr val="000000"/>
                </a:solidFill>
                <a:latin typeface="Arial Tur"/>
                <a:ea typeface="Arial Tur"/>
                <a:cs typeface="Arial Tur"/>
              </a:defRPr>
            </a:pPr>
            <a:endParaRPr lang="tr-TR"/>
          </a:p>
        </c:txPr>
        <c:crossAx val="-110948688"/>
        <c:crosses val="autoZero"/>
        <c:crossBetween val="midCat"/>
      </c:valAx>
      <c:valAx>
        <c:axId val="-110948688"/>
        <c:scaling>
          <c:orientation val="minMax"/>
          <c:max val="100"/>
        </c:scaling>
        <c:delete val="0"/>
        <c:axPos val="l"/>
        <c:majorGridlines>
          <c:spPr>
            <a:ln w="4414">
              <a:solidFill>
                <a:srgbClr val="000000"/>
              </a:solidFill>
              <a:prstDash val="solid"/>
            </a:ln>
          </c:spPr>
        </c:majorGridlines>
        <c:title>
          <c:tx>
            <c:rich>
              <a:bodyPr/>
              <a:lstStyle/>
              <a:p>
                <a:pPr>
                  <a:defRPr sz="1289" b="1" i="0" u="none" strike="noStrike" baseline="0">
                    <a:solidFill>
                      <a:srgbClr val="000000"/>
                    </a:solidFill>
                    <a:latin typeface="Arial Tur"/>
                    <a:ea typeface="Arial Tur"/>
                    <a:cs typeface="Arial Tur"/>
                  </a:defRPr>
                </a:pPr>
                <a:r>
                  <a:rPr lang="tr-TR"/>
                  <a:t>Gelir %</a:t>
                </a:r>
              </a:p>
            </c:rich>
          </c:tx>
          <c:layout>
            <c:manualLayout>
              <c:xMode val="edge"/>
              <c:yMode val="edge"/>
              <c:x val="2.3706839192871591E-2"/>
              <c:y val="0.43076929213635534"/>
            </c:manualLayout>
          </c:layout>
          <c:overlay val="0"/>
          <c:spPr>
            <a:noFill/>
            <a:ln w="35298">
              <a:noFill/>
            </a:ln>
          </c:spPr>
        </c:title>
        <c:numFmt formatCode="General" sourceLinked="1"/>
        <c:majorTickMark val="out"/>
        <c:minorTickMark val="none"/>
        <c:tickLblPos val="nextTo"/>
        <c:spPr>
          <a:ln w="4414">
            <a:solidFill>
              <a:srgbClr val="000000"/>
            </a:solidFill>
            <a:prstDash val="solid"/>
          </a:ln>
        </c:spPr>
        <c:txPr>
          <a:bodyPr rot="0" vert="horz"/>
          <a:lstStyle/>
          <a:p>
            <a:pPr>
              <a:defRPr sz="1369" b="0" i="0" u="none" strike="noStrike" baseline="0">
                <a:solidFill>
                  <a:srgbClr val="000000"/>
                </a:solidFill>
                <a:latin typeface="Arial Tur"/>
                <a:ea typeface="Arial Tur"/>
                <a:cs typeface="Arial Tur"/>
              </a:defRPr>
            </a:pPr>
            <a:endParaRPr lang="tr-TR"/>
          </a:p>
        </c:txPr>
        <c:crossAx val="-110949232"/>
        <c:crosses val="autoZero"/>
        <c:crossBetween val="midCat"/>
        <c:majorUnit val="20"/>
      </c:valAx>
      <c:spPr>
        <a:solidFill>
          <a:srgbClr val="FFFFFF"/>
        </a:solidFill>
        <a:ln w="17648">
          <a:solidFill>
            <a:srgbClr val="808080"/>
          </a:solidFill>
          <a:prstDash val="solid"/>
        </a:ln>
      </c:spPr>
    </c:plotArea>
    <c:plotVisOnly val="1"/>
    <c:dispBlanksAs val="gap"/>
    <c:showDLblsOverMax val="0"/>
  </c:chart>
  <c:spPr>
    <a:solidFill>
      <a:srgbClr val="FFFFFF"/>
    </a:solidFill>
    <a:ln w="4414">
      <a:solidFill>
        <a:srgbClr val="000000"/>
      </a:solidFill>
      <a:prstDash val="solid"/>
    </a:ln>
  </c:spPr>
  <c:txPr>
    <a:bodyPr/>
    <a:lstStyle/>
    <a:p>
      <a:pPr>
        <a:defRPr sz="1369" b="0" i="0" u="none" strike="noStrike" baseline="0">
          <a:solidFill>
            <a:srgbClr val="000000"/>
          </a:solidFill>
          <a:latin typeface="Arial Tur"/>
          <a:ea typeface="Arial Tur"/>
          <a:cs typeface="Arial Tur"/>
        </a:defRPr>
      </a:pPr>
      <a:endParaRPr lang="tr-T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73" b="1" i="0" u="none" strike="noStrike" baseline="0">
                <a:solidFill>
                  <a:srgbClr val="000000"/>
                </a:solidFill>
                <a:latin typeface="Arial Tur"/>
                <a:ea typeface="Arial Tur"/>
                <a:cs typeface="Arial Tur"/>
              </a:defRPr>
            </a:pPr>
            <a:r>
              <a:rPr lang="tr-TR" dirty="0" smtClean="0"/>
              <a:t>Tarım</a:t>
            </a:r>
            <a:r>
              <a:rPr lang="tr-TR" baseline="0" dirty="0" smtClean="0"/>
              <a:t> ve Tarım Dışı Sektörler </a:t>
            </a:r>
            <a:r>
              <a:rPr lang="tr-TR" dirty="0" smtClean="0"/>
              <a:t>2013</a:t>
            </a:r>
            <a:endParaRPr lang="tr-TR" dirty="0"/>
          </a:p>
        </c:rich>
      </c:tx>
      <c:layout>
        <c:manualLayout>
          <c:xMode val="edge"/>
          <c:yMode val="edge"/>
          <c:x val="0.33778483151244587"/>
          <c:y val="2.6539429824019252E-2"/>
        </c:manualLayout>
      </c:layout>
      <c:overlay val="0"/>
      <c:spPr>
        <a:noFill/>
        <a:ln w="27447">
          <a:noFill/>
        </a:ln>
      </c:spPr>
    </c:title>
    <c:autoTitleDeleted val="0"/>
    <c:plotArea>
      <c:layout>
        <c:manualLayout>
          <c:layoutTarget val="inner"/>
          <c:xMode val="edge"/>
          <c:yMode val="edge"/>
          <c:x val="0.14237288135593221"/>
          <c:y val="0.15090909090909149"/>
          <c:w val="0.81525423728813784"/>
          <c:h val="0.65636363636363848"/>
        </c:manualLayout>
      </c:layout>
      <c:scatterChart>
        <c:scatterStyle val="smoothMarker"/>
        <c:varyColors val="0"/>
        <c:ser>
          <c:idx val="1"/>
          <c:order val="0"/>
          <c:tx>
            <c:strRef>
              <c:f>Sayfa1!$G$1</c:f>
              <c:strCache>
                <c:ptCount val="1"/>
                <c:pt idx="0">
                  <c:v>Kırsal Kesim 2013</c:v>
                </c:pt>
              </c:strCache>
            </c:strRef>
          </c:tx>
          <c:spPr>
            <a:ln w="27447">
              <a:solidFill>
                <a:srgbClr val="FF00FF"/>
              </a:solidFill>
              <a:prstDash val="solid"/>
            </a:ln>
          </c:spPr>
          <c:marker>
            <c:symbol val="square"/>
            <c:size val="2"/>
            <c:spPr>
              <a:solidFill>
                <a:srgbClr val="FF00FF"/>
              </a:solidFill>
              <a:ln>
                <a:solidFill>
                  <a:srgbClr val="FF00FF"/>
                </a:solidFill>
                <a:prstDash val="solid"/>
              </a:ln>
            </c:spPr>
          </c:marker>
          <c:xVal>
            <c:numRef>
              <c:f>Sayfa1!$E$2:$E$7</c:f>
              <c:numCache>
                <c:formatCode>General</c:formatCode>
                <c:ptCount val="6"/>
                <c:pt idx="0">
                  <c:v>0</c:v>
                </c:pt>
                <c:pt idx="1">
                  <c:v>20</c:v>
                </c:pt>
                <c:pt idx="2">
                  <c:v>40</c:v>
                </c:pt>
                <c:pt idx="3">
                  <c:v>60</c:v>
                </c:pt>
                <c:pt idx="4">
                  <c:v>80</c:v>
                </c:pt>
                <c:pt idx="5">
                  <c:v>100</c:v>
                </c:pt>
              </c:numCache>
            </c:numRef>
          </c:xVal>
          <c:yVal>
            <c:numRef>
              <c:f>Sayfa1!$G$2:$G$7</c:f>
              <c:numCache>
                <c:formatCode>General</c:formatCode>
                <c:ptCount val="6"/>
                <c:pt idx="0">
                  <c:v>0</c:v>
                </c:pt>
                <c:pt idx="1">
                  <c:v>6.7</c:v>
                </c:pt>
                <c:pt idx="2">
                  <c:v>18.100000000000001</c:v>
                </c:pt>
                <c:pt idx="3">
                  <c:v>34.200000000000003</c:v>
                </c:pt>
                <c:pt idx="4">
                  <c:v>56.8</c:v>
                </c:pt>
                <c:pt idx="5">
                  <c:v>100</c:v>
                </c:pt>
              </c:numCache>
            </c:numRef>
          </c:yVal>
          <c:smooth val="1"/>
        </c:ser>
        <c:ser>
          <c:idx val="2"/>
          <c:order val="1"/>
          <c:tx>
            <c:strRef>
              <c:f>Sayfa1!$H$1</c:f>
              <c:strCache>
                <c:ptCount val="1"/>
                <c:pt idx="0">
                  <c:v>Kentsel Kesim 2013</c:v>
                </c:pt>
              </c:strCache>
            </c:strRef>
          </c:tx>
          <c:spPr>
            <a:ln w="27447">
              <a:solidFill>
                <a:srgbClr val="000000"/>
              </a:solidFill>
              <a:prstDash val="solid"/>
            </a:ln>
          </c:spPr>
          <c:marker>
            <c:symbol val="triangle"/>
            <c:size val="2"/>
            <c:spPr>
              <a:solidFill>
                <a:srgbClr val="000000"/>
              </a:solidFill>
              <a:ln>
                <a:solidFill>
                  <a:srgbClr val="000000"/>
                </a:solidFill>
                <a:prstDash val="solid"/>
              </a:ln>
            </c:spPr>
          </c:marker>
          <c:xVal>
            <c:numRef>
              <c:f>Sayfa1!$E$2:$E$7</c:f>
              <c:numCache>
                <c:formatCode>General</c:formatCode>
                <c:ptCount val="6"/>
                <c:pt idx="0">
                  <c:v>0</c:v>
                </c:pt>
                <c:pt idx="1">
                  <c:v>20</c:v>
                </c:pt>
                <c:pt idx="2">
                  <c:v>40</c:v>
                </c:pt>
                <c:pt idx="3">
                  <c:v>60</c:v>
                </c:pt>
                <c:pt idx="4">
                  <c:v>80</c:v>
                </c:pt>
                <c:pt idx="5">
                  <c:v>100</c:v>
                </c:pt>
              </c:numCache>
            </c:numRef>
          </c:xVal>
          <c:yVal>
            <c:numRef>
              <c:f>Sayfa1!$H$2:$H$7</c:f>
              <c:numCache>
                <c:formatCode>General</c:formatCode>
                <c:ptCount val="6"/>
                <c:pt idx="0">
                  <c:v>0</c:v>
                </c:pt>
                <c:pt idx="1">
                  <c:v>6.4</c:v>
                </c:pt>
                <c:pt idx="2">
                  <c:v>17.3</c:v>
                </c:pt>
                <c:pt idx="3">
                  <c:v>32.5</c:v>
                </c:pt>
                <c:pt idx="4">
                  <c:v>53.6</c:v>
                </c:pt>
                <c:pt idx="5">
                  <c:v>100</c:v>
                </c:pt>
              </c:numCache>
            </c:numRef>
          </c:yVal>
          <c:smooth val="1"/>
        </c:ser>
        <c:dLbls>
          <c:showLegendKey val="0"/>
          <c:showVal val="0"/>
          <c:showCatName val="0"/>
          <c:showSerName val="0"/>
          <c:showPercent val="0"/>
          <c:showBubbleSize val="0"/>
        </c:dLbls>
        <c:axId val="-73365280"/>
        <c:axId val="-73355488"/>
      </c:scatterChart>
      <c:valAx>
        <c:axId val="-73365280"/>
        <c:scaling>
          <c:orientation val="minMax"/>
          <c:max val="100"/>
        </c:scaling>
        <c:delete val="0"/>
        <c:axPos val="b"/>
        <c:title>
          <c:tx>
            <c:rich>
              <a:bodyPr/>
              <a:lstStyle/>
              <a:p>
                <a:pPr>
                  <a:defRPr sz="1244" b="1" i="0" u="none" strike="noStrike" baseline="0">
                    <a:solidFill>
                      <a:srgbClr val="000000"/>
                    </a:solidFill>
                    <a:latin typeface="Arial Tur"/>
                    <a:ea typeface="Arial Tur"/>
                    <a:cs typeface="Arial Tur"/>
                  </a:defRPr>
                </a:pPr>
                <a:r>
                  <a:rPr lang="tr-TR"/>
                  <a:t>Nüfus %</a:t>
                </a:r>
              </a:p>
            </c:rich>
          </c:tx>
          <c:layout>
            <c:manualLayout>
              <c:xMode val="edge"/>
              <c:yMode val="edge"/>
              <c:x val="0.48644051483161482"/>
              <c:y val="0.87090899351866724"/>
            </c:manualLayout>
          </c:layout>
          <c:overlay val="0"/>
          <c:spPr>
            <a:noFill/>
            <a:ln w="27447">
              <a:noFill/>
            </a:ln>
          </c:spPr>
        </c:title>
        <c:numFmt formatCode="General" sourceLinked="1"/>
        <c:majorTickMark val="out"/>
        <c:minorTickMark val="none"/>
        <c:tickLblPos val="nextTo"/>
        <c:spPr>
          <a:ln w="3432">
            <a:solidFill>
              <a:srgbClr val="000000"/>
            </a:solidFill>
            <a:prstDash val="solid"/>
          </a:ln>
        </c:spPr>
        <c:txPr>
          <a:bodyPr rot="0" vert="horz"/>
          <a:lstStyle/>
          <a:p>
            <a:pPr>
              <a:defRPr sz="1309" b="0" i="0" u="none" strike="noStrike" baseline="0">
                <a:solidFill>
                  <a:srgbClr val="000000"/>
                </a:solidFill>
                <a:latin typeface="Arial Tur"/>
                <a:ea typeface="Arial Tur"/>
                <a:cs typeface="Arial Tur"/>
              </a:defRPr>
            </a:pPr>
            <a:endParaRPr lang="tr-TR"/>
          </a:p>
        </c:txPr>
        <c:crossAx val="-73355488"/>
        <c:crosses val="autoZero"/>
        <c:crossBetween val="midCat"/>
      </c:valAx>
      <c:valAx>
        <c:axId val="-73355488"/>
        <c:scaling>
          <c:orientation val="minMax"/>
          <c:max val="100"/>
        </c:scaling>
        <c:delete val="0"/>
        <c:axPos val="l"/>
        <c:majorGridlines>
          <c:spPr>
            <a:ln w="3432">
              <a:solidFill>
                <a:srgbClr val="000000"/>
              </a:solidFill>
              <a:prstDash val="solid"/>
            </a:ln>
          </c:spPr>
        </c:majorGridlines>
        <c:title>
          <c:tx>
            <c:rich>
              <a:bodyPr/>
              <a:lstStyle/>
              <a:p>
                <a:pPr>
                  <a:defRPr sz="1244" b="1" i="0" u="none" strike="noStrike" baseline="0">
                    <a:solidFill>
                      <a:srgbClr val="000000"/>
                    </a:solidFill>
                    <a:latin typeface="Arial Tur"/>
                    <a:ea typeface="Arial Tur"/>
                    <a:cs typeface="Arial Tur"/>
                  </a:defRPr>
                </a:pPr>
                <a:r>
                  <a:rPr lang="tr-TR"/>
                  <a:t>Gelir %</a:t>
                </a:r>
              </a:p>
            </c:rich>
          </c:tx>
          <c:layout>
            <c:manualLayout>
              <c:xMode val="edge"/>
              <c:yMode val="edge"/>
              <c:x val="1.8643976395018243E-2"/>
              <c:y val="0.42181831666646064"/>
            </c:manualLayout>
          </c:layout>
          <c:overlay val="0"/>
          <c:spPr>
            <a:noFill/>
            <a:ln w="27447">
              <a:noFill/>
            </a:ln>
          </c:spPr>
        </c:title>
        <c:numFmt formatCode="General" sourceLinked="1"/>
        <c:majorTickMark val="out"/>
        <c:minorTickMark val="none"/>
        <c:tickLblPos val="nextTo"/>
        <c:spPr>
          <a:ln w="3432">
            <a:solidFill>
              <a:srgbClr val="000000"/>
            </a:solidFill>
            <a:prstDash val="solid"/>
          </a:ln>
        </c:spPr>
        <c:txPr>
          <a:bodyPr rot="0" vert="horz"/>
          <a:lstStyle/>
          <a:p>
            <a:pPr>
              <a:defRPr sz="1309" b="0" i="0" u="none" strike="noStrike" baseline="0">
                <a:solidFill>
                  <a:srgbClr val="000000"/>
                </a:solidFill>
                <a:latin typeface="Arial Tur"/>
                <a:ea typeface="Arial Tur"/>
                <a:cs typeface="Arial Tur"/>
              </a:defRPr>
            </a:pPr>
            <a:endParaRPr lang="tr-TR"/>
          </a:p>
        </c:txPr>
        <c:crossAx val="-73365280"/>
        <c:crosses val="autoZero"/>
        <c:crossBetween val="midCat"/>
        <c:majorUnit val="20"/>
      </c:valAx>
      <c:spPr>
        <a:solidFill>
          <a:srgbClr val="FFFFFF"/>
        </a:solidFill>
        <a:ln w="13723">
          <a:solidFill>
            <a:srgbClr val="000000"/>
          </a:solidFill>
          <a:prstDash val="solid"/>
        </a:ln>
      </c:spPr>
    </c:plotArea>
    <c:legend>
      <c:legendPos val="r"/>
      <c:layout>
        <c:manualLayout>
          <c:xMode val="edge"/>
          <c:yMode val="edge"/>
          <c:x val="0.24151964749529845"/>
          <c:y val="0.94380169511778056"/>
          <c:w val="0.60651273597302291"/>
          <c:h val="4.6280918181930586E-2"/>
        </c:manualLayout>
      </c:layout>
      <c:overlay val="0"/>
      <c:spPr>
        <a:solidFill>
          <a:srgbClr val="FFFFFF"/>
        </a:solidFill>
        <a:ln w="3432">
          <a:solidFill>
            <a:srgbClr val="000000"/>
          </a:solidFill>
          <a:prstDash val="solid"/>
        </a:ln>
      </c:spPr>
      <c:txPr>
        <a:bodyPr/>
        <a:lstStyle/>
        <a:p>
          <a:pPr>
            <a:defRPr sz="1189" b="0" i="0" u="none" strike="noStrike" baseline="0">
              <a:solidFill>
                <a:srgbClr val="000000"/>
              </a:solidFill>
              <a:latin typeface="Arial Tur"/>
              <a:ea typeface="Arial Tur"/>
              <a:cs typeface="Arial Tur"/>
            </a:defRPr>
          </a:pPr>
          <a:endParaRPr lang="tr-TR"/>
        </a:p>
      </c:txPr>
    </c:legend>
    <c:plotVisOnly val="1"/>
    <c:dispBlanksAs val="gap"/>
    <c:showDLblsOverMax val="0"/>
  </c:chart>
  <c:spPr>
    <a:solidFill>
      <a:srgbClr val="FFFFFF"/>
    </a:solidFill>
    <a:ln w="3432">
      <a:solidFill>
        <a:srgbClr val="000000"/>
      </a:solidFill>
      <a:prstDash val="solid"/>
    </a:ln>
  </c:spPr>
  <c:txPr>
    <a:bodyPr/>
    <a:lstStyle/>
    <a:p>
      <a:pPr>
        <a:defRPr sz="1309" b="0" i="0" u="none" strike="noStrike" baseline="0">
          <a:solidFill>
            <a:srgbClr val="000000"/>
          </a:solidFill>
          <a:latin typeface="Arial Tur"/>
          <a:ea typeface="Arial Tur"/>
          <a:cs typeface="Arial Tur"/>
        </a:defRPr>
      </a:pPr>
      <a:endParaRPr lang="tr-T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0.09525</cdr:x>
      <cdr:y>0.15575</cdr:y>
    </cdr:from>
    <cdr:to>
      <cdr:x>0.95475</cdr:x>
      <cdr:y>0.879</cdr:y>
    </cdr:to>
    <cdr:sp macro="" textlink="">
      <cdr:nvSpPr>
        <cdr:cNvPr id="3073" name="Line 1"/>
        <cdr:cNvSpPr>
          <a:spLocks xmlns:a="http://schemas.openxmlformats.org/drawingml/2006/main" noChangeShapeType="1"/>
        </cdr:cNvSpPr>
      </cdr:nvSpPr>
      <cdr:spPr bwMode="auto">
        <a:xfrm xmlns:a="http://schemas.openxmlformats.org/drawingml/2006/main" flipV="1">
          <a:off x="409918" y="561856"/>
          <a:ext cx="3809695" cy="2742414"/>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a:ln>
      </cdr:spPr>
      <cdr:txBody>
        <a:bodyPr xmlns:a="http://schemas.openxmlformats.org/drawingml/2006/main"/>
        <a:lstStyle xmlns:a="http://schemas.openxmlformats.org/drawingml/2006/main"/>
        <a:p xmlns:a="http://schemas.openxmlformats.org/drawingml/2006/main">
          <a:endParaRPr lang="tr-TR"/>
        </a:p>
      </cdr:txBody>
    </cdr:sp>
  </cdr:relSizeAnchor>
</c:userShapes>
</file>

<file path=ppt/drawings/drawing2.xml><?xml version="1.0" encoding="utf-8"?>
<c:userShapes xmlns:c="http://schemas.openxmlformats.org/drawingml/2006/chart">
  <cdr:relSizeAnchor xmlns:cdr="http://schemas.openxmlformats.org/drawingml/2006/chartDrawing">
    <cdr:from>
      <cdr:x>0.1455</cdr:x>
      <cdr:y>0.157</cdr:y>
    </cdr:from>
    <cdr:to>
      <cdr:x>0.96075</cdr:x>
      <cdr:y>0.8205</cdr:y>
    </cdr:to>
    <cdr:sp macro="" textlink="">
      <cdr:nvSpPr>
        <cdr:cNvPr id="7169" name="Line 1"/>
        <cdr:cNvSpPr>
          <a:spLocks xmlns:a="http://schemas.openxmlformats.org/drawingml/2006/main" noChangeShapeType="1"/>
        </cdr:cNvSpPr>
      </cdr:nvSpPr>
      <cdr:spPr bwMode="auto">
        <a:xfrm xmlns:a="http://schemas.openxmlformats.org/drawingml/2006/main" flipV="1">
          <a:off x="645262" y="561746"/>
          <a:ext cx="3594239" cy="2504761"/>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a:ln>
      </cdr:spPr>
      <cdr:txBody>
        <a:bodyPr xmlns:a="http://schemas.openxmlformats.org/drawingml/2006/main"/>
        <a:lstStyle xmlns:a="http://schemas.openxmlformats.org/drawingml/2006/main"/>
        <a:p xmlns:a="http://schemas.openxmlformats.org/drawingml/2006/main">
          <a:endParaRPr lang="tr-TR"/>
        </a:p>
      </cdr:txBody>
    </cdr:sp>
  </cdr:relSizeAnchor>
</c:userShapes>
</file>

<file path=ppt/drawings/drawing3.xml><?xml version="1.0" encoding="utf-8"?>
<c:userShapes xmlns:c="http://schemas.openxmlformats.org/drawingml/2006/chart">
  <cdr:relSizeAnchor xmlns:cdr="http://schemas.openxmlformats.org/drawingml/2006/chartDrawing">
    <cdr:from>
      <cdr:x>0.145</cdr:x>
      <cdr:y>0.15825</cdr:y>
    </cdr:from>
    <cdr:to>
      <cdr:x>0.95675</cdr:x>
      <cdr:y>0.818</cdr:y>
    </cdr:to>
    <cdr:sp macro="" textlink="">
      <cdr:nvSpPr>
        <cdr:cNvPr id="9217" name="Line 1"/>
        <cdr:cNvSpPr>
          <a:spLocks xmlns:a="http://schemas.openxmlformats.org/drawingml/2006/main" noChangeShapeType="1"/>
        </cdr:cNvSpPr>
      </cdr:nvSpPr>
      <cdr:spPr bwMode="auto">
        <a:xfrm xmlns:a="http://schemas.openxmlformats.org/drawingml/2006/main" flipV="1">
          <a:off x="638632" y="561856"/>
          <a:ext cx="3592030" cy="2523244"/>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a:ln>
      </cdr:spPr>
      <cdr:txBody>
        <a:bodyPr xmlns:a="http://schemas.openxmlformats.org/drawingml/2006/main"/>
        <a:lstStyle xmlns:a="http://schemas.openxmlformats.org/drawingml/2006/main"/>
        <a:p xmlns:a="http://schemas.openxmlformats.org/drawingml/2006/main">
          <a:endParaRPr lang="tr-TR"/>
        </a:p>
      </cdr:txBody>
    </cdr:sp>
  </cdr:relSizeAnchor>
</c:userShapes>
</file>

<file path=ppt/drawings/drawing4.xml><?xml version="1.0" encoding="utf-8"?>
<c:userShapes xmlns:c="http://schemas.openxmlformats.org/drawingml/2006/chart">
  <cdr:relSizeAnchor xmlns:cdr="http://schemas.openxmlformats.org/drawingml/2006/chartDrawing">
    <cdr:from>
      <cdr:x>0.14125</cdr:x>
      <cdr:y>0.14325</cdr:y>
    </cdr:from>
    <cdr:to>
      <cdr:x>0.95875</cdr:x>
      <cdr:y>0.80225</cdr:y>
    </cdr:to>
    <cdr:sp macro="" textlink="">
      <cdr:nvSpPr>
        <cdr:cNvPr id="20481" name="Line 1"/>
        <cdr:cNvSpPr>
          <a:spLocks xmlns:a="http://schemas.openxmlformats.org/drawingml/2006/main" noChangeShapeType="1"/>
        </cdr:cNvSpPr>
      </cdr:nvSpPr>
      <cdr:spPr bwMode="auto">
        <a:xfrm xmlns:a="http://schemas.openxmlformats.org/drawingml/2006/main" flipV="1">
          <a:off x="778335" y="754380"/>
          <a:ext cx="4612410" cy="3458885"/>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a:ln>
      </cdr:spPr>
      <cdr:txBody>
        <a:bodyPr xmlns:a="http://schemas.openxmlformats.org/drawingml/2006/main"/>
        <a:lstStyle xmlns:a="http://schemas.openxmlformats.org/drawingml/2006/main"/>
        <a:p xmlns:a="http://schemas.openxmlformats.org/drawingml/2006/main">
          <a:endParaRPr lang="tr-T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DAB7A6A-20EA-46FB-997A-4568814E233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5809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AB7A6A-20EA-46FB-997A-4568814E233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1481235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AB7A6A-20EA-46FB-997A-4568814E233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4059211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4639"/>
            <a:ext cx="10972800" cy="585152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1843457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35984" y="73026"/>
            <a:ext cx="1201208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10"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1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grpSp>
          <p:nvGrpSpPr>
            <p:cNvPr id="4" name="Group 6"/>
            <p:cNvGrpSpPr>
              <a:grpSpLocks/>
            </p:cNvGrpSpPr>
            <p:nvPr/>
          </p:nvGrpSpPr>
          <p:grpSpPr bwMode="auto">
            <a:xfrm>
              <a:off x="261" y="1870"/>
              <a:ext cx="465" cy="299"/>
              <a:chOff x="912" y="2640"/>
              <a:chExt cx="672" cy="432"/>
            </a:xfrm>
          </p:grpSpPr>
          <p:sp>
            <p:nvSpPr>
              <p:cNvPr id="8"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9"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sp>
          <p:nvSpPr>
            <p:cNvPr id="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6"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sp>
        <p:nvSpPr>
          <p:cNvPr id="12" name="Text Box 17"/>
          <p:cNvSpPr txBox="1">
            <a:spLocks noChangeArrowheads="1"/>
          </p:cNvSpPr>
          <p:nvPr/>
        </p:nvSpPr>
        <p:spPr bwMode="auto">
          <a:xfrm>
            <a:off x="1488018" y="469901"/>
            <a:ext cx="9503833" cy="366713"/>
          </a:xfrm>
          <a:prstGeom prst="rect">
            <a:avLst/>
          </a:prstGeom>
          <a:noFill/>
          <a:ln>
            <a:noFill/>
          </a:ln>
          <a:effectLst>
            <a:outerShdw dist="28398" dir="1593903"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1800" b="1" smtClean="0">
                <a:solidFill>
                  <a:schemeClr val="accent2"/>
                </a:solidFill>
                <a:latin typeface="Verdana" panose="020B0604030504040204" pitchFamily="34" charset="0"/>
              </a:rPr>
              <a:t>HAYVANCILIK EKONOMİSİ DERS NOTLARI</a:t>
            </a:r>
          </a:p>
        </p:txBody>
      </p:sp>
    </p:spTree>
    <p:extLst>
      <p:ext uri="{BB962C8B-B14F-4D97-AF65-F5344CB8AC3E}">
        <p14:creationId xmlns:p14="http://schemas.microsoft.com/office/powerpoint/2010/main" val="282373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AB7A6A-20EA-46FB-997A-4568814E233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78741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DAB7A6A-20EA-46FB-997A-4568814E233F}"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6203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DAB7A6A-20EA-46FB-997A-4568814E233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3519608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DAB7A6A-20EA-46FB-997A-4568814E233F}" type="datetimeFigureOut">
              <a:rPr lang="tr-TR" smtClean="0"/>
              <a:t>2.2.2017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93072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DAB7A6A-20EA-46FB-997A-4568814E233F}" type="datetimeFigureOut">
              <a:rPr lang="tr-TR" smtClean="0"/>
              <a:t>2.2.2017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130117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DAB7A6A-20EA-46FB-997A-4568814E233F}" type="datetimeFigureOut">
              <a:rPr lang="tr-TR" smtClean="0"/>
              <a:t>2.2.2017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4101712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DAB7A6A-20EA-46FB-997A-4568814E233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1541372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DAB7A6A-20EA-46FB-997A-4568814E233F}"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628777-D895-4A3E-B36F-6BAB4489A28B}" type="slidenum">
              <a:rPr lang="tr-TR" smtClean="0"/>
              <a:t>‹#›</a:t>
            </a:fld>
            <a:endParaRPr lang="tr-TR"/>
          </a:p>
        </p:txBody>
      </p:sp>
    </p:spTree>
    <p:extLst>
      <p:ext uri="{BB962C8B-B14F-4D97-AF65-F5344CB8AC3E}">
        <p14:creationId xmlns:p14="http://schemas.microsoft.com/office/powerpoint/2010/main" val="809468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B7A6A-20EA-46FB-997A-4568814E233F}" type="datetimeFigureOut">
              <a:rPr lang="tr-TR" smtClean="0"/>
              <a:t>2.2.2017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28777-D895-4A3E-B36F-6BAB4489A28B}" type="slidenum">
              <a:rPr lang="tr-TR" smtClean="0"/>
              <a:t>‹#›</a:t>
            </a:fld>
            <a:endParaRPr lang="tr-TR"/>
          </a:p>
        </p:txBody>
      </p:sp>
    </p:spTree>
    <p:extLst>
      <p:ext uri="{BB962C8B-B14F-4D97-AF65-F5344CB8AC3E}">
        <p14:creationId xmlns:p14="http://schemas.microsoft.com/office/powerpoint/2010/main" val="217155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Text Box 8"/>
          <p:cNvSpPr txBox="1">
            <a:spLocks noChangeArrowheads="1"/>
          </p:cNvSpPr>
          <p:nvPr/>
        </p:nvSpPr>
        <p:spPr bwMode="auto">
          <a:xfrm>
            <a:off x="2495551" y="1917700"/>
            <a:ext cx="7129463" cy="341632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a:latin typeface="Verdana" panose="020B0604030504040204" pitchFamily="34" charset="0"/>
              </a:rPr>
              <a:t>MİLLİ GELİR, TANIMI, KAPSAMI VE HESAPLAMA      YÖNTEMLERİ</a:t>
            </a:r>
          </a:p>
        </p:txBody>
      </p:sp>
      <p:sp>
        <p:nvSpPr>
          <p:cNvPr id="51209" name="Line 9"/>
          <p:cNvSpPr>
            <a:spLocks noChangeShapeType="1"/>
          </p:cNvSpPr>
          <p:nvPr/>
        </p:nvSpPr>
        <p:spPr bwMode="auto">
          <a:xfrm>
            <a:off x="2640013" y="1700213"/>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1210" name="Line 10"/>
          <p:cNvSpPr>
            <a:spLocks noChangeShapeType="1"/>
          </p:cNvSpPr>
          <p:nvPr/>
        </p:nvSpPr>
        <p:spPr bwMode="auto">
          <a:xfrm>
            <a:off x="2649538" y="5516563"/>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864990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1208"/>
                                        </p:tgtEl>
                                        <p:attrNameLst>
                                          <p:attrName>style.visibility</p:attrName>
                                        </p:attrNameLst>
                                      </p:cBhvr>
                                      <p:to>
                                        <p:strVal val="visible"/>
                                      </p:to>
                                    </p:set>
                                    <p:anim calcmode="lin" valueType="num">
                                      <p:cBhvr>
                                        <p:cTn id="7" dur="500" fill="hold"/>
                                        <p:tgtEl>
                                          <p:spTgt spid="51208"/>
                                        </p:tgtEl>
                                        <p:attrNameLst>
                                          <p:attrName>ppt_w</p:attrName>
                                        </p:attrNameLst>
                                      </p:cBhvr>
                                      <p:tavLst>
                                        <p:tav tm="0">
                                          <p:val>
                                            <p:fltVal val="0"/>
                                          </p:val>
                                        </p:tav>
                                        <p:tav tm="100000">
                                          <p:val>
                                            <p:strVal val="#ppt_w"/>
                                          </p:val>
                                        </p:tav>
                                      </p:tavLst>
                                    </p:anim>
                                    <p:anim calcmode="lin" valueType="num">
                                      <p:cBhvr>
                                        <p:cTn id="8" dur="500" fill="hold"/>
                                        <p:tgtEl>
                                          <p:spTgt spid="5120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51209"/>
                                        </p:tgtEl>
                                        <p:attrNameLst>
                                          <p:attrName>style.visibility</p:attrName>
                                        </p:attrNameLst>
                                      </p:cBhvr>
                                      <p:to>
                                        <p:strVal val="visible"/>
                                      </p:to>
                                    </p:set>
                                    <p:animEffect transition="in" filter="slide(fromLeft)">
                                      <p:cBhvr>
                                        <p:cTn id="12" dur="500"/>
                                        <p:tgtEl>
                                          <p:spTgt spid="51209"/>
                                        </p:tgtEl>
                                      </p:cBhvr>
                                    </p:animEffect>
                                  </p:childTnLst>
                                </p:cTn>
                              </p:par>
                            </p:childTnLst>
                          </p:cTn>
                        </p:par>
                        <p:par>
                          <p:cTn id="13" fill="hold" nodeType="afterGroup">
                            <p:stCondLst>
                              <p:cond delay="1000"/>
                            </p:stCondLst>
                            <p:childTnLst>
                              <p:par>
                                <p:cTn id="14" presetID="12" presetClass="entr" presetSubtype="2" fill="hold" grpId="0" nodeType="afterEffect">
                                  <p:stCondLst>
                                    <p:cond delay="0"/>
                                  </p:stCondLst>
                                  <p:childTnLst>
                                    <p:set>
                                      <p:cBhvr>
                                        <p:cTn id="15" dur="1" fill="hold">
                                          <p:stCondLst>
                                            <p:cond delay="0"/>
                                          </p:stCondLst>
                                        </p:cTn>
                                        <p:tgtEl>
                                          <p:spTgt spid="51210"/>
                                        </p:tgtEl>
                                        <p:attrNameLst>
                                          <p:attrName>style.visibility</p:attrName>
                                        </p:attrNameLst>
                                      </p:cBhvr>
                                      <p:to>
                                        <p:strVal val="visible"/>
                                      </p:to>
                                    </p:set>
                                    <p:animEffect transition="in" filter="slide(fromRight)">
                                      <p:cBhvr>
                                        <p:cTn id="16" dur="500"/>
                                        <p:tgtEl>
                                          <p:spTgt spid="51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8" grpId="0" autoUpdateAnimBg="0"/>
      <p:bldP spid="51209" grpId="0" animBg="1"/>
      <p:bldP spid="512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nvGraphicFramePr>
        <p:xfrm>
          <a:off x="2279650" y="1557338"/>
          <a:ext cx="7056440" cy="4894256"/>
        </p:xfrm>
        <a:graphic>
          <a:graphicData uri="http://schemas.openxmlformats.org/drawingml/2006/table">
            <a:tbl>
              <a:tblPr firstRow="1" bandRow="1">
                <a:tableStyleId>{F5AB1C69-6EDB-4FF4-983F-18BD219EF322}</a:tableStyleId>
              </a:tblPr>
              <a:tblGrid>
                <a:gridCol w="1764110">
                  <a:extLst>
                    <a:ext uri="{9D8B030D-6E8A-4147-A177-3AD203B41FA5}"/>
                  </a:extLst>
                </a:gridCol>
                <a:gridCol w="1764110">
                  <a:extLst>
                    <a:ext uri="{9D8B030D-6E8A-4147-A177-3AD203B41FA5}"/>
                  </a:extLst>
                </a:gridCol>
                <a:gridCol w="1764110">
                  <a:extLst>
                    <a:ext uri="{9D8B030D-6E8A-4147-A177-3AD203B41FA5}"/>
                  </a:extLst>
                </a:gridCol>
                <a:gridCol w="1764110">
                  <a:extLst>
                    <a:ext uri="{9D8B030D-6E8A-4147-A177-3AD203B41FA5}"/>
                  </a:extLst>
                </a:gridCol>
              </a:tblGrid>
              <a:tr h="305891">
                <a:tc>
                  <a:txBody>
                    <a:bodyPr/>
                    <a:lstStyle/>
                    <a:p>
                      <a:pPr algn="ctr"/>
                      <a:r>
                        <a:rPr lang="tr-TR" sz="1400" dirty="0" smtClean="0">
                          <a:solidFill>
                            <a:schemeClr val="tx1"/>
                          </a:solidFill>
                        </a:rPr>
                        <a:t>Yıllar</a:t>
                      </a:r>
                      <a:endParaRPr lang="tr-TR" sz="1400" dirty="0">
                        <a:solidFill>
                          <a:schemeClr val="tx1"/>
                        </a:solidFill>
                        <a:latin typeface="+mj-lt"/>
                      </a:endParaRPr>
                    </a:p>
                  </a:txBody>
                  <a:tcPr marL="91436" marR="91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400" dirty="0" smtClean="0">
                          <a:solidFill>
                            <a:schemeClr val="tx1"/>
                          </a:solidFill>
                        </a:rPr>
                        <a:t>Tarım</a:t>
                      </a:r>
                      <a:endParaRPr lang="tr-TR" sz="1400" dirty="0">
                        <a:solidFill>
                          <a:schemeClr val="tx1"/>
                        </a:solidFill>
                        <a:latin typeface="+mj-lt"/>
                      </a:endParaRPr>
                    </a:p>
                  </a:txBody>
                  <a:tcPr marL="91436" marR="91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400" dirty="0" smtClean="0">
                          <a:solidFill>
                            <a:schemeClr val="tx1"/>
                          </a:solidFill>
                        </a:rPr>
                        <a:t>Sanayi</a:t>
                      </a:r>
                      <a:endParaRPr lang="tr-TR" sz="1400" dirty="0">
                        <a:solidFill>
                          <a:schemeClr val="tx1"/>
                        </a:solidFill>
                        <a:latin typeface="+mj-lt"/>
                      </a:endParaRPr>
                    </a:p>
                  </a:txBody>
                  <a:tcPr marL="91436" marR="91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400" dirty="0" smtClean="0">
                          <a:solidFill>
                            <a:schemeClr val="tx1"/>
                          </a:solidFill>
                        </a:rPr>
                        <a:t>Hizmetler</a:t>
                      </a:r>
                      <a:endParaRPr lang="tr-TR" sz="1400" dirty="0">
                        <a:solidFill>
                          <a:schemeClr val="tx1"/>
                        </a:solidFill>
                        <a:latin typeface="+mj-lt"/>
                      </a:endParaRPr>
                    </a:p>
                  </a:txBody>
                  <a:tcPr marL="91436" marR="914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1999</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12,2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32,0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53,0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12,2</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31,9</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53,0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dirty="0">
                          <a:solidFill>
                            <a:schemeClr val="tx1"/>
                          </a:solidFill>
                          <a:effectLst/>
                        </a:rPr>
                        <a:t>2001</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11,9</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30,8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55,6</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12,2</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30,3</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54,8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2003</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11,4</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31,0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54,2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2004</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10,7</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31,7</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54,5</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2005</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10,6</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31,8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54,6</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2006</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10,0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32,8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54,7</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2007</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8,9</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33,1</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55,6</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9,3</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32,5</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56,5</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2009</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10,1</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31,2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58,3</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2010</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9,4</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32,5</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57,5</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2011</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9,2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32,9</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57,4</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a:solidFill>
                            <a:schemeClr val="tx1"/>
                          </a:solidFill>
                          <a:effectLst/>
                        </a:rPr>
                        <a:t>2012</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9,3</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a:solidFill>
                            <a:schemeClr val="tx1"/>
                          </a:solidFill>
                          <a:effectLst/>
                        </a:rPr>
                        <a:t>32,8</a:t>
                      </a:r>
                      <a:endParaRPr lang="tr-TR" sz="1400" b="0" i="0" u="none" strike="noStrike">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57,7</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5891">
                <a:tc>
                  <a:txBody>
                    <a:bodyPr/>
                    <a:lstStyle/>
                    <a:p>
                      <a:pPr algn="ctr" fontAlgn="b"/>
                      <a:r>
                        <a:rPr lang="tr-TR" sz="1400" u="none" strike="noStrike" dirty="0" smtClean="0">
                          <a:solidFill>
                            <a:schemeClr val="tx1"/>
                          </a:solidFill>
                          <a:effectLst/>
                        </a:rPr>
                        <a:t>2013</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9,2</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a:solidFill>
                            <a:schemeClr val="tx1"/>
                          </a:solidFill>
                          <a:effectLst/>
                        </a:rPr>
                        <a:t>32,7</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u="none" strike="noStrike" dirty="0" smtClean="0">
                          <a:solidFill>
                            <a:schemeClr val="tx1"/>
                          </a:solidFill>
                          <a:effectLst/>
                        </a:rPr>
                        <a:t>58,1</a:t>
                      </a:r>
                      <a:endParaRPr lang="tr-TR" sz="14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
        <p:nvSpPr>
          <p:cNvPr id="54361" name="Metin kutusu 2"/>
          <p:cNvSpPr txBox="1">
            <a:spLocks noChangeArrowheads="1"/>
          </p:cNvSpPr>
          <p:nvPr/>
        </p:nvSpPr>
        <p:spPr bwMode="auto">
          <a:xfrm flipH="1">
            <a:off x="2279651" y="1125539"/>
            <a:ext cx="7154863"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700"/>
              <a:t>Tablo-2: Yıllara Göre Sabit Fiyatlarla GSYH’nın Sektörel Dağılımı</a:t>
            </a:r>
          </a:p>
        </p:txBody>
      </p:sp>
      <p:sp>
        <p:nvSpPr>
          <p:cNvPr id="54362" name="Metin kutusu 3"/>
          <p:cNvSpPr txBox="1">
            <a:spLocks noChangeArrowheads="1"/>
          </p:cNvSpPr>
          <p:nvPr/>
        </p:nvSpPr>
        <p:spPr bwMode="auto">
          <a:xfrm>
            <a:off x="2424113" y="6567489"/>
            <a:ext cx="1111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Kaynak: TÜİK</a:t>
            </a:r>
          </a:p>
        </p:txBody>
      </p:sp>
    </p:spTree>
    <p:extLst>
      <p:ext uri="{BB962C8B-B14F-4D97-AF65-F5344CB8AC3E}">
        <p14:creationId xmlns:p14="http://schemas.microsoft.com/office/powerpoint/2010/main" val="936614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524000" y="11255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 ulusal ekonomide milli gelirin devamlı ve istikrarlı arttırılması kadar, milli gelirin ulusu oluşturan insanlar arasında dağılımı da önem taşımaktadır</a:t>
            </a:r>
          </a:p>
        </p:txBody>
      </p:sp>
      <p:sp>
        <p:nvSpPr>
          <p:cNvPr id="55299" name="Text Box 3"/>
          <p:cNvSpPr txBox="1">
            <a:spLocks noChangeArrowheads="1"/>
          </p:cNvSpPr>
          <p:nvPr/>
        </p:nvSpPr>
        <p:spPr bwMode="auto">
          <a:xfrm>
            <a:off x="1524000" y="17732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Kişi başına milli gelirin dağılımı, </a:t>
            </a:r>
            <a:r>
              <a:rPr lang="tr-TR" altLang="tr-TR" b="1">
                <a:solidFill>
                  <a:schemeClr val="hlink"/>
                </a:solidFill>
              </a:rPr>
              <a:t>Lorenz Eğrisi</a:t>
            </a:r>
            <a:r>
              <a:rPr lang="tr-TR" altLang="tr-TR" b="1"/>
              <a:t> </a:t>
            </a:r>
            <a:r>
              <a:rPr lang="tr-TR" altLang="tr-TR"/>
              <a:t>ile izlenebilmektedir. </a:t>
            </a:r>
          </a:p>
        </p:txBody>
      </p:sp>
      <p:sp>
        <p:nvSpPr>
          <p:cNvPr id="55300" name="Line 4"/>
          <p:cNvSpPr>
            <a:spLocks noChangeShapeType="1"/>
          </p:cNvSpPr>
          <p:nvPr/>
        </p:nvSpPr>
        <p:spPr bwMode="auto">
          <a:xfrm rot="10800000">
            <a:off x="4079875" y="2133600"/>
            <a:ext cx="0" cy="31511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5301" name="Line 5"/>
          <p:cNvSpPr>
            <a:spLocks noChangeShapeType="1"/>
          </p:cNvSpPr>
          <p:nvPr/>
        </p:nvSpPr>
        <p:spPr bwMode="auto">
          <a:xfrm>
            <a:off x="4079876" y="5284788"/>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5302" name="Line 6"/>
          <p:cNvSpPr>
            <a:spLocks noChangeShapeType="1"/>
          </p:cNvSpPr>
          <p:nvPr/>
        </p:nvSpPr>
        <p:spPr bwMode="auto">
          <a:xfrm flipV="1">
            <a:off x="4079875" y="2349500"/>
            <a:ext cx="2952750" cy="2935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03" name="Text Box 7"/>
          <p:cNvSpPr txBox="1">
            <a:spLocks noChangeArrowheads="1"/>
          </p:cNvSpPr>
          <p:nvPr/>
        </p:nvSpPr>
        <p:spPr bwMode="auto">
          <a:xfrm>
            <a:off x="6743701" y="5373688"/>
            <a:ext cx="1152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Nüfus %</a:t>
            </a:r>
          </a:p>
        </p:txBody>
      </p:sp>
      <p:sp>
        <p:nvSpPr>
          <p:cNvPr id="55304" name="Text Box 8"/>
          <p:cNvSpPr txBox="1">
            <a:spLocks noChangeArrowheads="1"/>
          </p:cNvSpPr>
          <p:nvPr/>
        </p:nvSpPr>
        <p:spPr bwMode="auto">
          <a:xfrm rot="-5400000">
            <a:off x="2827338" y="2305051"/>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Milli Gelir %</a:t>
            </a:r>
          </a:p>
        </p:txBody>
      </p:sp>
      <p:sp>
        <p:nvSpPr>
          <p:cNvPr id="55306" name="Text Box 10"/>
          <p:cNvSpPr txBox="1">
            <a:spLocks noChangeArrowheads="1"/>
          </p:cNvSpPr>
          <p:nvPr/>
        </p:nvSpPr>
        <p:spPr bwMode="auto">
          <a:xfrm>
            <a:off x="4583114" y="2636838"/>
            <a:ext cx="21605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a:t>Mutlak Eşitlik Doğrusu</a:t>
            </a:r>
          </a:p>
        </p:txBody>
      </p:sp>
      <p:sp>
        <p:nvSpPr>
          <p:cNvPr id="55307" name="Line 11"/>
          <p:cNvSpPr>
            <a:spLocks noChangeShapeType="1"/>
          </p:cNvSpPr>
          <p:nvPr/>
        </p:nvSpPr>
        <p:spPr bwMode="auto">
          <a:xfrm flipH="1" flipV="1">
            <a:off x="5448301" y="2997200"/>
            <a:ext cx="360363" cy="5032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5308" name="Text Box 12"/>
          <p:cNvSpPr txBox="1">
            <a:spLocks noChangeArrowheads="1"/>
          </p:cNvSpPr>
          <p:nvPr/>
        </p:nvSpPr>
        <p:spPr bwMode="auto">
          <a:xfrm>
            <a:off x="1524000" y="55895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Gelirlerin, bireyler arasında eşit olarak dağıtılmış olduğu ekonomide mutlak eşitlik vardır. </a:t>
            </a:r>
          </a:p>
        </p:txBody>
      </p:sp>
      <p:sp>
        <p:nvSpPr>
          <p:cNvPr id="55309" name="Text Box 13"/>
          <p:cNvSpPr txBox="1">
            <a:spLocks noChangeArrowheads="1"/>
          </p:cNvSpPr>
          <p:nvPr/>
        </p:nvSpPr>
        <p:spPr bwMode="auto">
          <a:xfrm>
            <a:off x="1524000" y="60928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Gelir dağılımı eşit değilse  Lorenz eğrisi 45</a:t>
            </a:r>
            <a:r>
              <a:rPr lang="tr-TR" altLang="tr-TR" baseline="50000"/>
              <a:t>o</a:t>
            </a:r>
            <a:r>
              <a:rPr lang="tr-TR" altLang="tr-TR"/>
              <a:t> ’lik bir doğrunun altında bir yay oluşturmaktadır. </a:t>
            </a:r>
          </a:p>
        </p:txBody>
      </p:sp>
      <p:sp>
        <p:nvSpPr>
          <p:cNvPr id="55315" name="Freeform 19"/>
          <p:cNvSpPr>
            <a:spLocks/>
          </p:cNvSpPr>
          <p:nvPr/>
        </p:nvSpPr>
        <p:spPr bwMode="auto">
          <a:xfrm>
            <a:off x="4079875" y="2349501"/>
            <a:ext cx="2952750" cy="2951163"/>
          </a:xfrm>
          <a:custGeom>
            <a:avLst/>
            <a:gdLst>
              <a:gd name="T0" fmla="*/ 0 w 1860"/>
              <a:gd name="T1" fmla="*/ 2147483646 h 1859"/>
              <a:gd name="T2" fmla="*/ 2147483646 w 1860"/>
              <a:gd name="T3" fmla="*/ 2147483646 h 1859"/>
              <a:gd name="T4" fmla="*/ 2147483646 w 1860"/>
              <a:gd name="T5" fmla="*/ 0 h 1859"/>
              <a:gd name="T6" fmla="*/ 0 60000 65536"/>
              <a:gd name="T7" fmla="*/ 0 60000 65536"/>
              <a:gd name="T8" fmla="*/ 0 60000 65536"/>
              <a:gd name="T9" fmla="*/ 0 w 1860"/>
              <a:gd name="T10" fmla="*/ 0 h 1859"/>
              <a:gd name="T11" fmla="*/ 1860 w 1860"/>
              <a:gd name="T12" fmla="*/ 1859 h 1859"/>
            </a:gdLst>
            <a:ahLst/>
            <a:cxnLst>
              <a:cxn ang="T6">
                <a:pos x="T0" y="T1"/>
              </a:cxn>
              <a:cxn ang="T7">
                <a:pos x="T2" y="T3"/>
              </a:cxn>
              <a:cxn ang="T8">
                <a:pos x="T4" y="T5"/>
              </a:cxn>
            </a:cxnLst>
            <a:rect l="T9" t="T10" r="T11" b="T12"/>
            <a:pathLst>
              <a:path w="1860" h="1859">
                <a:moveTo>
                  <a:pt x="0" y="1859"/>
                </a:moveTo>
                <a:cubicBezTo>
                  <a:pt x="434" y="1515"/>
                  <a:pt x="869" y="1171"/>
                  <a:pt x="1179" y="861"/>
                </a:cubicBezTo>
                <a:cubicBezTo>
                  <a:pt x="1489" y="551"/>
                  <a:pt x="1674" y="275"/>
                  <a:pt x="186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5316" name="Freeform 20"/>
          <p:cNvSpPr>
            <a:spLocks/>
          </p:cNvSpPr>
          <p:nvPr/>
        </p:nvSpPr>
        <p:spPr bwMode="auto">
          <a:xfrm>
            <a:off x="4079875" y="2349501"/>
            <a:ext cx="2952750" cy="2951163"/>
          </a:xfrm>
          <a:custGeom>
            <a:avLst/>
            <a:gdLst>
              <a:gd name="T0" fmla="*/ 0 w 1860"/>
              <a:gd name="T1" fmla="*/ 2147483646 h 1859"/>
              <a:gd name="T2" fmla="*/ 2147483646 w 1860"/>
              <a:gd name="T3" fmla="*/ 2147483646 h 1859"/>
              <a:gd name="T4" fmla="*/ 2147483646 w 1860"/>
              <a:gd name="T5" fmla="*/ 0 h 1859"/>
              <a:gd name="T6" fmla="*/ 0 60000 65536"/>
              <a:gd name="T7" fmla="*/ 0 60000 65536"/>
              <a:gd name="T8" fmla="*/ 0 60000 65536"/>
              <a:gd name="T9" fmla="*/ 0 w 1860"/>
              <a:gd name="T10" fmla="*/ 0 h 1859"/>
              <a:gd name="T11" fmla="*/ 1860 w 1860"/>
              <a:gd name="T12" fmla="*/ 1859 h 1859"/>
            </a:gdLst>
            <a:ahLst/>
            <a:cxnLst>
              <a:cxn ang="T6">
                <a:pos x="T0" y="T1"/>
              </a:cxn>
              <a:cxn ang="T7">
                <a:pos x="T2" y="T3"/>
              </a:cxn>
              <a:cxn ang="T8">
                <a:pos x="T4" y="T5"/>
              </a:cxn>
            </a:cxnLst>
            <a:rect l="T9" t="T10" r="T11" b="T12"/>
            <a:pathLst>
              <a:path w="1860" h="1859">
                <a:moveTo>
                  <a:pt x="0" y="1859"/>
                </a:moveTo>
                <a:cubicBezTo>
                  <a:pt x="502" y="1538"/>
                  <a:pt x="1005" y="1217"/>
                  <a:pt x="1315" y="907"/>
                </a:cubicBezTo>
                <a:cubicBezTo>
                  <a:pt x="1625" y="597"/>
                  <a:pt x="1742" y="298"/>
                  <a:pt x="186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5317" name="Freeform 21"/>
          <p:cNvSpPr>
            <a:spLocks/>
          </p:cNvSpPr>
          <p:nvPr/>
        </p:nvSpPr>
        <p:spPr bwMode="auto">
          <a:xfrm>
            <a:off x="4079875" y="2349501"/>
            <a:ext cx="2952750" cy="2951163"/>
          </a:xfrm>
          <a:custGeom>
            <a:avLst/>
            <a:gdLst>
              <a:gd name="T0" fmla="*/ 0 w 1860"/>
              <a:gd name="T1" fmla="*/ 2147483646 h 1859"/>
              <a:gd name="T2" fmla="*/ 2147483646 w 1860"/>
              <a:gd name="T3" fmla="*/ 2147483646 h 1859"/>
              <a:gd name="T4" fmla="*/ 2147483646 w 1860"/>
              <a:gd name="T5" fmla="*/ 0 h 1859"/>
              <a:gd name="T6" fmla="*/ 0 60000 65536"/>
              <a:gd name="T7" fmla="*/ 0 60000 65536"/>
              <a:gd name="T8" fmla="*/ 0 60000 65536"/>
              <a:gd name="T9" fmla="*/ 0 w 1860"/>
              <a:gd name="T10" fmla="*/ 0 h 1859"/>
              <a:gd name="T11" fmla="*/ 1860 w 1860"/>
              <a:gd name="T12" fmla="*/ 1859 h 1859"/>
            </a:gdLst>
            <a:ahLst/>
            <a:cxnLst>
              <a:cxn ang="T6">
                <a:pos x="T0" y="T1"/>
              </a:cxn>
              <a:cxn ang="T7">
                <a:pos x="T2" y="T3"/>
              </a:cxn>
              <a:cxn ang="T8">
                <a:pos x="T4" y="T5"/>
              </a:cxn>
            </a:cxnLst>
            <a:rect l="T9" t="T10" r="T11" b="T12"/>
            <a:pathLst>
              <a:path w="1860" h="1859">
                <a:moveTo>
                  <a:pt x="0" y="1859"/>
                </a:moveTo>
                <a:cubicBezTo>
                  <a:pt x="570" y="1628"/>
                  <a:pt x="1141" y="1398"/>
                  <a:pt x="1451" y="1088"/>
                </a:cubicBezTo>
                <a:cubicBezTo>
                  <a:pt x="1761" y="778"/>
                  <a:pt x="1810" y="389"/>
                  <a:pt x="186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5320" name="Text Box 24"/>
          <p:cNvSpPr txBox="1">
            <a:spLocks noChangeArrowheads="1"/>
          </p:cNvSpPr>
          <p:nvPr/>
        </p:nvSpPr>
        <p:spPr bwMode="auto">
          <a:xfrm>
            <a:off x="6167438" y="3860800"/>
            <a:ext cx="4175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III</a:t>
            </a:r>
          </a:p>
        </p:txBody>
      </p:sp>
      <p:sp>
        <p:nvSpPr>
          <p:cNvPr id="55321" name="Text Box 25"/>
          <p:cNvSpPr txBox="1">
            <a:spLocks noChangeArrowheads="1"/>
          </p:cNvSpPr>
          <p:nvPr/>
        </p:nvSpPr>
        <p:spPr bwMode="auto">
          <a:xfrm>
            <a:off x="5932489" y="3644900"/>
            <a:ext cx="3079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II</a:t>
            </a:r>
          </a:p>
        </p:txBody>
      </p:sp>
      <p:sp>
        <p:nvSpPr>
          <p:cNvPr id="55322" name="Text Box 26"/>
          <p:cNvSpPr txBox="1">
            <a:spLocks noChangeArrowheads="1"/>
          </p:cNvSpPr>
          <p:nvPr/>
        </p:nvSpPr>
        <p:spPr bwMode="auto">
          <a:xfrm>
            <a:off x="5807075" y="3514725"/>
            <a:ext cx="2174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I</a:t>
            </a:r>
          </a:p>
        </p:txBody>
      </p:sp>
      <p:grpSp>
        <p:nvGrpSpPr>
          <p:cNvPr id="2" name="Group 46"/>
          <p:cNvGrpSpPr>
            <a:grpSpLocks/>
          </p:cNvGrpSpPr>
          <p:nvPr/>
        </p:nvGrpSpPr>
        <p:grpSpPr bwMode="auto">
          <a:xfrm>
            <a:off x="4079875" y="5229225"/>
            <a:ext cx="3168650" cy="287338"/>
            <a:chOff x="1610" y="3294"/>
            <a:chExt cx="1996" cy="181"/>
          </a:xfrm>
        </p:grpSpPr>
        <p:sp>
          <p:nvSpPr>
            <p:cNvPr id="55335" name="Line 27"/>
            <p:cNvSpPr>
              <a:spLocks noChangeShapeType="1"/>
            </p:cNvSpPr>
            <p:nvPr/>
          </p:nvSpPr>
          <p:spPr bwMode="auto">
            <a:xfrm>
              <a:off x="1982"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36" name="Line 28"/>
            <p:cNvSpPr>
              <a:spLocks noChangeShapeType="1"/>
            </p:cNvSpPr>
            <p:nvPr/>
          </p:nvSpPr>
          <p:spPr bwMode="auto">
            <a:xfrm>
              <a:off x="2354"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37" name="Line 29"/>
            <p:cNvSpPr>
              <a:spLocks noChangeShapeType="1"/>
            </p:cNvSpPr>
            <p:nvPr/>
          </p:nvSpPr>
          <p:spPr bwMode="auto">
            <a:xfrm>
              <a:off x="2726"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38" name="Line 30"/>
            <p:cNvSpPr>
              <a:spLocks noChangeShapeType="1"/>
            </p:cNvSpPr>
            <p:nvPr/>
          </p:nvSpPr>
          <p:spPr bwMode="auto">
            <a:xfrm>
              <a:off x="3098"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39" name="Line 32"/>
            <p:cNvSpPr>
              <a:spLocks noChangeShapeType="1"/>
            </p:cNvSpPr>
            <p:nvPr/>
          </p:nvSpPr>
          <p:spPr bwMode="auto">
            <a:xfrm>
              <a:off x="3470"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40" name="Line 33"/>
            <p:cNvSpPr>
              <a:spLocks noChangeShapeType="1"/>
            </p:cNvSpPr>
            <p:nvPr/>
          </p:nvSpPr>
          <p:spPr bwMode="auto">
            <a:xfrm>
              <a:off x="1610" y="329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41" name="Text Box 34"/>
            <p:cNvSpPr txBox="1">
              <a:spLocks noChangeArrowheads="1"/>
            </p:cNvSpPr>
            <p:nvPr/>
          </p:nvSpPr>
          <p:spPr bwMode="auto">
            <a:xfrm>
              <a:off x="1882" y="3302"/>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55342" name="Text Box 35"/>
            <p:cNvSpPr txBox="1">
              <a:spLocks noChangeArrowheads="1"/>
            </p:cNvSpPr>
            <p:nvPr/>
          </p:nvSpPr>
          <p:spPr bwMode="auto">
            <a:xfrm>
              <a:off x="2245" y="3294"/>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55343" name="Text Box 36"/>
            <p:cNvSpPr txBox="1">
              <a:spLocks noChangeArrowheads="1"/>
            </p:cNvSpPr>
            <p:nvPr/>
          </p:nvSpPr>
          <p:spPr bwMode="auto">
            <a:xfrm>
              <a:off x="2608" y="3294"/>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60</a:t>
              </a:r>
            </a:p>
          </p:txBody>
        </p:sp>
        <p:sp>
          <p:nvSpPr>
            <p:cNvPr id="55344" name="Text Box 37"/>
            <p:cNvSpPr txBox="1">
              <a:spLocks noChangeArrowheads="1"/>
            </p:cNvSpPr>
            <p:nvPr/>
          </p:nvSpPr>
          <p:spPr bwMode="auto">
            <a:xfrm>
              <a:off x="2971" y="3294"/>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80</a:t>
              </a:r>
            </a:p>
          </p:txBody>
        </p:sp>
        <p:sp>
          <p:nvSpPr>
            <p:cNvPr id="55345" name="Text Box 38"/>
            <p:cNvSpPr txBox="1">
              <a:spLocks noChangeArrowheads="1"/>
            </p:cNvSpPr>
            <p:nvPr/>
          </p:nvSpPr>
          <p:spPr bwMode="auto">
            <a:xfrm>
              <a:off x="3334" y="3294"/>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100</a:t>
              </a:r>
            </a:p>
          </p:txBody>
        </p:sp>
        <p:sp>
          <p:nvSpPr>
            <p:cNvPr id="55346" name="Line 43"/>
            <p:cNvSpPr>
              <a:spLocks noChangeShapeType="1"/>
            </p:cNvSpPr>
            <p:nvPr/>
          </p:nvSpPr>
          <p:spPr bwMode="auto">
            <a:xfrm rot="5400000">
              <a:off x="1633" y="3316"/>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61"/>
          <p:cNvGrpSpPr>
            <a:grpSpLocks/>
          </p:cNvGrpSpPr>
          <p:nvPr/>
        </p:nvGrpSpPr>
        <p:grpSpPr bwMode="auto">
          <a:xfrm>
            <a:off x="3719514" y="2205039"/>
            <a:ext cx="504825" cy="2651125"/>
            <a:chOff x="1383" y="1389"/>
            <a:chExt cx="318" cy="1670"/>
          </a:xfrm>
        </p:grpSpPr>
        <p:sp>
          <p:nvSpPr>
            <p:cNvPr id="55325" name="Line 39"/>
            <p:cNvSpPr>
              <a:spLocks noChangeShapeType="1"/>
            </p:cNvSpPr>
            <p:nvPr/>
          </p:nvSpPr>
          <p:spPr bwMode="auto">
            <a:xfrm rot="5400000">
              <a:off x="1633" y="182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26" name="Line 40"/>
            <p:cNvSpPr>
              <a:spLocks noChangeShapeType="1"/>
            </p:cNvSpPr>
            <p:nvPr/>
          </p:nvSpPr>
          <p:spPr bwMode="auto">
            <a:xfrm rot="5400000">
              <a:off x="1633" y="2200"/>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27" name="Line 41"/>
            <p:cNvSpPr>
              <a:spLocks noChangeShapeType="1"/>
            </p:cNvSpPr>
            <p:nvPr/>
          </p:nvSpPr>
          <p:spPr bwMode="auto">
            <a:xfrm rot="5400000">
              <a:off x="1633" y="2572"/>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28" name="Line 42"/>
            <p:cNvSpPr>
              <a:spLocks noChangeShapeType="1"/>
            </p:cNvSpPr>
            <p:nvPr/>
          </p:nvSpPr>
          <p:spPr bwMode="auto">
            <a:xfrm rot="5400000">
              <a:off x="1633" y="2944"/>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29" name="Line 44"/>
            <p:cNvSpPr>
              <a:spLocks noChangeShapeType="1"/>
            </p:cNvSpPr>
            <p:nvPr/>
          </p:nvSpPr>
          <p:spPr bwMode="auto">
            <a:xfrm rot="5400000">
              <a:off x="1633" y="1456"/>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5330" name="Text Box 47"/>
            <p:cNvSpPr txBox="1">
              <a:spLocks noChangeArrowheads="1"/>
            </p:cNvSpPr>
            <p:nvPr/>
          </p:nvSpPr>
          <p:spPr bwMode="auto">
            <a:xfrm>
              <a:off x="1383" y="138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55331" name="Text Box 48"/>
            <p:cNvSpPr txBox="1">
              <a:spLocks noChangeArrowheads="1"/>
            </p:cNvSpPr>
            <p:nvPr/>
          </p:nvSpPr>
          <p:spPr bwMode="auto">
            <a:xfrm>
              <a:off x="1429" y="1752"/>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a:t>
              </a:r>
              <a:endParaRPr lang="tr-TR" altLang="tr-TR"/>
            </a:p>
          </p:txBody>
        </p:sp>
        <p:sp>
          <p:nvSpPr>
            <p:cNvPr id="55332" name="Text Box 49"/>
            <p:cNvSpPr txBox="1">
              <a:spLocks noChangeArrowheads="1"/>
            </p:cNvSpPr>
            <p:nvPr/>
          </p:nvSpPr>
          <p:spPr bwMode="auto">
            <a:xfrm>
              <a:off x="1429" y="211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a:t>
              </a:r>
              <a:endParaRPr lang="tr-TR" altLang="tr-TR"/>
            </a:p>
          </p:txBody>
        </p:sp>
        <p:sp>
          <p:nvSpPr>
            <p:cNvPr id="55333" name="Text Box 50"/>
            <p:cNvSpPr txBox="1">
              <a:spLocks noChangeArrowheads="1"/>
            </p:cNvSpPr>
            <p:nvPr/>
          </p:nvSpPr>
          <p:spPr bwMode="auto">
            <a:xfrm>
              <a:off x="1429" y="2523"/>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a:t>
              </a:r>
              <a:endParaRPr lang="tr-TR" altLang="tr-TR"/>
            </a:p>
          </p:txBody>
        </p:sp>
        <p:sp>
          <p:nvSpPr>
            <p:cNvPr id="55334" name="Text Box 51"/>
            <p:cNvSpPr txBox="1">
              <a:spLocks noChangeArrowheads="1"/>
            </p:cNvSpPr>
            <p:nvPr/>
          </p:nvSpPr>
          <p:spPr bwMode="auto">
            <a:xfrm>
              <a:off x="1429" y="2886"/>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a:t>
              </a:r>
              <a:endParaRPr lang="tr-TR" altLang="tr-TR"/>
            </a:p>
          </p:txBody>
        </p:sp>
      </p:grpSp>
      <p:sp>
        <p:nvSpPr>
          <p:cNvPr id="55348" name="Line 52"/>
          <p:cNvSpPr>
            <a:spLocks noChangeShapeType="1"/>
          </p:cNvSpPr>
          <p:nvPr/>
        </p:nvSpPr>
        <p:spPr bwMode="auto">
          <a:xfrm flipV="1">
            <a:off x="5232400" y="4149725"/>
            <a:ext cx="0" cy="1079500"/>
          </a:xfrm>
          <a:prstGeom prst="line">
            <a:avLst/>
          </a:prstGeom>
          <a:noFill/>
          <a:ln w="38100" cap="rnd">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55349" name="Line 53"/>
          <p:cNvSpPr>
            <a:spLocks noChangeShapeType="1"/>
          </p:cNvSpPr>
          <p:nvPr/>
        </p:nvSpPr>
        <p:spPr bwMode="auto">
          <a:xfrm>
            <a:off x="4079876" y="4149725"/>
            <a:ext cx="1152525" cy="0"/>
          </a:xfrm>
          <a:prstGeom prst="line">
            <a:avLst/>
          </a:prstGeom>
          <a:noFill/>
          <a:ln w="38100">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55350" name="Line 54"/>
          <p:cNvSpPr>
            <a:spLocks noChangeShapeType="1"/>
          </p:cNvSpPr>
          <p:nvPr/>
        </p:nvSpPr>
        <p:spPr bwMode="auto">
          <a:xfrm flipH="1">
            <a:off x="3648076" y="4365625"/>
            <a:ext cx="1584325" cy="0"/>
          </a:xfrm>
          <a:prstGeom prst="line">
            <a:avLst/>
          </a:prstGeom>
          <a:noFill/>
          <a:ln w="28575">
            <a:solidFill>
              <a:schemeClr val="folHlink"/>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55352" name="Line 56"/>
          <p:cNvSpPr>
            <a:spLocks noChangeShapeType="1"/>
          </p:cNvSpPr>
          <p:nvPr/>
        </p:nvSpPr>
        <p:spPr bwMode="auto">
          <a:xfrm flipH="1">
            <a:off x="3287714" y="4508500"/>
            <a:ext cx="1944687" cy="0"/>
          </a:xfrm>
          <a:prstGeom prst="line">
            <a:avLst/>
          </a:prstGeom>
          <a:noFill/>
          <a:ln w="28575">
            <a:solidFill>
              <a:srgbClr val="66FF66"/>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55353" name="Line 57"/>
          <p:cNvSpPr>
            <a:spLocks noChangeShapeType="1"/>
          </p:cNvSpPr>
          <p:nvPr/>
        </p:nvSpPr>
        <p:spPr bwMode="auto">
          <a:xfrm flipH="1">
            <a:off x="2927350" y="4797425"/>
            <a:ext cx="2305050" cy="0"/>
          </a:xfrm>
          <a:prstGeom prst="line">
            <a:avLst/>
          </a:prstGeom>
          <a:noFill/>
          <a:ln w="28575">
            <a:solidFill>
              <a:srgbClr val="66CCFF"/>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55354" name="Text Box 58"/>
          <p:cNvSpPr txBox="1">
            <a:spLocks noChangeArrowheads="1"/>
          </p:cNvSpPr>
          <p:nvPr/>
        </p:nvSpPr>
        <p:spPr bwMode="auto">
          <a:xfrm>
            <a:off x="3360738" y="4221164"/>
            <a:ext cx="431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32</a:t>
            </a:r>
            <a:endParaRPr lang="tr-TR" altLang="tr-TR"/>
          </a:p>
        </p:txBody>
      </p:sp>
      <p:sp>
        <p:nvSpPr>
          <p:cNvPr id="55355" name="Text Box 59"/>
          <p:cNvSpPr txBox="1">
            <a:spLocks noChangeArrowheads="1"/>
          </p:cNvSpPr>
          <p:nvPr/>
        </p:nvSpPr>
        <p:spPr bwMode="auto">
          <a:xfrm>
            <a:off x="3000375" y="4365625"/>
            <a:ext cx="431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28</a:t>
            </a:r>
            <a:endParaRPr lang="tr-TR" altLang="tr-TR"/>
          </a:p>
        </p:txBody>
      </p:sp>
      <p:sp>
        <p:nvSpPr>
          <p:cNvPr id="55356" name="Text Box 60"/>
          <p:cNvSpPr txBox="1">
            <a:spLocks noChangeArrowheads="1"/>
          </p:cNvSpPr>
          <p:nvPr/>
        </p:nvSpPr>
        <p:spPr bwMode="auto">
          <a:xfrm>
            <a:off x="2640013" y="4652964"/>
            <a:ext cx="431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18</a:t>
            </a:r>
            <a:endParaRPr lang="tr-TR" altLang="tr-TR"/>
          </a:p>
        </p:txBody>
      </p:sp>
    </p:spTree>
    <p:extLst>
      <p:ext uri="{BB962C8B-B14F-4D97-AF65-F5344CB8AC3E}">
        <p14:creationId xmlns:p14="http://schemas.microsoft.com/office/powerpoint/2010/main" val="36695947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slide(fromTop)">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55299"/>
                                        </p:tgtEl>
                                        <p:attrNameLst>
                                          <p:attrName>style.visibility</p:attrName>
                                        </p:attrNameLst>
                                      </p:cBhvr>
                                      <p:to>
                                        <p:strVal val="visible"/>
                                      </p:to>
                                    </p:set>
                                    <p:animEffect transition="in" filter="slide(fromTop)">
                                      <p:cBhvr>
                                        <p:cTn id="12" dur="500"/>
                                        <p:tgtEl>
                                          <p:spTgt spid="552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301"/>
                                        </p:tgtEl>
                                        <p:attrNameLst>
                                          <p:attrName>style.visibility</p:attrName>
                                        </p:attrNameLst>
                                      </p:cBhvr>
                                      <p:to>
                                        <p:strVal val="visible"/>
                                      </p:to>
                                    </p:set>
                                    <p:animEffect transition="in" filter="wipe(left)">
                                      <p:cBhvr>
                                        <p:cTn id="17" dur="1000"/>
                                        <p:tgtEl>
                                          <p:spTgt spid="55301"/>
                                        </p:tgtEl>
                                      </p:cBhvr>
                                    </p:animEffect>
                                  </p:childTnLst>
                                </p:cTn>
                              </p:par>
                            </p:childTnLst>
                          </p:cTn>
                        </p:par>
                        <p:par>
                          <p:cTn id="18" fill="hold" nodeType="afterGroup">
                            <p:stCondLst>
                              <p:cond delay="1000"/>
                            </p:stCondLst>
                            <p:childTnLst>
                              <p:par>
                                <p:cTn id="19" presetID="22" presetClass="entr" presetSubtype="1" fill="hold" grpId="0" nodeType="after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wipe(up)">
                                      <p:cBhvr>
                                        <p:cTn id="21" dur="2000"/>
                                        <p:tgtEl>
                                          <p:spTgt spid="5530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55300"/>
                                        </p:tgtEl>
                                        <p:attrNameLst>
                                          <p:attrName>style.visibility</p:attrName>
                                        </p:attrNameLst>
                                      </p:cBhvr>
                                      <p:to>
                                        <p:strVal val="visible"/>
                                      </p:to>
                                    </p:set>
                                    <p:animEffect transition="in" filter="wipe(down)">
                                      <p:cBhvr>
                                        <p:cTn id="26" dur="1000"/>
                                        <p:tgtEl>
                                          <p:spTgt spid="55300"/>
                                        </p:tgtEl>
                                      </p:cBhvr>
                                    </p:animEffect>
                                  </p:childTnLst>
                                </p:cTn>
                              </p:par>
                            </p:childTnLst>
                          </p:cTn>
                        </p:par>
                        <p:par>
                          <p:cTn id="27" fill="hold" nodeType="afterGroup">
                            <p:stCondLst>
                              <p:cond delay="1000"/>
                            </p:stCondLst>
                            <p:childTnLst>
                              <p:par>
                                <p:cTn id="28" presetID="22" presetClass="entr" presetSubtype="2" fill="hold" grpId="0" nodeType="afterEffect">
                                  <p:stCondLst>
                                    <p:cond delay="0"/>
                                  </p:stCondLst>
                                  <p:childTnLst>
                                    <p:set>
                                      <p:cBhvr>
                                        <p:cTn id="29" dur="1" fill="hold">
                                          <p:stCondLst>
                                            <p:cond delay="0"/>
                                          </p:stCondLst>
                                        </p:cTn>
                                        <p:tgtEl>
                                          <p:spTgt spid="55304"/>
                                        </p:tgtEl>
                                        <p:attrNameLst>
                                          <p:attrName>style.visibility</p:attrName>
                                        </p:attrNameLst>
                                      </p:cBhvr>
                                      <p:to>
                                        <p:strVal val="visible"/>
                                      </p:to>
                                    </p:set>
                                    <p:animEffect transition="in" filter="wipe(right)">
                                      <p:cBhvr>
                                        <p:cTn id="30" dur="1000"/>
                                        <p:tgtEl>
                                          <p:spTgt spid="5530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5302"/>
                                        </p:tgtEl>
                                        <p:attrNameLst>
                                          <p:attrName>style.visibility</p:attrName>
                                        </p:attrNameLst>
                                      </p:cBhvr>
                                      <p:to>
                                        <p:strVal val="visible"/>
                                      </p:to>
                                    </p:set>
                                    <p:animEffect transition="in" filter="wipe(down)">
                                      <p:cBhvr>
                                        <p:cTn id="35" dur="2000"/>
                                        <p:tgtEl>
                                          <p:spTgt spid="5530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55308"/>
                                        </p:tgtEl>
                                        <p:attrNameLst>
                                          <p:attrName>style.visibility</p:attrName>
                                        </p:attrNameLst>
                                      </p:cBhvr>
                                      <p:to>
                                        <p:strVal val="visible"/>
                                      </p:to>
                                    </p:set>
                                    <p:animEffect transition="in" filter="slide(fromTop)">
                                      <p:cBhvr>
                                        <p:cTn id="40" dur="500"/>
                                        <p:tgtEl>
                                          <p:spTgt spid="55308"/>
                                        </p:tgtEl>
                                      </p:cBhvr>
                                    </p:animEffect>
                                  </p:childTnLst>
                                </p:cTn>
                              </p:par>
                            </p:childTnLst>
                          </p:cTn>
                        </p:par>
                        <p:par>
                          <p:cTn id="41" fill="hold" nodeType="afterGroup">
                            <p:stCondLst>
                              <p:cond delay="500"/>
                            </p:stCondLst>
                            <p:childTnLst>
                              <p:par>
                                <p:cTn id="42" presetID="22" presetClass="entr" presetSubtype="4" fill="hold" grpId="0" nodeType="afterEffect">
                                  <p:stCondLst>
                                    <p:cond delay="0"/>
                                  </p:stCondLst>
                                  <p:childTnLst>
                                    <p:set>
                                      <p:cBhvr>
                                        <p:cTn id="43" dur="1" fill="hold">
                                          <p:stCondLst>
                                            <p:cond delay="0"/>
                                          </p:stCondLst>
                                        </p:cTn>
                                        <p:tgtEl>
                                          <p:spTgt spid="55307"/>
                                        </p:tgtEl>
                                        <p:attrNameLst>
                                          <p:attrName>style.visibility</p:attrName>
                                        </p:attrNameLst>
                                      </p:cBhvr>
                                      <p:to>
                                        <p:strVal val="visible"/>
                                      </p:to>
                                    </p:set>
                                    <p:animEffect transition="in" filter="wipe(down)">
                                      <p:cBhvr>
                                        <p:cTn id="44" dur="500"/>
                                        <p:tgtEl>
                                          <p:spTgt spid="55307"/>
                                        </p:tgtEl>
                                      </p:cBhvr>
                                    </p:animEffect>
                                  </p:childTnLst>
                                </p:cTn>
                              </p:par>
                            </p:childTnLst>
                          </p:cTn>
                        </p:par>
                        <p:par>
                          <p:cTn id="45" fill="hold" nodeType="afterGroup">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55306"/>
                                        </p:tgtEl>
                                        <p:attrNameLst>
                                          <p:attrName>style.visibility</p:attrName>
                                        </p:attrNameLst>
                                      </p:cBhvr>
                                      <p:to>
                                        <p:strVal val="visible"/>
                                      </p:to>
                                    </p:set>
                                    <p:animEffect transition="in" filter="wipe(down)">
                                      <p:cBhvr>
                                        <p:cTn id="48" dur="500"/>
                                        <p:tgtEl>
                                          <p:spTgt spid="5530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55309"/>
                                        </p:tgtEl>
                                        <p:attrNameLst>
                                          <p:attrName>style.visibility</p:attrName>
                                        </p:attrNameLst>
                                      </p:cBhvr>
                                      <p:to>
                                        <p:strVal val="visible"/>
                                      </p:to>
                                    </p:set>
                                    <p:animEffect transition="in" filter="slide(fromTop)">
                                      <p:cBhvr>
                                        <p:cTn id="53" dur="500"/>
                                        <p:tgtEl>
                                          <p:spTgt spid="5530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nodeType="click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dissolve">
                                      <p:cBhvr>
                                        <p:cTn id="58" dur="500"/>
                                        <p:tgtEl>
                                          <p:spTgt spid="2"/>
                                        </p:tgtEl>
                                      </p:cBhvr>
                                    </p:animEffect>
                                  </p:childTnLst>
                                </p:cTn>
                              </p:par>
                            </p:childTnLst>
                          </p:cTn>
                        </p:par>
                        <p:par>
                          <p:cTn id="59" fill="hold" nodeType="afterGroup">
                            <p:stCondLst>
                              <p:cond delay="500"/>
                            </p:stCondLst>
                            <p:childTnLst>
                              <p:par>
                                <p:cTn id="60" presetID="9"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dissolve">
                                      <p:cBhvr>
                                        <p:cTn id="62" dur="500"/>
                                        <p:tgtEl>
                                          <p:spTgt spid="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5315"/>
                                        </p:tgtEl>
                                        <p:attrNameLst>
                                          <p:attrName>style.visibility</p:attrName>
                                        </p:attrNameLst>
                                      </p:cBhvr>
                                      <p:to>
                                        <p:strVal val="visible"/>
                                      </p:to>
                                    </p:set>
                                    <p:animEffect transition="in" filter="wipe(down)">
                                      <p:cBhvr>
                                        <p:cTn id="67" dur="500"/>
                                        <p:tgtEl>
                                          <p:spTgt spid="55315"/>
                                        </p:tgtEl>
                                      </p:cBhvr>
                                    </p:animEffect>
                                  </p:childTnLst>
                                </p:cTn>
                              </p:par>
                            </p:childTnLst>
                          </p:cTn>
                        </p:par>
                        <p:par>
                          <p:cTn id="68" fill="hold" nodeType="afterGroup">
                            <p:stCondLst>
                              <p:cond delay="500"/>
                            </p:stCondLst>
                            <p:childTnLst>
                              <p:par>
                                <p:cTn id="69" presetID="9" presetClass="entr" presetSubtype="0" fill="hold" grpId="0" nodeType="afterEffect">
                                  <p:stCondLst>
                                    <p:cond delay="0"/>
                                  </p:stCondLst>
                                  <p:childTnLst>
                                    <p:set>
                                      <p:cBhvr>
                                        <p:cTn id="70" dur="1" fill="hold">
                                          <p:stCondLst>
                                            <p:cond delay="0"/>
                                          </p:stCondLst>
                                        </p:cTn>
                                        <p:tgtEl>
                                          <p:spTgt spid="55322"/>
                                        </p:tgtEl>
                                        <p:attrNameLst>
                                          <p:attrName>style.visibility</p:attrName>
                                        </p:attrNameLst>
                                      </p:cBhvr>
                                      <p:to>
                                        <p:strVal val="visible"/>
                                      </p:to>
                                    </p:set>
                                    <p:animEffect transition="in" filter="dissolve">
                                      <p:cBhvr>
                                        <p:cTn id="71" dur="500"/>
                                        <p:tgtEl>
                                          <p:spTgt spid="5532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55316"/>
                                        </p:tgtEl>
                                        <p:attrNameLst>
                                          <p:attrName>style.visibility</p:attrName>
                                        </p:attrNameLst>
                                      </p:cBhvr>
                                      <p:to>
                                        <p:strVal val="visible"/>
                                      </p:to>
                                    </p:set>
                                    <p:animEffect transition="in" filter="wipe(down)">
                                      <p:cBhvr>
                                        <p:cTn id="76" dur="500"/>
                                        <p:tgtEl>
                                          <p:spTgt spid="55316"/>
                                        </p:tgtEl>
                                      </p:cBhvr>
                                    </p:animEffect>
                                  </p:childTnLst>
                                </p:cTn>
                              </p:par>
                            </p:childTnLst>
                          </p:cTn>
                        </p:par>
                        <p:par>
                          <p:cTn id="77" fill="hold" nodeType="afterGroup">
                            <p:stCondLst>
                              <p:cond delay="500"/>
                            </p:stCondLst>
                            <p:childTnLst>
                              <p:par>
                                <p:cTn id="78" presetID="9" presetClass="entr" presetSubtype="0" fill="hold" grpId="0" nodeType="afterEffect">
                                  <p:stCondLst>
                                    <p:cond delay="0"/>
                                  </p:stCondLst>
                                  <p:childTnLst>
                                    <p:set>
                                      <p:cBhvr>
                                        <p:cTn id="79" dur="1" fill="hold">
                                          <p:stCondLst>
                                            <p:cond delay="0"/>
                                          </p:stCondLst>
                                        </p:cTn>
                                        <p:tgtEl>
                                          <p:spTgt spid="55321"/>
                                        </p:tgtEl>
                                        <p:attrNameLst>
                                          <p:attrName>style.visibility</p:attrName>
                                        </p:attrNameLst>
                                      </p:cBhvr>
                                      <p:to>
                                        <p:strVal val="visible"/>
                                      </p:to>
                                    </p:set>
                                    <p:animEffect transition="in" filter="dissolve">
                                      <p:cBhvr>
                                        <p:cTn id="80" dur="500"/>
                                        <p:tgtEl>
                                          <p:spTgt spid="5532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55317"/>
                                        </p:tgtEl>
                                        <p:attrNameLst>
                                          <p:attrName>style.visibility</p:attrName>
                                        </p:attrNameLst>
                                      </p:cBhvr>
                                      <p:to>
                                        <p:strVal val="visible"/>
                                      </p:to>
                                    </p:set>
                                    <p:animEffect transition="in" filter="wipe(down)">
                                      <p:cBhvr>
                                        <p:cTn id="85" dur="500"/>
                                        <p:tgtEl>
                                          <p:spTgt spid="55317"/>
                                        </p:tgtEl>
                                      </p:cBhvr>
                                    </p:animEffect>
                                  </p:childTnLst>
                                </p:cTn>
                              </p:par>
                            </p:childTnLst>
                          </p:cTn>
                        </p:par>
                        <p:par>
                          <p:cTn id="86" fill="hold" nodeType="afterGroup">
                            <p:stCondLst>
                              <p:cond delay="500"/>
                            </p:stCondLst>
                            <p:childTnLst>
                              <p:par>
                                <p:cTn id="87" presetID="9" presetClass="entr" presetSubtype="0" fill="hold" grpId="0" nodeType="afterEffect">
                                  <p:stCondLst>
                                    <p:cond delay="0"/>
                                  </p:stCondLst>
                                  <p:childTnLst>
                                    <p:set>
                                      <p:cBhvr>
                                        <p:cTn id="88" dur="1" fill="hold">
                                          <p:stCondLst>
                                            <p:cond delay="0"/>
                                          </p:stCondLst>
                                        </p:cTn>
                                        <p:tgtEl>
                                          <p:spTgt spid="55320"/>
                                        </p:tgtEl>
                                        <p:attrNameLst>
                                          <p:attrName>style.visibility</p:attrName>
                                        </p:attrNameLst>
                                      </p:cBhvr>
                                      <p:to>
                                        <p:strVal val="visible"/>
                                      </p:to>
                                    </p:set>
                                    <p:animEffect transition="in" filter="dissolve">
                                      <p:cBhvr>
                                        <p:cTn id="89" dur="500"/>
                                        <p:tgtEl>
                                          <p:spTgt spid="5532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55348"/>
                                        </p:tgtEl>
                                        <p:attrNameLst>
                                          <p:attrName>style.visibility</p:attrName>
                                        </p:attrNameLst>
                                      </p:cBhvr>
                                      <p:to>
                                        <p:strVal val="visible"/>
                                      </p:to>
                                    </p:set>
                                    <p:animEffect transition="in" filter="wipe(down)">
                                      <p:cBhvr>
                                        <p:cTn id="94" dur="500"/>
                                        <p:tgtEl>
                                          <p:spTgt spid="5534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2" fill="hold" grpId="0" nodeType="clickEffect">
                                  <p:stCondLst>
                                    <p:cond delay="0"/>
                                  </p:stCondLst>
                                  <p:childTnLst>
                                    <p:set>
                                      <p:cBhvr>
                                        <p:cTn id="98" dur="1" fill="hold">
                                          <p:stCondLst>
                                            <p:cond delay="0"/>
                                          </p:stCondLst>
                                        </p:cTn>
                                        <p:tgtEl>
                                          <p:spTgt spid="55349"/>
                                        </p:tgtEl>
                                        <p:attrNameLst>
                                          <p:attrName>style.visibility</p:attrName>
                                        </p:attrNameLst>
                                      </p:cBhvr>
                                      <p:to>
                                        <p:strVal val="visible"/>
                                      </p:to>
                                    </p:set>
                                    <p:animEffect transition="in" filter="wipe(right)">
                                      <p:cBhvr>
                                        <p:cTn id="99" dur="500"/>
                                        <p:tgtEl>
                                          <p:spTgt spid="5534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2" fill="hold" grpId="0" nodeType="clickEffect">
                                  <p:stCondLst>
                                    <p:cond delay="0"/>
                                  </p:stCondLst>
                                  <p:childTnLst>
                                    <p:set>
                                      <p:cBhvr>
                                        <p:cTn id="103" dur="1" fill="hold">
                                          <p:stCondLst>
                                            <p:cond delay="0"/>
                                          </p:stCondLst>
                                        </p:cTn>
                                        <p:tgtEl>
                                          <p:spTgt spid="55350"/>
                                        </p:tgtEl>
                                        <p:attrNameLst>
                                          <p:attrName>style.visibility</p:attrName>
                                        </p:attrNameLst>
                                      </p:cBhvr>
                                      <p:to>
                                        <p:strVal val="visible"/>
                                      </p:to>
                                    </p:set>
                                    <p:animEffect transition="in" filter="wipe(right)">
                                      <p:cBhvr>
                                        <p:cTn id="104" dur="500"/>
                                        <p:tgtEl>
                                          <p:spTgt spid="55350"/>
                                        </p:tgtEl>
                                      </p:cBhvr>
                                    </p:animEffect>
                                  </p:childTnLst>
                                </p:cTn>
                              </p:par>
                            </p:childTnLst>
                          </p:cTn>
                        </p:par>
                        <p:par>
                          <p:cTn id="105" fill="hold" nodeType="afterGroup">
                            <p:stCondLst>
                              <p:cond delay="500"/>
                            </p:stCondLst>
                            <p:childTnLst>
                              <p:par>
                                <p:cTn id="106" presetID="9" presetClass="entr" presetSubtype="0" fill="hold" grpId="0" nodeType="afterEffect">
                                  <p:stCondLst>
                                    <p:cond delay="0"/>
                                  </p:stCondLst>
                                  <p:childTnLst>
                                    <p:set>
                                      <p:cBhvr>
                                        <p:cTn id="107" dur="1" fill="hold">
                                          <p:stCondLst>
                                            <p:cond delay="0"/>
                                          </p:stCondLst>
                                        </p:cTn>
                                        <p:tgtEl>
                                          <p:spTgt spid="55354"/>
                                        </p:tgtEl>
                                        <p:attrNameLst>
                                          <p:attrName>style.visibility</p:attrName>
                                        </p:attrNameLst>
                                      </p:cBhvr>
                                      <p:to>
                                        <p:strVal val="visible"/>
                                      </p:to>
                                    </p:set>
                                    <p:animEffect transition="in" filter="dissolve">
                                      <p:cBhvr>
                                        <p:cTn id="108" dur="500"/>
                                        <p:tgtEl>
                                          <p:spTgt spid="55354"/>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2" fill="hold" grpId="0" nodeType="clickEffect">
                                  <p:stCondLst>
                                    <p:cond delay="0"/>
                                  </p:stCondLst>
                                  <p:childTnLst>
                                    <p:set>
                                      <p:cBhvr>
                                        <p:cTn id="112" dur="1" fill="hold">
                                          <p:stCondLst>
                                            <p:cond delay="0"/>
                                          </p:stCondLst>
                                        </p:cTn>
                                        <p:tgtEl>
                                          <p:spTgt spid="55352"/>
                                        </p:tgtEl>
                                        <p:attrNameLst>
                                          <p:attrName>style.visibility</p:attrName>
                                        </p:attrNameLst>
                                      </p:cBhvr>
                                      <p:to>
                                        <p:strVal val="visible"/>
                                      </p:to>
                                    </p:set>
                                    <p:animEffect transition="in" filter="wipe(right)">
                                      <p:cBhvr>
                                        <p:cTn id="113" dur="500"/>
                                        <p:tgtEl>
                                          <p:spTgt spid="55352"/>
                                        </p:tgtEl>
                                      </p:cBhvr>
                                    </p:animEffect>
                                  </p:childTnLst>
                                </p:cTn>
                              </p:par>
                            </p:childTnLst>
                          </p:cTn>
                        </p:par>
                        <p:par>
                          <p:cTn id="114" fill="hold" nodeType="afterGroup">
                            <p:stCondLst>
                              <p:cond delay="500"/>
                            </p:stCondLst>
                            <p:childTnLst>
                              <p:par>
                                <p:cTn id="115" presetID="9" presetClass="entr" presetSubtype="0" fill="hold" grpId="0" nodeType="afterEffect">
                                  <p:stCondLst>
                                    <p:cond delay="0"/>
                                  </p:stCondLst>
                                  <p:childTnLst>
                                    <p:set>
                                      <p:cBhvr>
                                        <p:cTn id="116" dur="1" fill="hold">
                                          <p:stCondLst>
                                            <p:cond delay="0"/>
                                          </p:stCondLst>
                                        </p:cTn>
                                        <p:tgtEl>
                                          <p:spTgt spid="55355"/>
                                        </p:tgtEl>
                                        <p:attrNameLst>
                                          <p:attrName>style.visibility</p:attrName>
                                        </p:attrNameLst>
                                      </p:cBhvr>
                                      <p:to>
                                        <p:strVal val="visible"/>
                                      </p:to>
                                    </p:set>
                                    <p:animEffect transition="in" filter="dissolve">
                                      <p:cBhvr>
                                        <p:cTn id="117" dur="500"/>
                                        <p:tgtEl>
                                          <p:spTgt spid="55355"/>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2" fill="hold" grpId="0" nodeType="clickEffect">
                                  <p:stCondLst>
                                    <p:cond delay="0"/>
                                  </p:stCondLst>
                                  <p:childTnLst>
                                    <p:set>
                                      <p:cBhvr>
                                        <p:cTn id="121" dur="1" fill="hold">
                                          <p:stCondLst>
                                            <p:cond delay="0"/>
                                          </p:stCondLst>
                                        </p:cTn>
                                        <p:tgtEl>
                                          <p:spTgt spid="55353"/>
                                        </p:tgtEl>
                                        <p:attrNameLst>
                                          <p:attrName>style.visibility</p:attrName>
                                        </p:attrNameLst>
                                      </p:cBhvr>
                                      <p:to>
                                        <p:strVal val="visible"/>
                                      </p:to>
                                    </p:set>
                                    <p:animEffect transition="in" filter="wipe(right)">
                                      <p:cBhvr>
                                        <p:cTn id="122" dur="500"/>
                                        <p:tgtEl>
                                          <p:spTgt spid="55353"/>
                                        </p:tgtEl>
                                      </p:cBhvr>
                                    </p:animEffect>
                                  </p:childTnLst>
                                </p:cTn>
                              </p:par>
                            </p:childTnLst>
                          </p:cTn>
                        </p:par>
                        <p:par>
                          <p:cTn id="123" fill="hold" nodeType="afterGroup">
                            <p:stCondLst>
                              <p:cond delay="500"/>
                            </p:stCondLst>
                            <p:childTnLst>
                              <p:par>
                                <p:cTn id="124" presetID="9" presetClass="entr" presetSubtype="0" fill="hold" grpId="0" nodeType="afterEffect">
                                  <p:stCondLst>
                                    <p:cond delay="0"/>
                                  </p:stCondLst>
                                  <p:childTnLst>
                                    <p:set>
                                      <p:cBhvr>
                                        <p:cTn id="125" dur="1" fill="hold">
                                          <p:stCondLst>
                                            <p:cond delay="0"/>
                                          </p:stCondLst>
                                        </p:cTn>
                                        <p:tgtEl>
                                          <p:spTgt spid="55356"/>
                                        </p:tgtEl>
                                        <p:attrNameLst>
                                          <p:attrName>style.visibility</p:attrName>
                                        </p:attrNameLst>
                                      </p:cBhvr>
                                      <p:to>
                                        <p:strVal val="visible"/>
                                      </p:to>
                                    </p:set>
                                    <p:animEffect transition="in" filter="dissolve">
                                      <p:cBhvr>
                                        <p:cTn id="126" dur="500"/>
                                        <p:tgtEl>
                                          <p:spTgt spid="55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autoUpdateAnimBg="0"/>
      <p:bldP spid="55300" grpId="0" animBg="1"/>
      <p:bldP spid="55301" grpId="0" animBg="1"/>
      <p:bldP spid="55302" grpId="0" animBg="1"/>
      <p:bldP spid="55303" grpId="0"/>
      <p:bldP spid="55304" grpId="0"/>
      <p:bldP spid="55306" grpId="0"/>
      <p:bldP spid="55307" grpId="0" animBg="1"/>
      <p:bldP spid="55308" grpId="0" autoUpdateAnimBg="0"/>
      <p:bldP spid="55309" grpId="0" autoUpdateAnimBg="0"/>
      <p:bldP spid="55315" grpId="0" animBg="1"/>
      <p:bldP spid="55316" grpId="0" animBg="1"/>
      <p:bldP spid="55317" grpId="0" animBg="1"/>
      <p:bldP spid="55320" grpId="0"/>
      <p:bldP spid="55321" grpId="0"/>
      <p:bldP spid="55322" grpId="0"/>
      <p:bldP spid="55348" grpId="0" animBg="1"/>
      <p:bldP spid="55349" grpId="0" animBg="1"/>
      <p:bldP spid="55350" grpId="0" animBg="1"/>
      <p:bldP spid="55352" grpId="0" animBg="1"/>
      <p:bldP spid="55353" grpId="0" animBg="1"/>
      <p:bldP spid="55354" grpId="0"/>
      <p:bldP spid="55355" grpId="0"/>
      <p:bldP spid="553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847851" y="1773239"/>
          <a:ext cx="8351839" cy="4078287"/>
        </p:xfrm>
        <a:graphic>
          <a:graphicData uri="http://schemas.openxmlformats.org/drawingml/2006/table">
            <a:tbl>
              <a:tblPr firstRow="1" bandRow="1">
                <a:tableStyleId>{0505E3EF-67EA-436B-97B2-0124C06EBD24}</a:tableStyleId>
              </a:tblPr>
              <a:tblGrid>
                <a:gridCol w="1193119">
                  <a:extLst>
                    <a:ext uri="{9D8B030D-6E8A-4147-A177-3AD203B41FA5}"/>
                  </a:extLst>
                </a:gridCol>
                <a:gridCol w="1395344">
                  <a:extLst>
                    <a:ext uri="{9D8B030D-6E8A-4147-A177-3AD203B41FA5}"/>
                  </a:extLst>
                </a:gridCol>
                <a:gridCol w="990896">
                  <a:extLst>
                    <a:ext uri="{9D8B030D-6E8A-4147-A177-3AD203B41FA5}"/>
                  </a:extLst>
                </a:gridCol>
                <a:gridCol w="1435788">
                  <a:extLst>
                    <a:ext uri="{9D8B030D-6E8A-4147-A177-3AD203B41FA5}"/>
                  </a:extLst>
                </a:gridCol>
                <a:gridCol w="950452">
                  <a:extLst>
                    <a:ext uri="{9D8B030D-6E8A-4147-A177-3AD203B41FA5}"/>
                  </a:extLst>
                </a:gridCol>
                <a:gridCol w="1395344">
                  <a:extLst>
                    <a:ext uri="{9D8B030D-6E8A-4147-A177-3AD203B41FA5}"/>
                  </a:extLst>
                </a:gridCol>
                <a:gridCol w="990896">
                  <a:extLst>
                    <a:ext uri="{9D8B030D-6E8A-4147-A177-3AD203B41FA5}"/>
                  </a:extLst>
                </a:gridCol>
              </a:tblGrid>
              <a:tr h="803882">
                <a:tc gridSpan="3">
                  <a:txBody>
                    <a:bodyPr/>
                    <a:lstStyle/>
                    <a:p>
                      <a:pPr algn="ctr"/>
                      <a:r>
                        <a:rPr lang="tr-TR" sz="1400" dirty="0" smtClean="0"/>
                        <a:t>Tüm Türkiye</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tc>
                <a:tc hMerge="1">
                  <a:txBody>
                    <a:bodyPr/>
                    <a:lstStyle/>
                    <a:p>
                      <a:endParaRPr lang="tr-TR" dirty="0"/>
                    </a:p>
                  </a:txBody>
                  <a:tcPr/>
                </a:tc>
                <a:tc gridSpan="2">
                  <a:txBody>
                    <a:bodyPr/>
                    <a:lstStyle/>
                    <a:p>
                      <a:pPr algn="ctr"/>
                      <a:r>
                        <a:rPr lang="tr-TR" sz="1400" b="1" dirty="0" smtClean="0">
                          <a:latin typeface="+mn-lt"/>
                          <a:cs typeface="+mn-cs"/>
                        </a:rPr>
                        <a:t>Kent</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tc>
                <a:tc gridSpan="2">
                  <a:txBody>
                    <a:bodyPr/>
                    <a:lstStyle/>
                    <a:p>
                      <a:pPr algn="ctr"/>
                      <a:r>
                        <a:rPr lang="tr-TR" sz="1400" b="1" dirty="0" smtClean="0">
                          <a:latin typeface="+mn-lt"/>
                          <a:cs typeface="+mn-cs"/>
                        </a:rPr>
                        <a:t>Kır</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tc>
                <a:extLst>
                  <a:ext uri="{0D108BD9-81ED-4DB2-BD59-A6C34878D82A}"/>
                </a:extLst>
              </a:tr>
              <a:tr h="574202">
                <a:tc>
                  <a:txBody>
                    <a:bodyPr/>
                    <a:lstStyle/>
                    <a:p>
                      <a:pPr algn="ctr"/>
                      <a:r>
                        <a:rPr lang="tr-TR" sz="1400" b="1" dirty="0" smtClean="0"/>
                        <a:t>Gelir Grubu</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400" b="1" dirty="0" smtClean="0"/>
                        <a:t>Ortalama Gelir(TL)</a:t>
                      </a:r>
                      <a:endParaRPr lang="tr-TR" sz="1400" b="1" dirty="0" smtClean="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t>% Pay</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t>Ortalama Gelir(TL)</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t>% Pay</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t>Ortalama Gelir(TL)</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t>% Pay</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574202">
                <a:tc>
                  <a:txBody>
                    <a:bodyPr/>
                    <a:lstStyle/>
                    <a:p>
                      <a:pPr algn="ctr"/>
                      <a:r>
                        <a:rPr lang="tr-TR" sz="1400" b="1" dirty="0" smtClean="0"/>
                        <a:t>En düşük %20</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4.016</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6,1</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4.811</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6,4</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3.128</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6,7</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344521">
                <a:tc>
                  <a:txBody>
                    <a:bodyPr/>
                    <a:lstStyle/>
                    <a:p>
                      <a:pPr algn="ctr"/>
                      <a:r>
                        <a:rPr lang="tr-TR" sz="1400" b="1" dirty="0" smtClean="0"/>
                        <a:t>2. %20</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7.076</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10,7</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8.213</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10,9</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5.331</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11,4</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344521">
                <a:tc>
                  <a:txBody>
                    <a:bodyPr/>
                    <a:lstStyle/>
                    <a:p>
                      <a:pPr algn="ctr"/>
                      <a:r>
                        <a:rPr lang="tr-TR" sz="1400" b="1" dirty="0" smtClean="0"/>
                        <a:t>3. %20</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10.080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15,2</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11.419</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15,2</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7.522</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16,1</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344521">
                <a:tc>
                  <a:txBody>
                    <a:bodyPr/>
                    <a:lstStyle/>
                    <a:p>
                      <a:pPr algn="ctr"/>
                      <a:r>
                        <a:rPr lang="tr-TR" sz="1400" b="1" dirty="0" smtClean="0"/>
                        <a:t>4. %20</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14.193</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21,4</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15.888</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21,1</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10.609</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22,6</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574202">
                <a:tc>
                  <a:txBody>
                    <a:bodyPr/>
                    <a:lstStyle/>
                    <a:p>
                      <a:pPr algn="ctr"/>
                      <a:r>
                        <a:rPr lang="tr-TR" sz="1400" b="1" dirty="0" smtClean="0"/>
                        <a:t>En yüksek</a:t>
                      </a:r>
                      <a:r>
                        <a:rPr lang="tr-TR" sz="1400" b="1" baseline="0" dirty="0" smtClean="0"/>
                        <a:t> %20</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30.889</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46,6</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34.900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46,4</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20.293</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43,3</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518236">
                <a:tc>
                  <a:txBody>
                    <a:bodyPr/>
                    <a:lstStyle/>
                    <a:p>
                      <a:pPr algn="ctr"/>
                      <a:r>
                        <a:rPr lang="tr-TR" sz="1400" b="1" dirty="0" smtClean="0"/>
                        <a:t>Toplam</a:t>
                      </a:r>
                      <a:endParaRPr lang="tr-TR" sz="1400" b="1" dirty="0">
                        <a:latin typeface="Arial" pitchFamily="34" charset="0"/>
                        <a:cs typeface="Arial" pitchFamily="34" charset="0"/>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tr-TR" sz="1400" kern="1200" dirty="0" smtClean="0">
                          <a:solidFill>
                            <a:schemeClr val="dk1"/>
                          </a:solidFill>
                          <a:latin typeface="+mn-lt"/>
                          <a:ea typeface="+mn-ea"/>
                          <a:cs typeface="+mn-cs"/>
                        </a:rPr>
                        <a:t>13.250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100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15.046</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100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9.374</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kern="1200" dirty="0" smtClean="0">
                          <a:solidFill>
                            <a:schemeClr val="dk1"/>
                          </a:solidFill>
                          <a:latin typeface="+mn-lt"/>
                          <a:ea typeface="+mn-ea"/>
                          <a:cs typeface="+mn-cs"/>
                        </a:rPr>
                        <a:t>100</a:t>
                      </a:r>
                      <a:endParaRPr lang="tr-TR" sz="1400" kern="1200" dirty="0">
                        <a:solidFill>
                          <a:schemeClr val="dk1"/>
                        </a:solidFill>
                        <a:latin typeface="+mn-lt"/>
                        <a:ea typeface="+mn-ea"/>
                        <a:cs typeface="+mn-cs"/>
                      </a:endParaRPr>
                    </a:p>
                  </a:txBody>
                  <a:tcPr marL="91432" marR="91432"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sp>
        <p:nvSpPr>
          <p:cNvPr id="45128" name="3 Metin kutusu"/>
          <p:cNvSpPr txBox="1">
            <a:spLocks noChangeArrowheads="1"/>
          </p:cNvSpPr>
          <p:nvPr/>
        </p:nvSpPr>
        <p:spPr bwMode="auto">
          <a:xfrm>
            <a:off x="2640014" y="1341438"/>
            <a:ext cx="6509539" cy="338554"/>
          </a:xfrm>
          <a:prstGeom prst="rect">
            <a:avLst/>
          </a:prstGeom>
          <a:noFill/>
          <a:ln>
            <a:noFill/>
          </a:ln>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r>
              <a:rPr lang="tr-TR" sz="1600" dirty="0">
                <a:latin typeface="+mj-lt"/>
                <a:cs typeface="Arial" panose="020B0604020202020204" pitchFamily="34" charset="0"/>
              </a:rPr>
              <a:t>Tablo-3:Türkiye’de 2013 Yılında Toplam Gelir ve Gelir Gruplarına Göre Dağılım</a:t>
            </a:r>
          </a:p>
        </p:txBody>
      </p:sp>
      <p:sp>
        <p:nvSpPr>
          <p:cNvPr id="56393" name="Metin kutusu 4"/>
          <p:cNvSpPr txBox="1">
            <a:spLocks noChangeArrowheads="1"/>
          </p:cNvSpPr>
          <p:nvPr/>
        </p:nvSpPr>
        <p:spPr bwMode="auto">
          <a:xfrm>
            <a:off x="1868488" y="5876926"/>
            <a:ext cx="11112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Kaynak: TÜİK</a:t>
            </a:r>
          </a:p>
        </p:txBody>
      </p:sp>
    </p:spTree>
    <p:extLst>
      <p:ext uri="{BB962C8B-B14F-4D97-AF65-F5344CB8AC3E}">
        <p14:creationId xmlns:p14="http://schemas.microsoft.com/office/powerpoint/2010/main" val="3560469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nvGraphicFramePr>
        <p:xfrm>
          <a:off x="2346326" y="725489"/>
          <a:ext cx="7497763" cy="63071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5227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nvGraphicFramePr>
        <p:xfrm>
          <a:off x="1771651" y="696914"/>
          <a:ext cx="7712075" cy="63833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0826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ChangeAspect="1"/>
          </p:cNvGraphicFramePr>
          <p:nvPr/>
        </p:nvGraphicFramePr>
        <p:xfrm>
          <a:off x="2139950" y="696914"/>
          <a:ext cx="7569200" cy="6365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80470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4"/>
          <p:cNvGraphicFramePr>
            <a:graphicFrameLocks noChangeAspect="1"/>
          </p:cNvGraphicFramePr>
          <p:nvPr/>
        </p:nvGraphicFramePr>
        <p:xfrm>
          <a:off x="2398714" y="688976"/>
          <a:ext cx="7424737" cy="6162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6299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Unvan 1"/>
          <p:cNvSpPr>
            <a:spLocks noGrp="1"/>
          </p:cNvSpPr>
          <p:nvPr>
            <p:ph type="title"/>
          </p:nvPr>
        </p:nvSpPr>
        <p:spPr bwMode="auto">
          <a:xfrm>
            <a:off x="2279650" y="981076"/>
            <a:ext cx="78867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tr-TR" altLang="tr-TR" sz="2800"/>
              <a:t>Gini Katsayısı ve Hesaplanması</a:t>
            </a:r>
          </a:p>
        </p:txBody>
      </p:sp>
      <p:sp>
        <p:nvSpPr>
          <p:cNvPr id="61443" name="İçerik Yer Tutucusu 2"/>
          <p:cNvSpPr>
            <a:spLocks noGrp="1"/>
          </p:cNvSpPr>
          <p:nvPr>
            <p:ph idx="1"/>
          </p:nvPr>
        </p:nvSpPr>
        <p:spPr bwMode="auto">
          <a:xfrm>
            <a:off x="6024563" y="1608138"/>
            <a:ext cx="4248150" cy="469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lgn="just"/>
            <a:r>
              <a:rPr lang="tr-TR" altLang="tr-TR" sz="1800"/>
              <a:t>Gelir dağılımındaki eşitsizliği ölçmede kullanılan diğer bir araçta "Gini Katsayısı"dır. İtalyan ekonomist ve istatistikçisi Corrado Gini tarafından geliştirilen bu katsayı veya toplanma oranı 0 ile 1 arasında çıkan ondalık bir değerdir. Başka bir deyişle, katsayı, mutlak eşitlik doğrusu ile Lorenz eğrisi arasında kalan alanın, mutlak eşitlik doğrusu altında kalan üçgenin alanına oranıdır. </a:t>
            </a:r>
          </a:p>
          <a:p>
            <a:pPr algn="just"/>
            <a:r>
              <a:rPr lang="tr-TR" altLang="tr-TR" sz="1800"/>
              <a:t>Gini katsayısı eşitsizlik alanı olan A alanı, alanın Lorenz Çizgisi altında kalan alana (B alanına) bölünmesi sonucu hesaplanmaktadır.</a:t>
            </a:r>
          </a:p>
        </p:txBody>
      </p:sp>
      <p:pic>
        <p:nvPicPr>
          <p:cNvPr id="61444" name="Resim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1013" y="1670050"/>
            <a:ext cx="4271962"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772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1679575" y="1557339"/>
          <a:ext cx="8761410" cy="3114675"/>
        </p:xfrm>
        <a:graphic>
          <a:graphicData uri="http://schemas.openxmlformats.org/drawingml/2006/table">
            <a:tbl>
              <a:tblPr firstRow="1" bandRow="1">
                <a:tableStyleId>{1FECB4D8-DB02-4DC6-A0A2-4F2EBAE1DC90}</a:tableStyleId>
              </a:tblPr>
              <a:tblGrid>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gridCol w="973490">
                  <a:extLst>
                    <a:ext uri="{9D8B030D-6E8A-4147-A177-3AD203B41FA5}"/>
                  </a:extLst>
                </a:gridCol>
              </a:tblGrid>
              <a:tr h="622935">
                <a:tc gridSpan="9">
                  <a:txBody>
                    <a:bodyPr/>
                    <a:lstStyle/>
                    <a:p>
                      <a:pPr algn="ctr"/>
                      <a:r>
                        <a:rPr lang="tr-TR" sz="1600" dirty="0" smtClean="0">
                          <a:solidFill>
                            <a:schemeClr val="tx1"/>
                          </a:solidFill>
                        </a:rPr>
                        <a:t>Yıllara Göre Kent-Kır Kesim</a:t>
                      </a:r>
                      <a:r>
                        <a:rPr lang="tr-TR" sz="1600" baseline="0" dirty="0" smtClean="0">
                          <a:solidFill>
                            <a:schemeClr val="tx1"/>
                          </a:solidFill>
                        </a:rPr>
                        <a:t> ve Türkiye Geneli </a:t>
                      </a:r>
                      <a:r>
                        <a:rPr lang="tr-TR" sz="1600" baseline="0" dirty="0" err="1" smtClean="0">
                          <a:solidFill>
                            <a:schemeClr val="tx1"/>
                          </a:solidFill>
                        </a:rPr>
                        <a:t>Gini</a:t>
                      </a:r>
                      <a:r>
                        <a:rPr lang="tr-TR" sz="1600" baseline="0" dirty="0" smtClean="0">
                          <a:solidFill>
                            <a:schemeClr val="tx1"/>
                          </a:solidFill>
                        </a:rPr>
                        <a:t> Katsayıları</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tc hMerge="1">
                  <a:txBody>
                    <a:bodyPr/>
                    <a:lstStyle/>
                    <a:p>
                      <a:pPr algn="ctr"/>
                      <a:endParaRPr lang="tr-TR" dirty="0"/>
                    </a:p>
                  </a:txBody>
                  <a:tcPr anchor="ctr"/>
                </a:tc>
                <a:extLst>
                  <a:ext uri="{0D108BD9-81ED-4DB2-BD59-A6C34878D82A}"/>
                </a:extLst>
              </a:tr>
              <a:tr h="622935">
                <a:tc>
                  <a:txBody>
                    <a:bodyPr/>
                    <a:lstStyle/>
                    <a:p>
                      <a:pPr algn="ctr"/>
                      <a:endParaRPr lang="tr-TR" sz="160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2006</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2007</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2008</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2009</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2010</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2011</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2012</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solidFill>
                            <a:schemeClr val="tx1"/>
                          </a:solidFill>
                        </a:rPr>
                        <a:t>2013</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622935">
                <a:tc>
                  <a:txBody>
                    <a:bodyPr/>
                    <a:lstStyle/>
                    <a:p>
                      <a:pPr algn="ctr"/>
                      <a:r>
                        <a:rPr lang="tr-TR" sz="1600" dirty="0" smtClean="0">
                          <a:solidFill>
                            <a:schemeClr val="tx1"/>
                          </a:solidFill>
                        </a:rPr>
                        <a:t>Türkiye</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0,428</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0,406</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0,405</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0,415</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0,402</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0,404</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0,402</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0,400</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622935">
                <a:tc>
                  <a:txBody>
                    <a:bodyPr/>
                    <a:lstStyle/>
                    <a:p>
                      <a:pPr algn="ctr"/>
                      <a:r>
                        <a:rPr lang="tr-TR" sz="1600" dirty="0" smtClean="0">
                          <a:solidFill>
                            <a:schemeClr val="tx1"/>
                          </a:solidFill>
                        </a:rPr>
                        <a:t>Kent</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0,415</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0,394</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0,395</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0,405</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0,389</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0,394</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0,391</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0,392</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622935">
                <a:tc>
                  <a:txBody>
                    <a:bodyPr/>
                    <a:lstStyle/>
                    <a:p>
                      <a:pPr algn="ctr"/>
                      <a:r>
                        <a:rPr lang="tr-TR" sz="1600" dirty="0" smtClean="0">
                          <a:solidFill>
                            <a:schemeClr val="tx1"/>
                          </a:solidFill>
                        </a:rPr>
                        <a:t>Kır</a:t>
                      </a:r>
                      <a:endParaRPr lang="tr-TR" sz="1600" dirty="0">
                        <a:solidFill>
                          <a:schemeClr val="tx1"/>
                        </a:solidFill>
                      </a:endParaRPr>
                    </a:p>
                  </a:txBody>
                  <a:tcPr marL="91444" marR="91444"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0,406</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0,375</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0,378</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a:solidFill>
                            <a:schemeClr val="tx1"/>
                          </a:solidFill>
                          <a:effectLst/>
                        </a:rPr>
                        <a:t>0,380</a:t>
                      </a:r>
                      <a:endParaRPr lang="tr-TR" sz="1600" b="0" i="0" u="none" strike="noStrike">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0,379</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0,385</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0,377</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600" u="none" strike="noStrike" dirty="0">
                          <a:solidFill>
                            <a:schemeClr val="tx1"/>
                          </a:solidFill>
                          <a:effectLst/>
                        </a:rPr>
                        <a:t>0,365</a:t>
                      </a:r>
                      <a:endParaRPr lang="tr-TR" sz="1600" b="0" i="0" u="none" strike="noStrike" dirty="0">
                        <a:solidFill>
                          <a:schemeClr val="tx1"/>
                        </a:solidFill>
                        <a:effectLst/>
                        <a:latin typeface="Arial" panose="020B0604020202020204" pitchFamily="34" charset="0"/>
                      </a:endParaRP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sp>
        <p:nvSpPr>
          <p:cNvPr id="5" name="Dikdörtgen 4"/>
          <p:cNvSpPr/>
          <p:nvPr/>
        </p:nvSpPr>
        <p:spPr>
          <a:xfrm>
            <a:off x="1631951" y="4829176"/>
            <a:ext cx="8856663" cy="1200329"/>
          </a:xfrm>
          <a:prstGeom prst="rect">
            <a:avLst/>
          </a:prstGeom>
        </p:spPr>
        <p:txBody>
          <a:bodyPr>
            <a:spAutoFit/>
          </a:bodyPr>
          <a:lstStyle/>
          <a:p>
            <a:pPr algn="just" eaLnBrk="1" hangingPunct="1">
              <a:defRPr/>
            </a:pPr>
            <a:r>
              <a:rPr lang="tr-TR" dirty="0" err="1">
                <a:solidFill>
                  <a:srgbClr val="333333"/>
                </a:solidFill>
              </a:rPr>
              <a:t>Gini</a:t>
            </a:r>
            <a:r>
              <a:rPr lang="tr-TR" dirty="0">
                <a:solidFill>
                  <a:srgbClr val="333333"/>
                </a:solidFill>
              </a:rPr>
              <a:t> Katsayısı ne kadar küçük ise ülkede gelir dağılımı o kadar iyi demektir.</a:t>
            </a:r>
            <a:r>
              <a:rPr lang="tr-TR" dirty="0"/>
              <a:t> </a:t>
            </a:r>
          </a:p>
          <a:p>
            <a:pPr algn="just" eaLnBrk="1" hangingPunct="1">
              <a:defRPr/>
            </a:pPr>
            <a:r>
              <a:rPr lang="tr-TR" dirty="0" err="1">
                <a:solidFill>
                  <a:srgbClr val="333333"/>
                </a:solidFill>
              </a:rPr>
              <a:t>Gini</a:t>
            </a:r>
            <a:r>
              <a:rPr lang="tr-TR" dirty="0">
                <a:solidFill>
                  <a:srgbClr val="333333"/>
                </a:solidFill>
              </a:rPr>
              <a:t> </a:t>
            </a:r>
            <a:r>
              <a:rPr lang="tr-TR" dirty="0" err="1">
                <a:solidFill>
                  <a:srgbClr val="333333"/>
                </a:solidFill>
              </a:rPr>
              <a:t>Katsayısı’nda</a:t>
            </a:r>
            <a:r>
              <a:rPr lang="tr-TR" dirty="0">
                <a:solidFill>
                  <a:srgbClr val="333333"/>
                </a:solidFill>
              </a:rPr>
              <a:t> dünya ortalaması 0.399, OECD ülkeleri ortalaması 0.310, AB ülkeleri ortalaması 0.304’dür.</a:t>
            </a:r>
            <a:r>
              <a:rPr lang="tr-TR" dirty="0"/>
              <a:t> </a:t>
            </a:r>
            <a:r>
              <a:rPr lang="tr-TR" dirty="0">
                <a:solidFill>
                  <a:srgbClr val="333333"/>
                </a:solidFill>
              </a:rPr>
              <a:t>Gelir dağılımı en iyi olan Kuzey Avrupa ülkelerinden İsveç’te katsayı 0.25, buna karşı İsviçre’de 0.34, Fransa’da 0.33, Almanya’da 0.28, İngiltere’de 0.34’dür.</a:t>
            </a:r>
            <a:endParaRPr lang="tr-TR" dirty="0"/>
          </a:p>
        </p:txBody>
      </p:sp>
      <p:sp>
        <p:nvSpPr>
          <p:cNvPr id="62521" name="Metin kutusu 1"/>
          <p:cNvSpPr txBox="1">
            <a:spLocks noChangeArrowheads="1"/>
          </p:cNvSpPr>
          <p:nvPr/>
        </p:nvSpPr>
        <p:spPr bwMode="auto">
          <a:xfrm>
            <a:off x="3560764" y="1125539"/>
            <a:ext cx="49990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600"/>
              <a:t>Tablo-4: Yıllar İtibariyle Türkiye Gini Katsayı Değerleri</a:t>
            </a:r>
          </a:p>
        </p:txBody>
      </p:sp>
    </p:spTree>
    <p:extLst>
      <p:ext uri="{BB962C8B-B14F-4D97-AF65-F5344CB8AC3E}">
        <p14:creationId xmlns:p14="http://schemas.microsoft.com/office/powerpoint/2010/main" val="3186451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468563" y="2141539"/>
            <a:ext cx="7129462" cy="2585323"/>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a:latin typeface="Verdana" panose="020B0604030504040204" pitchFamily="34" charset="0"/>
              </a:rPr>
              <a:t>PARA…</a:t>
            </a:r>
          </a:p>
          <a:p>
            <a:pPr algn="ctr" eaLnBrk="1" hangingPunct="1"/>
            <a:r>
              <a:rPr lang="tr-TR" altLang="tr-TR" sz="5400">
                <a:latin typeface="Verdana" panose="020B0604030504040204" pitchFamily="34" charset="0"/>
              </a:rPr>
              <a:t>KAPSAMI VE FONKSİYONLARI</a:t>
            </a:r>
          </a:p>
        </p:txBody>
      </p:sp>
      <p:sp>
        <p:nvSpPr>
          <p:cNvPr id="79875" name="Line 3"/>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876" name="Line 4"/>
          <p:cNvSpPr>
            <a:spLocks noChangeShapeType="1"/>
          </p:cNvSpPr>
          <p:nvPr/>
        </p:nvSpPr>
        <p:spPr bwMode="auto">
          <a:xfrm>
            <a:off x="2649538" y="4751388"/>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415468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79875"/>
                                        </p:tgtEl>
                                        <p:attrNameLst>
                                          <p:attrName>style.visibility</p:attrName>
                                        </p:attrNameLst>
                                      </p:cBhvr>
                                      <p:to>
                                        <p:strVal val="visible"/>
                                      </p:to>
                                    </p:set>
                                    <p:animEffect transition="in" filter="slide(fromLeft)">
                                      <p:cBhvr>
                                        <p:cTn id="7" dur="500"/>
                                        <p:tgtEl>
                                          <p:spTgt spid="79875"/>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79876"/>
                                        </p:tgtEl>
                                        <p:attrNameLst>
                                          <p:attrName>style.visibility</p:attrName>
                                        </p:attrNameLst>
                                      </p:cBhvr>
                                      <p:to>
                                        <p:strVal val="visible"/>
                                      </p:to>
                                    </p:set>
                                    <p:animEffect transition="in" filter="slide(fromRight)">
                                      <p:cBhvr>
                                        <p:cTn id="11" dur="500"/>
                                        <p:tgtEl>
                                          <p:spTgt spid="7987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79874"/>
                                        </p:tgtEl>
                                        <p:attrNameLst>
                                          <p:attrName>style.visibility</p:attrName>
                                        </p:attrNameLst>
                                      </p:cBhvr>
                                      <p:to>
                                        <p:strVal val="visible"/>
                                      </p:to>
                                    </p:set>
                                    <p:animEffect transition="in" filter="fade">
                                      <p:cBhvr>
                                        <p:cTn id="16" dur="2000"/>
                                        <p:tgtEl>
                                          <p:spTgt spid="79874"/>
                                        </p:tgtEl>
                                      </p:cBhvr>
                                    </p:animEffect>
                                    <p:anim calcmode="lin" valueType="num">
                                      <p:cBhvr>
                                        <p:cTn id="17" dur="2000" fill="hold"/>
                                        <p:tgtEl>
                                          <p:spTgt spid="79874"/>
                                        </p:tgtEl>
                                        <p:attrNameLst>
                                          <p:attrName>ppt_w</p:attrName>
                                        </p:attrNameLst>
                                      </p:cBhvr>
                                      <p:tavLst>
                                        <p:tav tm="0" fmla="#ppt_w*sin(2.5*pi*$)">
                                          <p:val>
                                            <p:fltVal val="0"/>
                                          </p:val>
                                        </p:tav>
                                        <p:tav tm="100000">
                                          <p:val>
                                            <p:fltVal val="1"/>
                                          </p:val>
                                        </p:tav>
                                      </p:tavLst>
                                    </p:anim>
                                    <p:anim calcmode="lin" valueType="num">
                                      <p:cBhvr>
                                        <p:cTn id="18" dur="2000" fill="hold"/>
                                        <p:tgtEl>
                                          <p:spTgt spid="798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animBg="1"/>
      <p:bldP spid="798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524000" y="16938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İktisadi faaliyet bir dolaşım halindedir.</a:t>
            </a:r>
          </a:p>
        </p:txBody>
      </p:sp>
      <p:sp>
        <p:nvSpPr>
          <p:cNvPr id="62467" name="Text Box 3"/>
          <p:cNvSpPr txBox="1">
            <a:spLocks noChangeArrowheads="1"/>
          </p:cNvSpPr>
          <p:nvPr/>
        </p:nvSpPr>
        <p:spPr bwMode="auto">
          <a:xfrm>
            <a:off x="1524000" y="26797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Bu akış, ev idareleri(aile, hane), işletmeler ve devlet gibi kurumlar arasında para ve mal akımlarından meydana gelir.</a:t>
            </a:r>
          </a:p>
        </p:txBody>
      </p:sp>
      <p:sp>
        <p:nvSpPr>
          <p:cNvPr id="62468" name="Text Box 4"/>
          <p:cNvSpPr txBox="1">
            <a:spLocks noChangeArrowheads="1"/>
          </p:cNvSpPr>
          <p:nvPr/>
        </p:nvSpPr>
        <p:spPr bwMode="auto">
          <a:xfrm>
            <a:off x="1524000" y="39401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Bu para ve mal akımlarının bir ülkede bir yıllık bir devrede meydana gelen değişmelerini ölçmek ve mukayeseler yapmak mümkündür. </a:t>
            </a:r>
          </a:p>
        </p:txBody>
      </p:sp>
      <p:sp>
        <p:nvSpPr>
          <p:cNvPr id="62469" name="Line 5"/>
          <p:cNvSpPr>
            <a:spLocks noChangeShapeType="1"/>
          </p:cNvSpPr>
          <p:nvPr/>
        </p:nvSpPr>
        <p:spPr bwMode="auto">
          <a:xfrm>
            <a:off x="1524000" y="23701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2470" name="Line 6"/>
          <p:cNvSpPr>
            <a:spLocks noChangeShapeType="1"/>
          </p:cNvSpPr>
          <p:nvPr/>
        </p:nvSpPr>
        <p:spPr bwMode="auto">
          <a:xfrm>
            <a:off x="1524000" y="36306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765969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slide(fromTop)">
                                      <p:cBhvr>
                                        <p:cTn id="7" dur="500"/>
                                        <p:tgtEl>
                                          <p:spTgt spid="62466"/>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62469"/>
                                        </p:tgtEl>
                                        <p:attrNameLst>
                                          <p:attrName>style.visibility</p:attrName>
                                        </p:attrNameLst>
                                      </p:cBhvr>
                                      <p:to>
                                        <p:strVal val="visible"/>
                                      </p:to>
                                    </p:set>
                                    <p:animEffect transition="in" filter="slide(fromLeft)">
                                      <p:cBhvr>
                                        <p:cTn id="11" dur="500"/>
                                        <p:tgtEl>
                                          <p:spTgt spid="6246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62467"/>
                                        </p:tgtEl>
                                        <p:attrNameLst>
                                          <p:attrName>style.visibility</p:attrName>
                                        </p:attrNameLst>
                                      </p:cBhvr>
                                      <p:to>
                                        <p:strVal val="visible"/>
                                      </p:to>
                                    </p:set>
                                    <p:animEffect transition="in" filter="slide(fromTop)">
                                      <p:cBhvr>
                                        <p:cTn id="16" dur="500"/>
                                        <p:tgtEl>
                                          <p:spTgt spid="62467"/>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62470"/>
                                        </p:tgtEl>
                                        <p:attrNameLst>
                                          <p:attrName>style.visibility</p:attrName>
                                        </p:attrNameLst>
                                      </p:cBhvr>
                                      <p:to>
                                        <p:strVal val="visible"/>
                                      </p:to>
                                    </p:set>
                                    <p:animEffect transition="in" filter="slide(fromLeft)">
                                      <p:cBhvr>
                                        <p:cTn id="20" dur="500"/>
                                        <p:tgtEl>
                                          <p:spTgt spid="6247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62468"/>
                                        </p:tgtEl>
                                        <p:attrNameLst>
                                          <p:attrName>style.visibility</p:attrName>
                                        </p:attrNameLst>
                                      </p:cBhvr>
                                      <p:to>
                                        <p:strVal val="visible"/>
                                      </p:to>
                                    </p:set>
                                    <p:animEffect transition="in" filter="slide(fromTop)">
                                      <p:cBhvr>
                                        <p:cTn id="25" dur="5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autoUpdateAnimBg="0"/>
      <p:bldP spid="62468" grpId="0" autoUpdateAnimBg="0"/>
      <p:bldP spid="62469" grpId="0" animBg="1"/>
      <p:bldP spid="6247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Line 2"/>
          <p:cNvSpPr>
            <a:spLocks noChangeShapeType="1"/>
          </p:cNvSpPr>
          <p:nvPr/>
        </p:nvSpPr>
        <p:spPr bwMode="auto">
          <a:xfrm>
            <a:off x="1487487" y="24463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899" name="Text Box 3"/>
          <p:cNvSpPr txBox="1">
            <a:spLocks noChangeArrowheads="1"/>
          </p:cNvSpPr>
          <p:nvPr/>
        </p:nvSpPr>
        <p:spPr bwMode="auto">
          <a:xfrm>
            <a:off x="1487488" y="156368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Para, bir ulusal ekonomide, çeşitli iktisadi fonksiyonları yüklenmiş olan bir değişim aracı, bir değer ölçüsüdür.</a:t>
            </a:r>
          </a:p>
        </p:txBody>
      </p:sp>
      <p:sp>
        <p:nvSpPr>
          <p:cNvPr id="80900" name="Text Box 4"/>
          <p:cNvSpPr txBox="1">
            <a:spLocks noChangeArrowheads="1"/>
          </p:cNvSpPr>
          <p:nvPr/>
        </p:nvSpPr>
        <p:spPr bwMode="auto">
          <a:xfrm>
            <a:off x="1487488" y="268763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İktisadi mal ve hizmetlerin birim miktarının para birimi cinsinden ifade edilen değerine  ise </a:t>
            </a:r>
            <a:r>
              <a:rPr lang="tr-TR" altLang="tr-TR" b="1">
                <a:solidFill>
                  <a:schemeClr val="hlink"/>
                </a:solidFill>
              </a:rPr>
              <a:t>fiyat</a:t>
            </a:r>
            <a:r>
              <a:rPr lang="tr-TR" altLang="tr-TR"/>
              <a:t> denir.</a:t>
            </a:r>
          </a:p>
        </p:txBody>
      </p:sp>
      <p:sp>
        <p:nvSpPr>
          <p:cNvPr id="80901" name="Text Box 5"/>
          <p:cNvSpPr txBox="1">
            <a:spLocks noChangeArrowheads="1"/>
          </p:cNvSpPr>
          <p:nvPr/>
        </p:nvSpPr>
        <p:spPr bwMode="auto">
          <a:xfrm>
            <a:off x="1487488" y="353853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Paranın ekonomik hayatta yüklendiği fonksiyonları 4 ana grupta ele almak mümkündür. Bunlar; </a:t>
            </a:r>
          </a:p>
        </p:txBody>
      </p:sp>
      <p:sp>
        <p:nvSpPr>
          <p:cNvPr id="80902" name="Text Box 6"/>
          <p:cNvSpPr txBox="1">
            <a:spLocks noChangeArrowheads="1"/>
          </p:cNvSpPr>
          <p:nvPr/>
        </p:nvSpPr>
        <p:spPr bwMode="auto">
          <a:xfrm>
            <a:off x="1487488" y="4422776"/>
            <a:ext cx="9144001"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lnSpc>
                <a:spcPct val="150000"/>
              </a:lnSpc>
            </a:pPr>
            <a:r>
              <a:rPr lang="tr-TR" altLang="tr-TR"/>
              <a:t>	Değer ölçüsü olma,</a:t>
            </a:r>
          </a:p>
          <a:p>
            <a:pPr algn="just" eaLnBrk="1" hangingPunct="1">
              <a:lnSpc>
                <a:spcPct val="150000"/>
              </a:lnSpc>
            </a:pPr>
            <a:r>
              <a:rPr lang="tr-TR" altLang="tr-TR"/>
              <a:t>	Değişim aracı olma,</a:t>
            </a:r>
          </a:p>
          <a:p>
            <a:pPr algn="just" eaLnBrk="1" hangingPunct="1">
              <a:lnSpc>
                <a:spcPct val="150000"/>
              </a:lnSpc>
            </a:pPr>
            <a:r>
              <a:rPr lang="tr-TR" altLang="tr-TR"/>
              <a:t>	Değer saklama ve</a:t>
            </a:r>
          </a:p>
          <a:p>
            <a:pPr algn="just" eaLnBrk="1" hangingPunct="1">
              <a:lnSpc>
                <a:spcPct val="150000"/>
              </a:lnSpc>
            </a:pPr>
            <a:r>
              <a:rPr lang="tr-TR" altLang="tr-TR"/>
              <a:t>	Borç ödemelerinde ölçü olma fonksiyonlarıdır.</a:t>
            </a:r>
          </a:p>
        </p:txBody>
      </p:sp>
      <p:sp>
        <p:nvSpPr>
          <p:cNvPr id="80905" name="Line 9"/>
          <p:cNvSpPr>
            <a:spLocks noChangeShapeType="1"/>
          </p:cNvSpPr>
          <p:nvPr/>
        </p:nvSpPr>
        <p:spPr bwMode="auto">
          <a:xfrm>
            <a:off x="1487487" y="32972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545906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0899"/>
                                        </p:tgtEl>
                                        <p:attrNameLst>
                                          <p:attrName>style.visibility</p:attrName>
                                        </p:attrNameLst>
                                      </p:cBhvr>
                                      <p:to>
                                        <p:strVal val="visible"/>
                                      </p:to>
                                    </p:set>
                                    <p:animEffect transition="in" filter="slide(fromTop)">
                                      <p:cBhvr>
                                        <p:cTn id="7" dur="500"/>
                                        <p:tgtEl>
                                          <p:spTgt spid="80899"/>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0898"/>
                                        </p:tgtEl>
                                        <p:attrNameLst>
                                          <p:attrName>style.visibility</p:attrName>
                                        </p:attrNameLst>
                                      </p:cBhvr>
                                      <p:to>
                                        <p:strVal val="visible"/>
                                      </p:to>
                                    </p:set>
                                    <p:animEffect transition="in" filter="slide(fromLeft)">
                                      <p:cBhvr>
                                        <p:cTn id="11" dur="500"/>
                                        <p:tgtEl>
                                          <p:spTgt spid="8089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0900"/>
                                        </p:tgtEl>
                                        <p:attrNameLst>
                                          <p:attrName>style.visibility</p:attrName>
                                        </p:attrNameLst>
                                      </p:cBhvr>
                                      <p:to>
                                        <p:strVal val="visible"/>
                                      </p:to>
                                    </p:set>
                                    <p:animEffect transition="in" filter="slide(fromTop)">
                                      <p:cBhvr>
                                        <p:cTn id="16" dur="500"/>
                                        <p:tgtEl>
                                          <p:spTgt spid="80900"/>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80905"/>
                                        </p:tgtEl>
                                        <p:attrNameLst>
                                          <p:attrName>style.visibility</p:attrName>
                                        </p:attrNameLst>
                                      </p:cBhvr>
                                      <p:to>
                                        <p:strVal val="visible"/>
                                      </p:to>
                                    </p:set>
                                    <p:animEffect transition="in" filter="slide(fromLeft)">
                                      <p:cBhvr>
                                        <p:cTn id="20" dur="500"/>
                                        <p:tgtEl>
                                          <p:spTgt spid="8090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80901"/>
                                        </p:tgtEl>
                                        <p:attrNameLst>
                                          <p:attrName>style.visibility</p:attrName>
                                        </p:attrNameLst>
                                      </p:cBhvr>
                                      <p:to>
                                        <p:strVal val="visible"/>
                                      </p:to>
                                    </p:set>
                                    <p:animEffect transition="in" filter="slide(fromTop)">
                                      <p:cBhvr>
                                        <p:cTn id="25" dur="500"/>
                                        <p:tgtEl>
                                          <p:spTgt spid="8090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80902"/>
                                        </p:tgtEl>
                                        <p:attrNameLst>
                                          <p:attrName>style.visibility</p:attrName>
                                        </p:attrNameLst>
                                      </p:cBhvr>
                                      <p:to>
                                        <p:strVal val="visible"/>
                                      </p:to>
                                    </p:set>
                                    <p:animEffect transition="in" filter="slide(fromTop)">
                                      <p:cBhvr>
                                        <p:cTn id="30" dur="500"/>
                                        <p:tgtEl>
                                          <p:spTgt spid="80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nimBg="1"/>
      <p:bldP spid="80899" grpId="0" autoUpdateAnimBg="0"/>
      <p:bldP spid="80900" grpId="0" autoUpdateAnimBg="0"/>
      <p:bldP spid="80901" grpId="0" autoUpdateAnimBg="0"/>
      <p:bldP spid="80902" grpId="0" autoUpdateAnimBg="0"/>
      <p:bldP spid="8090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1487488" y="1268413"/>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Değer ölçüsü fonksiyonu</a:t>
            </a:r>
          </a:p>
        </p:txBody>
      </p:sp>
      <p:sp>
        <p:nvSpPr>
          <p:cNvPr id="86019" name="Text Box 3"/>
          <p:cNvSpPr txBox="1">
            <a:spLocks noChangeArrowheads="1"/>
          </p:cNvSpPr>
          <p:nvPr/>
        </p:nvSpPr>
        <p:spPr bwMode="auto">
          <a:xfrm>
            <a:off x="1487488" y="177323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Modern ekonomilerde, piyasaya arz edilen iktisadi malların değerlerinin ölçümünde ortak bir ölçü biriminin kullanılması zorunluluğu vardır.</a:t>
            </a:r>
          </a:p>
        </p:txBody>
      </p:sp>
      <p:sp>
        <p:nvSpPr>
          <p:cNvPr id="86020" name="Text Box 4"/>
          <p:cNvSpPr txBox="1">
            <a:spLocks noChangeArrowheads="1"/>
          </p:cNvSpPr>
          <p:nvPr/>
        </p:nvSpPr>
        <p:spPr bwMode="auto">
          <a:xfrm>
            <a:off x="1487488" y="2708276"/>
            <a:ext cx="9144001"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ölçünün bulunmaması halinde, iktisadi malların subjektif birtakım fayda unsurlarını kıyaslayarak bir sonuca gitmek zorunluluğu olacaktır. Bu karşılaştırmada kullanılacak oranlar her kişiye göre farklı fayda unsurlarını içerir. Para çeşitli mal ve hizmetlerinin alımında Likid (akıcı) bir ödeme aracı olarak değer ölçümünde önemli kolaylıklar sağlamaktadır.   </a:t>
            </a:r>
          </a:p>
        </p:txBody>
      </p:sp>
      <p:sp>
        <p:nvSpPr>
          <p:cNvPr id="86021" name="Text Box 5"/>
          <p:cNvSpPr txBox="1">
            <a:spLocks noChangeArrowheads="1"/>
          </p:cNvSpPr>
          <p:nvPr/>
        </p:nvSpPr>
        <p:spPr bwMode="auto">
          <a:xfrm>
            <a:off x="1487488" y="4141788"/>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Değişim aracı olma fonksiyonu</a:t>
            </a:r>
          </a:p>
        </p:txBody>
      </p:sp>
      <p:sp>
        <p:nvSpPr>
          <p:cNvPr id="86022" name="Text Box 6"/>
          <p:cNvSpPr txBox="1">
            <a:spLocks noChangeArrowheads="1"/>
          </p:cNvSpPr>
          <p:nvPr/>
        </p:nvSpPr>
        <p:spPr bwMode="auto">
          <a:xfrm>
            <a:off x="1487488" y="450215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Aslında paranın madde olarak bir değeri yoktur.</a:t>
            </a:r>
          </a:p>
        </p:txBody>
      </p:sp>
      <p:sp>
        <p:nvSpPr>
          <p:cNvPr id="86023" name="Text Box 7"/>
          <p:cNvSpPr txBox="1">
            <a:spLocks noChangeArrowheads="1"/>
          </p:cNvSpPr>
          <p:nvPr/>
        </p:nvSpPr>
        <p:spPr bwMode="auto">
          <a:xfrm>
            <a:off x="1487488" y="509270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O halde çeşitli iktisadi mal ve hizmetler karşısında para unsurunu değiştirmeye neden razı olmaktayız? </a:t>
            </a:r>
          </a:p>
        </p:txBody>
      </p:sp>
      <p:sp>
        <p:nvSpPr>
          <p:cNvPr id="86024" name="Text Box 8"/>
          <p:cNvSpPr txBox="1">
            <a:spLocks noChangeArrowheads="1"/>
          </p:cNvSpPr>
          <p:nvPr/>
        </p:nvSpPr>
        <p:spPr bwMode="auto">
          <a:xfrm>
            <a:off x="1487488" y="5876925"/>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Bunun nedeni, paranın toplumca genel kabul görmüş olmasıdır. Malın malla takas edilmesinin ciddi ekonomik sorunlar yarattığı bilinmektedir. Bu nedenle para çeşitli iktisadi mal ve hizmetlerin karşısına çıkmakta ve değişimini kolaylaştırmaktadır. </a:t>
            </a:r>
          </a:p>
        </p:txBody>
      </p:sp>
      <p:sp>
        <p:nvSpPr>
          <p:cNvPr id="86025" name="Line 9"/>
          <p:cNvSpPr>
            <a:spLocks noChangeShapeType="1"/>
          </p:cNvSpPr>
          <p:nvPr/>
        </p:nvSpPr>
        <p:spPr bwMode="auto">
          <a:xfrm>
            <a:off x="1487487" y="2565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6026" name="Line 10"/>
          <p:cNvSpPr>
            <a:spLocks noChangeShapeType="1"/>
          </p:cNvSpPr>
          <p:nvPr/>
        </p:nvSpPr>
        <p:spPr bwMode="auto">
          <a:xfrm>
            <a:off x="1487487" y="5013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6027" name="Line 11"/>
          <p:cNvSpPr>
            <a:spLocks noChangeShapeType="1"/>
          </p:cNvSpPr>
          <p:nvPr/>
        </p:nvSpPr>
        <p:spPr bwMode="auto">
          <a:xfrm>
            <a:off x="1487487" y="5805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165438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slide(fromTop)">
                                      <p:cBhvr>
                                        <p:cTn id="7" dur="500"/>
                                        <p:tgtEl>
                                          <p:spTgt spid="860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6019"/>
                                        </p:tgtEl>
                                        <p:attrNameLst>
                                          <p:attrName>style.visibility</p:attrName>
                                        </p:attrNameLst>
                                      </p:cBhvr>
                                      <p:to>
                                        <p:strVal val="visible"/>
                                      </p:to>
                                    </p:set>
                                    <p:animEffect transition="in" filter="slide(fromTop)">
                                      <p:cBhvr>
                                        <p:cTn id="12" dur="500"/>
                                        <p:tgtEl>
                                          <p:spTgt spid="8601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86025"/>
                                        </p:tgtEl>
                                        <p:attrNameLst>
                                          <p:attrName>style.visibility</p:attrName>
                                        </p:attrNameLst>
                                      </p:cBhvr>
                                      <p:to>
                                        <p:strVal val="visible"/>
                                      </p:to>
                                    </p:set>
                                    <p:animEffect transition="in" filter="slide(fromLeft)">
                                      <p:cBhvr>
                                        <p:cTn id="16" dur="500"/>
                                        <p:tgtEl>
                                          <p:spTgt spid="860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86020"/>
                                        </p:tgtEl>
                                        <p:attrNameLst>
                                          <p:attrName>style.visibility</p:attrName>
                                        </p:attrNameLst>
                                      </p:cBhvr>
                                      <p:to>
                                        <p:strVal val="visible"/>
                                      </p:to>
                                    </p:set>
                                    <p:animEffect transition="in" filter="slide(fromTop)">
                                      <p:cBhvr>
                                        <p:cTn id="21" dur="500"/>
                                        <p:tgtEl>
                                          <p:spTgt spid="860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86021"/>
                                        </p:tgtEl>
                                        <p:attrNameLst>
                                          <p:attrName>style.visibility</p:attrName>
                                        </p:attrNameLst>
                                      </p:cBhvr>
                                      <p:to>
                                        <p:strVal val="visible"/>
                                      </p:to>
                                    </p:set>
                                    <p:animEffect transition="in" filter="slide(fromTop)">
                                      <p:cBhvr>
                                        <p:cTn id="26" dur="500"/>
                                        <p:tgtEl>
                                          <p:spTgt spid="8602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86022"/>
                                        </p:tgtEl>
                                        <p:attrNameLst>
                                          <p:attrName>style.visibility</p:attrName>
                                        </p:attrNameLst>
                                      </p:cBhvr>
                                      <p:to>
                                        <p:strVal val="visible"/>
                                      </p:to>
                                    </p:set>
                                    <p:animEffect transition="in" filter="slide(fromTop)">
                                      <p:cBhvr>
                                        <p:cTn id="31" dur="500"/>
                                        <p:tgtEl>
                                          <p:spTgt spid="86022"/>
                                        </p:tgtEl>
                                      </p:cBhvr>
                                    </p:animEffect>
                                  </p:childTnLst>
                                </p:cTn>
                              </p:par>
                            </p:childTnLst>
                          </p:cTn>
                        </p:par>
                        <p:par>
                          <p:cTn id="32" fill="hold" nodeType="afterGroup">
                            <p:stCondLst>
                              <p:cond delay="500"/>
                            </p:stCondLst>
                            <p:childTnLst>
                              <p:par>
                                <p:cTn id="33" presetID="12" presetClass="entr" presetSubtype="8" fill="hold" grpId="0" nodeType="afterEffect">
                                  <p:stCondLst>
                                    <p:cond delay="0"/>
                                  </p:stCondLst>
                                  <p:childTnLst>
                                    <p:set>
                                      <p:cBhvr>
                                        <p:cTn id="34" dur="1" fill="hold">
                                          <p:stCondLst>
                                            <p:cond delay="0"/>
                                          </p:stCondLst>
                                        </p:cTn>
                                        <p:tgtEl>
                                          <p:spTgt spid="86026"/>
                                        </p:tgtEl>
                                        <p:attrNameLst>
                                          <p:attrName>style.visibility</p:attrName>
                                        </p:attrNameLst>
                                      </p:cBhvr>
                                      <p:to>
                                        <p:strVal val="visible"/>
                                      </p:to>
                                    </p:set>
                                    <p:animEffect transition="in" filter="slide(fromLeft)">
                                      <p:cBhvr>
                                        <p:cTn id="35" dur="500"/>
                                        <p:tgtEl>
                                          <p:spTgt spid="8602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86023"/>
                                        </p:tgtEl>
                                        <p:attrNameLst>
                                          <p:attrName>style.visibility</p:attrName>
                                        </p:attrNameLst>
                                      </p:cBhvr>
                                      <p:to>
                                        <p:strVal val="visible"/>
                                      </p:to>
                                    </p:set>
                                    <p:animEffect transition="in" filter="slide(fromTop)">
                                      <p:cBhvr>
                                        <p:cTn id="40" dur="500"/>
                                        <p:tgtEl>
                                          <p:spTgt spid="86023"/>
                                        </p:tgtEl>
                                      </p:cBhvr>
                                    </p:animEffect>
                                  </p:childTnLst>
                                </p:cTn>
                              </p:par>
                            </p:childTnLst>
                          </p:cTn>
                        </p:par>
                        <p:par>
                          <p:cTn id="41" fill="hold" nodeType="afterGroup">
                            <p:stCondLst>
                              <p:cond delay="500"/>
                            </p:stCondLst>
                            <p:childTnLst>
                              <p:par>
                                <p:cTn id="42" presetID="12" presetClass="entr" presetSubtype="8" fill="hold" grpId="0" nodeType="afterEffect">
                                  <p:stCondLst>
                                    <p:cond delay="0"/>
                                  </p:stCondLst>
                                  <p:childTnLst>
                                    <p:set>
                                      <p:cBhvr>
                                        <p:cTn id="43" dur="1" fill="hold">
                                          <p:stCondLst>
                                            <p:cond delay="0"/>
                                          </p:stCondLst>
                                        </p:cTn>
                                        <p:tgtEl>
                                          <p:spTgt spid="86027"/>
                                        </p:tgtEl>
                                        <p:attrNameLst>
                                          <p:attrName>style.visibility</p:attrName>
                                        </p:attrNameLst>
                                      </p:cBhvr>
                                      <p:to>
                                        <p:strVal val="visible"/>
                                      </p:to>
                                    </p:set>
                                    <p:animEffect transition="in" filter="slide(fromLeft)">
                                      <p:cBhvr>
                                        <p:cTn id="44" dur="500"/>
                                        <p:tgtEl>
                                          <p:spTgt spid="8602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86024"/>
                                        </p:tgtEl>
                                        <p:attrNameLst>
                                          <p:attrName>style.visibility</p:attrName>
                                        </p:attrNameLst>
                                      </p:cBhvr>
                                      <p:to>
                                        <p:strVal val="visible"/>
                                      </p:to>
                                    </p:set>
                                    <p:animEffect transition="in" filter="slide(fromTop)">
                                      <p:cBhvr>
                                        <p:cTn id="49" dur="500"/>
                                        <p:tgtEl>
                                          <p:spTgt spid="86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utoUpdateAnimBg="0"/>
      <p:bldP spid="86019" grpId="0" autoUpdateAnimBg="0"/>
      <p:bldP spid="86020" grpId="0" autoUpdateAnimBg="0"/>
      <p:bldP spid="86021" grpId="0" autoUpdateAnimBg="0"/>
      <p:bldP spid="86022" grpId="0" autoUpdateAnimBg="0"/>
      <p:bldP spid="86023" grpId="0" autoUpdateAnimBg="0"/>
      <p:bldP spid="86024" grpId="0" autoUpdateAnimBg="0"/>
      <p:bldP spid="86025" grpId="0" animBg="1"/>
      <p:bldP spid="86026" grpId="0" animBg="1"/>
      <p:bldP spid="8602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487488" y="141287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Değer saklama fonksiyonu</a:t>
            </a:r>
          </a:p>
        </p:txBody>
      </p:sp>
      <p:sp>
        <p:nvSpPr>
          <p:cNvPr id="84995" name="Text Box 3"/>
          <p:cNvSpPr txBox="1">
            <a:spLocks noChangeArrowheads="1"/>
          </p:cNvSpPr>
          <p:nvPr/>
        </p:nvSpPr>
        <p:spPr bwMode="auto">
          <a:xfrm>
            <a:off x="1487488" y="1893888"/>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Tasarruf, bilindiği gibi gelirin tüketilmeyen bölümüdür. </a:t>
            </a:r>
          </a:p>
        </p:txBody>
      </p:sp>
      <p:sp>
        <p:nvSpPr>
          <p:cNvPr id="84996" name="Text Box 4"/>
          <p:cNvSpPr txBox="1">
            <a:spLocks noChangeArrowheads="1"/>
          </p:cNvSpPr>
          <p:nvPr/>
        </p:nvSpPr>
        <p:spPr bwMode="auto">
          <a:xfrm>
            <a:off x="1487488" y="248920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Tüketimden alıkonulan bir iktisadi malın saklanması, uzun süre aynı kalitede korunması hem zor, hem de masraf gerektiren bir husustur.</a:t>
            </a:r>
          </a:p>
        </p:txBody>
      </p:sp>
      <p:sp>
        <p:nvSpPr>
          <p:cNvPr id="84997" name="Text Box 5"/>
          <p:cNvSpPr txBox="1">
            <a:spLocks noChangeArrowheads="1"/>
          </p:cNvSpPr>
          <p:nvPr/>
        </p:nvSpPr>
        <p:spPr bwMode="auto">
          <a:xfrm>
            <a:off x="1487488" y="3359150"/>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Oysa paralı bir ekonomide, tasarruf edilen iktisadi malın, paraya dönüştürülerek saklanması kolay ve masrafsız olduğu gibi ayrıca gelir (örneğin faiz) temin etme imkanı da bulunmaktadır.</a:t>
            </a:r>
          </a:p>
        </p:txBody>
      </p:sp>
      <p:sp>
        <p:nvSpPr>
          <p:cNvPr id="84998" name="Text Box 6"/>
          <p:cNvSpPr txBox="1">
            <a:spLocks noChangeArrowheads="1"/>
          </p:cNvSpPr>
          <p:nvPr/>
        </p:nvSpPr>
        <p:spPr bwMode="auto">
          <a:xfrm>
            <a:off x="1487488" y="4389438"/>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Borç ödemelerinde ölçü fonksiyonu</a:t>
            </a:r>
          </a:p>
        </p:txBody>
      </p:sp>
      <p:sp>
        <p:nvSpPr>
          <p:cNvPr id="84999" name="Text Box 7"/>
          <p:cNvSpPr txBox="1">
            <a:spLocks noChangeArrowheads="1"/>
          </p:cNvSpPr>
          <p:nvPr/>
        </p:nvSpPr>
        <p:spPr bwMode="auto">
          <a:xfrm>
            <a:off x="1487488" y="487045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Paralı bir ekonomide  borçlar para birimi ile ifade edilmekte ve yine aynı birimlerle ödenmektedir. </a:t>
            </a:r>
          </a:p>
        </p:txBody>
      </p:sp>
      <p:sp>
        <p:nvSpPr>
          <p:cNvPr id="85000" name="Text Box 8"/>
          <p:cNvSpPr txBox="1">
            <a:spLocks noChangeArrowheads="1"/>
          </p:cNvSpPr>
          <p:nvPr/>
        </p:nvSpPr>
        <p:spPr bwMode="auto">
          <a:xfrm>
            <a:off x="1487488" y="574040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Parasız bir ekonomide, alınan bir borcun ileride ödenmesinde, değerlendirilmesinde sorunlar çıkmaktadır. </a:t>
            </a:r>
          </a:p>
        </p:txBody>
      </p:sp>
      <p:sp>
        <p:nvSpPr>
          <p:cNvPr id="85001" name="Line 9"/>
          <p:cNvSpPr>
            <a:spLocks noChangeShapeType="1"/>
          </p:cNvSpPr>
          <p:nvPr/>
        </p:nvSpPr>
        <p:spPr bwMode="auto">
          <a:xfrm>
            <a:off x="1524000" y="23749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5002" name="Line 10"/>
          <p:cNvSpPr>
            <a:spLocks noChangeShapeType="1"/>
          </p:cNvSpPr>
          <p:nvPr/>
        </p:nvSpPr>
        <p:spPr bwMode="auto">
          <a:xfrm>
            <a:off x="1524000" y="32448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5003" name="Line 11"/>
          <p:cNvSpPr>
            <a:spLocks noChangeShapeType="1"/>
          </p:cNvSpPr>
          <p:nvPr/>
        </p:nvSpPr>
        <p:spPr bwMode="auto">
          <a:xfrm>
            <a:off x="1524000" y="56261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464566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slide(fromTop)">
                                      <p:cBhvr>
                                        <p:cTn id="7" dur="5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4995"/>
                                        </p:tgtEl>
                                        <p:attrNameLst>
                                          <p:attrName>style.visibility</p:attrName>
                                        </p:attrNameLst>
                                      </p:cBhvr>
                                      <p:to>
                                        <p:strVal val="visible"/>
                                      </p:to>
                                    </p:set>
                                    <p:animEffect transition="in" filter="slide(fromTop)">
                                      <p:cBhvr>
                                        <p:cTn id="12" dur="500"/>
                                        <p:tgtEl>
                                          <p:spTgt spid="8499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85001"/>
                                        </p:tgtEl>
                                        <p:attrNameLst>
                                          <p:attrName>style.visibility</p:attrName>
                                        </p:attrNameLst>
                                      </p:cBhvr>
                                      <p:to>
                                        <p:strVal val="visible"/>
                                      </p:to>
                                    </p:set>
                                    <p:animEffect transition="in" filter="slide(fromLeft)">
                                      <p:cBhvr>
                                        <p:cTn id="16" dur="500"/>
                                        <p:tgtEl>
                                          <p:spTgt spid="850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84996"/>
                                        </p:tgtEl>
                                        <p:attrNameLst>
                                          <p:attrName>style.visibility</p:attrName>
                                        </p:attrNameLst>
                                      </p:cBhvr>
                                      <p:to>
                                        <p:strVal val="visible"/>
                                      </p:to>
                                    </p:set>
                                    <p:animEffect transition="in" filter="slide(fromTop)">
                                      <p:cBhvr>
                                        <p:cTn id="21" dur="500"/>
                                        <p:tgtEl>
                                          <p:spTgt spid="8499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85002"/>
                                        </p:tgtEl>
                                        <p:attrNameLst>
                                          <p:attrName>style.visibility</p:attrName>
                                        </p:attrNameLst>
                                      </p:cBhvr>
                                      <p:to>
                                        <p:strVal val="visible"/>
                                      </p:to>
                                    </p:set>
                                    <p:animEffect transition="in" filter="slide(fromLeft)">
                                      <p:cBhvr>
                                        <p:cTn id="25" dur="500"/>
                                        <p:tgtEl>
                                          <p:spTgt spid="8500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84997"/>
                                        </p:tgtEl>
                                        <p:attrNameLst>
                                          <p:attrName>style.visibility</p:attrName>
                                        </p:attrNameLst>
                                      </p:cBhvr>
                                      <p:to>
                                        <p:strVal val="visible"/>
                                      </p:to>
                                    </p:set>
                                    <p:animEffect transition="in" filter="slide(fromTop)">
                                      <p:cBhvr>
                                        <p:cTn id="30" dur="500"/>
                                        <p:tgtEl>
                                          <p:spTgt spid="8499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84998"/>
                                        </p:tgtEl>
                                        <p:attrNameLst>
                                          <p:attrName>style.visibility</p:attrName>
                                        </p:attrNameLst>
                                      </p:cBhvr>
                                      <p:to>
                                        <p:strVal val="visible"/>
                                      </p:to>
                                    </p:set>
                                    <p:animEffect transition="in" filter="slide(fromTop)">
                                      <p:cBhvr>
                                        <p:cTn id="35" dur="500"/>
                                        <p:tgtEl>
                                          <p:spTgt spid="8499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84999"/>
                                        </p:tgtEl>
                                        <p:attrNameLst>
                                          <p:attrName>style.visibility</p:attrName>
                                        </p:attrNameLst>
                                      </p:cBhvr>
                                      <p:to>
                                        <p:strVal val="visible"/>
                                      </p:to>
                                    </p:set>
                                    <p:animEffect transition="in" filter="slide(fromTop)">
                                      <p:cBhvr>
                                        <p:cTn id="40" dur="500"/>
                                        <p:tgtEl>
                                          <p:spTgt spid="84999"/>
                                        </p:tgtEl>
                                      </p:cBhvr>
                                    </p:animEffect>
                                  </p:childTnLst>
                                </p:cTn>
                              </p:par>
                            </p:childTnLst>
                          </p:cTn>
                        </p:par>
                        <p:par>
                          <p:cTn id="41" fill="hold" nodeType="afterGroup">
                            <p:stCondLst>
                              <p:cond delay="500"/>
                            </p:stCondLst>
                            <p:childTnLst>
                              <p:par>
                                <p:cTn id="42" presetID="12" presetClass="entr" presetSubtype="8" fill="hold" grpId="0" nodeType="afterEffect">
                                  <p:stCondLst>
                                    <p:cond delay="0"/>
                                  </p:stCondLst>
                                  <p:childTnLst>
                                    <p:set>
                                      <p:cBhvr>
                                        <p:cTn id="43" dur="1" fill="hold">
                                          <p:stCondLst>
                                            <p:cond delay="0"/>
                                          </p:stCondLst>
                                        </p:cTn>
                                        <p:tgtEl>
                                          <p:spTgt spid="85003"/>
                                        </p:tgtEl>
                                        <p:attrNameLst>
                                          <p:attrName>style.visibility</p:attrName>
                                        </p:attrNameLst>
                                      </p:cBhvr>
                                      <p:to>
                                        <p:strVal val="visible"/>
                                      </p:to>
                                    </p:set>
                                    <p:animEffect transition="in" filter="slide(fromLeft)">
                                      <p:cBhvr>
                                        <p:cTn id="44" dur="500"/>
                                        <p:tgtEl>
                                          <p:spTgt spid="8500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85000"/>
                                        </p:tgtEl>
                                        <p:attrNameLst>
                                          <p:attrName>style.visibility</p:attrName>
                                        </p:attrNameLst>
                                      </p:cBhvr>
                                      <p:to>
                                        <p:strVal val="visible"/>
                                      </p:to>
                                    </p:set>
                                    <p:animEffect transition="in" filter="slide(fromTop)">
                                      <p:cBhvr>
                                        <p:cTn id="49" dur="5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84995" grpId="0" autoUpdateAnimBg="0"/>
      <p:bldP spid="84996" grpId="0" autoUpdateAnimBg="0"/>
      <p:bldP spid="84997" grpId="0" autoUpdateAnimBg="0"/>
      <p:bldP spid="84998" grpId="0" autoUpdateAnimBg="0"/>
      <p:bldP spid="84999" grpId="0" autoUpdateAnimBg="0"/>
      <p:bldP spid="85000" grpId="0" autoUpdateAnimBg="0"/>
      <p:bldP spid="85001" grpId="0" animBg="1"/>
      <p:bldP spid="85002" grpId="0" animBg="1"/>
      <p:bldP spid="8500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1487488" y="154940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hlink"/>
                </a:solidFill>
              </a:rPr>
              <a:t>Para çeşitleri</a:t>
            </a:r>
          </a:p>
        </p:txBody>
      </p:sp>
      <p:sp>
        <p:nvSpPr>
          <p:cNvPr id="83971" name="Text Box 3"/>
          <p:cNvSpPr txBox="1">
            <a:spLocks noChangeArrowheads="1"/>
          </p:cNvSpPr>
          <p:nvPr/>
        </p:nvSpPr>
        <p:spPr bwMode="auto">
          <a:xfrm>
            <a:off x="1487488" y="2173289"/>
            <a:ext cx="9144001"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Madeni Para:</a:t>
            </a:r>
            <a:r>
              <a:rPr lang="tr-TR" altLang="tr-TR"/>
              <a:t> Altın ve gümüş gibi bazı kıymetli madenlerin özel darphanelerde basılması sonucu ortaya çıkmıştır. Altına bağlı para sistemi XVIII. yy’a kadar devam etmiş ve bu yüzyılda kullanımı en üst noktaya ulaşmıştır. Daha sonra nisbi önemini yitirerek yerini diğer paralara terketmiştir. </a:t>
            </a:r>
          </a:p>
        </p:txBody>
      </p:sp>
      <p:sp>
        <p:nvSpPr>
          <p:cNvPr id="83972" name="Text Box 4"/>
          <p:cNvSpPr txBox="1">
            <a:spLocks noChangeArrowheads="1"/>
          </p:cNvSpPr>
          <p:nvPr/>
        </p:nvSpPr>
        <p:spPr bwMode="auto">
          <a:xfrm>
            <a:off x="1487488" y="3903664"/>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a:solidFill>
                  <a:schemeClr val="folHlink"/>
                </a:solidFill>
              </a:rPr>
              <a:t>Kağıt Para (Banknot ve Çekler):</a:t>
            </a:r>
            <a:r>
              <a:rPr lang="tr-TR" altLang="tr-TR" b="1"/>
              <a:t> </a:t>
            </a:r>
            <a:r>
              <a:rPr lang="tr-TR" altLang="tr-TR"/>
              <a:t>Günümüz ekonomilerinde iktisadi hayatın giderek büyümesi, mal hacminin artması para hacminin ve ihtiyacının da büyümesine neden olmuştur.</a:t>
            </a:r>
          </a:p>
        </p:txBody>
      </p:sp>
      <p:sp>
        <p:nvSpPr>
          <p:cNvPr id="83973" name="Text Box 5"/>
          <p:cNvSpPr txBox="1">
            <a:spLocks noChangeArrowheads="1"/>
          </p:cNvSpPr>
          <p:nvPr/>
        </p:nvSpPr>
        <p:spPr bwMode="auto">
          <a:xfrm>
            <a:off x="1524000" y="508476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tür büyük ödemelerde banknotlar ve çekler kullanılmaktadır. Banknotların üzerindeki yazılı nominal (sayısal) değer, başlangıçta altın karşılığı iken bugün bu karşılık söz konusu değildir. </a:t>
            </a:r>
          </a:p>
        </p:txBody>
      </p:sp>
      <p:sp>
        <p:nvSpPr>
          <p:cNvPr id="83977" name="Line 9"/>
          <p:cNvSpPr>
            <a:spLocks noChangeShapeType="1"/>
          </p:cNvSpPr>
          <p:nvPr/>
        </p:nvSpPr>
        <p:spPr bwMode="auto">
          <a:xfrm>
            <a:off x="1524000" y="36449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3978" name="Line 10"/>
          <p:cNvSpPr>
            <a:spLocks noChangeShapeType="1"/>
          </p:cNvSpPr>
          <p:nvPr/>
        </p:nvSpPr>
        <p:spPr bwMode="auto">
          <a:xfrm>
            <a:off x="1524000" y="48688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677505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slide(fromTop)">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3971"/>
                                        </p:tgtEl>
                                        <p:attrNameLst>
                                          <p:attrName>style.visibility</p:attrName>
                                        </p:attrNameLst>
                                      </p:cBhvr>
                                      <p:to>
                                        <p:strVal val="visible"/>
                                      </p:to>
                                    </p:set>
                                    <p:animEffect transition="in" filter="slide(fromTop)">
                                      <p:cBhvr>
                                        <p:cTn id="12" dur="500"/>
                                        <p:tgtEl>
                                          <p:spTgt spid="8397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83977"/>
                                        </p:tgtEl>
                                        <p:attrNameLst>
                                          <p:attrName>style.visibility</p:attrName>
                                        </p:attrNameLst>
                                      </p:cBhvr>
                                      <p:to>
                                        <p:strVal val="visible"/>
                                      </p:to>
                                    </p:set>
                                    <p:animEffect transition="in" filter="slide(fromLeft)">
                                      <p:cBhvr>
                                        <p:cTn id="16" dur="500"/>
                                        <p:tgtEl>
                                          <p:spTgt spid="8397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83972"/>
                                        </p:tgtEl>
                                        <p:attrNameLst>
                                          <p:attrName>style.visibility</p:attrName>
                                        </p:attrNameLst>
                                      </p:cBhvr>
                                      <p:to>
                                        <p:strVal val="visible"/>
                                      </p:to>
                                    </p:set>
                                    <p:animEffect transition="in" filter="slide(fromTop)">
                                      <p:cBhvr>
                                        <p:cTn id="21" dur="500"/>
                                        <p:tgtEl>
                                          <p:spTgt spid="8397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83978"/>
                                        </p:tgtEl>
                                        <p:attrNameLst>
                                          <p:attrName>style.visibility</p:attrName>
                                        </p:attrNameLst>
                                      </p:cBhvr>
                                      <p:to>
                                        <p:strVal val="visible"/>
                                      </p:to>
                                    </p:set>
                                    <p:animEffect transition="in" filter="slide(fromLeft)">
                                      <p:cBhvr>
                                        <p:cTn id="25" dur="500"/>
                                        <p:tgtEl>
                                          <p:spTgt spid="8397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83973"/>
                                        </p:tgtEl>
                                        <p:attrNameLst>
                                          <p:attrName>style.visibility</p:attrName>
                                        </p:attrNameLst>
                                      </p:cBhvr>
                                      <p:to>
                                        <p:strVal val="visible"/>
                                      </p:to>
                                    </p:set>
                                    <p:animEffect transition="in" filter="slide(fromTop)">
                                      <p:cBhvr>
                                        <p:cTn id="30" dur="500"/>
                                        <p:tgtEl>
                                          <p:spTgt spid="83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autoUpdateAnimBg="0"/>
      <p:bldP spid="83972" grpId="0" autoUpdateAnimBg="0"/>
      <p:bldP spid="83973" grpId="0" autoUpdateAnimBg="0"/>
      <p:bldP spid="83977" grpId="0" animBg="1"/>
      <p:bldP spid="8397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4" name="Text Box 218"/>
          <p:cNvSpPr txBox="1">
            <a:spLocks noChangeArrowheads="1"/>
          </p:cNvSpPr>
          <p:nvPr/>
        </p:nvSpPr>
        <p:spPr bwMode="auto">
          <a:xfrm>
            <a:off x="7464425" y="3933825"/>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b="1"/>
              <a:t>GELİRLER</a:t>
            </a:r>
          </a:p>
        </p:txBody>
      </p:sp>
      <p:sp>
        <p:nvSpPr>
          <p:cNvPr id="9431" name="Text Box 215"/>
          <p:cNvSpPr txBox="1">
            <a:spLocks noChangeArrowheads="1"/>
          </p:cNvSpPr>
          <p:nvPr/>
        </p:nvSpPr>
        <p:spPr bwMode="auto">
          <a:xfrm>
            <a:off x="7104064" y="2732088"/>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b="1"/>
              <a:t>HARCAMALAR</a:t>
            </a:r>
          </a:p>
        </p:txBody>
      </p:sp>
      <p:sp>
        <p:nvSpPr>
          <p:cNvPr id="9432" name="Text Box 216"/>
          <p:cNvSpPr txBox="1">
            <a:spLocks noChangeArrowheads="1"/>
          </p:cNvSpPr>
          <p:nvPr/>
        </p:nvSpPr>
        <p:spPr bwMode="auto">
          <a:xfrm>
            <a:off x="3790951" y="2708275"/>
            <a:ext cx="1152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b="1"/>
              <a:t>HASILAT</a:t>
            </a:r>
          </a:p>
        </p:txBody>
      </p:sp>
      <p:sp>
        <p:nvSpPr>
          <p:cNvPr id="9433" name="Text Box 217"/>
          <p:cNvSpPr txBox="1">
            <a:spLocks noChangeArrowheads="1"/>
          </p:cNvSpPr>
          <p:nvPr/>
        </p:nvSpPr>
        <p:spPr bwMode="auto">
          <a:xfrm>
            <a:off x="3575050" y="39560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b="1"/>
              <a:t>MALİYETLER</a:t>
            </a:r>
          </a:p>
        </p:txBody>
      </p:sp>
      <p:sp>
        <p:nvSpPr>
          <p:cNvPr id="47110" name="Line 23"/>
          <p:cNvSpPr>
            <a:spLocks noChangeShapeType="1"/>
          </p:cNvSpPr>
          <p:nvPr/>
        </p:nvSpPr>
        <p:spPr bwMode="auto">
          <a:xfrm>
            <a:off x="4872038" y="4795838"/>
            <a:ext cx="6588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1" name="Line 25"/>
          <p:cNvSpPr>
            <a:spLocks noChangeShapeType="1"/>
          </p:cNvSpPr>
          <p:nvPr/>
        </p:nvSpPr>
        <p:spPr bwMode="auto">
          <a:xfrm>
            <a:off x="4872038" y="5661025"/>
            <a:ext cx="6588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2" name="Line 26"/>
          <p:cNvSpPr>
            <a:spLocks noChangeShapeType="1"/>
          </p:cNvSpPr>
          <p:nvPr/>
        </p:nvSpPr>
        <p:spPr bwMode="auto">
          <a:xfrm>
            <a:off x="4872038" y="4795838"/>
            <a:ext cx="0" cy="5778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3" name="Line 29"/>
          <p:cNvSpPr>
            <a:spLocks noChangeShapeType="1"/>
          </p:cNvSpPr>
          <p:nvPr/>
        </p:nvSpPr>
        <p:spPr bwMode="auto">
          <a:xfrm>
            <a:off x="7175500" y="4795838"/>
            <a:ext cx="0" cy="5778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4" name="Line 43"/>
          <p:cNvSpPr>
            <a:spLocks noChangeShapeType="1"/>
          </p:cNvSpPr>
          <p:nvPr/>
        </p:nvSpPr>
        <p:spPr bwMode="auto">
          <a:xfrm>
            <a:off x="5530851" y="4795838"/>
            <a:ext cx="904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5" name="Line 44"/>
          <p:cNvSpPr>
            <a:spLocks noChangeShapeType="1"/>
          </p:cNvSpPr>
          <p:nvPr/>
        </p:nvSpPr>
        <p:spPr bwMode="auto">
          <a:xfrm>
            <a:off x="4872038" y="5373689"/>
            <a:ext cx="0" cy="2873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6" name="Line 45"/>
          <p:cNvSpPr>
            <a:spLocks noChangeShapeType="1"/>
          </p:cNvSpPr>
          <p:nvPr/>
        </p:nvSpPr>
        <p:spPr bwMode="auto">
          <a:xfrm>
            <a:off x="6435726" y="4795838"/>
            <a:ext cx="7397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7" name="Line 48"/>
          <p:cNvSpPr>
            <a:spLocks noChangeShapeType="1"/>
          </p:cNvSpPr>
          <p:nvPr/>
        </p:nvSpPr>
        <p:spPr bwMode="auto">
          <a:xfrm>
            <a:off x="7175500" y="5373689"/>
            <a:ext cx="0" cy="2873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8" name="Line 50"/>
          <p:cNvSpPr>
            <a:spLocks noChangeShapeType="1"/>
          </p:cNvSpPr>
          <p:nvPr/>
        </p:nvSpPr>
        <p:spPr bwMode="auto">
          <a:xfrm>
            <a:off x="5530851" y="5661025"/>
            <a:ext cx="904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9" name="Line 52"/>
          <p:cNvSpPr>
            <a:spLocks noChangeShapeType="1"/>
          </p:cNvSpPr>
          <p:nvPr/>
        </p:nvSpPr>
        <p:spPr bwMode="auto">
          <a:xfrm>
            <a:off x="6435726" y="5661025"/>
            <a:ext cx="7397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grpSp>
        <p:nvGrpSpPr>
          <p:cNvPr id="2" name="Group 148"/>
          <p:cNvGrpSpPr>
            <a:grpSpLocks/>
          </p:cNvGrpSpPr>
          <p:nvPr/>
        </p:nvGrpSpPr>
        <p:grpSpPr bwMode="auto">
          <a:xfrm>
            <a:off x="9120189" y="1700213"/>
            <a:ext cx="790575" cy="1122362"/>
            <a:chOff x="4785" y="1071"/>
            <a:chExt cx="498" cy="707"/>
          </a:xfrm>
        </p:grpSpPr>
        <p:grpSp>
          <p:nvGrpSpPr>
            <p:cNvPr id="47204" name="Group 100"/>
            <p:cNvGrpSpPr>
              <a:grpSpLocks/>
            </p:cNvGrpSpPr>
            <p:nvPr/>
          </p:nvGrpSpPr>
          <p:grpSpPr bwMode="auto">
            <a:xfrm>
              <a:off x="4785" y="1071"/>
              <a:ext cx="498" cy="707"/>
              <a:chOff x="3417" y="1797"/>
              <a:chExt cx="498" cy="707"/>
            </a:xfrm>
          </p:grpSpPr>
          <p:sp>
            <p:nvSpPr>
              <p:cNvPr id="47206" name="Rectangle 86"/>
              <p:cNvSpPr>
                <a:spLocks noChangeArrowheads="1"/>
              </p:cNvSpPr>
              <p:nvPr/>
            </p:nvSpPr>
            <p:spPr bwMode="auto">
              <a:xfrm rot="5400000">
                <a:off x="3394" y="1820"/>
                <a:ext cx="544" cy="498"/>
              </a:xfrm>
              <a:prstGeom prst="rect">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207" name="AutoShape 87"/>
              <p:cNvSpPr>
                <a:spLocks noChangeArrowheads="1"/>
              </p:cNvSpPr>
              <p:nvPr/>
            </p:nvSpPr>
            <p:spPr bwMode="auto">
              <a:xfrm rot="-2664749">
                <a:off x="3490" y="2160"/>
                <a:ext cx="352" cy="344"/>
              </a:xfrm>
              <a:prstGeom prst="rtTriangle">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sp>
          <p:nvSpPr>
            <p:cNvPr id="47205" name="Text Box 103"/>
            <p:cNvSpPr txBox="1">
              <a:spLocks noChangeArrowheads="1"/>
            </p:cNvSpPr>
            <p:nvPr/>
          </p:nvSpPr>
          <p:spPr bwMode="auto">
            <a:xfrm>
              <a:off x="4876" y="1162"/>
              <a:ext cx="317"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3200">
                  <a:sym typeface="Webdings" panose="05030102010509060703" pitchFamily="18" charset="2"/>
                </a:rPr>
                <a:t></a:t>
              </a:r>
            </a:p>
            <a:p>
              <a:pPr eaLnBrk="1" hangingPunct="1">
                <a:lnSpc>
                  <a:spcPct val="80000"/>
                </a:lnSpc>
              </a:pPr>
              <a:r>
                <a:rPr lang="tr-TR" altLang="tr-TR" sz="3200">
                  <a:sym typeface="Webdings" panose="05030102010509060703" pitchFamily="18" charset="2"/>
                </a:rPr>
                <a:t></a:t>
              </a:r>
            </a:p>
          </p:txBody>
        </p:sp>
      </p:grpSp>
      <p:grpSp>
        <p:nvGrpSpPr>
          <p:cNvPr id="4" name="Group 147"/>
          <p:cNvGrpSpPr>
            <a:grpSpLocks/>
          </p:cNvGrpSpPr>
          <p:nvPr/>
        </p:nvGrpSpPr>
        <p:grpSpPr bwMode="auto">
          <a:xfrm>
            <a:off x="7104064" y="1341438"/>
            <a:ext cx="2808287" cy="722312"/>
            <a:chOff x="3515" y="845"/>
            <a:chExt cx="1769" cy="455"/>
          </a:xfrm>
        </p:grpSpPr>
        <p:sp>
          <p:nvSpPr>
            <p:cNvPr id="47202" name="AutoShape 101"/>
            <p:cNvSpPr>
              <a:spLocks noChangeArrowheads="1"/>
            </p:cNvSpPr>
            <p:nvPr/>
          </p:nvSpPr>
          <p:spPr bwMode="auto">
            <a:xfrm>
              <a:off x="3696" y="845"/>
              <a:ext cx="1588" cy="453"/>
            </a:xfrm>
            <a:prstGeom prst="homePlate">
              <a:avLst>
                <a:gd name="adj" fmla="val 87638"/>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203" name="Text Box 98"/>
            <p:cNvSpPr txBox="1">
              <a:spLocks noChangeArrowheads="1"/>
            </p:cNvSpPr>
            <p:nvPr/>
          </p:nvSpPr>
          <p:spPr bwMode="auto">
            <a:xfrm>
              <a:off x="3515" y="935"/>
              <a:ext cx="154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3200">
                  <a:sym typeface="Webdings" panose="05030102010509060703" pitchFamily="18" charset="2"/>
                </a:rPr>
                <a:t></a:t>
              </a:r>
            </a:p>
          </p:txBody>
        </p:sp>
      </p:grpSp>
      <p:grpSp>
        <p:nvGrpSpPr>
          <p:cNvPr id="5" name="Group 177"/>
          <p:cNvGrpSpPr>
            <a:grpSpLocks/>
          </p:cNvGrpSpPr>
          <p:nvPr/>
        </p:nvGrpSpPr>
        <p:grpSpPr bwMode="auto">
          <a:xfrm>
            <a:off x="3359150" y="3573463"/>
            <a:ext cx="2520950" cy="430212"/>
            <a:chOff x="1156" y="2251"/>
            <a:chExt cx="1588" cy="271"/>
          </a:xfrm>
        </p:grpSpPr>
        <p:sp>
          <p:nvSpPr>
            <p:cNvPr id="47199" name="AutoShape 127"/>
            <p:cNvSpPr>
              <a:spLocks noChangeArrowheads="1"/>
            </p:cNvSpPr>
            <p:nvPr/>
          </p:nvSpPr>
          <p:spPr bwMode="auto">
            <a:xfrm rot="10800000" flipH="1" flipV="1">
              <a:off x="1156" y="2251"/>
              <a:ext cx="1588" cy="271"/>
            </a:xfrm>
            <a:prstGeom prst="homePlate">
              <a:avLst>
                <a:gd name="adj" fmla="val 14649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200" name="Picture 166"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1746" y="225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201" name="Picture 167"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2" y="225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178"/>
          <p:cNvGrpSpPr>
            <a:grpSpLocks/>
          </p:cNvGrpSpPr>
          <p:nvPr/>
        </p:nvGrpSpPr>
        <p:grpSpPr bwMode="auto">
          <a:xfrm>
            <a:off x="4943476" y="3716339"/>
            <a:ext cx="936625" cy="1296987"/>
            <a:chOff x="2154" y="2341"/>
            <a:chExt cx="590" cy="817"/>
          </a:xfrm>
        </p:grpSpPr>
        <p:sp>
          <p:nvSpPr>
            <p:cNvPr id="47196" name="AutoShape 128"/>
            <p:cNvSpPr>
              <a:spLocks noChangeArrowheads="1"/>
            </p:cNvSpPr>
            <p:nvPr/>
          </p:nvSpPr>
          <p:spPr bwMode="auto">
            <a:xfrm rot="-5400000" flipH="1" flipV="1">
              <a:off x="2132" y="2546"/>
              <a:ext cx="772" cy="452"/>
            </a:xfrm>
            <a:prstGeom prst="homePlate">
              <a:avLst>
                <a:gd name="adj" fmla="val 85232"/>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7" name="Picture 168"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2336" y="2614"/>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8" name="Picture 169"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91016">
              <a:off x="2154" y="234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190"/>
          <p:cNvGrpSpPr>
            <a:grpSpLocks/>
          </p:cNvGrpSpPr>
          <p:nvPr/>
        </p:nvGrpSpPr>
        <p:grpSpPr bwMode="auto">
          <a:xfrm>
            <a:off x="6240463" y="2492376"/>
            <a:ext cx="646112" cy="720725"/>
            <a:chOff x="2971" y="1570"/>
            <a:chExt cx="407" cy="454"/>
          </a:xfrm>
        </p:grpSpPr>
        <p:sp>
          <p:nvSpPr>
            <p:cNvPr id="47194" name="AutoShape 108"/>
            <p:cNvSpPr>
              <a:spLocks noChangeArrowheads="1"/>
            </p:cNvSpPr>
            <p:nvPr/>
          </p:nvSpPr>
          <p:spPr bwMode="auto">
            <a:xfrm rot="-5400000">
              <a:off x="2948" y="1593"/>
              <a:ext cx="454" cy="407"/>
            </a:xfrm>
            <a:prstGeom prst="homePlate">
              <a:avLst>
                <a:gd name="adj" fmla="val 55666"/>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5" name="Picture 179"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52136" flipV="1">
              <a:off x="3062" y="1661"/>
              <a:ext cx="272"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189"/>
          <p:cNvGrpSpPr>
            <a:grpSpLocks/>
          </p:cNvGrpSpPr>
          <p:nvPr/>
        </p:nvGrpSpPr>
        <p:grpSpPr bwMode="auto">
          <a:xfrm>
            <a:off x="6240464" y="2997201"/>
            <a:ext cx="2592387" cy="430213"/>
            <a:chOff x="2971" y="1888"/>
            <a:chExt cx="1633" cy="271"/>
          </a:xfrm>
        </p:grpSpPr>
        <p:sp>
          <p:nvSpPr>
            <p:cNvPr id="47190" name="AutoShape 106"/>
            <p:cNvSpPr>
              <a:spLocks noChangeArrowheads="1"/>
            </p:cNvSpPr>
            <p:nvPr/>
          </p:nvSpPr>
          <p:spPr bwMode="auto">
            <a:xfrm rot="10800000">
              <a:off x="2971" y="1889"/>
              <a:ext cx="1633" cy="270"/>
            </a:xfrm>
            <a:prstGeom prst="homePlate">
              <a:avLst>
                <a:gd name="adj" fmla="val 15120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1" name="Picture 183"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3334" y="1888"/>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2" name="Picture 185"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4331" y="1888"/>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3" name="Picture 186"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6" y="1888"/>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09"/>
          <p:cNvGrpSpPr>
            <a:grpSpLocks/>
          </p:cNvGrpSpPr>
          <p:nvPr/>
        </p:nvGrpSpPr>
        <p:grpSpPr bwMode="auto">
          <a:xfrm>
            <a:off x="9193214" y="3933826"/>
            <a:ext cx="719137" cy="2087563"/>
            <a:chOff x="4831" y="2478"/>
            <a:chExt cx="453" cy="1315"/>
          </a:xfrm>
        </p:grpSpPr>
        <p:sp>
          <p:nvSpPr>
            <p:cNvPr id="47188" name="AutoShape 134"/>
            <p:cNvSpPr>
              <a:spLocks noChangeArrowheads="1"/>
            </p:cNvSpPr>
            <p:nvPr/>
          </p:nvSpPr>
          <p:spPr bwMode="auto">
            <a:xfrm rot="5400000">
              <a:off x="4400" y="2909"/>
              <a:ext cx="1315" cy="453"/>
            </a:xfrm>
            <a:prstGeom prst="homePlate">
              <a:avLst>
                <a:gd name="adj" fmla="val 72572"/>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9" name="Text Box 195"/>
            <p:cNvSpPr txBox="1">
              <a:spLocks noChangeArrowheads="1"/>
            </p:cNvSpPr>
            <p:nvPr/>
          </p:nvSpPr>
          <p:spPr bwMode="auto">
            <a:xfrm>
              <a:off x="4876" y="2568"/>
              <a:ext cx="317"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3200">
                  <a:sym typeface="Webdings" panose="05030102010509060703" pitchFamily="18" charset="2"/>
                </a:rPr>
                <a:t></a:t>
              </a:r>
            </a:p>
          </p:txBody>
        </p:sp>
      </p:grpSp>
      <p:grpSp>
        <p:nvGrpSpPr>
          <p:cNvPr id="10" name="Group 205"/>
          <p:cNvGrpSpPr>
            <a:grpSpLocks/>
          </p:cNvGrpSpPr>
          <p:nvPr/>
        </p:nvGrpSpPr>
        <p:grpSpPr bwMode="auto">
          <a:xfrm>
            <a:off x="2351088" y="1270000"/>
            <a:ext cx="2305050" cy="719138"/>
            <a:chOff x="521" y="707"/>
            <a:chExt cx="1452" cy="453"/>
          </a:xfrm>
        </p:grpSpPr>
        <p:sp>
          <p:nvSpPr>
            <p:cNvPr id="47186" name="AutoShape 197"/>
            <p:cNvSpPr>
              <a:spLocks noChangeArrowheads="1"/>
            </p:cNvSpPr>
            <p:nvPr/>
          </p:nvSpPr>
          <p:spPr bwMode="auto">
            <a:xfrm>
              <a:off x="670" y="707"/>
              <a:ext cx="1303" cy="453"/>
            </a:xfrm>
            <a:prstGeom prst="homePlate">
              <a:avLst>
                <a:gd name="adj" fmla="val 71909"/>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7" name="Text Box 198"/>
            <p:cNvSpPr txBox="1">
              <a:spLocks noChangeArrowheads="1"/>
            </p:cNvSpPr>
            <p:nvPr/>
          </p:nvSpPr>
          <p:spPr bwMode="auto">
            <a:xfrm>
              <a:off x="521" y="709"/>
              <a:ext cx="126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3200">
                  <a:sym typeface="Webdings" panose="05030102010509060703" pitchFamily="18" charset="2"/>
                </a:rPr>
                <a:t></a:t>
              </a:r>
            </a:p>
          </p:txBody>
        </p:sp>
      </p:grpSp>
      <p:grpSp>
        <p:nvGrpSpPr>
          <p:cNvPr id="11" name="Group 206"/>
          <p:cNvGrpSpPr>
            <a:grpSpLocks/>
          </p:cNvGrpSpPr>
          <p:nvPr/>
        </p:nvGrpSpPr>
        <p:grpSpPr bwMode="auto">
          <a:xfrm>
            <a:off x="2208214" y="1268413"/>
            <a:ext cx="719137" cy="1657350"/>
            <a:chOff x="431" y="799"/>
            <a:chExt cx="453" cy="1044"/>
          </a:xfrm>
        </p:grpSpPr>
        <p:sp>
          <p:nvSpPr>
            <p:cNvPr id="47184" name="AutoShape 204"/>
            <p:cNvSpPr>
              <a:spLocks noChangeArrowheads="1"/>
            </p:cNvSpPr>
            <p:nvPr/>
          </p:nvSpPr>
          <p:spPr bwMode="auto">
            <a:xfrm rot="-5400000">
              <a:off x="136" y="1094"/>
              <a:ext cx="1044" cy="453"/>
            </a:xfrm>
            <a:prstGeom prst="homePlate">
              <a:avLst>
                <a:gd name="adj" fmla="val 57616"/>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5" name="Text Box 203"/>
            <p:cNvSpPr txBox="1">
              <a:spLocks noChangeArrowheads="1"/>
            </p:cNvSpPr>
            <p:nvPr/>
          </p:nvSpPr>
          <p:spPr bwMode="auto">
            <a:xfrm rot="10800000">
              <a:off x="521" y="1046"/>
              <a:ext cx="317"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3200">
                  <a:sym typeface="Webdings" panose="05030102010509060703" pitchFamily="18" charset="2"/>
                </a:rPr>
                <a:t></a:t>
              </a:r>
            </a:p>
            <a:p>
              <a:pPr eaLnBrk="1" hangingPunct="1">
                <a:lnSpc>
                  <a:spcPct val="80000"/>
                </a:lnSpc>
              </a:pPr>
              <a:r>
                <a:rPr lang="tr-TR" altLang="tr-TR" sz="3200">
                  <a:sym typeface="Webdings" panose="05030102010509060703" pitchFamily="18" charset="2"/>
                </a:rPr>
                <a:t></a:t>
              </a:r>
            </a:p>
          </p:txBody>
        </p:sp>
      </p:grpSp>
      <p:grpSp>
        <p:nvGrpSpPr>
          <p:cNvPr id="12" name="Group 210"/>
          <p:cNvGrpSpPr>
            <a:grpSpLocks/>
          </p:cNvGrpSpPr>
          <p:nvPr/>
        </p:nvGrpSpPr>
        <p:grpSpPr bwMode="auto">
          <a:xfrm>
            <a:off x="7391401" y="5300664"/>
            <a:ext cx="2233613" cy="719137"/>
            <a:chOff x="3696" y="3339"/>
            <a:chExt cx="1407" cy="453"/>
          </a:xfrm>
        </p:grpSpPr>
        <p:sp>
          <p:nvSpPr>
            <p:cNvPr id="47182" name="AutoShape 193"/>
            <p:cNvSpPr>
              <a:spLocks noChangeArrowheads="1"/>
            </p:cNvSpPr>
            <p:nvPr/>
          </p:nvSpPr>
          <p:spPr bwMode="auto">
            <a:xfrm rot="10800000">
              <a:off x="3696" y="3339"/>
              <a:ext cx="1361" cy="453"/>
            </a:xfrm>
            <a:prstGeom prst="homePlate">
              <a:avLst>
                <a:gd name="adj" fmla="val 75110"/>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3" name="Text Box 208"/>
            <p:cNvSpPr txBox="1">
              <a:spLocks noChangeArrowheads="1"/>
            </p:cNvSpPr>
            <p:nvPr/>
          </p:nvSpPr>
          <p:spPr bwMode="auto">
            <a:xfrm>
              <a:off x="4060" y="3385"/>
              <a:ext cx="1043"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3200">
                  <a:sym typeface="Webdings" panose="05030102010509060703" pitchFamily="18" charset="2"/>
                </a:rPr>
                <a:t></a:t>
              </a:r>
            </a:p>
          </p:txBody>
        </p:sp>
      </p:grpSp>
      <p:grpSp>
        <p:nvGrpSpPr>
          <p:cNvPr id="13" name="Group 13"/>
          <p:cNvGrpSpPr>
            <a:grpSpLocks/>
          </p:cNvGrpSpPr>
          <p:nvPr/>
        </p:nvGrpSpPr>
        <p:grpSpPr bwMode="auto">
          <a:xfrm>
            <a:off x="8832851" y="2960688"/>
            <a:ext cx="1439863" cy="1008062"/>
            <a:chOff x="2699" y="1842"/>
            <a:chExt cx="907" cy="635"/>
          </a:xfrm>
        </p:grpSpPr>
        <p:sp>
          <p:nvSpPr>
            <p:cNvPr id="47180" name="AutoShape 12"/>
            <p:cNvSpPr>
              <a:spLocks noChangeArrowheads="1"/>
            </p:cNvSpPr>
            <p:nvPr/>
          </p:nvSpPr>
          <p:spPr bwMode="auto">
            <a:xfrm>
              <a:off x="2699" y="1842"/>
              <a:ext cx="907" cy="635"/>
            </a:xfrm>
            <a:prstGeom prst="bevel">
              <a:avLst>
                <a:gd name="adj" fmla="val 12500"/>
              </a:avLst>
            </a:prstGeom>
            <a:gradFill rotWithShape="1">
              <a:gsLst>
                <a:gs pos="0">
                  <a:srgbClr val="66CCFF"/>
                </a:gs>
                <a:gs pos="100000">
                  <a:srgbClr val="39728F"/>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1" name="Text Box 8"/>
            <p:cNvSpPr txBox="1">
              <a:spLocks noChangeArrowheads="1"/>
            </p:cNvSpPr>
            <p:nvPr/>
          </p:nvSpPr>
          <p:spPr bwMode="auto">
            <a:xfrm>
              <a:off x="2721" y="1888"/>
              <a:ext cx="862"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3200">
                  <a:solidFill>
                    <a:srgbClr val="FFFFCC"/>
                  </a:solidFill>
                  <a:sym typeface="Webdings" panose="05030102010509060703" pitchFamily="18" charset="2"/>
                </a:rPr>
                <a:t></a:t>
              </a:r>
            </a:p>
            <a:p>
              <a:pPr algn="ctr" eaLnBrk="1" hangingPunct="1"/>
              <a:r>
                <a:rPr lang="tr-TR" altLang="tr-TR">
                  <a:solidFill>
                    <a:schemeClr val="bg1"/>
                  </a:solidFill>
                  <a:sym typeface="Webdings" panose="05030102010509060703" pitchFamily="18" charset="2"/>
                </a:rPr>
                <a:t>Ev İdareleri</a:t>
              </a:r>
            </a:p>
          </p:txBody>
        </p:sp>
      </p:grpSp>
      <p:grpSp>
        <p:nvGrpSpPr>
          <p:cNvPr id="14" name="Group 213"/>
          <p:cNvGrpSpPr>
            <a:grpSpLocks/>
          </p:cNvGrpSpPr>
          <p:nvPr/>
        </p:nvGrpSpPr>
        <p:grpSpPr bwMode="auto">
          <a:xfrm>
            <a:off x="2135189" y="4005264"/>
            <a:ext cx="719137" cy="1800225"/>
            <a:chOff x="385" y="2523"/>
            <a:chExt cx="453" cy="1134"/>
          </a:xfrm>
        </p:grpSpPr>
        <p:sp>
          <p:nvSpPr>
            <p:cNvPr id="47178" name="AutoShape 207"/>
            <p:cNvSpPr>
              <a:spLocks noChangeArrowheads="1"/>
            </p:cNvSpPr>
            <p:nvPr/>
          </p:nvSpPr>
          <p:spPr bwMode="auto">
            <a:xfrm rot="-5400000">
              <a:off x="45" y="2863"/>
              <a:ext cx="1134" cy="453"/>
            </a:xfrm>
            <a:prstGeom prst="homePlate">
              <a:avLst>
                <a:gd name="adj" fmla="val 62583"/>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9" name="Text Box 212"/>
            <p:cNvSpPr txBox="1">
              <a:spLocks noChangeArrowheads="1"/>
            </p:cNvSpPr>
            <p:nvPr/>
          </p:nvSpPr>
          <p:spPr bwMode="auto">
            <a:xfrm>
              <a:off x="431" y="2523"/>
              <a:ext cx="317"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3200">
                  <a:sym typeface="Webdings" panose="05030102010509060703" pitchFamily="18" charset="2"/>
                </a:rPr>
                <a:t></a:t>
              </a:r>
              <a:endParaRPr lang="tr-TR" altLang="tr-TR"/>
            </a:p>
          </p:txBody>
        </p:sp>
      </p:grpSp>
      <p:grpSp>
        <p:nvGrpSpPr>
          <p:cNvPr id="15" name="Group 214"/>
          <p:cNvGrpSpPr>
            <a:grpSpLocks/>
          </p:cNvGrpSpPr>
          <p:nvPr/>
        </p:nvGrpSpPr>
        <p:grpSpPr bwMode="auto">
          <a:xfrm>
            <a:off x="1524000" y="5373688"/>
            <a:ext cx="3132138" cy="760412"/>
            <a:chOff x="0" y="3385"/>
            <a:chExt cx="1973" cy="479"/>
          </a:xfrm>
        </p:grpSpPr>
        <p:sp>
          <p:nvSpPr>
            <p:cNvPr id="47176" name="AutoShape 144"/>
            <p:cNvSpPr>
              <a:spLocks noChangeArrowheads="1"/>
            </p:cNvSpPr>
            <p:nvPr/>
          </p:nvSpPr>
          <p:spPr bwMode="auto">
            <a:xfrm rot="10800000">
              <a:off x="385" y="3411"/>
              <a:ext cx="1588" cy="453"/>
            </a:xfrm>
            <a:prstGeom prst="homePlate">
              <a:avLst>
                <a:gd name="adj" fmla="val 87638"/>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7" name="Text Box 211"/>
            <p:cNvSpPr txBox="1">
              <a:spLocks noChangeArrowheads="1"/>
            </p:cNvSpPr>
            <p:nvPr/>
          </p:nvSpPr>
          <p:spPr bwMode="auto">
            <a:xfrm>
              <a:off x="0" y="3385"/>
              <a:ext cx="1973"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r>
                <a:rPr lang="tr-TR" altLang="tr-TR" sz="3200">
                  <a:sym typeface="Webdings" panose="05030102010509060703" pitchFamily="18" charset="2"/>
                </a:rPr>
                <a:t></a:t>
              </a:r>
            </a:p>
          </p:txBody>
        </p:sp>
      </p:grpSp>
      <p:grpSp>
        <p:nvGrpSpPr>
          <p:cNvPr id="16" name="Group 59"/>
          <p:cNvGrpSpPr>
            <a:grpSpLocks/>
          </p:cNvGrpSpPr>
          <p:nvPr/>
        </p:nvGrpSpPr>
        <p:grpSpPr bwMode="auto">
          <a:xfrm>
            <a:off x="1919288" y="2960688"/>
            <a:ext cx="1439862" cy="1008062"/>
            <a:chOff x="249" y="1888"/>
            <a:chExt cx="907" cy="635"/>
          </a:xfrm>
        </p:grpSpPr>
        <p:sp>
          <p:nvSpPr>
            <p:cNvPr id="47174" name="AutoShape 6"/>
            <p:cNvSpPr>
              <a:spLocks noChangeArrowheads="1"/>
            </p:cNvSpPr>
            <p:nvPr/>
          </p:nvSpPr>
          <p:spPr bwMode="auto">
            <a:xfrm>
              <a:off x="249" y="1888"/>
              <a:ext cx="907" cy="635"/>
            </a:xfrm>
            <a:prstGeom prst="bevel">
              <a:avLst>
                <a:gd name="adj" fmla="val 12500"/>
              </a:avLst>
            </a:prstGeom>
            <a:gradFill rotWithShape="1">
              <a:gsLst>
                <a:gs pos="0">
                  <a:srgbClr val="66CCFF"/>
                </a:gs>
                <a:gs pos="100000">
                  <a:srgbClr val="39728F"/>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5" name="Text Box 9"/>
            <p:cNvSpPr txBox="1">
              <a:spLocks noChangeArrowheads="1"/>
            </p:cNvSpPr>
            <p:nvPr/>
          </p:nvSpPr>
          <p:spPr bwMode="auto">
            <a:xfrm>
              <a:off x="317" y="1933"/>
              <a:ext cx="771"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3200">
                  <a:solidFill>
                    <a:srgbClr val="FFFFCC"/>
                  </a:solidFill>
                  <a:sym typeface="Webdings" panose="05030102010509060703" pitchFamily="18" charset="2"/>
                </a:rPr>
                <a:t></a:t>
              </a:r>
              <a:r>
                <a:rPr lang="tr-TR" altLang="tr-TR">
                  <a:sym typeface="Webdings" panose="05030102010509060703" pitchFamily="18" charset="2"/>
                </a:rPr>
                <a:t> </a:t>
              </a:r>
              <a:r>
                <a:rPr lang="tr-TR" altLang="tr-TR">
                  <a:solidFill>
                    <a:schemeClr val="bg1"/>
                  </a:solidFill>
                  <a:sym typeface="Webdings" panose="05030102010509060703" pitchFamily="18" charset="2"/>
                </a:rPr>
                <a:t>İşletmeler</a:t>
              </a:r>
            </a:p>
          </p:txBody>
        </p:sp>
      </p:grpSp>
      <p:pic>
        <p:nvPicPr>
          <p:cNvPr id="9435" name="Picture 219" descr="j0285750"/>
          <p:cNvPicPr>
            <a:picLocks noGrp="1" noChangeAspect="1" noChangeArrowheads="1"/>
          </p:cNvPicPr>
          <p:nvPr>
            <p:ph/>
          </p:nvPr>
        </p:nvPicPr>
        <p:blipFill>
          <a:blip r:embed="rId4" cstate="print">
            <a:extLst>
              <a:ext uri="{28A0092B-C50C-407E-A947-70E740481C1C}">
                <a14:useLocalDpi xmlns:a14="http://schemas.microsoft.com/office/drawing/2010/main" val="0"/>
              </a:ext>
            </a:extLst>
          </a:blip>
          <a:srcRect/>
          <a:stretch>
            <a:fillRect/>
          </a:stretch>
        </p:blipFill>
        <p:spPr bwMode="auto">
          <a:xfrm>
            <a:off x="3071814" y="1916114"/>
            <a:ext cx="1368425" cy="841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37" name="Line 221"/>
          <p:cNvSpPr>
            <a:spLocks noChangeShapeType="1"/>
          </p:cNvSpPr>
          <p:nvPr/>
        </p:nvSpPr>
        <p:spPr bwMode="auto">
          <a:xfrm flipV="1">
            <a:off x="4079875" y="1773239"/>
            <a:ext cx="503238" cy="287337"/>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38" name="Line 222"/>
          <p:cNvSpPr>
            <a:spLocks noChangeShapeType="1"/>
          </p:cNvSpPr>
          <p:nvPr/>
        </p:nvSpPr>
        <p:spPr bwMode="auto">
          <a:xfrm flipH="1">
            <a:off x="2927350" y="2636839"/>
            <a:ext cx="431800" cy="287337"/>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pic>
        <p:nvPicPr>
          <p:cNvPr id="9439" name="Picture 223" descr="j02857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820025" y="1987551"/>
            <a:ext cx="133985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40" name="Line 224"/>
          <p:cNvSpPr>
            <a:spLocks noChangeShapeType="1"/>
          </p:cNvSpPr>
          <p:nvPr/>
        </p:nvSpPr>
        <p:spPr bwMode="auto">
          <a:xfrm flipH="1" flipV="1">
            <a:off x="7391401" y="1989138"/>
            <a:ext cx="720725" cy="431800"/>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41" name="Line 225"/>
          <p:cNvSpPr>
            <a:spLocks noChangeShapeType="1"/>
          </p:cNvSpPr>
          <p:nvPr/>
        </p:nvSpPr>
        <p:spPr bwMode="auto">
          <a:xfrm>
            <a:off x="8878889" y="2708275"/>
            <a:ext cx="422275" cy="287338"/>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pic>
        <p:nvPicPr>
          <p:cNvPr id="9443" name="Picture 227" descr="j02857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535864" y="4387851"/>
            <a:ext cx="1366837"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44" name="Line 228"/>
          <p:cNvSpPr>
            <a:spLocks noChangeShapeType="1"/>
          </p:cNvSpPr>
          <p:nvPr/>
        </p:nvSpPr>
        <p:spPr bwMode="auto">
          <a:xfrm flipV="1">
            <a:off x="8688388" y="4005264"/>
            <a:ext cx="647700" cy="503237"/>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45" name="Line 229"/>
          <p:cNvSpPr>
            <a:spLocks noChangeShapeType="1"/>
          </p:cNvSpPr>
          <p:nvPr/>
        </p:nvSpPr>
        <p:spPr bwMode="auto">
          <a:xfrm flipH="1">
            <a:off x="7391400" y="5157789"/>
            <a:ext cx="431800" cy="287337"/>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7" name="Group 241"/>
          <p:cNvGrpSpPr>
            <a:grpSpLocks/>
          </p:cNvGrpSpPr>
          <p:nvPr/>
        </p:nvGrpSpPr>
        <p:grpSpPr bwMode="auto">
          <a:xfrm>
            <a:off x="3359150" y="2997200"/>
            <a:ext cx="2160588" cy="501650"/>
            <a:chOff x="1156" y="1888"/>
            <a:chExt cx="1361" cy="316"/>
          </a:xfrm>
        </p:grpSpPr>
        <p:sp>
          <p:nvSpPr>
            <p:cNvPr id="47170" name="AutoShape 120"/>
            <p:cNvSpPr>
              <a:spLocks noChangeArrowheads="1"/>
            </p:cNvSpPr>
            <p:nvPr/>
          </p:nvSpPr>
          <p:spPr bwMode="auto">
            <a:xfrm flipH="1">
              <a:off x="1156" y="1888"/>
              <a:ext cx="1361" cy="316"/>
            </a:xfrm>
            <a:prstGeom prst="homePlate">
              <a:avLst>
                <a:gd name="adj" fmla="val 10767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71" name="Picture 164"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752136">
              <a:off x="1792" y="1912"/>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72" name="Picture 184"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H="1">
              <a:off x="1292" y="1922"/>
              <a:ext cx="420"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73" name="Picture 240"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109" y="1939"/>
              <a:ext cx="36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 name="Group 188"/>
          <p:cNvGrpSpPr>
            <a:grpSpLocks/>
          </p:cNvGrpSpPr>
          <p:nvPr/>
        </p:nvGrpSpPr>
        <p:grpSpPr bwMode="auto">
          <a:xfrm rot="10800000">
            <a:off x="5162550" y="2492376"/>
            <a:ext cx="717550" cy="1008063"/>
            <a:chOff x="2292" y="1570"/>
            <a:chExt cx="452" cy="454"/>
          </a:xfrm>
        </p:grpSpPr>
        <p:sp>
          <p:nvSpPr>
            <p:cNvPr id="47168" name="AutoShape 121"/>
            <p:cNvSpPr>
              <a:spLocks noChangeArrowheads="1"/>
            </p:cNvSpPr>
            <p:nvPr/>
          </p:nvSpPr>
          <p:spPr bwMode="auto">
            <a:xfrm rot="5400000" flipH="1">
              <a:off x="2291" y="1571"/>
              <a:ext cx="454" cy="452"/>
            </a:xfrm>
            <a:prstGeom prst="homePlate">
              <a:avLst>
                <a:gd name="adj" fmla="val 5012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69" name="Picture 181"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2381" y="166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Group 58"/>
          <p:cNvGrpSpPr>
            <a:grpSpLocks/>
          </p:cNvGrpSpPr>
          <p:nvPr/>
        </p:nvGrpSpPr>
        <p:grpSpPr bwMode="auto">
          <a:xfrm>
            <a:off x="4656138" y="1052513"/>
            <a:ext cx="2952750" cy="1439862"/>
            <a:chOff x="1973" y="754"/>
            <a:chExt cx="1860" cy="907"/>
          </a:xfrm>
        </p:grpSpPr>
        <p:sp>
          <p:nvSpPr>
            <p:cNvPr id="47165" name="AutoShape 4"/>
            <p:cNvSpPr>
              <a:spLocks noChangeArrowheads="1"/>
            </p:cNvSpPr>
            <p:nvPr/>
          </p:nvSpPr>
          <p:spPr bwMode="auto">
            <a:xfrm>
              <a:off x="1973" y="754"/>
              <a:ext cx="1723" cy="907"/>
            </a:xfrm>
            <a:prstGeom prst="bevel">
              <a:avLst>
                <a:gd name="adj" fmla="val 12500"/>
              </a:avLst>
            </a:prstGeom>
            <a:gradFill rotWithShape="1">
              <a:gsLst>
                <a:gs pos="0">
                  <a:srgbClr val="66CCFF"/>
                </a:gs>
                <a:gs pos="100000">
                  <a:srgbClr val="2F5E76"/>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66" name="Text Box 56"/>
            <p:cNvSpPr txBox="1">
              <a:spLocks noChangeArrowheads="1"/>
            </p:cNvSpPr>
            <p:nvPr/>
          </p:nvSpPr>
          <p:spPr bwMode="auto">
            <a:xfrm>
              <a:off x="2018" y="1349"/>
              <a:ext cx="1769"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700">
                  <a:solidFill>
                    <a:schemeClr val="bg1"/>
                  </a:solidFill>
                </a:rPr>
                <a:t>Mal ve Hizmetler Piyasası</a:t>
              </a:r>
            </a:p>
          </p:txBody>
        </p:sp>
        <p:sp>
          <p:nvSpPr>
            <p:cNvPr id="47167" name="Text Box 57"/>
            <p:cNvSpPr txBox="1">
              <a:spLocks noChangeArrowheads="1"/>
            </p:cNvSpPr>
            <p:nvPr/>
          </p:nvSpPr>
          <p:spPr bwMode="auto">
            <a:xfrm>
              <a:off x="2064" y="856"/>
              <a:ext cx="1769" cy="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75000"/>
                </a:lnSpc>
              </a:pPr>
              <a:r>
                <a:rPr lang="tr-TR" altLang="tr-TR" sz="3600">
                  <a:solidFill>
                    <a:srgbClr val="FFFFCC"/>
                  </a:solidFill>
                  <a:sym typeface="Webdings" panose="05030102010509060703" pitchFamily="18" charset="2"/>
                </a:rPr>
                <a:t></a:t>
              </a:r>
            </a:p>
          </p:txBody>
        </p:sp>
      </p:grpSp>
      <p:grpSp>
        <p:nvGrpSpPr>
          <p:cNvPr id="20" name="Group 245"/>
          <p:cNvGrpSpPr>
            <a:grpSpLocks/>
          </p:cNvGrpSpPr>
          <p:nvPr/>
        </p:nvGrpSpPr>
        <p:grpSpPr bwMode="auto">
          <a:xfrm>
            <a:off x="6456364" y="3570289"/>
            <a:ext cx="2376487" cy="434975"/>
            <a:chOff x="3107" y="2249"/>
            <a:chExt cx="1497" cy="274"/>
          </a:xfrm>
        </p:grpSpPr>
        <p:sp>
          <p:nvSpPr>
            <p:cNvPr id="47161" name="AutoShape 125"/>
            <p:cNvSpPr>
              <a:spLocks noChangeArrowheads="1"/>
            </p:cNvSpPr>
            <p:nvPr/>
          </p:nvSpPr>
          <p:spPr bwMode="auto">
            <a:xfrm flipV="1">
              <a:off x="3107" y="2251"/>
              <a:ext cx="1497" cy="271"/>
            </a:xfrm>
            <a:prstGeom prst="homePlate">
              <a:avLst>
                <a:gd name="adj" fmla="val 138100"/>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62" name="Picture 172" descr="mone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019664" flipV="1">
              <a:off x="3608" y="225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3" name="Picture 173"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00422">
              <a:off x="3878" y="225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4" name="Picture 244"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60823" flipH="1">
              <a:off x="3231" y="2276"/>
              <a:ext cx="420"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Group 242"/>
          <p:cNvGrpSpPr>
            <a:grpSpLocks/>
          </p:cNvGrpSpPr>
          <p:nvPr/>
        </p:nvGrpSpPr>
        <p:grpSpPr bwMode="auto">
          <a:xfrm>
            <a:off x="6167439" y="3573463"/>
            <a:ext cx="720725" cy="1439862"/>
            <a:chOff x="2925" y="2251"/>
            <a:chExt cx="454" cy="907"/>
          </a:xfrm>
        </p:grpSpPr>
        <p:sp>
          <p:nvSpPr>
            <p:cNvPr id="47158" name="AutoShape 126"/>
            <p:cNvSpPr>
              <a:spLocks noChangeArrowheads="1"/>
            </p:cNvSpPr>
            <p:nvPr/>
          </p:nvSpPr>
          <p:spPr bwMode="auto">
            <a:xfrm rot="16200000" flipV="1">
              <a:off x="2675" y="2501"/>
              <a:ext cx="907" cy="407"/>
            </a:xfrm>
            <a:prstGeom prst="homePlate">
              <a:avLst>
                <a:gd name="adj" fmla="val 67815"/>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59" name="Picture 170" descr="mone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552136" flipV="1">
              <a:off x="2971" y="2432"/>
              <a:ext cx="272"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0" name="Picture 171"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5" y="2840"/>
              <a:ext cx="454"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Group 55"/>
          <p:cNvGrpSpPr>
            <a:grpSpLocks/>
          </p:cNvGrpSpPr>
          <p:nvPr/>
        </p:nvGrpSpPr>
        <p:grpSpPr bwMode="auto">
          <a:xfrm>
            <a:off x="4656138" y="5013325"/>
            <a:ext cx="2735262" cy="1455738"/>
            <a:chOff x="1973" y="2931"/>
            <a:chExt cx="1723" cy="917"/>
          </a:xfrm>
        </p:grpSpPr>
        <p:sp>
          <p:nvSpPr>
            <p:cNvPr id="47149" name="AutoShape 5"/>
            <p:cNvSpPr>
              <a:spLocks noChangeArrowheads="1"/>
            </p:cNvSpPr>
            <p:nvPr/>
          </p:nvSpPr>
          <p:spPr bwMode="auto">
            <a:xfrm>
              <a:off x="1973" y="2931"/>
              <a:ext cx="1723" cy="907"/>
            </a:xfrm>
            <a:prstGeom prst="bevel">
              <a:avLst>
                <a:gd name="adj" fmla="val 12500"/>
              </a:avLst>
            </a:prstGeom>
            <a:gradFill rotWithShape="1">
              <a:gsLst>
                <a:gs pos="0">
                  <a:srgbClr val="66CCFF"/>
                </a:gs>
                <a:gs pos="100000">
                  <a:srgbClr val="2F5E76"/>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50" name="Text Box 14"/>
            <p:cNvSpPr txBox="1">
              <a:spLocks noChangeArrowheads="1"/>
            </p:cNvSpPr>
            <p:nvPr/>
          </p:nvSpPr>
          <p:spPr bwMode="auto">
            <a:xfrm>
              <a:off x="2018" y="3556"/>
              <a:ext cx="163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solidFill>
                    <a:schemeClr val="bg1"/>
                  </a:solidFill>
                </a:rPr>
                <a:t>Üretim Faktörleri Piyasası</a:t>
              </a:r>
            </a:p>
          </p:txBody>
        </p:sp>
        <p:sp>
          <p:nvSpPr>
            <p:cNvPr id="47151" name="Text Box 15"/>
            <p:cNvSpPr txBox="1">
              <a:spLocks noChangeArrowheads="1"/>
            </p:cNvSpPr>
            <p:nvPr/>
          </p:nvSpPr>
          <p:spPr bwMode="auto">
            <a:xfrm>
              <a:off x="2064" y="3022"/>
              <a:ext cx="1315"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endParaRPr lang="tr-TR" altLang="tr-TR" sz="3200">
                <a:solidFill>
                  <a:schemeClr val="bg1"/>
                </a:solidFill>
                <a:sym typeface="Webdings" panose="05030102010509060703" pitchFamily="18" charset="2"/>
              </a:endParaRPr>
            </a:p>
            <a:p>
              <a:pPr eaLnBrk="1" hangingPunct="1">
                <a:spcBef>
                  <a:spcPct val="50000"/>
                </a:spcBef>
              </a:pPr>
              <a:endParaRPr lang="tr-TR" altLang="tr-TR" sz="3200">
                <a:solidFill>
                  <a:schemeClr val="bg1"/>
                </a:solidFill>
                <a:sym typeface="Webdings" panose="05030102010509060703" pitchFamily="18" charset="2"/>
              </a:endParaRPr>
            </a:p>
          </p:txBody>
        </p:sp>
        <p:sp>
          <p:nvSpPr>
            <p:cNvPr id="47152" name="Rectangle 22"/>
            <p:cNvSpPr>
              <a:spLocks noChangeArrowheads="1"/>
            </p:cNvSpPr>
            <p:nvPr/>
          </p:nvSpPr>
          <p:spPr bwMode="auto">
            <a:xfrm>
              <a:off x="3094" y="3385"/>
              <a:ext cx="466"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1200">
                  <a:solidFill>
                    <a:schemeClr val="bg1"/>
                  </a:solidFill>
                </a:rPr>
                <a:t>Tabiat</a:t>
              </a:r>
            </a:p>
          </p:txBody>
        </p:sp>
        <p:sp>
          <p:nvSpPr>
            <p:cNvPr id="47153" name="Rectangle 21"/>
            <p:cNvSpPr>
              <a:spLocks noChangeArrowheads="1"/>
            </p:cNvSpPr>
            <p:nvPr/>
          </p:nvSpPr>
          <p:spPr bwMode="auto">
            <a:xfrm>
              <a:off x="2524" y="3385"/>
              <a:ext cx="570"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1200">
                  <a:solidFill>
                    <a:schemeClr val="bg1"/>
                  </a:solidFill>
                </a:rPr>
                <a:t>Sermaye</a:t>
              </a:r>
            </a:p>
          </p:txBody>
        </p:sp>
        <p:sp>
          <p:nvSpPr>
            <p:cNvPr id="47154" name="Rectangle 20"/>
            <p:cNvSpPr>
              <a:spLocks noChangeArrowheads="1"/>
            </p:cNvSpPr>
            <p:nvPr/>
          </p:nvSpPr>
          <p:spPr bwMode="auto">
            <a:xfrm>
              <a:off x="2109" y="3385"/>
              <a:ext cx="41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1200">
                  <a:solidFill>
                    <a:schemeClr val="bg1"/>
                  </a:solidFill>
                </a:rPr>
                <a:t>Emek</a:t>
              </a:r>
            </a:p>
          </p:txBody>
        </p:sp>
        <p:sp>
          <p:nvSpPr>
            <p:cNvPr id="47155" name="Rectangle 19"/>
            <p:cNvSpPr>
              <a:spLocks noChangeArrowheads="1"/>
            </p:cNvSpPr>
            <p:nvPr/>
          </p:nvSpPr>
          <p:spPr bwMode="auto">
            <a:xfrm>
              <a:off x="3094" y="3021"/>
              <a:ext cx="466"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3200">
                  <a:solidFill>
                    <a:srgbClr val="FFFFCC"/>
                  </a:solidFill>
                  <a:sym typeface="Webdings" panose="05030102010509060703" pitchFamily="18" charset="2"/>
                </a:rPr>
                <a:t></a:t>
              </a:r>
            </a:p>
          </p:txBody>
        </p:sp>
        <p:sp>
          <p:nvSpPr>
            <p:cNvPr id="47156" name="Rectangle 18"/>
            <p:cNvSpPr>
              <a:spLocks noChangeArrowheads="1"/>
            </p:cNvSpPr>
            <p:nvPr/>
          </p:nvSpPr>
          <p:spPr bwMode="auto">
            <a:xfrm>
              <a:off x="2524" y="3021"/>
              <a:ext cx="570"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3200">
                  <a:solidFill>
                    <a:srgbClr val="FFFFCC"/>
                  </a:solidFill>
                  <a:sym typeface="Webdings" panose="05030102010509060703" pitchFamily="18" charset="2"/>
                </a:rPr>
                <a:t></a:t>
              </a:r>
            </a:p>
          </p:txBody>
        </p:sp>
        <p:sp>
          <p:nvSpPr>
            <p:cNvPr id="47157" name="Rectangle 17"/>
            <p:cNvSpPr>
              <a:spLocks noChangeArrowheads="1"/>
            </p:cNvSpPr>
            <p:nvPr/>
          </p:nvSpPr>
          <p:spPr bwMode="auto">
            <a:xfrm>
              <a:off x="2109" y="3021"/>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3200">
                  <a:solidFill>
                    <a:srgbClr val="FFFFCC"/>
                  </a:solidFill>
                  <a:sym typeface="Webdings" panose="05030102010509060703" pitchFamily="18" charset="2"/>
                </a:rPr>
                <a:t></a:t>
              </a:r>
            </a:p>
          </p:txBody>
        </p:sp>
      </p:grpSp>
    </p:spTree>
    <p:extLst>
      <p:ext uri="{BB962C8B-B14F-4D97-AF65-F5344CB8AC3E}">
        <p14:creationId xmlns:p14="http://schemas.microsoft.com/office/powerpoint/2010/main" val="1407390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20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Left)">
                                      <p:cBhvr>
                                        <p:cTn id="12" dur="500"/>
                                        <p:tgtEl>
                                          <p:spTgt spid="4"/>
                                        </p:tgtEl>
                                      </p:cBhvr>
                                    </p:animEffect>
                                  </p:childTnLst>
                                </p:cTn>
                              </p:par>
                            </p:childTnLst>
                          </p:cTn>
                        </p:par>
                        <p:par>
                          <p:cTn id="13" fill="hold" nodeType="afterGroup">
                            <p:stCondLst>
                              <p:cond delay="500"/>
                            </p:stCondLst>
                            <p:childTnLst>
                              <p:par>
                                <p:cTn id="14" presetID="12" presetClass="entr" presetSubtype="1"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slide(fromTop)">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dissolve">
                                      <p:cBhvr>
                                        <p:cTn id="21" dur="500"/>
                                        <p:tgtEl>
                                          <p:spTgt spid="1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lide(fromBottom)">
                                      <p:cBhvr>
                                        <p:cTn id="26" dur="500"/>
                                        <p:tgtEl>
                                          <p:spTgt spid="11"/>
                                        </p:tgtEl>
                                      </p:cBhvr>
                                    </p:animEffect>
                                  </p:childTnLst>
                                </p:cTn>
                              </p:par>
                            </p:childTnLst>
                          </p:cTn>
                        </p:par>
                        <p:par>
                          <p:cTn id="27" fill="hold" nodeType="afterGroup">
                            <p:stCondLst>
                              <p:cond delay="500"/>
                            </p:stCondLst>
                            <p:childTnLst>
                              <p:par>
                                <p:cTn id="28" presetID="12" presetClass="entr" presetSubtype="8" fill="hold"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slide(fromLeft)">
                                      <p:cBhvr>
                                        <p:cTn id="30" dur="500"/>
                                        <p:tgtEl>
                                          <p:spTgt spid="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dissolve">
                                      <p:cBhvr>
                                        <p:cTn id="35" dur="500"/>
                                        <p:tgtEl>
                                          <p:spTgt spid="1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2"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slide(fromRight)">
                                      <p:cBhvr>
                                        <p:cTn id="40" dur="500"/>
                                        <p:tgtEl>
                                          <p:spTgt spid="15"/>
                                        </p:tgtEl>
                                      </p:cBhvr>
                                    </p:animEffect>
                                  </p:childTnLst>
                                </p:cTn>
                              </p:par>
                            </p:childTnLst>
                          </p:cTn>
                        </p:par>
                        <p:par>
                          <p:cTn id="41" fill="hold" nodeType="afterGroup">
                            <p:stCondLst>
                              <p:cond delay="500"/>
                            </p:stCondLst>
                            <p:childTnLst>
                              <p:par>
                                <p:cTn id="42" presetID="12" presetClass="entr" presetSubtype="4"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slide(fromBottom)">
                                      <p:cBhvr>
                                        <p:cTn id="44" dur="500"/>
                                        <p:tgtEl>
                                          <p:spTgt spid="1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dissolve">
                                      <p:cBhvr>
                                        <p:cTn id="49" dur="500"/>
                                        <p:tgtEl>
                                          <p:spTgt spid="2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1" fill="hold"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slide(fromTop)">
                                      <p:cBhvr>
                                        <p:cTn id="54" dur="500"/>
                                        <p:tgtEl>
                                          <p:spTgt spid="9"/>
                                        </p:tgtEl>
                                      </p:cBhvr>
                                    </p:animEffect>
                                  </p:childTnLst>
                                </p:cTn>
                              </p:par>
                            </p:childTnLst>
                          </p:cTn>
                        </p:par>
                        <p:par>
                          <p:cTn id="55" fill="hold" nodeType="afterGroup">
                            <p:stCondLst>
                              <p:cond delay="500"/>
                            </p:stCondLst>
                            <p:childTnLst>
                              <p:par>
                                <p:cTn id="56" presetID="12" presetClass="entr" presetSubtype="2" fill="hold"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slide(fromRight)">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2"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slide(fromRight)">
                                      <p:cBhvr>
                                        <p:cTn id="63" dur="500"/>
                                        <p:tgtEl>
                                          <p:spTgt spid="8"/>
                                        </p:tgtEl>
                                      </p:cBhvr>
                                    </p:animEffect>
                                  </p:childTnLst>
                                </p:cTn>
                              </p:par>
                            </p:childTnLst>
                          </p:cTn>
                        </p:par>
                        <p:par>
                          <p:cTn id="64" fill="hold" nodeType="afterGroup">
                            <p:stCondLst>
                              <p:cond delay="500"/>
                            </p:stCondLst>
                            <p:childTnLst>
                              <p:par>
                                <p:cTn id="65" presetID="12" presetClass="entr" presetSubtype="4" fill="hold" nodeType="after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slide(fromBottom)">
                                      <p:cBhvr>
                                        <p:cTn id="67" dur="500"/>
                                        <p:tgtEl>
                                          <p:spTgt spid="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9431"/>
                                        </p:tgtEl>
                                        <p:attrNameLst>
                                          <p:attrName>style.visibility</p:attrName>
                                        </p:attrNameLst>
                                      </p:cBhvr>
                                      <p:to>
                                        <p:strVal val="visible"/>
                                      </p:to>
                                    </p:set>
                                    <p:animEffect transition="in" filter="slide(fromBottom)">
                                      <p:cBhvr>
                                        <p:cTn id="72" dur="500"/>
                                        <p:tgtEl>
                                          <p:spTgt spid="943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1"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slide(fromTop)">
                                      <p:cBhvr>
                                        <p:cTn id="77" dur="500"/>
                                        <p:tgtEl>
                                          <p:spTgt spid="18"/>
                                        </p:tgtEl>
                                      </p:cBhvr>
                                    </p:animEffect>
                                  </p:childTnLst>
                                </p:cTn>
                              </p:par>
                            </p:childTnLst>
                          </p:cTn>
                        </p:par>
                        <p:par>
                          <p:cTn id="78" fill="hold" nodeType="afterGroup">
                            <p:stCondLst>
                              <p:cond delay="500"/>
                            </p:stCondLst>
                            <p:childTnLst>
                              <p:par>
                                <p:cTn id="79" presetID="1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slide(fromRight)">
                                      <p:cBhvr>
                                        <p:cTn id="81" dur="500"/>
                                        <p:tgtEl>
                                          <p:spTgt spid="17"/>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9432"/>
                                        </p:tgtEl>
                                        <p:attrNameLst>
                                          <p:attrName>style.visibility</p:attrName>
                                        </p:attrNameLst>
                                      </p:cBhvr>
                                      <p:to>
                                        <p:strVal val="visible"/>
                                      </p:to>
                                    </p:set>
                                    <p:animEffect transition="in" filter="slide(fromBottom)">
                                      <p:cBhvr>
                                        <p:cTn id="86" dur="500"/>
                                        <p:tgtEl>
                                          <p:spTgt spid="943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8" fill="hold" nodeType="click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lide(fromLeft)">
                                      <p:cBhvr>
                                        <p:cTn id="91" dur="500"/>
                                        <p:tgtEl>
                                          <p:spTgt spid="5"/>
                                        </p:tgtEl>
                                      </p:cBhvr>
                                    </p:animEffect>
                                  </p:childTnLst>
                                </p:cTn>
                              </p:par>
                            </p:childTnLst>
                          </p:cTn>
                        </p:par>
                        <p:par>
                          <p:cTn id="92" fill="hold" nodeType="afterGroup">
                            <p:stCondLst>
                              <p:cond delay="500"/>
                            </p:stCondLst>
                            <p:childTnLst>
                              <p:par>
                                <p:cTn id="93" presetID="12" presetClass="entr" presetSubtype="1"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lide(fromTop)">
                                      <p:cBhvr>
                                        <p:cTn id="95" dur="500"/>
                                        <p:tgtEl>
                                          <p:spTgt spid="6"/>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1" fill="hold" grpId="0" nodeType="clickEffect">
                                  <p:stCondLst>
                                    <p:cond delay="0"/>
                                  </p:stCondLst>
                                  <p:childTnLst>
                                    <p:set>
                                      <p:cBhvr>
                                        <p:cTn id="99" dur="1" fill="hold">
                                          <p:stCondLst>
                                            <p:cond delay="0"/>
                                          </p:stCondLst>
                                        </p:cTn>
                                        <p:tgtEl>
                                          <p:spTgt spid="9433"/>
                                        </p:tgtEl>
                                        <p:attrNameLst>
                                          <p:attrName>style.visibility</p:attrName>
                                        </p:attrNameLst>
                                      </p:cBhvr>
                                      <p:to>
                                        <p:strVal val="visible"/>
                                      </p:to>
                                    </p:set>
                                    <p:animEffect transition="in" filter="slide(fromTop)">
                                      <p:cBhvr>
                                        <p:cTn id="100" dur="500"/>
                                        <p:tgtEl>
                                          <p:spTgt spid="9433"/>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nodeType="click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slide(fromBottom)">
                                      <p:cBhvr>
                                        <p:cTn id="105" dur="500"/>
                                        <p:tgtEl>
                                          <p:spTgt spid="21"/>
                                        </p:tgtEl>
                                      </p:cBhvr>
                                    </p:animEffect>
                                  </p:childTnLst>
                                </p:cTn>
                              </p:par>
                            </p:childTnLst>
                          </p:cTn>
                        </p:par>
                        <p:par>
                          <p:cTn id="106" fill="hold" nodeType="afterGroup">
                            <p:stCondLst>
                              <p:cond delay="500"/>
                            </p:stCondLst>
                            <p:childTnLst>
                              <p:par>
                                <p:cTn id="107" presetID="12" presetClass="entr" presetSubtype="8" fill="hold"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slide(fromLeft)">
                                      <p:cBhvr>
                                        <p:cTn id="109" dur="500"/>
                                        <p:tgtEl>
                                          <p:spTgt spid="20"/>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1" fill="hold" grpId="0" nodeType="clickEffect">
                                  <p:stCondLst>
                                    <p:cond delay="0"/>
                                  </p:stCondLst>
                                  <p:childTnLst>
                                    <p:set>
                                      <p:cBhvr>
                                        <p:cTn id="113" dur="1" fill="hold">
                                          <p:stCondLst>
                                            <p:cond delay="0"/>
                                          </p:stCondLst>
                                        </p:cTn>
                                        <p:tgtEl>
                                          <p:spTgt spid="9434"/>
                                        </p:tgtEl>
                                        <p:attrNameLst>
                                          <p:attrName>style.visibility</p:attrName>
                                        </p:attrNameLst>
                                      </p:cBhvr>
                                      <p:to>
                                        <p:strVal val="visible"/>
                                      </p:to>
                                    </p:set>
                                    <p:animEffect transition="in" filter="slide(fromTop)">
                                      <p:cBhvr>
                                        <p:cTn id="114" dur="500"/>
                                        <p:tgtEl>
                                          <p:spTgt spid="943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9" presetClass="entr" presetSubtype="0" fill="hold" nodeType="clickEffect">
                                  <p:stCondLst>
                                    <p:cond delay="0"/>
                                  </p:stCondLst>
                                  <p:childTnLst>
                                    <p:set>
                                      <p:cBhvr>
                                        <p:cTn id="118" dur="1" fill="hold">
                                          <p:stCondLst>
                                            <p:cond delay="0"/>
                                          </p:stCondLst>
                                        </p:cTn>
                                        <p:tgtEl>
                                          <p:spTgt spid="9435"/>
                                        </p:tgtEl>
                                        <p:attrNameLst>
                                          <p:attrName>style.visibility</p:attrName>
                                        </p:attrNameLst>
                                      </p:cBhvr>
                                      <p:to>
                                        <p:strVal val="visible"/>
                                      </p:to>
                                    </p:set>
                                    <p:animEffect transition="in" filter="dissolve">
                                      <p:cBhvr>
                                        <p:cTn id="119" dur="500"/>
                                        <p:tgtEl>
                                          <p:spTgt spid="9435"/>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9437"/>
                                        </p:tgtEl>
                                        <p:attrNameLst>
                                          <p:attrName>style.visibility</p:attrName>
                                        </p:attrNameLst>
                                      </p:cBhvr>
                                      <p:to>
                                        <p:strVal val="visible"/>
                                      </p:to>
                                    </p:set>
                                    <p:animEffect transition="in" filter="wipe(left)">
                                      <p:cBhvr>
                                        <p:cTn id="124" dur="500"/>
                                        <p:tgtEl>
                                          <p:spTgt spid="9437"/>
                                        </p:tgtEl>
                                      </p:cBhvr>
                                    </p:animEffect>
                                  </p:childTnLst>
                                </p:cTn>
                              </p:par>
                            </p:childTnLst>
                          </p:cTn>
                        </p:par>
                        <p:par>
                          <p:cTn id="125" fill="hold" nodeType="afterGroup">
                            <p:stCondLst>
                              <p:cond delay="500"/>
                            </p:stCondLst>
                            <p:childTnLst>
                              <p:par>
                                <p:cTn id="126" presetID="22" presetClass="entr" presetSubtype="2" fill="hold" grpId="0" nodeType="afterEffect">
                                  <p:stCondLst>
                                    <p:cond delay="0"/>
                                  </p:stCondLst>
                                  <p:childTnLst>
                                    <p:set>
                                      <p:cBhvr>
                                        <p:cTn id="127" dur="1" fill="hold">
                                          <p:stCondLst>
                                            <p:cond delay="0"/>
                                          </p:stCondLst>
                                        </p:cTn>
                                        <p:tgtEl>
                                          <p:spTgt spid="9438"/>
                                        </p:tgtEl>
                                        <p:attrNameLst>
                                          <p:attrName>style.visibility</p:attrName>
                                        </p:attrNameLst>
                                      </p:cBhvr>
                                      <p:to>
                                        <p:strVal val="visible"/>
                                      </p:to>
                                    </p:set>
                                    <p:animEffect transition="in" filter="wipe(right)">
                                      <p:cBhvr>
                                        <p:cTn id="128" dur="500"/>
                                        <p:tgtEl>
                                          <p:spTgt spid="943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9" presetClass="entr" presetSubtype="0" fill="hold" nodeType="clickEffect">
                                  <p:stCondLst>
                                    <p:cond delay="0"/>
                                  </p:stCondLst>
                                  <p:childTnLst>
                                    <p:set>
                                      <p:cBhvr>
                                        <p:cTn id="132" dur="1" fill="hold">
                                          <p:stCondLst>
                                            <p:cond delay="0"/>
                                          </p:stCondLst>
                                        </p:cTn>
                                        <p:tgtEl>
                                          <p:spTgt spid="9439"/>
                                        </p:tgtEl>
                                        <p:attrNameLst>
                                          <p:attrName>style.visibility</p:attrName>
                                        </p:attrNameLst>
                                      </p:cBhvr>
                                      <p:to>
                                        <p:strVal val="visible"/>
                                      </p:to>
                                    </p:set>
                                    <p:animEffect transition="in" filter="dissolve">
                                      <p:cBhvr>
                                        <p:cTn id="133" dur="500"/>
                                        <p:tgtEl>
                                          <p:spTgt spid="943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4" fill="hold" grpId="0" nodeType="clickEffect">
                                  <p:stCondLst>
                                    <p:cond delay="0"/>
                                  </p:stCondLst>
                                  <p:childTnLst>
                                    <p:set>
                                      <p:cBhvr>
                                        <p:cTn id="137" dur="1" fill="hold">
                                          <p:stCondLst>
                                            <p:cond delay="0"/>
                                          </p:stCondLst>
                                        </p:cTn>
                                        <p:tgtEl>
                                          <p:spTgt spid="9440"/>
                                        </p:tgtEl>
                                        <p:attrNameLst>
                                          <p:attrName>style.visibility</p:attrName>
                                        </p:attrNameLst>
                                      </p:cBhvr>
                                      <p:to>
                                        <p:strVal val="visible"/>
                                      </p:to>
                                    </p:set>
                                    <p:animEffect transition="in" filter="wipe(down)">
                                      <p:cBhvr>
                                        <p:cTn id="138" dur="500"/>
                                        <p:tgtEl>
                                          <p:spTgt spid="9440"/>
                                        </p:tgtEl>
                                      </p:cBhvr>
                                    </p:animEffect>
                                  </p:childTnLst>
                                </p:cTn>
                              </p:par>
                            </p:childTnLst>
                          </p:cTn>
                        </p:par>
                        <p:par>
                          <p:cTn id="139" fill="hold" nodeType="afterGroup">
                            <p:stCondLst>
                              <p:cond delay="500"/>
                            </p:stCondLst>
                            <p:childTnLst>
                              <p:par>
                                <p:cTn id="140" presetID="22" presetClass="entr" presetSubtype="8" fill="hold" grpId="0" nodeType="afterEffect">
                                  <p:stCondLst>
                                    <p:cond delay="0"/>
                                  </p:stCondLst>
                                  <p:childTnLst>
                                    <p:set>
                                      <p:cBhvr>
                                        <p:cTn id="141" dur="1" fill="hold">
                                          <p:stCondLst>
                                            <p:cond delay="0"/>
                                          </p:stCondLst>
                                        </p:cTn>
                                        <p:tgtEl>
                                          <p:spTgt spid="9441"/>
                                        </p:tgtEl>
                                        <p:attrNameLst>
                                          <p:attrName>style.visibility</p:attrName>
                                        </p:attrNameLst>
                                      </p:cBhvr>
                                      <p:to>
                                        <p:strVal val="visible"/>
                                      </p:to>
                                    </p:set>
                                    <p:animEffect transition="in" filter="wipe(left)">
                                      <p:cBhvr>
                                        <p:cTn id="142" dur="500"/>
                                        <p:tgtEl>
                                          <p:spTgt spid="9441"/>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9" presetClass="entr" presetSubtype="0" fill="hold" nodeType="clickEffect">
                                  <p:stCondLst>
                                    <p:cond delay="0"/>
                                  </p:stCondLst>
                                  <p:childTnLst>
                                    <p:set>
                                      <p:cBhvr>
                                        <p:cTn id="146" dur="1" fill="hold">
                                          <p:stCondLst>
                                            <p:cond delay="0"/>
                                          </p:stCondLst>
                                        </p:cTn>
                                        <p:tgtEl>
                                          <p:spTgt spid="9443"/>
                                        </p:tgtEl>
                                        <p:attrNameLst>
                                          <p:attrName>style.visibility</p:attrName>
                                        </p:attrNameLst>
                                      </p:cBhvr>
                                      <p:to>
                                        <p:strVal val="visible"/>
                                      </p:to>
                                    </p:set>
                                    <p:animEffect transition="in" filter="dissolve">
                                      <p:cBhvr>
                                        <p:cTn id="147" dur="500"/>
                                        <p:tgtEl>
                                          <p:spTgt spid="9443"/>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8" fill="hold" grpId="0" nodeType="clickEffect">
                                  <p:stCondLst>
                                    <p:cond delay="0"/>
                                  </p:stCondLst>
                                  <p:childTnLst>
                                    <p:set>
                                      <p:cBhvr>
                                        <p:cTn id="151" dur="1" fill="hold">
                                          <p:stCondLst>
                                            <p:cond delay="0"/>
                                          </p:stCondLst>
                                        </p:cTn>
                                        <p:tgtEl>
                                          <p:spTgt spid="9444"/>
                                        </p:tgtEl>
                                        <p:attrNameLst>
                                          <p:attrName>style.visibility</p:attrName>
                                        </p:attrNameLst>
                                      </p:cBhvr>
                                      <p:to>
                                        <p:strVal val="visible"/>
                                      </p:to>
                                    </p:set>
                                    <p:animEffect transition="in" filter="wipe(left)">
                                      <p:cBhvr>
                                        <p:cTn id="152" dur="500"/>
                                        <p:tgtEl>
                                          <p:spTgt spid="9444"/>
                                        </p:tgtEl>
                                      </p:cBhvr>
                                    </p:animEffect>
                                  </p:childTnLst>
                                </p:cTn>
                              </p:par>
                            </p:childTnLst>
                          </p:cTn>
                        </p:par>
                        <p:par>
                          <p:cTn id="153" fill="hold" nodeType="afterGroup">
                            <p:stCondLst>
                              <p:cond delay="500"/>
                            </p:stCondLst>
                            <p:childTnLst>
                              <p:par>
                                <p:cTn id="154" presetID="22" presetClass="entr" presetSubtype="2" fill="hold" grpId="0" nodeType="afterEffect">
                                  <p:stCondLst>
                                    <p:cond delay="0"/>
                                  </p:stCondLst>
                                  <p:childTnLst>
                                    <p:set>
                                      <p:cBhvr>
                                        <p:cTn id="155" dur="1" fill="hold">
                                          <p:stCondLst>
                                            <p:cond delay="0"/>
                                          </p:stCondLst>
                                        </p:cTn>
                                        <p:tgtEl>
                                          <p:spTgt spid="9445"/>
                                        </p:tgtEl>
                                        <p:attrNameLst>
                                          <p:attrName>style.visibility</p:attrName>
                                        </p:attrNameLst>
                                      </p:cBhvr>
                                      <p:to>
                                        <p:strVal val="visible"/>
                                      </p:to>
                                    </p:set>
                                    <p:animEffect transition="in" filter="wipe(right)">
                                      <p:cBhvr>
                                        <p:cTn id="156" dur="500"/>
                                        <p:tgtEl>
                                          <p:spTgt spid="9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4" grpId="0"/>
      <p:bldP spid="9431" grpId="0"/>
      <p:bldP spid="9432" grpId="0"/>
      <p:bldP spid="9433" grpId="0"/>
      <p:bldP spid="9437" grpId="0" animBg="1"/>
      <p:bldP spid="9438" grpId="0" animBg="1"/>
      <p:bldP spid="9440" grpId="0" animBg="1"/>
      <p:bldP spid="9441" grpId="0" animBg="1"/>
      <p:bldP spid="9444" grpId="0" animBg="1"/>
      <p:bldP spid="94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524000" y="13414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u="sng">
                <a:solidFill>
                  <a:schemeClr val="folHlink"/>
                </a:solidFill>
              </a:rPr>
              <a:t>Milli Hesaplar üç yöntemle yapılır:</a:t>
            </a:r>
            <a:r>
              <a:rPr lang="tr-TR" altLang="tr-TR"/>
              <a:t> </a:t>
            </a:r>
          </a:p>
        </p:txBody>
      </p:sp>
      <p:sp>
        <p:nvSpPr>
          <p:cNvPr id="61443" name="Text Box 3"/>
          <p:cNvSpPr txBox="1">
            <a:spLocks noChangeArrowheads="1"/>
          </p:cNvSpPr>
          <p:nvPr/>
        </p:nvSpPr>
        <p:spPr bwMode="auto">
          <a:xfrm>
            <a:off x="1524000" y="2008189"/>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t>Üretim yoluyla : </a:t>
            </a:r>
            <a:r>
              <a:rPr lang="tr-TR" altLang="tr-TR"/>
              <a:t>Bu metod, bir yıl içinde işletmelerde üretilen çeşitli mal ve hizmet miktarlarının, kendi fiyatları ile çarpılarak toplanmasıdır. Bu değer aynı zamanda </a:t>
            </a:r>
            <a:r>
              <a:rPr lang="tr-TR" altLang="tr-TR" b="1"/>
              <a:t>Gayri Safi Milli Hasıla</a:t>
            </a:r>
            <a:r>
              <a:rPr lang="tr-TR" altLang="tr-TR"/>
              <a:t>yı vermektedir. </a:t>
            </a:r>
            <a:r>
              <a:rPr lang="tr-TR" altLang="tr-TR" b="1"/>
              <a:t>Safi Milli Hasıla</a:t>
            </a:r>
            <a:r>
              <a:rPr lang="tr-TR" altLang="tr-TR"/>
              <a:t> ise, gayri safi milli hasıladan aşınma ve eskime paylarının çıkarılmasıyla hesaplanır.</a:t>
            </a:r>
          </a:p>
        </p:txBody>
      </p:sp>
      <p:sp>
        <p:nvSpPr>
          <p:cNvPr id="61444" name="Text Box 4"/>
          <p:cNvSpPr txBox="1">
            <a:spLocks noChangeArrowheads="1"/>
          </p:cNvSpPr>
          <p:nvPr/>
        </p:nvSpPr>
        <p:spPr bwMode="auto">
          <a:xfrm>
            <a:off x="1524000" y="35004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t>Gelirler Yoluyla</a:t>
            </a:r>
            <a:r>
              <a:rPr lang="tr-TR" altLang="tr-TR"/>
              <a:t>:  Bu metotta, ekonomik faaliyete katılan üretim faktörlerinin gelirleri (kar, ücret, faiz, kira) toplanır. Bulunan sonuç, </a:t>
            </a:r>
            <a:r>
              <a:rPr lang="tr-TR" altLang="tr-TR" b="1"/>
              <a:t>Milli Gelir</a:t>
            </a:r>
            <a:r>
              <a:rPr lang="tr-TR" altLang="tr-TR"/>
              <a:t> olarak tanımlanır.</a:t>
            </a:r>
          </a:p>
        </p:txBody>
      </p:sp>
      <p:sp>
        <p:nvSpPr>
          <p:cNvPr id="61445" name="Text Box 5"/>
          <p:cNvSpPr txBox="1">
            <a:spLocks noChangeArrowheads="1"/>
          </p:cNvSpPr>
          <p:nvPr/>
        </p:nvSpPr>
        <p:spPr bwMode="auto">
          <a:xfrm>
            <a:off x="1524000" y="44434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t>Harcamalar Yoluyla</a:t>
            </a:r>
            <a:r>
              <a:rPr lang="tr-TR" altLang="tr-TR"/>
              <a:t>: Bir yıl içinde özel sektör ve kamu kesimi tarafından yapılan tüketim ve yatırım harcamalarının toplanmasıyla hesaplanmaktadır. Bu sonuç da </a:t>
            </a:r>
            <a:r>
              <a:rPr lang="tr-TR" altLang="tr-TR" b="1"/>
              <a:t>Milli Harcama</a:t>
            </a:r>
            <a:r>
              <a:rPr lang="tr-TR" altLang="tr-TR"/>
              <a:t> olarak tanımlanır.</a:t>
            </a:r>
          </a:p>
        </p:txBody>
      </p:sp>
      <p:sp>
        <p:nvSpPr>
          <p:cNvPr id="61446" name="Text Box 6"/>
          <p:cNvSpPr txBox="1">
            <a:spLocks noChangeArrowheads="1"/>
          </p:cNvSpPr>
          <p:nvPr/>
        </p:nvSpPr>
        <p:spPr bwMode="auto">
          <a:xfrm>
            <a:off x="1524000" y="56610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Milli Gelir, Milli Hasıla, Milli Harcama; bir ekonomide mal ve hizmet akımlarının üç ayrı noktada belirlenmesinden başka bir şey değildir. O nedenle birbirine eşittir.</a:t>
            </a:r>
          </a:p>
        </p:txBody>
      </p:sp>
      <p:sp>
        <p:nvSpPr>
          <p:cNvPr id="61447" name="Line 7"/>
          <p:cNvSpPr>
            <a:spLocks noChangeShapeType="1"/>
          </p:cNvSpPr>
          <p:nvPr/>
        </p:nvSpPr>
        <p:spPr bwMode="auto">
          <a:xfrm>
            <a:off x="1524000" y="3357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448" name="Line 8"/>
          <p:cNvSpPr>
            <a:spLocks noChangeShapeType="1"/>
          </p:cNvSpPr>
          <p:nvPr/>
        </p:nvSpPr>
        <p:spPr bwMode="auto">
          <a:xfrm>
            <a:off x="1524000" y="4292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1449" name="Line 9"/>
          <p:cNvSpPr>
            <a:spLocks noChangeShapeType="1"/>
          </p:cNvSpPr>
          <p:nvPr/>
        </p:nvSpPr>
        <p:spPr bwMode="auto">
          <a:xfrm>
            <a:off x="1524000" y="5516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739368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slide(fromTop)">
                                      <p:cBhvr>
                                        <p:cTn id="7" dur="5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1443"/>
                                        </p:tgtEl>
                                        <p:attrNameLst>
                                          <p:attrName>style.visibility</p:attrName>
                                        </p:attrNameLst>
                                      </p:cBhvr>
                                      <p:to>
                                        <p:strVal val="visible"/>
                                      </p:to>
                                    </p:set>
                                    <p:animEffect transition="in" filter="slide(fromTop)">
                                      <p:cBhvr>
                                        <p:cTn id="12" dur="500"/>
                                        <p:tgtEl>
                                          <p:spTgt spid="61443"/>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61447"/>
                                        </p:tgtEl>
                                        <p:attrNameLst>
                                          <p:attrName>style.visibility</p:attrName>
                                        </p:attrNameLst>
                                      </p:cBhvr>
                                      <p:to>
                                        <p:strVal val="visible"/>
                                      </p:to>
                                    </p:set>
                                    <p:animEffect transition="in" filter="slide(fromLeft)">
                                      <p:cBhvr>
                                        <p:cTn id="16" dur="500"/>
                                        <p:tgtEl>
                                          <p:spTgt spid="6144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61444"/>
                                        </p:tgtEl>
                                        <p:attrNameLst>
                                          <p:attrName>style.visibility</p:attrName>
                                        </p:attrNameLst>
                                      </p:cBhvr>
                                      <p:to>
                                        <p:strVal val="visible"/>
                                      </p:to>
                                    </p:set>
                                    <p:animEffect transition="in" filter="slide(fromTop)">
                                      <p:cBhvr>
                                        <p:cTn id="21" dur="500"/>
                                        <p:tgtEl>
                                          <p:spTgt spid="61444"/>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61448"/>
                                        </p:tgtEl>
                                        <p:attrNameLst>
                                          <p:attrName>style.visibility</p:attrName>
                                        </p:attrNameLst>
                                      </p:cBhvr>
                                      <p:to>
                                        <p:strVal val="visible"/>
                                      </p:to>
                                    </p:set>
                                    <p:animEffect transition="in" filter="slide(fromLeft)">
                                      <p:cBhvr>
                                        <p:cTn id="25" dur="500"/>
                                        <p:tgtEl>
                                          <p:spTgt spid="6144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61445"/>
                                        </p:tgtEl>
                                        <p:attrNameLst>
                                          <p:attrName>style.visibility</p:attrName>
                                        </p:attrNameLst>
                                      </p:cBhvr>
                                      <p:to>
                                        <p:strVal val="visible"/>
                                      </p:to>
                                    </p:set>
                                    <p:animEffect transition="in" filter="slide(fromTop)">
                                      <p:cBhvr>
                                        <p:cTn id="30" dur="500"/>
                                        <p:tgtEl>
                                          <p:spTgt spid="6144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61449"/>
                                        </p:tgtEl>
                                        <p:attrNameLst>
                                          <p:attrName>style.visibility</p:attrName>
                                        </p:attrNameLst>
                                      </p:cBhvr>
                                      <p:to>
                                        <p:strVal val="visible"/>
                                      </p:to>
                                    </p:set>
                                    <p:animEffect transition="in" filter="slide(fromLeft)">
                                      <p:cBhvr>
                                        <p:cTn id="34" dur="500"/>
                                        <p:tgtEl>
                                          <p:spTgt spid="6144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61446"/>
                                        </p:tgtEl>
                                        <p:attrNameLst>
                                          <p:attrName>style.visibility</p:attrName>
                                        </p:attrNameLst>
                                      </p:cBhvr>
                                      <p:to>
                                        <p:strVal val="visible"/>
                                      </p:to>
                                    </p:set>
                                    <p:animEffect transition="in" filter="slide(fromTop)">
                                      <p:cBhvr>
                                        <p:cTn id="39"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43" grpId="0" autoUpdateAnimBg="0"/>
      <p:bldP spid="61444" grpId="0" autoUpdateAnimBg="0"/>
      <p:bldP spid="61445" grpId="0" autoUpdateAnimBg="0"/>
      <p:bldP spid="61446" grpId="0" autoUpdateAnimBg="0"/>
      <p:bldP spid="61447" grpId="0" animBg="1"/>
      <p:bldP spid="61448" grpId="0" animBg="1"/>
      <p:bldP spid="614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524000" y="11969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u="sng">
                <a:solidFill>
                  <a:schemeClr val="folHlink"/>
                </a:solidFill>
              </a:rPr>
              <a:t>Milli hesaplar neden yapılır?</a:t>
            </a:r>
          </a:p>
        </p:txBody>
      </p:sp>
      <p:sp>
        <p:nvSpPr>
          <p:cNvPr id="60419" name="Text Box 3"/>
          <p:cNvSpPr txBox="1">
            <a:spLocks noChangeArrowheads="1"/>
          </p:cNvSpPr>
          <p:nvPr/>
        </p:nvSpPr>
        <p:spPr bwMode="auto">
          <a:xfrm>
            <a:off x="1524000" y="1557339"/>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a:t>Cari fiyatlarla GSMH, yıllık mal ve hizmetlerin üretim miktarlarının (Q) üretildikleri yılın fiyatlarıyla (P) değerlendirilmesi suretiyle bulunur.</a:t>
            </a:r>
          </a:p>
          <a:p>
            <a:pPr eaLnBrk="1" hangingPunct="1"/>
            <a:endParaRPr lang="tr-TR" altLang="tr-TR"/>
          </a:p>
          <a:p>
            <a:pPr eaLnBrk="1" hangingPunct="1"/>
            <a:r>
              <a:rPr lang="tr-TR" altLang="tr-TR"/>
              <a:t>Bir yılın milli geliri cari fiyatlarla hesabı aşağıdaki şekilde formüle edilebilir.</a:t>
            </a:r>
          </a:p>
        </p:txBody>
      </p:sp>
      <p:pic>
        <p:nvPicPr>
          <p:cNvPr id="6042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951" y="2781301"/>
            <a:ext cx="10080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3357564"/>
            <a:ext cx="1080135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6" name="Text Box 10"/>
          <p:cNvSpPr txBox="1">
            <a:spLocks noChangeArrowheads="1"/>
          </p:cNvSpPr>
          <p:nvPr/>
        </p:nvSpPr>
        <p:spPr bwMode="auto">
          <a:xfrm>
            <a:off x="1524000" y="62436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hlink"/>
                </a:solidFill>
              </a:rPr>
              <a:t>GSMH’nın yıldan yıla arttığı görülüyor. Buna göre ekonomik büyümenin olduğu kesin olarak söylenebilir mi?</a:t>
            </a:r>
          </a:p>
        </p:txBody>
      </p:sp>
    </p:spTree>
    <p:extLst>
      <p:ext uri="{BB962C8B-B14F-4D97-AF65-F5344CB8AC3E}">
        <p14:creationId xmlns:p14="http://schemas.microsoft.com/office/powerpoint/2010/main" val="3941727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slide(fromTop)">
                                      <p:cBhvr>
                                        <p:cTn id="7" dur="5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0419"/>
                                        </p:tgtEl>
                                        <p:attrNameLst>
                                          <p:attrName>style.visibility</p:attrName>
                                        </p:attrNameLst>
                                      </p:cBhvr>
                                      <p:to>
                                        <p:strVal val="visible"/>
                                      </p:to>
                                    </p:set>
                                    <p:animEffect transition="in" filter="slide(fromTop)">
                                      <p:cBhvr>
                                        <p:cTn id="12" dur="500"/>
                                        <p:tgtEl>
                                          <p:spTgt spid="604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60424"/>
                                        </p:tgtEl>
                                        <p:attrNameLst>
                                          <p:attrName>style.visibility</p:attrName>
                                        </p:attrNameLst>
                                      </p:cBhvr>
                                      <p:to>
                                        <p:strVal val="visible"/>
                                      </p:to>
                                    </p:set>
                                    <p:animEffect transition="in" filter="dissolve">
                                      <p:cBhvr>
                                        <p:cTn id="17" dur="500"/>
                                        <p:tgtEl>
                                          <p:spTgt spid="604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60425"/>
                                        </p:tgtEl>
                                        <p:attrNameLst>
                                          <p:attrName>style.visibility</p:attrName>
                                        </p:attrNameLst>
                                      </p:cBhvr>
                                      <p:to>
                                        <p:strVal val="visible"/>
                                      </p:to>
                                    </p:set>
                                    <p:animEffect transition="in" filter="dissolve">
                                      <p:cBhvr>
                                        <p:cTn id="22" dur="500"/>
                                        <p:tgtEl>
                                          <p:spTgt spid="604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60426"/>
                                        </p:tgtEl>
                                        <p:attrNameLst>
                                          <p:attrName>style.visibility</p:attrName>
                                        </p:attrNameLst>
                                      </p:cBhvr>
                                      <p:to>
                                        <p:strVal val="visible"/>
                                      </p:to>
                                    </p:set>
                                    <p:animEffect transition="in" filter="slide(fromTop)">
                                      <p:cBhvr>
                                        <p:cTn id="27" dur="500"/>
                                        <p:tgtEl>
                                          <p:spTgt spid="60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autoUpdateAnimBg="0"/>
      <p:bldP spid="6042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524000" y="11969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Yıllar itibariyle karşılaştırma yapabilmek için milli hesaplar sabit fiyatlarla yapılmalıdır</a:t>
            </a:r>
          </a:p>
        </p:txBody>
      </p:sp>
      <p:sp>
        <p:nvSpPr>
          <p:cNvPr id="59395" name="Text Box 3"/>
          <p:cNvSpPr txBox="1">
            <a:spLocks noChangeArrowheads="1"/>
          </p:cNvSpPr>
          <p:nvPr/>
        </p:nvSpPr>
        <p:spPr bwMode="auto">
          <a:xfrm>
            <a:off x="1524000" y="18097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Örneğin 1990-2002 arası dönemde GSMH gelişimini karşılaştıralım; bu amaçla bu dönemdeki tüm yılların GSMH değerlerini 1990 yılının fiyatlarıyla hesaplayalım.:</a:t>
            </a:r>
          </a:p>
        </p:txBody>
      </p:sp>
      <p:pic>
        <p:nvPicPr>
          <p:cNvPr id="5939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574925"/>
            <a:ext cx="12603163" cy="310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8" name="Text Box 6"/>
          <p:cNvSpPr txBox="1">
            <a:spLocks noChangeArrowheads="1"/>
          </p:cNvSpPr>
          <p:nvPr/>
        </p:nvSpPr>
        <p:spPr bwMode="auto">
          <a:xfrm>
            <a:off x="1524000" y="580548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hlink"/>
                </a:solidFill>
              </a:rPr>
              <a:t>Sabit fiyatlarla hesaplandığında da GSMH’da artış görülmektedir. Buna göre ekonomik büyümenin olduğu kesin olarak söylenebilir mi?</a:t>
            </a:r>
          </a:p>
        </p:txBody>
      </p:sp>
      <p:sp>
        <p:nvSpPr>
          <p:cNvPr id="59399" name="Line 7"/>
          <p:cNvSpPr>
            <a:spLocks noChangeShapeType="1"/>
          </p:cNvSpPr>
          <p:nvPr/>
        </p:nvSpPr>
        <p:spPr bwMode="auto">
          <a:xfrm>
            <a:off x="1524000" y="16859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695916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slide(fromTop)">
                                      <p:cBhvr>
                                        <p:cTn id="7" dur="500"/>
                                        <p:tgtEl>
                                          <p:spTgt spid="5939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59399"/>
                                        </p:tgtEl>
                                        <p:attrNameLst>
                                          <p:attrName>style.visibility</p:attrName>
                                        </p:attrNameLst>
                                      </p:cBhvr>
                                      <p:to>
                                        <p:strVal val="visible"/>
                                      </p:to>
                                    </p:set>
                                    <p:animEffect transition="in" filter="slide(fromLeft)">
                                      <p:cBhvr>
                                        <p:cTn id="11" dur="500"/>
                                        <p:tgtEl>
                                          <p:spTgt spid="5939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59395"/>
                                        </p:tgtEl>
                                        <p:attrNameLst>
                                          <p:attrName>style.visibility</p:attrName>
                                        </p:attrNameLst>
                                      </p:cBhvr>
                                      <p:to>
                                        <p:strVal val="visible"/>
                                      </p:to>
                                    </p:set>
                                    <p:animEffect transition="in" filter="slide(fromTop)">
                                      <p:cBhvr>
                                        <p:cTn id="16" dur="500"/>
                                        <p:tgtEl>
                                          <p:spTgt spid="5939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59397"/>
                                        </p:tgtEl>
                                        <p:attrNameLst>
                                          <p:attrName>style.visibility</p:attrName>
                                        </p:attrNameLst>
                                      </p:cBhvr>
                                      <p:to>
                                        <p:strVal val="visible"/>
                                      </p:to>
                                    </p:set>
                                    <p:animEffect transition="in" filter="dissolve">
                                      <p:cBhvr>
                                        <p:cTn id="21" dur="500"/>
                                        <p:tgtEl>
                                          <p:spTgt spid="5939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59398"/>
                                        </p:tgtEl>
                                        <p:attrNameLst>
                                          <p:attrName>style.visibility</p:attrName>
                                        </p:attrNameLst>
                                      </p:cBhvr>
                                      <p:to>
                                        <p:strVal val="visible"/>
                                      </p:to>
                                    </p:set>
                                    <p:animEffect transition="in" filter="slide(fromTop)">
                                      <p:cBhvr>
                                        <p:cTn id="26" dur="5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autoUpdateAnimBg="0"/>
      <p:bldP spid="59398" grpId="0" autoUpdateAnimBg="0"/>
      <p:bldP spid="5939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524000" y="13335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Nüfusu da dikkate alarak kişibaşına düşen GSMH’ya bakmak gereklidir.</a:t>
            </a:r>
          </a:p>
        </p:txBody>
      </p:sp>
      <p:sp>
        <p:nvSpPr>
          <p:cNvPr id="58371" name="Text Box 3"/>
          <p:cNvSpPr txBox="1">
            <a:spLocks noChangeArrowheads="1"/>
          </p:cNvSpPr>
          <p:nvPr/>
        </p:nvSpPr>
        <p:spPr bwMode="auto">
          <a:xfrm>
            <a:off x="1524000" y="17732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amaçla aşağıdaki formulden yararlanılır.</a:t>
            </a:r>
          </a:p>
        </p:txBody>
      </p:sp>
      <p:pic>
        <p:nvPicPr>
          <p:cNvPr id="583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925" y="2025650"/>
            <a:ext cx="1411446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6" y="3341689"/>
            <a:ext cx="11161713" cy="275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Text Box 7"/>
          <p:cNvSpPr txBox="1">
            <a:spLocks noChangeArrowheads="1"/>
          </p:cNvSpPr>
          <p:nvPr/>
        </p:nvSpPr>
        <p:spPr bwMode="auto">
          <a:xfrm>
            <a:off x="1524000" y="6165850"/>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Türkiye’de milli gelir hesaplanmasında üretim ve gelirler yöntemi birlikte kullanılmaktadır. </a:t>
            </a:r>
          </a:p>
        </p:txBody>
      </p:sp>
    </p:spTree>
    <p:extLst>
      <p:ext uri="{BB962C8B-B14F-4D97-AF65-F5344CB8AC3E}">
        <p14:creationId xmlns:p14="http://schemas.microsoft.com/office/powerpoint/2010/main" val="3697303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slide(fromTop)">
                                      <p:cBhvr>
                                        <p:cTn id="7" dur="5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58371"/>
                                        </p:tgtEl>
                                        <p:attrNameLst>
                                          <p:attrName>style.visibility</p:attrName>
                                        </p:attrNameLst>
                                      </p:cBhvr>
                                      <p:to>
                                        <p:strVal val="visible"/>
                                      </p:to>
                                    </p:set>
                                    <p:animEffect transition="in" filter="slide(fromTop)">
                                      <p:cBhvr>
                                        <p:cTn id="12" dur="500"/>
                                        <p:tgtEl>
                                          <p:spTgt spid="583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8373"/>
                                        </p:tgtEl>
                                        <p:attrNameLst>
                                          <p:attrName>style.visibility</p:attrName>
                                        </p:attrNameLst>
                                      </p:cBhvr>
                                      <p:to>
                                        <p:strVal val="visible"/>
                                      </p:to>
                                    </p:set>
                                    <p:animEffect transition="in" filter="dissolve">
                                      <p:cBhvr>
                                        <p:cTn id="17" dur="500"/>
                                        <p:tgtEl>
                                          <p:spTgt spid="583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58374"/>
                                        </p:tgtEl>
                                        <p:attrNameLst>
                                          <p:attrName>style.visibility</p:attrName>
                                        </p:attrNameLst>
                                      </p:cBhvr>
                                      <p:to>
                                        <p:strVal val="visible"/>
                                      </p:to>
                                    </p:set>
                                    <p:animEffect transition="in" filter="dissolve">
                                      <p:cBhvr>
                                        <p:cTn id="22" dur="500"/>
                                        <p:tgtEl>
                                          <p:spTgt spid="583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58375"/>
                                        </p:tgtEl>
                                        <p:attrNameLst>
                                          <p:attrName>style.visibility</p:attrName>
                                        </p:attrNameLst>
                                      </p:cBhvr>
                                      <p:to>
                                        <p:strVal val="visible"/>
                                      </p:to>
                                    </p:set>
                                    <p:animEffect transition="in" filter="slide(fromTop)">
                                      <p:cBhvr>
                                        <p:cTn id="27" dur="500"/>
                                        <p:tgtEl>
                                          <p:spTgt spid="58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autoUpdateAnimBg="0"/>
      <p:bldP spid="5837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7" name="Group 3"/>
          <p:cNvGraphicFramePr>
            <a:graphicFrameLocks noGrp="1"/>
          </p:cNvGraphicFramePr>
          <p:nvPr/>
        </p:nvGraphicFramePr>
        <p:xfrm>
          <a:off x="1774825" y="1196975"/>
          <a:ext cx="8137524" cy="5353052"/>
        </p:xfrm>
        <a:graphic>
          <a:graphicData uri="http://schemas.openxmlformats.org/drawingml/2006/table">
            <a:tbl>
              <a:tblPr/>
              <a:tblGrid>
                <a:gridCol w="641041">
                  <a:extLst>
                    <a:ext uri="{9D8B030D-6E8A-4147-A177-3AD203B41FA5}"/>
                  </a:extLst>
                </a:gridCol>
                <a:gridCol w="1114428">
                  <a:extLst>
                    <a:ext uri="{9D8B030D-6E8A-4147-A177-3AD203B41FA5}"/>
                  </a:extLst>
                </a:gridCol>
                <a:gridCol w="1565468">
                  <a:extLst>
                    <a:ext uri="{9D8B030D-6E8A-4147-A177-3AD203B41FA5}"/>
                  </a:extLst>
                </a:gridCol>
                <a:gridCol w="1354592">
                  <a:extLst>
                    <a:ext uri="{9D8B030D-6E8A-4147-A177-3AD203B41FA5}"/>
                  </a:extLst>
                </a:gridCol>
                <a:gridCol w="928445">
                  <a:extLst>
                    <a:ext uri="{9D8B030D-6E8A-4147-A177-3AD203B41FA5}"/>
                  </a:extLst>
                </a:gridCol>
                <a:gridCol w="1378023">
                  <a:extLst>
                    <a:ext uri="{9D8B030D-6E8A-4147-A177-3AD203B41FA5}"/>
                  </a:extLst>
                </a:gridCol>
                <a:gridCol w="1155527">
                  <a:extLst>
                    <a:ext uri="{9D8B030D-6E8A-4147-A177-3AD203B41FA5}"/>
                  </a:extLst>
                </a:gridCol>
              </a:tblGrid>
              <a:tr h="1018799">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dirty="0" smtClean="0">
                          <a:ln>
                            <a:noFill/>
                          </a:ln>
                          <a:solidFill>
                            <a:schemeClr val="tx1"/>
                          </a:solidFill>
                          <a:effectLst/>
                          <a:latin typeface="Tahoma" pitchFamily="34" charset="0"/>
                          <a:cs typeface="Times New Roman" pitchFamily="18" charset="0"/>
                        </a:rPr>
                        <a:t>Yıllar</a:t>
                      </a:r>
                      <a:endParaRPr kumimoji="0" lang="tr-TR"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N</a:t>
                      </a:r>
                      <a:r>
                        <a:rPr kumimoji="0" lang="tr-TR" sz="1400" b="1" i="0" u="none" strike="noStrike" cap="none" normalizeH="0" baseline="0" smtClean="0">
                          <a:ln>
                            <a:noFill/>
                          </a:ln>
                          <a:solidFill>
                            <a:schemeClr val="tx1"/>
                          </a:solidFill>
                          <a:effectLst/>
                          <a:latin typeface="Arial"/>
                          <a:cs typeface="Times New Roman" pitchFamily="18" charset="0"/>
                        </a:rPr>
                        <a:t>ü</a:t>
                      </a:r>
                      <a:r>
                        <a:rPr kumimoji="0" lang="tr-TR" sz="1400" b="1" i="0" u="none" strike="noStrike" cap="none" normalizeH="0" baseline="0" smtClean="0">
                          <a:ln>
                            <a:noFill/>
                          </a:ln>
                          <a:solidFill>
                            <a:schemeClr val="tx1"/>
                          </a:solidFill>
                          <a:effectLst/>
                          <a:latin typeface="Tahoma" pitchFamily="34" charset="0"/>
                          <a:cs typeface="Times New Roman" pitchFamily="18" charset="0"/>
                        </a:rPr>
                        <a:t>fus</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GSMH (Milyon TL)</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Fert Başına GSMH</a:t>
                      </a:r>
                      <a:endParaRPr kumimoji="0" lang="tr-TR" sz="1400" b="0" i="0" u="none" strike="noStrike" cap="none" normalizeH="0" baseline="0" smtClean="0">
                        <a:ln>
                          <a:noFill/>
                        </a:ln>
                        <a:solidFill>
                          <a:schemeClr val="tx1"/>
                        </a:solidFill>
                        <a:effectLst/>
                        <a:latin typeface="Tahoma"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(TL)                  ($)</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dirty="0" smtClean="0">
                          <a:ln>
                            <a:noFill/>
                          </a:ln>
                          <a:solidFill>
                            <a:schemeClr val="tx1"/>
                          </a:solidFill>
                          <a:effectLst/>
                          <a:latin typeface="Tahoma" pitchFamily="34" charset="0"/>
                          <a:cs typeface="Times New Roman" pitchFamily="18" charset="0"/>
                        </a:rPr>
                        <a:t>Kırsal N</a:t>
                      </a:r>
                      <a:r>
                        <a:rPr kumimoji="0" lang="tr-TR" sz="1400" b="1" i="0" u="none" strike="noStrike" cap="none" normalizeH="0" baseline="0" dirty="0" smtClean="0">
                          <a:ln>
                            <a:noFill/>
                          </a:ln>
                          <a:solidFill>
                            <a:schemeClr val="tx1"/>
                          </a:solidFill>
                          <a:effectLst/>
                          <a:latin typeface="Arial"/>
                          <a:cs typeface="Times New Roman" pitchFamily="18" charset="0"/>
                        </a:rPr>
                        <a:t>ü</a:t>
                      </a:r>
                      <a:r>
                        <a:rPr kumimoji="0" lang="tr-TR" sz="1400" b="1" i="0" u="none" strike="noStrike" cap="none" normalizeH="0" baseline="0" dirty="0" smtClean="0">
                          <a:ln>
                            <a:noFill/>
                          </a:ln>
                          <a:solidFill>
                            <a:schemeClr val="tx1"/>
                          </a:solidFill>
                          <a:effectLst/>
                          <a:latin typeface="Tahoma" pitchFamily="34" charset="0"/>
                          <a:cs typeface="Times New Roman" pitchFamily="18" charset="0"/>
                        </a:rPr>
                        <a:t>fus Başına D</a:t>
                      </a:r>
                      <a:r>
                        <a:rPr kumimoji="0" lang="tr-TR" sz="1400" b="1" i="0" u="none" strike="noStrike" cap="none" normalizeH="0" baseline="0" dirty="0" smtClean="0">
                          <a:ln>
                            <a:noFill/>
                          </a:ln>
                          <a:solidFill>
                            <a:schemeClr val="tx1"/>
                          </a:solidFill>
                          <a:effectLst/>
                          <a:latin typeface="Arial"/>
                          <a:cs typeface="Times New Roman" pitchFamily="18" charset="0"/>
                        </a:rPr>
                        <a:t>ü</a:t>
                      </a:r>
                      <a:r>
                        <a:rPr kumimoji="0" lang="tr-TR" sz="1400" b="1" i="0" u="none" strike="noStrike" cap="none" normalizeH="0" baseline="0" dirty="0" smtClean="0">
                          <a:ln>
                            <a:noFill/>
                          </a:ln>
                          <a:solidFill>
                            <a:schemeClr val="tx1"/>
                          </a:solidFill>
                          <a:effectLst/>
                          <a:latin typeface="Tahoma" pitchFamily="34" charset="0"/>
                          <a:cs typeface="Times New Roman" pitchFamily="18" charset="0"/>
                        </a:rPr>
                        <a:t>şen GSMH</a:t>
                      </a:r>
                      <a:r>
                        <a:rPr kumimoji="0" lang="tr-TR" sz="1400" b="0" i="0" u="none" strike="noStrike" cap="none" normalizeH="0" baseline="0" dirty="0" smtClean="0">
                          <a:ln>
                            <a:noFill/>
                          </a:ln>
                          <a:solidFill>
                            <a:schemeClr val="tx1"/>
                          </a:solidFill>
                          <a:effectLst/>
                          <a:latin typeface="Tahoma" pitchFamily="34" charset="0"/>
                          <a:cs typeface="Times New Roman" pitchFamily="18" charset="0"/>
                        </a:rPr>
                        <a:t> </a:t>
                      </a:r>
                    </a:p>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dirty="0" smtClean="0">
                          <a:ln>
                            <a:noFill/>
                          </a:ln>
                          <a:solidFill>
                            <a:schemeClr val="tx1"/>
                          </a:solidFill>
                          <a:effectLst/>
                          <a:latin typeface="Tahoma" pitchFamily="34" charset="0"/>
                          <a:cs typeface="Times New Roman" pitchFamily="18" charset="0"/>
                        </a:rPr>
                        <a:t>(TL)                  ($)</a:t>
                      </a:r>
                      <a:endParaRPr kumimoji="0" lang="tr-TR"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1990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56.098.000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397.177.547</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7.066.839</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2.682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cs typeface="Times New Roman" pitchFamily="18" charset="0"/>
                        </a:rPr>
                        <a:t>2.962.627</a:t>
                      </a:r>
                      <a:endParaRPr kumimoji="0" lang="tr-TR"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1136</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474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1992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58.401.000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1.103.604.909</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18.897.021</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2.708</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cs typeface="Times New Roman" pitchFamily="18" charset="0"/>
                        </a:rPr>
                        <a:t>6.786.721</a:t>
                      </a:r>
                      <a:endParaRPr kumimoji="0" lang="tr-TR"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1037</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1995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61.644.000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7.854.887.167</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127.423.385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2.759</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48.318.122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1070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1998</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65.001.000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53.518.331.580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843.358.573</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3.255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a:t>
                      </a:r>
                      <a:endParaRPr kumimoji="0" lang="en-GB"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474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2000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67.803.927</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125.596.128.755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1.861.759.072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2.965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2002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68.582.000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275.032.365.953</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3.950.138.827</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2.598</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4745">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2004</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69.421.000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428.932.343.026</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5.974.903.440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4.172</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1419</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smtClean="0">
                          <a:ln>
                            <a:noFill/>
                          </a:ln>
                          <a:solidFill>
                            <a:schemeClr val="tx1"/>
                          </a:solidFill>
                          <a:effectLst/>
                          <a:latin typeface="Tahoma" pitchFamily="34" charset="0"/>
                          <a:cs typeface="Times New Roman" pitchFamily="18" charset="0"/>
                        </a:rPr>
                        <a:t>2005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70.256.000</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486.401.032.274</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6.749.476.615</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cs typeface="Times New Roman" pitchFamily="18" charset="0"/>
                        </a:rPr>
                        <a:t>5.008</a:t>
                      </a:r>
                      <a:endParaRPr kumimoji="0" lang="tr-TR"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smtClean="0">
                          <a:ln>
                            <a:noFill/>
                          </a:ln>
                          <a:solidFill>
                            <a:schemeClr val="tx1"/>
                          </a:solidFill>
                          <a:effectLst/>
                          <a:latin typeface="Tahoma" pitchFamily="34" charset="0"/>
                        </a:rPr>
                        <a:t>1500</a:t>
                      </a:r>
                      <a:endParaRPr kumimoji="0" lang="en-GB" sz="1400" b="0" i="0" u="none" strike="noStrike" cap="none" normalizeH="0" baseline="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42328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dirty="0" smtClean="0">
                          <a:ln>
                            <a:noFill/>
                          </a:ln>
                          <a:solidFill>
                            <a:schemeClr val="tx1"/>
                          </a:solidFill>
                          <a:effectLst/>
                          <a:latin typeface="Tahoma" pitchFamily="34" charset="0"/>
                        </a:rPr>
                        <a:t>2008</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71.517.100</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646.893.000.000</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9.045</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6.700</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a:t>
                      </a:r>
                      <a:endParaRPr kumimoji="0" lang="en-GB"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a:t>
                      </a:r>
                      <a:endParaRPr kumimoji="0" lang="en-GB"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520314">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1" i="0" u="none" strike="noStrike" cap="none" normalizeH="0" baseline="0" dirty="0" smtClean="0">
                          <a:ln>
                            <a:noFill/>
                          </a:ln>
                          <a:solidFill>
                            <a:schemeClr val="tx1"/>
                          </a:solidFill>
                          <a:effectLst/>
                          <a:latin typeface="Tahoma" pitchFamily="34" charset="0"/>
                        </a:rPr>
                        <a:t>2011</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74.724.269</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1.294.893.000.000</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18.799</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10.444</a:t>
                      </a: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a:t>
                      </a:r>
                      <a:endParaRPr kumimoji="0" lang="en-GB"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1400" b="0" i="0" u="none" strike="noStrike" cap="none" normalizeH="0" baseline="0" dirty="0" smtClean="0">
                          <a:ln>
                            <a:noFill/>
                          </a:ln>
                          <a:solidFill>
                            <a:schemeClr val="tx1"/>
                          </a:solidFill>
                          <a:effectLst/>
                          <a:latin typeface="Tahoma" pitchFamily="34" charset="0"/>
                        </a:rPr>
                        <a:t>3000-3500</a:t>
                      </a:r>
                      <a:endParaRPr kumimoji="0" lang="en-GB" sz="1400" b="0" i="0" u="none" strike="noStrike" cap="none" normalizeH="0" baseline="0" dirty="0" smtClean="0">
                        <a:ln>
                          <a:noFill/>
                        </a:ln>
                        <a:solidFill>
                          <a:schemeClr val="tx1"/>
                        </a:solidFill>
                        <a:effectLst/>
                        <a:latin typeface="Tahoma" pitchFamily="34" charset="0"/>
                      </a:endParaRPr>
                    </a:p>
                  </a:txBody>
                  <a:tcPr marL="90007" marR="90007" marT="46797" marB="467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extLst>
      <p:ext uri="{BB962C8B-B14F-4D97-AF65-F5344CB8AC3E}">
        <p14:creationId xmlns:p14="http://schemas.microsoft.com/office/powerpoint/2010/main" val="324985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Metin kutusu 1"/>
          <p:cNvSpPr txBox="1">
            <a:spLocks noChangeArrowheads="1"/>
          </p:cNvSpPr>
          <p:nvPr/>
        </p:nvSpPr>
        <p:spPr bwMode="auto">
          <a:xfrm>
            <a:off x="1919288" y="1052514"/>
            <a:ext cx="4946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400"/>
              <a:t>Tabo-1: Yıllar İtibariyle Kişi Başı GSYH ve Toplam GSYH (TL)</a:t>
            </a:r>
          </a:p>
        </p:txBody>
      </p:sp>
      <p:graphicFrame>
        <p:nvGraphicFramePr>
          <p:cNvPr id="2" name="Tablo 1"/>
          <p:cNvGraphicFramePr>
            <a:graphicFrameLocks noGrp="1"/>
          </p:cNvGraphicFramePr>
          <p:nvPr/>
        </p:nvGraphicFramePr>
        <p:xfrm>
          <a:off x="1847851" y="1389063"/>
          <a:ext cx="8304215" cy="5394416"/>
        </p:xfrm>
        <a:graphic>
          <a:graphicData uri="http://schemas.openxmlformats.org/drawingml/2006/table">
            <a:tbl>
              <a:tblPr firstRow="1" bandRow="1">
                <a:tableStyleId>{F5AB1C69-6EDB-4FF4-983F-18BD219EF322}</a:tableStyleId>
              </a:tblPr>
              <a:tblGrid>
                <a:gridCol w="1660843">
                  <a:extLst>
                    <a:ext uri="{9D8B030D-6E8A-4147-A177-3AD203B41FA5}"/>
                  </a:extLst>
                </a:gridCol>
                <a:gridCol w="1660843">
                  <a:extLst>
                    <a:ext uri="{9D8B030D-6E8A-4147-A177-3AD203B41FA5}"/>
                  </a:extLst>
                </a:gridCol>
                <a:gridCol w="1660843">
                  <a:extLst>
                    <a:ext uri="{9D8B030D-6E8A-4147-A177-3AD203B41FA5}"/>
                  </a:extLst>
                </a:gridCol>
                <a:gridCol w="1660843">
                  <a:extLst>
                    <a:ext uri="{9D8B030D-6E8A-4147-A177-3AD203B41FA5}"/>
                  </a:extLst>
                </a:gridCol>
                <a:gridCol w="1660843">
                  <a:extLst>
                    <a:ext uri="{9D8B030D-6E8A-4147-A177-3AD203B41FA5}"/>
                  </a:extLst>
                </a:gridCol>
              </a:tblGrid>
              <a:tr h="518118">
                <a:tc>
                  <a:txBody>
                    <a:bodyPr/>
                    <a:lstStyle/>
                    <a:p>
                      <a:pPr algn="ctr"/>
                      <a:r>
                        <a:rPr lang="tr-TR" sz="1400" b="1" dirty="0" smtClean="0">
                          <a:solidFill>
                            <a:schemeClr val="tx1"/>
                          </a:solidFill>
                        </a:rPr>
                        <a:t>Yıllar</a:t>
                      </a:r>
                      <a:endParaRPr lang="tr-TR" sz="1400" b="1"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400" b="1" dirty="0" smtClean="0">
                          <a:solidFill>
                            <a:schemeClr val="tx1"/>
                          </a:solidFill>
                        </a:rPr>
                        <a:t>Cari Fiyatlarla GSYH</a:t>
                      </a:r>
                      <a:endParaRPr lang="tr-TR" sz="1400" b="1"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400" b="1" dirty="0" smtClean="0">
                          <a:solidFill>
                            <a:schemeClr val="tx1"/>
                          </a:solidFill>
                        </a:rPr>
                        <a:t>Sabit Fiyatlarla GSYH</a:t>
                      </a:r>
                      <a:endParaRPr lang="tr-TR" sz="1400" b="1"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400" b="1" dirty="0" smtClean="0">
                          <a:solidFill>
                            <a:schemeClr val="tx1"/>
                          </a:solidFill>
                        </a:rPr>
                        <a:t>Cari Fiyatlarla GSYH (Kişi Başı)</a:t>
                      </a:r>
                      <a:endParaRPr lang="tr-TR" sz="1400" b="1"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400" b="1" dirty="0" smtClean="0">
                          <a:solidFill>
                            <a:schemeClr val="tx1"/>
                          </a:solidFill>
                        </a:rPr>
                        <a:t>Sabit Fiyatlarla GSYH</a:t>
                      </a:r>
                      <a:r>
                        <a:rPr lang="tr-TR" sz="1400" b="1" baseline="0" dirty="0" smtClean="0">
                          <a:solidFill>
                            <a:schemeClr val="tx1"/>
                          </a:solidFill>
                        </a:rPr>
                        <a:t> (Kişi Başı)</a:t>
                      </a:r>
                      <a:endParaRPr lang="tr-TR" sz="1400" b="1" dirty="0" smtClean="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1998</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70 203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70 203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1 124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1 124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1999</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104 596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67 841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1 651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1 071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2000</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166 658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72 436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2 593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1 127</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2001</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240 224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68 309</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3 686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1 048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2002</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350 476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72 520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5 310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1 099</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2003</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454 781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76 338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6 809</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1 143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2004</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559 033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83 486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8 270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1 235</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2005</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648 932</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90 500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9 482</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1 322</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2006</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758 391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96 738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10 944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1 396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2007</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843 178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101 255</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12 018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1 443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2008</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950 534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101 922</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13 378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1 434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2009</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952 559</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97 003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13 223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1 347</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2010</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1 098 799</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105 886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15 023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1 448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2011</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1 297 713</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115 175</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17 484</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1 552</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2012</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1 416 798</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117 625</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18 846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a:effectLst/>
                          <a:latin typeface="Arial" panose="020B0604020202020204" pitchFamily="34" charset="0"/>
                        </a:rPr>
                        <a:t>   1 565</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04763">
                <a:tc>
                  <a:txBody>
                    <a:bodyPr/>
                    <a:lstStyle/>
                    <a:p>
                      <a:pPr algn="ctr"/>
                      <a:r>
                        <a:rPr lang="tr-TR" sz="1400" b="0" dirty="0" smtClean="0">
                          <a:solidFill>
                            <a:schemeClr val="tx1"/>
                          </a:solidFill>
                        </a:rPr>
                        <a:t>2013</a:t>
                      </a:r>
                      <a:endParaRPr lang="tr-TR" sz="1400" b="0" dirty="0">
                        <a:solidFill>
                          <a:schemeClr val="tx1"/>
                        </a:solidFill>
                      </a:endParaRPr>
                    </a:p>
                  </a:txBody>
                  <a:tcPr marL="91437" marR="91437"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1 565 181</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122 476</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20 580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400" b="0" i="0" u="none" strike="noStrike" dirty="0">
                          <a:effectLst/>
                          <a:latin typeface="Arial" panose="020B0604020202020204" pitchFamily="34" charset="0"/>
                        </a:rPr>
                        <a:t>   1 610</a:t>
                      </a:r>
                    </a:p>
                  </a:txBody>
                  <a:tcPr marL="9525" marR="9525" marT="95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Tree>
    <p:extLst>
      <p:ext uri="{BB962C8B-B14F-4D97-AF65-F5344CB8AC3E}">
        <p14:creationId xmlns:p14="http://schemas.microsoft.com/office/powerpoint/2010/main" val="560172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1538</Words>
  <Application>Microsoft Office PowerPoint</Application>
  <PresentationFormat>Geniş ekran</PresentationFormat>
  <Paragraphs>431</Paragraphs>
  <Slides>23</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23</vt:i4>
      </vt:variant>
    </vt:vector>
  </HeadingPairs>
  <TitlesOfParts>
    <vt:vector size="33" baseType="lpstr">
      <vt:lpstr>Arial</vt:lpstr>
      <vt:lpstr>Arial Tur</vt:lpstr>
      <vt:lpstr>Calibri</vt:lpstr>
      <vt:lpstr>Calibri Light</vt:lpstr>
      <vt:lpstr>Tahoma</vt:lpstr>
      <vt:lpstr>Times New Roman</vt:lpstr>
      <vt:lpstr>Verdana</vt:lpstr>
      <vt:lpstr>Webdings</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Gini Katsayısı ve Hesaplanması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2017-02-02T13:55:06Z</dcterms:created>
  <dcterms:modified xsi:type="dcterms:W3CDTF">2017-02-02T13:55:20Z</dcterms:modified>
</cp:coreProperties>
</file>