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71" r:id="rId10"/>
    <p:sldId id="272" r:id="rId11"/>
    <p:sldId id="264" r:id="rId12"/>
    <p:sldId id="265" r:id="rId13"/>
    <p:sldId id="266" r:id="rId14"/>
    <p:sldId id="267" r:id="rId15"/>
    <p:sldId id="268" r:id="rId16"/>
    <p:sldId id="269" r:id="rId17"/>
    <p:sldId id="270"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1410"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67C35D-FDAB-4636-96A0-3E9F2825E40C}"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tr-TR"/>
        </a:p>
      </dgm:t>
    </dgm:pt>
    <dgm:pt modelId="{454F41BD-0566-457D-8CA5-3568C2B2D374}">
      <dgm:prSet phldrT="[Metin]"/>
      <dgm:spPr>
        <a:solidFill>
          <a:schemeClr val="accent6">
            <a:lumMod val="75000"/>
          </a:schemeClr>
        </a:solidFill>
      </dgm:spPr>
      <dgm:t>
        <a:bodyPr/>
        <a:lstStyle/>
        <a:p>
          <a:r>
            <a:rPr lang="tr-TR" b="1" dirty="0" smtClean="0"/>
            <a:t>Kamusal Alan</a:t>
          </a:r>
          <a:endParaRPr lang="tr-TR" b="1" dirty="0"/>
        </a:p>
      </dgm:t>
    </dgm:pt>
    <dgm:pt modelId="{A9679672-DEE6-48DA-B611-37260C45C86B}" type="parTrans" cxnId="{03094E9E-11F8-4702-92F7-2F1E38154D61}">
      <dgm:prSet/>
      <dgm:spPr/>
      <dgm:t>
        <a:bodyPr/>
        <a:lstStyle/>
        <a:p>
          <a:endParaRPr lang="tr-TR"/>
        </a:p>
      </dgm:t>
    </dgm:pt>
    <dgm:pt modelId="{13CFD5EF-EE5A-4EB2-8F5B-CEA5772FD5E1}" type="sibTrans" cxnId="{03094E9E-11F8-4702-92F7-2F1E38154D61}">
      <dgm:prSet/>
      <dgm:spPr/>
      <dgm:t>
        <a:bodyPr/>
        <a:lstStyle/>
        <a:p>
          <a:endParaRPr lang="tr-TR"/>
        </a:p>
      </dgm:t>
    </dgm:pt>
    <dgm:pt modelId="{6D7FC632-8C22-4C4E-8193-404C8BE5BAF0}">
      <dgm:prSet phldrT="[Metin]" custT="1"/>
      <dgm:spPr>
        <a:solidFill>
          <a:schemeClr val="accent6">
            <a:lumMod val="75000"/>
          </a:schemeClr>
        </a:solidFill>
      </dgm:spPr>
      <dgm:t>
        <a:bodyPr/>
        <a:lstStyle/>
        <a:p>
          <a:r>
            <a:rPr lang="tr-TR" sz="2000" b="1" dirty="0" smtClean="0"/>
            <a:t>Kahvehaneler</a:t>
          </a:r>
          <a:endParaRPr lang="tr-TR" sz="2000" b="1" dirty="0"/>
        </a:p>
      </dgm:t>
    </dgm:pt>
    <dgm:pt modelId="{7785024E-5E5C-44AD-9D08-A9407386B95E}" type="parTrans" cxnId="{7DB7C62F-8123-4A21-82B1-423ECD21DEF2}">
      <dgm:prSet/>
      <dgm:spPr/>
      <dgm:t>
        <a:bodyPr/>
        <a:lstStyle/>
        <a:p>
          <a:endParaRPr lang="tr-TR"/>
        </a:p>
      </dgm:t>
    </dgm:pt>
    <dgm:pt modelId="{F3045155-5126-42F0-A7CC-5C62D1FE1745}" type="sibTrans" cxnId="{7DB7C62F-8123-4A21-82B1-423ECD21DEF2}">
      <dgm:prSet/>
      <dgm:spPr/>
      <dgm:t>
        <a:bodyPr/>
        <a:lstStyle/>
        <a:p>
          <a:endParaRPr lang="tr-TR"/>
        </a:p>
      </dgm:t>
    </dgm:pt>
    <dgm:pt modelId="{2E04A146-1165-4932-997E-52FB5BD776FC}">
      <dgm:prSet phldrT="[Metin]"/>
      <dgm:spPr>
        <a:solidFill>
          <a:schemeClr val="accent6">
            <a:lumMod val="75000"/>
          </a:schemeClr>
        </a:solidFill>
      </dgm:spPr>
      <dgm:t>
        <a:bodyPr/>
        <a:lstStyle/>
        <a:p>
          <a:r>
            <a:rPr lang="tr-TR" b="1" dirty="0" smtClean="0"/>
            <a:t>Salonlar</a:t>
          </a:r>
          <a:endParaRPr lang="tr-TR" b="1" dirty="0"/>
        </a:p>
      </dgm:t>
    </dgm:pt>
    <dgm:pt modelId="{CC488A24-F6A6-4B60-8B4B-D6A459A8A4F1}" type="parTrans" cxnId="{1E49E266-4FFA-44EB-BD0F-D6B004275DC0}">
      <dgm:prSet/>
      <dgm:spPr/>
      <dgm:t>
        <a:bodyPr/>
        <a:lstStyle/>
        <a:p>
          <a:endParaRPr lang="tr-TR"/>
        </a:p>
      </dgm:t>
    </dgm:pt>
    <dgm:pt modelId="{B4CFF5AC-E712-497D-83A9-D75A766BE353}" type="sibTrans" cxnId="{1E49E266-4FFA-44EB-BD0F-D6B004275DC0}">
      <dgm:prSet/>
      <dgm:spPr/>
      <dgm:t>
        <a:bodyPr/>
        <a:lstStyle/>
        <a:p>
          <a:endParaRPr lang="tr-TR"/>
        </a:p>
      </dgm:t>
    </dgm:pt>
    <dgm:pt modelId="{F57ACFD1-8913-4333-BDB0-1C5A5DC66D3E}">
      <dgm:prSet phldrT="[Metin]" custT="1"/>
      <dgm:spPr>
        <a:solidFill>
          <a:schemeClr val="accent6">
            <a:lumMod val="75000"/>
          </a:schemeClr>
        </a:solidFill>
      </dgm:spPr>
      <dgm:t>
        <a:bodyPr/>
        <a:lstStyle/>
        <a:p>
          <a:r>
            <a:rPr lang="tr-TR" sz="1600" b="1" dirty="0" smtClean="0"/>
            <a:t>Münazara Toplulukları</a:t>
          </a:r>
          <a:endParaRPr lang="tr-TR" sz="1600" b="1" dirty="0"/>
        </a:p>
      </dgm:t>
    </dgm:pt>
    <dgm:pt modelId="{38D187D0-5034-49D5-BB4C-36549960161E}" type="parTrans" cxnId="{F24140DE-9458-45B6-BA15-46BCC0F65035}">
      <dgm:prSet/>
      <dgm:spPr/>
      <dgm:t>
        <a:bodyPr/>
        <a:lstStyle/>
        <a:p>
          <a:endParaRPr lang="tr-TR"/>
        </a:p>
      </dgm:t>
    </dgm:pt>
    <dgm:pt modelId="{BD77FC68-A18C-4400-ABCD-2A98FAFF584B}" type="sibTrans" cxnId="{F24140DE-9458-45B6-BA15-46BCC0F65035}">
      <dgm:prSet/>
      <dgm:spPr/>
      <dgm:t>
        <a:bodyPr/>
        <a:lstStyle/>
        <a:p>
          <a:endParaRPr lang="tr-TR"/>
        </a:p>
      </dgm:t>
    </dgm:pt>
    <dgm:pt modelId="{44B3361B-71ED-44AD-B1A9-9C5B815DCD9A}">
      <dgm:prSet phldrT="[Metin]" custT="1"/>
      <dgm:spPr>
        <a:solidFill>
          <a:schemeClr val="accent6">
            <a:lumMod val="75000"/>
          </a:schemeClr>
        </a:solidFill>
      </dgm:spPr>
      <dgm:t>
        <a:bodyPr/>
        <a:lstStyle/>
        <a:p>
          <a:r>
            <a:rPr lang="tr-TR" sz="1800" b="1" dirty="0" smtClean="0"/>
            <a:t>Edebiyatçılar </a:t>
          </a:r>
          <a:r>
            <a:rPr lang="tr-TR" sz="1800" b="1" dirty="0" err="1" smtClean="0"/>
            <a:t>Çevredi</a:t>
          </a:r>
          <a:endParaRPr lang="tr-TR" sz="1800" b="1" dirty="0"/>
        </a:p>
      </dgm:t>
    </dgm:pt>
    <dgm:pt modelId="{01A9C7D3-522B-47ED-9F3B-261708978CE1}" type="parTrans" cxnId="{4B90564E-4861-48B0-B737-0E4341086E03}">
      <dgm:prSet/>
      <dgm:spPr/>
      <dgm:t>
        <a:bodyPr/>
        <a:lstStyle/>
        <a:p>
          <a:endParaRPr lang="tr-TR"/>
        </a:p>
      </dgm:t>
    </dgm:pt>
    <dgm:pt modelId="{8D9B0F56-3A90-4D58-BF63-A0B1CA1DA045}" type="sibTrans" cxnId="{4B90564E-4861-48B0-B737-0E4341086E03}">
      <dgm:prSet/>
      <dgm:spPr/>
      <dgm:t>
        <a:bodyPr/>
        <a:lstStyle/>
        <a:p>
          <a:endParaRPr lang="tr-TR"/>
        </a:p>
      </dgm:t>
    </dgm:pt>
    <dgm:pt modelId="{D6F914B7-08BF-40D1-9E45-C6BBD7DAD81B}" type="pres">
      <dgm:prSet presAssocID="{2B67C35D-FDAB-4636-96A0-3E9F2825E40C}" presName="cycle" presStyleCnt="0">
        <dgm:presLayoutVars>
          <dgm:chMax val="1"/>
          <dgm:dir/>
          <dgm:animLvl val="ctr"/>
          <dgm:resizeHandles val="exact"/>
        </dgm:presLayoutVars>
      </dgm:prSet>
      <dgm:spPr/>
      <dgm:t>
        <a:bodyPr/>
        <a:lstStyle/>
        <a:p>
          <a:endParaRPr lang="tr-TR"/>
        </a:p>
      </dgm:t>
    </dgm:pt>
    <dgm:pt modelId="{B9764C0C-5C27-4BAE-9CED-1647390C93B3}" type="pres">
      <dgm:prSet presAssocID="{454F41BD-0566-457D-8CA5-3568C2B2D374}" presName="centerShape" presStyleLbl="node0" presStyleIdx="0" presStyleCnt="1"/>
      <dgm:spPr/>
      <dgm:t>
        <a:bodyPr/>
        <a:lstStyle/>
        <a:p>
          <a:endParaRPr lang="tr-TR"/>
        </a:p>
      </dgm:t>
    </dgm:pt>
    <dgm:pt modelId="{C55D7851-5573-4736-95F3-9065BD05EA7C}" type="pres">
      <dgm:prSet presAssocID="{7785024E-5E5C-44AD-9D08-A9407386B95E}" presName="Name9" presStyleLbl="parChTrans1D2" presStyleIdx="0" presStyleCnt="4"/>
      <dgm:spPr/>
      <dgm:t>
        <a:bodyPr/>
        <a:lstStyle/>
        <a:p>
          <a:endParaRPr lang="tr-TR"/>
        </a:p>
      </dgm:t>
    </dgm:pt>
    <dgm:pt modelId="{8302D81B-5A37-4D84-B9BB-3FEC21567DB8}" type="pres">
      <dgm:prSet presAssocID="{7785024E-5E5C-44AD-9D08-A9407386B95E}" presName="connTx" presStyleLbl="parChTrans1D2" presStyleIdx="0" presStyleCnt="4"/>
      <dgm:spPr/>
      <dgm:t>
        <a:bodyPr/>
        <a:lstStyle/>
        <a:p>
          <a:endParaRPr lang="tr-TR"/>
        </a:p>
      </dgm:t>
    </dgm:pt>
    <dgm:pt modelId="{CF5EA47F-F0F4-4A9F-8AB2-0936C408AEEA}" type="pres">
      <dgm:prSet presAssocID="{6D7FC632-8C22-4C4E-8193-404C8BE5BAF0}" presName="node" presStyleLbl="node1" presStyleIdx="0" presStyleCnt="4" custScaleX="126718" custRadScaleRad="112604" custRadScaleInc="-423">
        <dgm:presLayoutVars>
          <dgm:bulletEnabled val="1"/>
        </dgm:presLayoutVars>
      </dgm:prSet>
      <dgm:spPr/>
      <dgm:t>
        <a:bodyPr/>
        <a:lstStyle/>
        <a:p>
          <a:endParaRPr lang="tr-TR"/>
        </a:p>
      </dgm:t>
    </dgm:pt>
    <dgm:pt modelId="{DCFF9A6E-F9F6-4CAC-8945-2E00B10DB5ED}" type="pres">
      <dgm:prSet presAssocID="{CC488A24-F6A6-4B60-8B4B-D6A459A8A4F1}" presName="Name9" presStyleLbl="parChTrans1D2" presStyleIdx="1" presStyleCnt="4"/>
      <dgm:spPr/>
      <dgm:t>
        <a:bodyPr/>
        <a:lstStyle/>
        <a:p>
          <a:endParaRPr lang="tr-TR"/>
        </a:p>
      </dgm:t>
    </dgm:pt>
    <dgm:pt modelId="{AAB5BB1B-94EF-48C9-8726-BFED7986CA2C}" type="pres">
      <dgm:prSet presAssocID="{CC488A24-F6A6-4B60-8B4B-D6A459A8A4F1}" presName="connTx" presStyleLbl="parChTrans1D2" presStyleIdx="1" presStyleCnt="4"/>
      <dgm:spPr/>
      <dgm:t>
        <a:bodyPr/>
        <a:lstStyle/>
        <a:p>
          <a:endParaRPr lang="tr-TR"/>
        </a:p>
      </dgm:t>
    </dgm:pt>
    <dgm:pt modelId="{78E98153-ED6F-4276-9A4C-559D726079CC}" type="pres">
      <dgm:prSet presAssocID="{2E04A146-1165-4932-997E-52FB5BD776FC}" presName="node" presStyleLbl="node1" presStyleIdx="1" presStyleCnt="4">
        <dgm:presLayoutVars>
          <dgm:bulletEnabled val="1"/>
        </dgm:presLayoutVars>
      </dgm:prSet>
      <dgm:spPr/>
      <dgm:t>
        <a:bodyPr/>
        <a:lstStyle/>
        <a:p>
          <a:endParaRPr lang="tr-TR"/>
        </a:p>
      </dgm:t>
    </dgm:pt>
    <dgm:pt modelId="{5A425525-F408-45B5-8725-7F83C7034152}" type="pres">
      <dgm:prSet presAssocID="{38D187D0-5034-49D5-BB4C-36549960161E}" presName="Name9" presStyleLbl="parChTrans1D2" presStyleIdx="2" presStyleCnt="4"/>
      <dgm:spPr/>
      <dgm:t>
        <a:bodyPr/>
        <a:lstStyle/>
        <a:p>
          <a:endParaRPr lang="tr-TR"/>
        </a:p>
      </dgm:t>
    </dgm:pt>
    <dgm:pt modelId="{03D6E229-7EBB-4590-81D9-426564AEF88A}" type="pres">
      <dgm:prSet presAssocID="{38D187D0-5034-49D5-BB4C-36549960161E}" presName="connTx" presStyleLbl="parChTrans1D2" presStyleIdx="2" presStyleCnt="4"/>
      <dgm:spPr/>
      <dgm:t>
        <a:bodyPr/>
        <a:lstStyle/>
        <a:p>
          <a:endParaRPr lang="tr-TR"/>
        </a:p>
      </dgm:t>
    </dgm:pt>
    <dgm:pt modelId="{94D98935-9449-4BDC-A322-DB999A63AFA1}" type="pres">
      <dgm:prSet presAssocID="{F57ACFD1-8913-4333-BDB0-1C5A5DC66D3E}" presName="node" presStyleLbl="node1" presStyleIdx="2" presStyleCnt="4" custScaleX="137044">
        <dgm:presLayoutVars>
          <dgm:bulletEnabled val="1"/>
        </dgm:presLayoutVars>
      </dgm:prSet>
      <dgm:spPr/>
      <dgm:t>
        <a:bodyPr/>
        <a:lstStyle/>
        <a:p>
          <a:endParaRPr lang="tr-TR"/>
        </a:p>
      </dgm:t>
    </dgm:pt>
    <dgm:pt modelId="{9D4AA410-87F0-40A7-A45E-D48E982CC04A}" type="pres">
      <dgm:prSet presAssocID="{01A9C7D3-522B-47ED-9F3B-261708978CE1}" presName="Name9" presStyleLbl="parChTrans1D2" presStyleIdx="3" presStyleCnt="4"/>
      <dgm:spPr/>
      <dgm:t>
        <a:bodyPr/>
        <a:lstStyle/>
        <a:p>
          <a:endParaRPr lang="tr-TR"/>
        </a:p>
      </dgm:t>
    </dgm:pt>
    <dgm:pt modelId="{F8ACC4F4-4A6A-4481-A325-A3B157A41434}" type="pres">
      <dgm:prSet presAssocID="{01A9C7D3-522B-47ED-9F3B-261708978CE1}" presName="connTx" presStyleLbl="parChTrans1D2" presStyleIdx="3" presStyleCnt="4"/>
      <dgm:spPr/>
      <dgm:t>
        <a:bodyPr/>
        <a:lstStyle/>
        <a:p>
          <a:endParaRPr lang="tr-TR"/>
        </a:p>
      </dgm:t>
    </dgm:pt>
    <dgm:pt modelId="{B3CCBAE1-E92D-44D7-93DB-6650F784700C}" type="pres">
      <dgm:prSet presAssocID="{44B3361B-71ED-44AD-B1A9-9C5B815DCD9A}" presName="node" presStyleLbl="node1" presStyleIdx="3" presStyleCnt="4" custScaleX="136636">
        <dgm:presLayoutVars>
          <dgm:bulletEnabled val="1"/>
        </dgm:presLayoutVars>
      </dgm:prSet>
      <dgm:spPr/>
      <dgm:t>
        <a:bodyPr/>
        <a:lstStyle/>
        <a:p>
          <a:endParaRPr lang="tr-TR"/>
        </a:p>
      </dgm:t>
    </dgm:pt>
  </dgm:ptLst>
  <dgm:cxnLst>
    <dgm:cxn modelId="{48F248B6-7CAB-47CA-A643-38B008F0407F}" type="presOf" srcId="{38D187D0-5034-49D5-BB4C-36549960161E}" destId="{5A425525-F408-45B5-8725-7F83C7034152}" srcOrd="0" destOrd="0" presId="urn:microsoft.com/office/officeart/2005/8/layout/radial1"/>
    <dgm:cxn modelId="{DD2A336F-DB81-4076-BE1C-80D69F615042}" type="presOf" srcId="{F57ACFD1-8913-4333-BDB0-1C5A5DC66D3E}" destId="{94D98935-9449-4BDC-A322-DB999A63AFA1}" srcOrd="0" destOrd="0" presId="urn:microsoft.com/office/officeart/2005/8/layout/radial1"/>
    <dgm:cxn modelId="{4210BE1C-9A4D-4959-A296-3FABDFFE7513}" type="presOf" srcId="{7785024E-5E5C-44AD-9D08-A9407386B95E}" destId="{8302D81B-5A37-4D84-B9BB-3FEC21567DB8}" srcOrd="1" destOrd="0" presId="urn:microsoft.com/office/officeart/2005/8/layout/radial1"/>
    <dgm:cxn modelId="{20326227-DCC1-40F2-B89F-67D93D5F42B4}" type="presOf" srcId="{CC488A24-F6A6-4B60-8B4B-D6A459A8A4F1}" destId="{DCFF9A6E-F9F6-4CAC-8945-2E00B10DB5ED}" srcOrd="0" destOrd="0" presId="urn:microsoft.com/office/officeart/2005/8/layout/radial1"/>
    <dgm:cxn modelId="{1E49E266-4FFA-44EB-BD0F-D6B004275DC0}" srcId="{454F41BD-0566-457D-8CA5-3568C2B2D374}" destId="{2E04A146-1165-4932-997E-52FB5BD776FC}" srcOrd="1" destOrd="0" parTransId="{CC488A24-F6A6-4B60-8B4B-D6A459A8A4F1}" sibTransId="{B4CFF5AC-E712-497D-83A9-D75A766BE353}"/>
    <dgm:cxn modelId="{999F368E-EE56-4558-9FA1-7C790235952D}" type="presOf" srcId="{44B3361B-71ED-44AD-B1A9-9C5B815DCD9A}" destId="{B3CCBAE1-E92D-44D7-93DB-6650F784700C}" srcOrd="0" destOrd="0" presId="urn:microsoft.com/office/officeart/2005/8/layout/radial1"/>
    <dgm:cxn modelId="{CFEE7C61-AD61-446B-AA0F-3E8D8A6346FB}" type="presOf" srcId="{38D187D0-5034-49D5-BB4C-36549960161E}" destId="{03D6E229-7EBB-4590-81D9-426564AEF88A}" srcOrd="1" destOrd="0" presId="urn:microsoft.com/office/officeart/2005/8/layout/radial1"/>
    <dgm:cxn modelId="{F24140DE-9458-45B6-BA15-46BCC0F65035}" srcId="{454F41BD-0566-457D-8CA5-3568C2B2D374}" destId="{F57ACFD1-8913-4333-BDB0-1C5A5DC66D3E}" srcOrd="2" destOrd="0" parTransId="{38D187D0-5034-49D5-BB4C-36549960161E}" sibTransId="{BD77FC68-A18C-4400-ABCD-2A98FAFF584B}"/>
    <dgm:cxn modelId="{21DEBEC4-72F9-4111-8E8F-2F3C29E4A239}" type="presOf" srcId="{01A9C7D3-522B-47ED-9F3B-261708978CE1}" destId="{9D4AA410-87F0-40A7-A45E-D48E982CC04A}" srcOrd="0" destOrd="0" presId="urn:microsoft.com/office/officeart/2005/8/layout/radial1"/>
    <dgm:cxn modelId="{4B90564E-4861-48B0-B737-0E4341086E03}" srcId="{454F41BD-0566-457D-8CA5-3568C2B2D374}" destId="{44B3361B-71ED-44AD-B1A9-9C5B815DCD9A}" srcOrd="3" destOrd="0" parTransId="{01A9C7D3-522B-47ED-9F3B-261708978CE1}" sibTransId="{8D9B0F56-3A90-4D58-BF63-A0B1CA1DA045}"/>
    <dgm:cxn modelId="{A144ABD3-2156-4E4F-86EF-3E24FF1F7F1D}" type="presOf" srcId="{CC488A24-F6A6-4B60-8B4B-D6A459A8A4F1}" destId="{AAB5BB1B-94EF-48C9-8726-BFED7986CA2C}" srcOrd="1" destOrd="0" presId="urn:microsoft.com/office/officeart/2005/8/layout/radial1"/>
    <dgm:cxn modelId="{03094E9E-11F8-4702-92F7-2F1E38154D61}" srcId="{2B67C35D-FDAB-4636-96A0-3E9F2825E40C}" destId="{454F41BD-0566-457D-8CA5-3568C2B2D374}" srcOrd="0" destOrd="0" parTransId="{A9679672-DEE6-48DA-B611-37260C45C86B}" sibTransId="{13CFD5EF-EE5A-4EB2-8F5B-CEA5772FD5E1}"/>
    <dgm:cxn modelId="{4100F2A1-32F1-4F9E-89A8-3C78A3023BD4}" type="presOf" srcId="{2E04A146-1165-4932-997E-52FB5BD776FC}" destId="{78E98153-ED6F-4276-9A4C-559D726079CC}" srcOrd="0" destOrd="0" presId="urn:microsoft.com/office/officeart/2005/8/layout/radial1"/>
    <dgm:cxn modelId="{30BA527C-D8FF-4862-B5FB-9FBC1BB50938}" type="presOf" srcId="{6D7FC632-8C22-4C4E-8193-404C8BE5BAF0}" destId="{CF5EA47F-F0F4-4A9F-8AB2-0936C408AEEA}" srcOrd="0" destOrd="0" presId="urn:microsoft.com/office/officeart/2005/8/layout/radial1"/>
    <dgm:cxn modelId="{7DB7C62F-8123-4A21-82B1-423ECD21DEF2}" srcId="{454F41BD-0566-457D-8CA5-3568C2B2D374}" destId="{6D7FC632-8C22-4C4E-8193-404C8BE5BAF0}" srcOrd="0" destOrd="0" parTransId="{7785024E-5E5C-44AD-9D08-A9407386B95E}" sibTransId="{F3045155-5126-42F0-A7CC-5C62D1FE1745}"/>
    <dgm:cxn modelId="{E083A3F6-6C1C-4366-85E6-BDADB47DBEC3}" type="presOf" srcId="{454F41BD-0566-457D-8CA5-3568C2B2D374}" destId="{B9764C0C-5C27-4BAE-9CED-1647390C93B3}" srcOrd="0" destOrd="0" presId="urn:microsoft.com/office/officeart/2005/8/layout/radial1"/>
    <dgm:cxn modelId="{574ABDD4-7741-4428-AD23-E42044E12B21}" type="presOf" srcId="{7785024E-5E5C-44AD-9D08-A9407386B95E}" destId="{C55D7851-5573-4736-95F3-9065BD05EA7C}" srcOrd="0" destOrd="0" presId="urn:microsoft.com/office/officeart/2005/8/layout/radial1"/>
    <dgm:cxn modelId="{D18258A1-14BA-42CB-B28B-AB2E42E81B8B}" type="presOf" srcId="{01A9C7D3-522B-47ED-9F3B-261708978CE1}" destId="{F8ACC4F4-4A6A-4481-A325-A3B157A41434}" srcOrd="1" destOrd="0" presId="urn:microsoft.com/office/officeart/2005/8/layout/radial1"/>
    <dgm:cxn modelId="{788C7A27-8914-4C6F-A89C-3CFD48DFD19B}" type="presOf" srcId="{2B67C35D-FDAB-4636-96A0-3E9F2825E40C}" destId="{D6F914B7-08BF-40D1-9E45-C6BBD7DAD81B}" srcOrd="0" destOrd="0" presId="urn:microsoft.com/office/officeart/2005/8/layout/radial1"/>
    <dgm:cxn modelId="{A96272FB-1519-460B-90FB-141777251D3F}" type="presParOf" srcId="{D6F914B7-08BF-40D1-9E45-C6BBD7DAD81B}" destId="{B9764C0C-5C27-4BAE-9CED-1647390C93B3}" srcOrd="0" destOrd="0" presId="urn:microsoft.com/office/officeart/2005/8/layout/radial1"/>
    <dgm:cxn modelId="{759F3230-6283-42C8-8977-4E53F83A3229}" type="presParOf" srcId="{D6F914B7-08BF-40D1-9E45-C6BBD7DAD81B}" destId="{C55D7851-5573-4736-95F3-9065BD05EA7C}" srcOrd="1" destOrd="0" presId="urn:microsoft.com/office/officeart/2005/8/layout/radial1"/>
    <dgm:cxn modelId="{73BA4B4C-96AD-4E8A-9BCE-C7B2C005ECF8}" type="presParOf" srcId="{C55D7851-5573-4736-95F3-9065BD05EA7C}" destId="{8302D81B-5A37-4D84-B9BB-3FEC21567DB8}" srcOrd="0" destOrd="0" presId="urn:microsoft.com/office/officeart/2005/8/layout/radial1"/>
    <dgm:cxn modelId="{F0E800A0-FAF7-4A77-B0DF-B2D468E7EFA4}" type="presParOf" srcId="{D6F914B7-08BF-40D1-9E45-C6BBD7DAD81B}" destId="{CF5EA47F-F0F4-4A9F-8AB2-0936C408AEEA}" srcOrd="2" destOrd="0" presId="urn:microsoft.com/office/officeart/2005/8/layout/radial1"/>
    <dgm:cxn modelId="{5BC6B342-4E2F-4C5F-9976-9DF432AAE7BE}" type="presParOf" srcId="{D6F914B7-08BF-40D1-9E45-C6BBD7DAD81B}" destId="{DCFF9A6E-F9F6-4CAC-8945-2E00B10DB5ED}" srcOrd="3" destOrd="0" presId="urn:microsoft.com/office/officeart/2005/8/layout/radial1"/>
    <dgm:cxn modelId="{2624EE66-CA9E-4213-B151-C2C79D74E63C}" type="presParOf" srcId="{DCFF9A6E-F9F6-4CAC-8945-2E00B10DB5ED}" destId="{AAB5BB1B-94EF-48C9-8726-BFED7986CA2C}" srcOrd="0" destOrd="0" presId="urn:microsoft.com/office/officeart/2005/8/layout/radial1"/>
    <dgm:cxn modelId="{E0DD6CC8-72DD-46EC-B525-D1E662715034}" type="presParOf" srcId="{D6F914B7-08BF-40D1-9E45-C6BBD7DAD81B}" destId="{78E98153-ED6F-4276-9A4C-559D726079CC}" srcOrd="4" destOrd="0" presId="urn:microsoft.com/office/officeart/2005/8/layout/radial1"/>
    <dgm:cxn modelId="{3A4765C9-FCB8-4CEB-B2B9-93A75A7323D2}" type="presParOf" srcId="{D6F914B7-08BF-40D1-9E45-C6BBD7DAD81B}" destId="{5A425525-F408-45B5-8725-7F83C7034152}" srcOrd="5" destOrd="0" presId="urn:microsoft.com/office/officeart/2005/8/layout/radial1"/>
    <dgm:cxn modelId="{05DDC069-39B3-4A80-8FC6-EF8DD43EFC1A}" type="presParOf" srcId="{5A425525-F408-45B5-8725-7F83C7034152}" destId="{03D6E229-7EBB-4590-81D9-426564AEF88A}" srcOrd="0" destOrd="0" presId="urn:microsoft.com/office/officeart/2005/8/layout/radial1"/>
    <dgm:cxn modelId="{869EC5D1-6541-4132-A5BF-BD9926458AAA}" type="presParOf" srcId="{D6F914B7-08BF-40D1-9E45-C6BBD7DAD81B}" destId="{94D98935-9449-4BDC-A322-DB999A63AFA1}" srcOrd="6" destOrd="0" presId="urn:microsoft.com/office/officeart/2005/8/layout/radial1"/>
    <dgm:cxn modelId="{2F2CD835-7477-41A3-B75B-A07C7C9B5836}" type="presParOf" srcId="{D6F914B7-08BF-40D1-9E45-C6BBD7DAD81B}" destId="{9D4AA410-87F0-40A7-A45E-D48E982CC04A}" srcOrd="7" destOrd="0" presId="urn:microsoft.com/office/officeart/2005/8/layout/radial1"/>
    <dgm:cxn modelId="{03F7853D-EDB5-4F61-A723-C69BD5DD9DBA}" type="presParOf" srcId="{9D4AA410-87F0-40A7-A45E-D48E982CC04A}" destId="{F8ACC4F4-4A6A-4481-A325-A3B157A41434}" srcOrd="0" destOrd="0" presId="urn:microsoft.com/office/officeart/2005/8/layout/radial1"/>
    <dgm:cxn modelId="{942D596E-CDC1-42CB-9A22-FD52311D4F77}" type="presParOf" srcId="{D6F914B7-08BF-40D1-9E45-C6BBD7DAD81B}" destId="{B3CCBAE1-E92D-44D7-93DB-6650F784700C}"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764C0C-5C27-4BAE-9CED-1647390C93B3}">
      <dsp:nvSpPr>
        <dsp:cNvPr id="0" name=""/>
        <dsp:cNvSpPr/>
      </dsp:nvSpPr>
      <dsp:spPr>
        <a:xfrm>
          <a:off x="2492563" y="1790584"/>
          <a:ext cx="1359998" cy="1359998"/>
        </a:xfrm>
        <a:prstGeom prst="ellipse">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b="1" kern="1200" dirty="0" smtClean="0"/>
            <a:t>Kamusal Alan</a:t>
          </a:r>
          <a:endParaRPr lang="tr-TR" sz="2000" b="1" kern="1200" dirty="0"/>
        </a:p>
      </dsp:txBody>
      <dsp:txXfrm>
        <a:off x="2691730" y="1989751"/>
        <a:ext cx="961664" cy="961664"/>
      </dsp:txXfrm>
    </dsp:sp>
    <dsp:sp modelId="{C55D7851-5573-4736-95F3-9065BD05EA7C}">
      <dsp:nvSpPr>
        <dsp:cNvPr id="0" name=""/>
        <dsp:cNvSpPr/>
      </dsp:nvSpPr>
      <dsp:spPr>
        <a:xfrm rot="16187288">
          <a:off x="2953953" y="1555213"/>
          <a:ext cx="430596" cy="40157"/>
        </a:xfrm>
        <a:custGeom>
          <a:avLst/>
          <a:gdLst/>
          <a:ahLst/>
          <a:cxnLst/>
          <a:rect l="0" t="0" r="0" b="0"/>
          <a:pathLst>
            <a:path>
              <a:moveTo>
                <a:pt x="0" y="20078"/>
              </a:moveTo>
              <a:lnTo>
                <a:pt x="430596" y="2007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rot="10800000">
        <a:off x="3158486" y="1564527"/>
        <a:ext cx="21529" cy="21529"/>
      </dsp:txXfrm>
    </dsp:sp>
    <dsp:sp modelId="{CF5EA47F-F0F4-4A9F-8AB2-0936C408AEEA}">
      <dsp:nvSpPr>
        <dsp:cNvPr id="0" name=""/>
        <dsp:cNvSpPr/>
      </dsp:nvSpPr>
      <dsp:spPr>
        <a:xfrm>
          <a:off x="2304259" y="0"/>
          <a:ext cx="1723362" cy="1359998"/>
        </a:xfrm>
        <a:prstGeom prst="ellipse">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b="1" kern="1200" dirty="0" smtClean="0"/>
            <a:t>Kahvehaneler</a:t>
          </a:r>
          <a:endParaRPr lang="tr-TR" sz="2000" b="1" kern="1200" dirty="0"/>
        </a:p>
      </dsp:txBody>
      <dsp:txXfrm>
        <a:off x="2556640" y="199167"/>
        <a:ext cx="1218600" cy="961664"/>
      </dsp:txXfrm>
    </dsp:sp>
    <dsp:sp modelId="{DCFF9A6E-F9F6-4CAC-8945-2E00B10DB5ED}">
      <dsp:nvSpPr>
        <dsp:cNvPr id="0" name=""/>
        <dsp:cNvSpPr/>
      </dsp:nvSpPr>
      <dsp:spPr>
        <a:xfrm>
          <a:off x="3852561" y="2450505"/>
          <a:ext cx="409871" cy="40157"/>
        </a:xfrm>
        <a:custGeom>
          <a:avLst/>
          <a:gdLst/>
          <a:ahLst/>
          <a:cxnLst/>
          <a:rect l="0" t="0" r="0" b="0"/>
          <a:pathLst>
            <a:path>
              <a:moveTo>
                <a:pt x="0" y="20078"/>
              </a:moveTo>
              <a:lnTo>
                <a:pt x="409871" y="2007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047250" y="2460337"/>
        <a:ext cx="20493" cy="20493"/>
      </dsp:txXfrm>
    </dsp:sp>
    <dsp:sp modelId="{78E98153-ED6F-4276-9A4C-559D726079CC}">
      <dsp:nvSpPr>
        <dsp:cNvPr id="0" name=""/>
        <dsp:cNvSpPr/>
      </dsp:nvSpPr>
      <dsp:spPr>
        <a:xfrm>
          <a:off x="4262432" y="1790584"/>
          <a:ext cx="1359998" cy="1359998"/>
        </a:xfrm>
        <a:prstGeom prst="ellipse">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tr-TR" sz="2100" b="1" kern="1200" dirty="0" smtClean="0"/>
            <a:t>Salonlar</a:t>
          </a:r>
          <a:endParaRPr lang="tr-TR" sz="2100" b="1" kern="1200" dirty="0"/>
        </a:p>
      </dsp:txBody>
      <dsp:txXfrm>
        <a:off x="4461599" y="1989751"/>
        <a:ext cx="961664" cy="961664"/>
      </dsp:txXfrm>
    </dsp:sp>
    <dsp:sp modelId="{5A425525-F408-45B5-8725-7F83C7034152}">
      <dsp:nvSpPr>
        <dsp:cNvPr id="0" name=""/>
        <dsp:cNvSpPr/>
      </dsp:nvSpPr>
      <dsp:spPr>
        <a:xfrm rot="5400000">
          <a:off x="2967626" y="3335440"/>
          <a:ext cx="409871" cy="40157"/>
        </a:xfrm>
        <a:custGeom>
          <a:avLst/>
          <a:gdLst/>
          <a:ahLst/>
          <a:cxnLst/>
          <a:rect l="0" t="0" r="0" b="0"/>
          <a:pathLst>
            <a:path>
              <a:moveTo>
                <a:pt x="0" y="20078"/>
              </a:moveTo>
              <a:lnTo>
                <a:pt x="409871" y="2007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162315" y="3345272"/>
        <a:ext cx="20493" cy="20493"/>
      </dsp:txXfrm>
    </dsp:sp>
    <dsp:sp modelId="{94D98935-9449-4BDC-A322-DB999A63AFA1}">
      <dsp:nvSpPr>
        <dsp:cNvPr id="0" name=""/>
        <dsp:cNvSpPr/>
      </dsp:nvSpPr>
      <dsp:spPr>
        <a:xfrm>
          <a:off x="2240664" y="3560454"/>
          <a:ext cx="1863796" cy="1359998"/>
        </a:xfrm>
        <a:prstGeom prst="ellipse">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b="1" kern="1200" dirty="0" smtClean="0"/>
            <a:t>Münazara Toplulukları</a:t>
          </a:r>
          <a:endParaRPr lang="tr-TR" sz="1600" b="1" kern="1200" dirty="0"/>
        </a:p>
      </dsp:txBody>
      <dsp:txXfrm>
        <a:off x="2513611" y="3759621"/>
        <a:ext cx="1317902" cy="961664"/>
      </dsp:txXfrm>
    </dsp:sp>
    <dsp:sp modelId="{9D4AA410-87F0-40A7-A45E-D48E982CC04A}">
      <dsp:nvSpPr>
        <dsp:cNvPr id="0" name=""/>
        <dsp:cNvSpPr/>
      </dsp:nvSpPr>
      <dsp:spPr>
        <a:xfrm rot="10800000">
          <a:off x="2331816" y="2450505"/>
          <a:ext cx="160746" cy="40157"/>
        </a:xfrm>
        <a:custGeom>
          <a:avLst/>
          <a:gdLst/>
          <a:ahLst/>
          <a:cxnLst/>
          <a:rect l="0" t="0" r="0" b="0"/>
          <a:pathLst>
            <a:path>
              <a:moveTo>
                <a:pt x="0" y="20078"/>
              </a:moveTo>
              <a:lnTo>
                <a:pt x="160746" y="2007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rot="10800000">
        <a:off x="2408170" y="2466565"/>
        <a:ext cx="8037" cy="8037"/>
      </dsp:txXfrm>
    </dsp:sp>
    <dsp:sp modelId="{B3CCBAE1-E92D-44D7-93DB-6650F784700C}">
      <dsp:nvSpPr>
        <dsp:cNvPr id="0" name=""/>
        <dsp:cNvSpPr/>
      </dsp:nvSpPr>
      <dsp:spPr>
        <a:xfrm>
          <a:off x="473568" y="1790584"/>
          <a:ext cx="1858247" cy="1359998"/>
        </a:xfrm>
        <a:prstGeom prst="ellipse">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b="1" kern="1200" dirty="0" smtClean="0"/>
            <a:t>Edebiyatçılar </a:t>
          </a:r>
          <a:r>
            <a:rPr lang="tr-TR" sz="1800" b="1" kern="1200" dirty="0" err="1" smtClean="0"/>
            <a:t>Çevredi</a:t>
          </a:r>
          <a:endParaRPr lang="tr-TR" sz="1800" b="1" kern="1200" dirty="0"/>
        </a:p>
      </dsp:txBody>
      <dsp:txXfrm>
        <a:off x="745702" y="1989751"/>
        <a:ext cx="1313979" cy="961664"/>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14.03.2018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14.03.2018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14.03.2018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14.03.2018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14.03.2018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14.03.2018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14.03.2018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14.03.2018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14.03.2018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14.03.2018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14.03.2018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14.03.2018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artfl-project.uchicago.edu/bibliotheque-bleue"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0" y="0"/>
            <a:ext cx="9144000" cy="6858000"/>
          </a:xfrm>
          <a:prstGeom prst="rect">
            <a:avLst/>
          </a:prstGeom>
        </p:spPr>
      </p:pic>
    </p:spTree>
    <p:extLst>
      <p:ext uri="{BB962C8B-B14F-4D97-AF65-F5344CB8AC3E}">
        <p14:creationId xmlns:p14="http://schemas.microsoft.com/office/powerpoint/2010/main" val="37404797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6">
              <a:lumMod val="40000"/>
              <a:lumOff val="60000"/>
            </a:schemeClr>
          </a:solidFill>
        </p:spPr>
        <p:txBody>
          <a:bodyPr/>
          <a:lstStyle/>
          <a:p>
            <a:endParaRPr lang="tr-TR" dirty="0" smtClean="0">
              <a:latin typeface="Arial" panose="020B0604020202020204" pitchFamily="34" charset="0"/>
              <a:cs typeface="Arial" panose="020B0604020202020204" pitchFamily="34" charset="0"/>
            </a:endParaRPr>
          </a:p>
          <a:p>
            <a:r>
              <a:rPr lang="tr-TR" dirty="0" err="1" smtClean="0">
                <a:latin typeface="Arial" panose="020B0604020202020204" pitchFamily="34" charset="0"/>
                <a:cs typeface="Arial" panose="020B0604020202020204" pitchFamily="34" charset="0"/>
              </a:rPr>
              <a:t>Habermas’a</a:t>
            </a:r>
            <a:r>
              <a:rPr lang="tr-TR" dirty="0" smtClean="0">
                <a:latin typeface="Arial" panose="020B0604020202020204" pitchFamily="34" charset="0"/>
                <a:cs typeface="Arial" panose="020B0604020202020204" pitchFamily="34" charset="0"/>
              </a:rPr>
              <a:t> göre kapitalizm </a:t>
            </a:r>
            <a:r>
              <a:rPr lang="tr-TR" dirty="0">
                <a:latin typeface="Arial" panose="020B0604020202020204" pitchFamily="34" charset="0"/>
                <a:cs typeface="Arial" panose="020B0604020202020204" pitchFamily="34" charset="0"/>
              </a:rPr>
              <a:t>de toplumun özerkliğini ve farkındalığını ve enformasyon alış verişine olan gereksinimi </a:t>
            </a:r>
            <a:r>
              <a:rPr lang="tr-TR" dirty="0" smtClean="0">
                <a:latin typeface="Arial" panose="020B0604020202020204" pitchFamily="34" charset="0"/>
                <a:cs typeface="Arial" panose="020B0604020202020204" pitchFamily="34" charset="0"/>
              </a:rPr>
              <a:t>artırmıştır</a:t>
            </a:r>
          </a:p>
          <a:p>
            <a:r>
              <a:rPr lang="tr-TR" dirty="0" err="1">
                <a:latin typeface="Arial" panose="020B0604020202020204" pitchFamily="34" charset="0"/>
                <a:cs typeface="Arial" panose="020B0604020202020204" pitchFamily="34" charset="0"/>
              </a:rPr>
              <a:t>Dorinda</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Outram</a:t>
            </a:r>
            <a:r>
              <a:rPr lang="tr-TR" dirty="0">
                <a:latin typeface="Arial" panose="020B0604020202020204" pitchFamily="34" charset="0"/>
                <a:cs typeface="Arial" panose="020B0604020202020204" pitchFamily="34" charset="0"/>
              </a:rPr>
              <a:t> kamusal alanın yükselişinin endüstri devriminin yarattığı ekonomik ve toplumsal değişimle bağlantılı olduğunu söyler. Ona göre ekonomide durağanlığın yerini </a:t>
            </a:r>
            <a:r>
              <a:rPr lang="tr-TR" b="1" dirty="0">
                <a:solidFill>
                  <a:schemeClr val="accent6">
                    <a:lumMod val="50000"/>
                  </a:schemeClr>
                </a:solidFill>
                <a:latin typeface="Arial" panose="020B0604020202020204" pitchFamily="34" charset="0"/>
                <a:cs typeface="Arial" panose="020B0604020202020204" pitchFamily="34" charset="0"/>
              </a:rPr>
              <a:t>ekonomik büyüme </a:t>
            </a:r>
            <a:r>
              <a:rPr lang="tr-TR" dirty="0" smtClean="0">
                <a:latin typeface="Arial" panose="020B0604020202020204" pitchFamily="34" charset="0"/>
                <a:cs typeface="Arial" panose="020B0604020202020204" pitchFamily="34" charset="0"/>
              </a:rPr>
              <a:t>almıştır</a:t>
            </a:r>
          </a:p>
          <a:p>
            <a:r>
              <a:rPr lang="tr-TR" dirty="0">
                <a:latin typeface="Arial" panose="020B0604020202020204" pitchFamily="34" charset="0"/>
                <a:cs typeface="Arial" panose="020B0604020202020204" pitchFamily="34" charset="0"/>
              </a:rPr>
              <a:t>kentleşme ve nüfus artışı olmuştur; üretim tekniklerindeki gelişme ile tüketiciye sunulan ürünler çeşitlenmiş, fiyatları ucuzlamıştır</a:t>
            </a:r>
          </a:p>
        </p:txBody>
      </p:sp>
    </p:spTree>
    <p:extLst>
      <p:ext uri="{BB962C8B-B14F-4D97-AF65-F5344CB8AC3E}">
        <p14:creationId xmlns:p14="http://schemas.microsoft.com/office/powerpoint/2010/main" val="867306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6">
              <a:lumMod val="60000"/>
              <a:lumOff val="40000"/>
            </a:schemeClr>
          </a:solidFill>
        </p:spPr>
        <p:txBody>
          <a:bodyPr/>
          <a:lstStyle/>
          <a:p>
            <a:r>
              <a:rPr lang="tr-TR" b="1" dirty="0" smtClean="0">
                <a:solidFill>
                  <a:schemeClr val="accent6">
                    <a:lumMod val="50000"/>
                  </a:schemeClr>
                </a:solidFill>
              </a:rPr>
              <a:t>Kahvehaneler</a:t>
            </a:r>
          </a:p>
          <a:p>
            <a:pPr marL="0" indent="0">
              <a:buNone/>
            </a:pPr>
            <a:r>
              <a:rPr lang="tr-TR" dirty="0" smtClean="0"/>
              <a:t>                                            </a:t>
            </a:r>
            <a:endParaRPr lang="tr-TR" dirty="0"/>
          </a:p>
        </p:txBody>
      </p:sp>
      <p:graphicFrame>
        <p:nvGraphicFramePr>
          <p:cNvPr id="5" name="Tablo 4"/>
          <p:cNvGraphicFramePr>
            <a:graphicFrameLocks noGrp="1"/>
          </p:cNvGraphicFramePr>
          <p:nvPr>
            <p:extLst>
              <p:ext uri="{D42A27DB-BD31-4B8C-83A1-F6EECF244321}">
                <p14:modId xmlns:p14="http://schemas.microsoft.com/office/powerpoint/2010/main" val="823011712"/>
              </p:ext>
            </p:extLst>
          </p:nvPr>
        </p:nvGraphicFramePr>
        <p:xfrm>
          <a:off x="4058847" y="116632"/>
          <a:ext cx="5076056" cy="6741368"/>
        </p:xfrm>
        <a:graphic>
          <a:graphicData uri="http://schemas.openxmlformats.org/drawingml/2006/table">
            <a:tbl>
              <a:tblPr firstRow="1" bandRow="1">
                <a:tableStyleId>{93296810-A885-4BE3-A3E7-6D5BEEA58F35}</a:tableStyleId>
              </a:tblPr>
              <a:tblGrid>
                <a:gridCol w="5076056">
                  <a:extLst>
                    <a:ext uri="{9D8B030D-6E8A-4147-A177-3AD203B41FA5}">
                      <a16:colId xmlns:a16="http://schemas.microsoft.com/office/drawing/2014/main" val="20000"/>
                    </a:ext>
                  </a:extLst>
                </a:gridCol>
              </a:tblGrid>
              <a:tr h="6741368">
                <a:tc>
                  <a:txBody>
                    <a:bodyPr/>
                    <a:lstStyle/>
                    <a:p>
                      <a:r>
                        <a:rPr lang="tr-TR" sz="2400" dirty="0" smtClean="0">
                          <a:latin typeface="Arial" panose="020B0604020202020204" pitchFamily="34" charset="0"/>
                          <a:cs typeface="Arial" panose="020B0604020202020204" pitchFamily="34" charset="0"/>
                        </a:rPr>
                        <a:t>Benzer düşüncelere sahip bilginlerin toplandığı, okuduğu, birbirlerinden </a:t>
                      </a:r>
                      <a:r>
                        <a:rPr lang="tr-TR" sz="2400" dirty="0" err="1" smtClean="0">
                          <a:latin typeface="Arial" panose="020B0604020202020204" pitchFamily="34" charset="0"/>
                          <a:cs typeface="Arial" panose="020B0604020202020204" pitchFamily="34" charset="0"/>
                        </a:rPr>
                        <a:t>birşeyler</a:t>
                      </a:r>
                      <a:r>
                        <a:rPr lang="tr-TR" sz="2400" dirty="0" smtClean="0">
                          <a:latin typeface="Arial" panose="020B0604020202020204" pitchFamily="34" charset="0"/>
                          <a:cs typeface="Arial" panose="020B0604020202020204" pitchFamily="34" charset="0"/>
                        </a:rPr>
                        <a:t> öğrendiği ve birbirleriyle münazaralarda bulunduğu bir yerdi, ama bir üniversite değildi. Fransa’daki ilk kahvehane Paris’te 1686’da açıldı(</a:t>
                      </a:r>
                      <a:r>
                        <a:rPr lang="tr-TR" sz="2400" dirty="0" err="1" smtClean="0">
                          <a:solidFill>
                            <a:schemeClr val="accent6">
                              <a:lumMod val="50000"/>
                            </a:schemeClr>
                          </a:solidFill>
                          <a:latin typeface="Arial" panose="020B0604020202020204" pitchFamily="34" charset="0"/>
                          <a:cs typeface="Arial" panose="020B0604020202020204" pitchFamily="34" charset="0"/>
                        </a:rPr>
                        <a:t>Café</a:t>
                      </a:r>
                      <a:r>
                        <a:rPr lang="tr-TR" sz="2400" dirty="0" smtClean="0">
                          <a:solidFill>
                            <a:schemeClr val="accent6">
                              <a:lumMod val="50000"/>
                            </a:schemeClr>
                          </a:solidFill>
                          <a:latin typeface="Arial" panose="020B0604020202020204" pitchFamily="34" charset="0"/>
                          <a:cs typeface="Arial" panose="020B0604020202020204" pitchFamily="34" charset="0"/>
                        </a:rPr>
                        <a:t> </a:t>
                      </a:r>
                      <a:r>
                        <a:rPr lang="tr-TR" sz="2400" dirty="0" err="1" smtClean="0">
                          <a:solidFill>
                            <a:schemeClr val="accent6">
                              <a:lumMod val="50000"/>
                            </a:schemeClr>
                          </a:solidFill>
                          <a:latin typeface="Arial" panose="020B0604020202020204" pitchFamily="34" charset="0"/>
                          <a:cs typeface="Arial" panose="020B0604020202020204" pitchFamily="34" charset="0"/>
                        </a:rPr>
                        <a:t>Procope</a:t>
                      </a:r>
                      <a:r>
                        <a:rPr lang="tr-TR" sz="2400" dirty="0" smtClean="0">
                          <a:latin typeface="Arial" panose="020B0604020202020204" pitchFamily="34" charset="0"/>
                          <a:cs typeface="Arial" panose="020B0604020202020204" pitchFamily="34" charset="0"/>
                        </a:rPr>
                        <a:t>). </a:t>
                      </a:r>
                      <a:r>
                        <a:rPr lang="tr-TR" sz="2400" dirty="0" err="1" smtClean="0">
                          <a:latin typeface="Arial" panose="020B0604020202020204" pitchFamily="34" charset="0"/>
                          <a:cs typeface="Arial" panose="020B0604020202020204" pitchFamily="34" charset="0"/>
                        </a:rPr>
                        <a:t>Café</a:t>
                      </a:r>
                      <a:r>
                        <a:rPr lang="tr-TR" sz="2400" dirty="0" smtClean="0">
                          <a:latin typeface="Arial" panose="020B0604020202020204" pitchFamily="34" charset="0"/>
                          <a:cs typeface="Arial" panose="020B0604020202020204" pitchFamily="34" charset="0"/>
                        </a:rPr>
                        <a:t> </a:t>
                      </a:r>
                      <a:r>
                        <a:rPr lang="tr-TR" sz="2400" dirty="0" err="1" smtClean="0">
                          <a:latin typeface="Arial" panose="020B0604020202020204" pitchFamily="34" charset="0"/>
                          <a:cs typeface="Arial" panose="020B0604020202020204" pitchFamily="34" charset="0"/>
                        </a:rPr>
                        <a:t>Procope</a:t>
                      </a:r>
                      <a:r>
                        <a:rPr lang="tr-TR" sz="2400" dirty="0" smtClean="0">
                          <a:latin typeface="Arial" panose="020B0604020202020204" pitchFamily="34" charset="0"/>
                          <a:cs typeface="Arial" panose="020B0604020202020204" pitchFamily="34" charset="0"/>
                        </a:rPr>
                        <a:t> özellikle aydınlanmanın merkezi oldu. </a:t>
                      </a:r>
                      <a:r>
                        <a:rPr lang="tr-TR" sz="2400" b="1" dirty="0" err="1" smtClean="0">
                          <a:solidFill>
                            <a:schemeClr val="accent6">
                              <a:lumMod val="50000"/>
                            </a:schemeClr>
                          </a:solidFill>
                          <a:latin typeface="Arial" panose="020B0604020202020204" pitchFamily="34" charset="0"/>
                          <a:cs typeface="Arial" panose="020B0604020202020204" pitchFamily="34" charset="0"/>
                        </a:rPr>
                        <a:t>Voltaire</a:t>
                      </a:r>
                      <a:r>
                        <a:rPr lang="tr-TR" sz="2400" b="1" dirty="0" smtClean="0">
                          <a:latin typeface="Arial" panose="020B0604020202020204" pitchFamily="34" charset="0"/>
                          <a:cs typeface="Arial" panose="020B0604020202020204" pitchFamily="34" charset="0"/>
                        </a:rPr>
                        <a:t> </a:t>
                      </a:r>
                      <a:r>
                        <a:rPr lang="tr-TR" sz="2400" dirty="0" smtClean="0">
                          <a:latin typeface="Arial" panose="020B0604020202020204" pitchFamily="34" charset="0"/>
                          <a:cs typeface="Arial" panose="020B0604020202020204" pitchFamily="34" charset="0"/>
                        </a:rPr>
                        <a:t>ve </a:t>
                      </a:r>
                      <a:r>
                        <a:rPr lang="tr-TR" sz="2400" b="1" dirty="0" smtClean="0">
                          <a:solidFill>
                            <a:schemeClr val="accent6">
                              <a:lumMod val="50000"/>
                            </a:schemeClr>
                          </a:solidFill>
                          <a:latin typeface="Arial" panose="020B0604020202020204" pitchFamily="34" charset="0"/>
                          <a:cs typeface="Arial" panose="020B0604020202020204" pitchFamily="34" charset="0"/>
                        </a:rPr>
                        <a:t>Rousseau</a:t>
                      </a:r>
                      <a:r>
                        <a:rPr lang="tr-TR" sz="2400" dirty="0" smtClean="0">
                          <a:latin typeface="Arial" panose="020B0604020202020204" pitchFamily="34" charset="0"/>
                          <a:cs typeface="Arial" panose="020B0604020202020204" pitchFamily="34" charset="0"/>
                        </a:rPr>
                        <a:t> gibi ünlüleri ağırladı. </a:t>
                      </a:r>
                      <a:r>
                        <a:rPr lang="tr-TR" sz="2400" b="1" dirty="0" err="1" smtClean="0">
                          <a:solidFill>
                            <a:schemeClr val="accent6">
                              <a:lumMod val="50000"/>
                            </a:schemeClr>
                          </a:solidFill>
                          <a:latin typeface="Arial" panose="020B0604020202020204" pitchFamily="34" charset="0"/>
                          <a:cs typeface="Arial" panose="020B0604020202020204" pitchFamily="34" charset="0"/>
                        </a:rPr>
                        <a:t>Diderot</a:t>
                      </a:r>
                      <a:r>
                        <a:rPr lang="tr-TR" sz="2400" dirty="0" smtClean="0">
                          <a:latin typeface="Arial" panose="020B0604020202020204" pitchFamily="34" charset="0"/>
                          <a:cs typeface="Arial" panose="020B0604020202020204" pitchFamily="34" charset="0"/>
                        </a:rPr>
                        <a:t> ve </a:t>
                      </a:r>
                      <a:r>
                        <a:rPr lang="tr-TR" sz="2400" b="1" dirty="0" err="1" smtClean="0">
                          <a:solidFill>
                            <a:schemeClr val="accent6">
                              <a:lumMod val="50000"/>
                            </a:schemeClr>
                          </a:solidFill>
                          <a:latin typeface="Arial" panose="020B0604020202020204" pitchFamily="34" charset="0"/>
                          <a:cs typeface="Arial" panose="020B0604020202020204" pitchFamily="34" charset="0"/>
                        </a:rPr>
                        <a:t>D'Alembert’in</a:t>
                      </a:r>
                      <a:r>
                        <a:rPr lang="tr-TR" sz="2400" dirty="0" smtClean="0">
                          <a:latin typeface="Arial" panose="020B0604020202020204" pitchFamily="34" charset="0"/>
                          <a:cs typeface="Arial" panose="020B0604020202020204" pitchFamily="34" charset="0"/>
                        </a:rPr>
                        <a:t> </a:t>
                      </a:r>
                      <a:r>
                        <a:rPr lang="tr-TR" sz="2400" dirty="0" err="1" smtClean="0">
                          <a:latin typeface="Arial" panose="020B0604020202020204" pitchFamily="34" charset="0"/>
                          <a:cs typeface="Arial" panose="020B0604020202020204" pitchFamily="34" charset="0"/>
                        </a:rPr>
                        <a:t>Encyclopédie’yi</a:t>
                      </a:r>
                      <a:r>
                        <a:rPr lang="tr-TR" sz="2400" dirty="0" smtClean="0">
                          <a:latin typeface="Arial" panose="020B0604020202020204" pitchFamily="34" charset="0"/>
                          <a:cs typeface="Arial" panose="020B0604020202020204" pitchFamily="34" charset="0"/>
                        </a:rPr>
                        <a:t> oluşturmaya karar verdiği yerdi</a:t>
                      </a:r>
                      <a:endParaRPr lang="tr-TR" sz="2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bl>
          </a:graphicData>
        </a:graphic>
      </p:graphicFrame>
      <p:pic>
        <p:nvPicPr>
          <p:cNvPr id="7" name="Resim 6" descr="The Café Procope için resim sonucu"/>
          <p:cNvPicPr/>
          <p:nvPr/>
        </p:nvPicPr>
        <p:blipFill>
          <a:blip r:embed="rId2">
            <a:extLst>
              <a:ext uri="{28A0092B-C50C-407E-A947-70E740481C1C}">
                <a14:useLocalDpi xmlns:a14="http://schemas.microsoft.com/office/drawing/2010/main" val="0"/>
              </a:ext>
            </a:extLst>
          </a:blip>
          <a:srcRect/>
          <a:stretch>
            <a:fillRect/>
          </a:stretch>
        </p:blipFill>
        <p:spPr bwMode="auto">
          <a:xfrm>
            <a:off x="1" y="1484784"/>
            <a:ext cx="4067944" cy="3960440"/>
          </a:xfrm>
          <a:prstGeom prst="rect">
            <a:avLst/>
          </a:prstGeom>
          <a:noFill/>
          <a:ln>
            <a:noFill/>
          </a:ln>
        </p:spPr>
      </p:pic>
    </p:spTree>
    <p:extLst>
      <p:ext uri="{BB962C8B-B14F-4D97-AF65-F5344CB8AC3E}">
        <p14:creationId xmlns:p14="http://schemas.microsoft.com/office/powerpoint/2010/main" val="3082453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6">
              <a:lumMod val="60000"/>
              <a:lumOff val="40000"/>
            </a:schemeClr>
          </a:solidFill>
        </p:spPr>
        <p:txBody>
          <a:bodyPr/>
          <a:lstStyle/>
          <a:p>
            <a:pPr marL="0" indent="0">
              <a:buNone/>
            </a:pPr>
            <a:r>
              <a:rPr lang="tr-TR" b="1" dirty="0" smtClean="0">
                <a:solidFill>
                  <a:schemeClr val="accent6">
                    <a:lumMod val="50000"/>
                  </a:schemeClr>
                </a:solidFill>
                <a:latin typeface="Arial" panose="020B0604020202020204" pitchFamily="34" charset="0"/>
                <a:cs typeface="Arial" panose="020B0604020202020204" pitchFamily="34" charset="0"/>
              </a:rPr>
              <a:t>Münazara Toplulukları</a:t>
            </a:r>
          </a:p>
          <a:p>
            <a:r>
              <a:rPr lang="tr-TR" dirty="0" smtClean="0">
                <a:latin typeface="Arial" panose="020B0604020202020204" pitchFamily="34" charset="0"/>
                <a:cs typeface="Arial" panose="020B0604020202020204" pitchFamily="34" charset="0"/>
              </a:rPr>
              <a:t>1780’de </a:t>
            </a:r>
            <a:r>
              <a:rPr lang="tr-TR" dirty="0">
                <a:latin typeface="Arial" panose="020B0604020202020204" pitchFamily="34" charset="0"/>
                <a:cs typeface="Arial" panose="020B0604020202020204" pitchFamily="34" charset="0"/>
              </a:rPr>
              <a:t>Londra’da görülmeye başlayan münazara toplulukları aydınlanma döneminde kamusal alanın en iyi örneklerindendi.  Bu kulüpler: 50 ya da daha fazla kişinin 18.yy’ın başlarında dini ve devlete ait meseleleri tartışmak üzere toplandığı </a:t>
            </a:r>
            <a:r>
              <a:rPr lang="tr-TR" b="1" dirty="0" err="1">
                <a:solidFill>
                  <a:schemeClr val="accent6">
                    <a:lumMod val="50000"/>
                  </a:schemeClr>
                </a:solidFill>
                <a:latin typeface="Arial" panose="020B0604020202020204" pitchFamily="34" charset="0"/>
                <a:cs typeface="Arial" panose="020B0604020202020204" pitchFamily="34" charset="0"/>
              </a:rPr>
              <a:t>pub</a:t>
            </a:r>
            <a:r>
              <a:rPr lang="tr-TR" dirty="0" err="1">
                <a:latin typeface="Arial" panose="020B0604020202020204" pitchFamily="34" charset="0"/>
                <a:cs typeface="Arial" panose="020B0604020202020204" pitchFamily="34" charset="0"/>
              </a:rPr>
              <a:t>’lar</a:t>
            </a:r>
            <a:r>
              <a:rPr lang="tr-TR" dirty="0">
                <a:latin typeface="Arial" panose="020B0604020202020204" pitchFamily="34" charset="0"/>
                <a:cs typeface="Arial" panose="020B0604020202020204" pitchFamily="34" charset="0"/>
              </a:rPr>
              <a:t>; hukuk öğrencileri tarafından hitabet alıştırması yapmak için kurulmuş olan </a:t>
            </a:r>
            <a:r>
              <a:rPr lang="tr-TR" b="1" dirty="0">
                <a:solidFill>
                  <a:schemeClr val="accent6">
                    <a:lumMod val="50000"/>
                  </a:schemeClr>
                </a:solidFill>
                <a:latin typeface="Arial" panose="020B0604020202020204" pitchFamily="34" charset="0"/>
                <a:cs typeface="Arial" panose="020B0604020202020204" pitchFamily="34" charset="0"/>
              </a:rPr>
              <a:t>tartışma </a:t>
            </a:r>
            <a:r>
              <a:rPr lang="tr-TR" b="1" dirty="0" smtClean="0">
                <a:solidFill>
                  <a:schemeClr val="accent6">
                    <a:lumMod val="50000"/>
                  </a:schemeClr>
                </a:solidFill>
                <a:latin typeface="Arial" panose="020B0604020202020204" pitchFamily="34" charset="0"/>
                <a:cs typeface="Arial" panose="020B0604020202020204" pitchFamily="34" charset="0"/>
              </a:rPr>
              <a:t>kulüpleri</a:t>
            </a:r>
            <a:r>
              <a:rPr lang="tr-TR" dirty="0" smtClean="0">
                <a:latin typeface="Arial" panose="020B0604020202020204" pitchFamily="34" charset="0"/>
                <a:cs typeface="Arial" panose="020B0604020202020204" pitchFamily="34" charset="0"/>
              </a:rPr>
              <a:t>(</a:t>
            </a:r>
            <a:r>
              <a:rPr lang="tr-TR" dirty="0" err="1" smtClean="0">
                <a:latin typeface="Arial" panose="020B0604020202020204" pitchFamily="34" charset="0"/>
                <a:cs typeface="Arial" panose="020B0604020202020204" pitchFamily="34" charset="0"/>
              </a:rPr>
              <a:t>Mooting</a:t>
            </a:r>
            <a:r>
              <a:rPr lang="tr-TR" dirty="0" smtClean="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clubs</a:t>
            </a:r>
            <a:r>
              <a:rPr lang="tr-TR" dirty="0">
                <a:latin typeface="Arial" panose="020B0604020202020204" pitchFamily="34" charset="0"/>
                <a:cs typeface="Arial" panose="020B0604020202020204" pitchFamily="34" charset="0"/>
              </a:rPr>
              <a:t>); aktörlerin tiyatrodaki rollerine hazırlanmalarına yardımcı olması için kurulan </a:t>
            </a:r>
            <a:r>
              <a:rPr lang="tr-TR" b="1" dirty="0">
                <a:solidFill>
                  <a:schemeClr val="accent6">
                    <a:lumMod val="50000"/>
                  </a:schemeClr>
                </a:solidFill>
                <a:latin typeface="Arial" panose="020B0604020202020204" pitchFamily="34" charset="0"/>
                <a:cs typeface="Arial" panose="020B0604020202020204" pitchFamily="34" charset="0"/>
              </a:rPr>
              <a:t>ezbere okuma kulüpleri</a:t>
            </a:r>
            <a:r>
              <a:rPr lang="tr-TR" dirty="0">
                <a:latin typeface="Arial" panose="020B0604020202020204" pitchFamily="34" charset="0"/>
                <a:cs typeface="Arial" panose="020B0604020202020204" pitchFamily="34" charset="0"/>
              </a:rPr>
              <a:t>(</a:t>
            </a:r>
            <a:r>
              <a:rPr lang="tr-TR" dirty="0" err="1">
                <a:latin typeface="Arial" panose="020B0604020202020204" pitchFamily="34" charset="0"/>
                <a:cs typeface="Arial" panose="020B0604020202020204" pitchFamily="34" charset="0"/>
              </a:rPr>
              <a:t>Spouting</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clubs</a:t>
            </a:r>
            <a:r>
              <a:rPr lang="tr-TR" dirty="0">
                <a:latin typeface="Arial" panose="020B0604020202020204" pitchFamily="34" charset="0"/>
                <a:cs typeface="Arial" panose="020B0604020202020204" pitchFamily="34" charset="0"/>
              </a:rPr>
              <a:t>) şeklinde ortaya çıkmışlardır.</a:t>
            </a:r>
          </a:p>
        </p:txBody>
      </p:sp>
    </p:spTree>
    <p:extLst>
      <p:ext uri="{BB962C8B-B14F-4D97-AF65-F5344CB8AC3E}">
        <p14:creationId xmlns:p14="http://schemas.microsoft.com/office/powerpoint/2010/main" val="931675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6">
              <a:lumMod val="60000"/>
              <a:lumOff val="40000"/>
            </a:schemeClr>
          </a:solidFill>
        </p:spPr>
        <p:txBody>
          <a:bodyPr/>
          <a:lstStyle/>
          <a:p>
            <a:r>
              <a:rPr lang="tr-TR" dirty="0">
                <a:latin typeface="Arial" panose="020B0604020202020204" pitchFamily="34" charset="0"/>
                <a:cs typeface="Arial" panose="020B0604020202020204" pitchFamily="34" charset="0"/>
              </a:rPr>
              <a:t>Bu topluluklar çok çeşitli konuları tartışıyordu. Tartışma konularından bazıları kadınlar, iltifat, evlilik ve kamusal alanda kadının rolü idi. Topluluklar oy kullanma hakkı gibi politik meseleleri de tartışıyordu. </a:t>
            </a:r>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Tarihsel </a:t>
            </a:r>
            <a:r>
              <a:rPr lang="tr-TR" dirty="0">
                <a:latin typeface="Arial" panose="020B0604020202020204" pitchFamily="34" charset="0"/>
                <a:cs typeface="Arial" panose="020B0604020202020204" pitchFamily="34" charset="0"/>
              </a:rPr>
              <a:t>açıdan bakıldığında bu münazara topluluklarının en önemli özelliği halka açık olmalarıydı, kadınlar dinleyici veya katılımcı olabiliyordu. Giriş ücretini ödeyebilen tüm sınıflara açıktı.  İçeride dinleyiciler eşitlikçi bir tarzda toplumsallaşabiliyordu ki bu, aydınlanma fikirlerinin yayılmasına yardımcı oldu.</a:t>
            </a:r>
          </a:p>
        </p:txBody>
      </p:sp>
    </p:spTree>
    <p:extLst>
      <p:ext uri="{BB962C8B-B14F-4D97-AF65-F5344CB8AC3E}">
        <p14:creationId xmlns:p14="http://schemas.microsoft.com/office/powerpoint/2010/main" val="2364486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6">
              <a:lumMod val="60000"/>
              <a:lumOff val="40000"/>
            </a:schemeClr>
          </a:solidFill>
        </p:spPr>
        <p:txBody>
          <a:bodyPr/>
          <a:lstStyle/>
          <a:p>
            <a:r>
              <a:rPr lang="tr-TR" b="1" dirty="0" smtClean="0">
                <a:solidFill>
                  <a:schemeClr val="accent6">
                    <a:lumMod val="50000"/>
                  </a:schemeClr>
                </a:solidFill>
                <a:latin typeface="Arial" panose="020B0604020202020204" pitchFamily="34" charset="0"/>
                <a:cs typeface="Arial" panose="020B0604020202020204" pitchFamily="34" charset="0"/>
              </a:rPr>
              <a:t>Salonlar</a:t>
            </a:r>
          </a:p>
          <a:p>
            <a:r>
              <a:rPr lang="tr-TR" dirty="0">
                <a:latin typeface="Arial" panose="020B0604020202020204" pitchFamily="34" charset="0"/>
                <a:cs typeface="Arial" panose="020B0604020202020204" pitchFamily="34" charset="0"/>
              </a:rPr>
              <a:t>Edebiyat çevresinde kibar sohbetin ve mektup yazmanın toplumsal kurumu salondu. </a:t>
            </a:r>
            <a:r>
              <a:rPr lang="tr-TR" b="1" dirty="0">
                <a:solidFill>
                  <a:schemeClr val="accent6">
                    <a:lumMod val="50000"/>
                  </a:schemeClr>
                </a:solidFill>
                <a:latin typeface="Arial" panose="020B0604020202020204" pitchFamily="34" charset="0"/>
                <a:cs typeface="Arial" panose="020B0604020202020204" pitchFamily="34" charset="0"/>
              </a:rPr>
              <a:t>Kadınlar Fransız salonlarında önemli rol oynadılar.                       -</a:t>
            </a:r>
            <a:r>
              <a:rPr lang="tr-TR" b="1" dirty="0" err="1" smtClean="0">
                <a:solidFill>
                  <a:schemeClr val="accent6">
                    <a:lumMod val="50000"/>
                  </a:schemeClr>
                </a:solidFill>
                <a:latin typeface="Arial" panose="020B0604020202020204" pitchFamily="34" charset="0"/>
                <a:cs typeface="Arial" panose="020B0604020202020204" pitchFamily="34" charset="0"/>
              </a:rPr>
              <a:t>salonnières</a:t>
            </a:r>
            <a:r>
              <a:rPr lang="tr-TR" b="1" dirty="0" smtClean="0">
                <a:solidFill>
                  <a:schemeClr val="accent6">
                    <a:lumMod val="50000"/>
                  </a:schemeClr>
                </a:solidFill>
                <a:latin typeface="Arial" panose="020B0604020202020204" pitchFamily="34" charset="0"/>
                <a:cs typeface="Arial" panose="020B0604020202020204" pitchFamily="34" charset="0"/>
              </a:rPr>
              <a:t>-</a:t>
            </a:r>
            <a:r>
              <a:rPr lang="tr-TR"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Bunlar dikkatlice seçilmiş insanlardan oluşan gruplardı; bunlar ortak bir konuyu yetenekli birinin yönetiminde tartışmak üzere salonlarda </a:t>
            </a:r>
            <a:r>
              <a:rPr lang="tr-TR" dirty="0" err="1">
                <a:latin typeface="Arial" panose="020B0604020202020204" pitchFamily="34" charset="0"/>
                <a:cs typeface="Arial" panose="020B0604020202020204" pitchFamily="34" charset="0"/>
              </a:rPr>
              <a:t>biraraya</a:t>
            </a: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geliyorlardı.</a:t>
            </a:r>
          </a:p>
          <a:p>
            <a:r>
              <a:rPr lang="tr-TR" dirty="0" smtClean="0">
                <a:latin typeface="Arial" panose="020B0604020202020204" pitchFamily="34" charset="0"/>
                <a:cs typeface="Arial" panose="020B0604020202020204" pitchFamily="34" charset="0"/>
              </a:rPr>
              <a:t>Salonların </a:t>
            </a:r>
            <a:r>
              <a:rPr lang="tr-TR" dirty="0">
                <a:latin typeface="Arial" panose="020B0604020202020204" pitchFamily="34" charset="0"/>
                <a:cs typeface="Arial" panose="020B0604020202020204" pitchFamily="34" charset="0"/>
              </a:rPr>
              <a:t>üyeleri en yüksek ideal olan gerçek ve güzelliği arıyor, birliği beslediğine inandıkları mükemmelliğe, ahenk ve orana vurgu yapıyorlardı. </a:t>
            </a:r>
          </a:p>
        </p:txBody>
      </p:sp>
    </p:spTree>
    <p:extLst>
      <p:ext uri="{BB962C8B-B14F-4D97-AF65-F5344CB8AC3E}">
        <p14:creationId xmlns:p14="http://schemas.microsoft.com/office/powerpoint/2010/main" val="11387701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6">
              <a:lumMod val="60000"/>
              <a:lumOff val="40000"/>
            </a:schemeClr>
          </a:solidFill>
        </p:spPr>
        <p:txBody>
          <a:bodyPr/>
          <a:lstStyle/>
          <a:p>
            <a:r>
              <a:rPr lang="tr-TR" dirty="0">
                <a:latin typeface="Arial" panose="020B0604020202020204" pitchFamily="34" charset="0"/>
                <a:cs typeface="Arial" panose="020B0604020202020204" pitchFamily="34" charset="0"/>
              </a:rPr>
              <a:t>18.yy ortalarında edebiyatçıların Fransız toplumunun elitleriyle kaynaşması </a:t>
            </a:r>
            <a:r>
              <a:rPr lang="tr-TR" dirty="0" smtClean="0">
                <a:latin typeface="Arial" panose="020B0604020202020204" pitchFamily="34" charset="0"/>
                <a:cs typeface="Arial" panose="020B0604020202020204" pitchFamily="34" charset="0"/>
              </a:rPr>
              <a:t>yeni </a:t>
            </a:r>
            <a:r>
              <a:rPr lang="tr-TR" dirty="0">
                <a:latin typeface="Arial" panose="020B0604020202020204" pitchFamily="34" charset="0"/>
                <a:cs typeface="Arial" panose="020B0604020202020204" pitchFamily="34" charset="0"/>
              </a:rPr>
              <a:t>bir eğilime yol verdi. Örneğin: </a:t>
            </a:r>
            <a:r>
              <a:rPr lang="tr-TR" dirty="0" err="1">
                <a:latin typeface="Arial" panose="020B0604020202020204" pitchFamily="34" charset="0"/>
                <a:cs typeface="Arial" panose="020B0604020202020204" pitchFamily="34" charset="0"/>
              </a:rPr>
              <a:t>Voltaire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Dictionnaire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philosophique</a:t>
            </a:r>
            <a:r>
              <a:rPr lang="tr-TR" dirty="0">
                <a:latin typeface="Arial" panose="020B0604020202020204" pitchFamily="34" charset="0"/>
                <a:cs typeface="Arial" panose="020B0604020202020204" pitchFamily="34" charset="0"/>
              </a:rPr>
              <a:t>” de zevk (</a:t>
            </a:r>
            <a:r>
              <a:rPr lang="tr-TR" dirty="0" err="1">
                <a:latin typeface="Arial" panose="020B0604020202020204" pitchFamily="34" charset="0"/>
                <a:cs typeface="Arial" panose="020B0604020202020204" pitchFamily="34" charset="0"/>
              </a:rPr>
              <a:t>taste</a:t>
            </a:r>
            <a:r>
              <a:rPr lang="tr-TR" dirty="0">
                <a:latin typeface="Arial" panose="020B0604020202020204" pitchFamily="34" charset="0"/>
                <a:cs typeface="Arial" panose="020B0604020202020204" pitchFamily="34" charset="0"/>
              </a:rPr>
              <a:t>) tanımı yaparken, "zevk felsefe gibidir, çok az sayıda ayrıcalıklı ruha aittir ... orta sınıf ailelerinde bilinmez, onlarda kişi sürekli servete göz kulak olmakla meşguldür” </a:t>
            </a:r>
            <a:r>
              <a:rPr lang="tr-TR" dirty="0" smtClean="0">
                <a:latin typeface="Arial" panose="020B0604020202020204" pitchFamily="34" charset="0"/>
                <a:cs typeface="Arial" panose="020B0604020202020204" pitchFamily="34" charset="0"/>
              </a:rPr>
              <a:t>diyordu</a:t>
            </a:r>
          </a:p>
          <a:p>
            <a:pPr marL="0" indent="0">
              <a:buNone/>
            </a:pPr>
            <a:endParaRPr lang="tr-TR" dirty="0" smtClean="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Tarihçi </a:t>
            </a:r>
            <a:r>
              <a:rPr lang="tr-TR" dirty="0" err="1">
                <a:latin typeface="Arial" panose="020B0604020202020204" pitchFamily="34" charset="0"/>
                <a:cs typeface="Arial" panose="020B0604020202020204" pitchFamily="34" charset="0"/>
              </a:rPr>
              <a:t>Darnton’a</a:t>
            </a:r>
            <a:r>
              <a:rPr lang="tr-TR" dirty="0">
                <a:latin typeface="Arial" panose="020B0604020202020204" pitchFamily="34" charset="0"/>
                <a:cs typeface="Arial" panose="020B0604020202020204" pitchFamily="34" charset="0"/>
              </a:rPr>
              <a:t> göre "edebiyatçıların ve elitlerin kaynaşması" muhalif bir edebiyat alanını yarattı: </a:t>
            </a:r>
            <a:r>
              <a:rPr lang="tr-TR" b="1" dirty="0" err="1">
                <a:solidFill>
                  <a:schemeClr val="accent6">
                    <a:lumMod val="50000"/>
                  </a:schemeClr>
                </a:solidFill>
                <a:latin typeface="Arial" panose="020B0604020202020204" pitchFamily="34" charset="0"/>
                <a:cs typeface="Arial" panose="020B0604020202020204" pitchFamily="34" charset="0"/>
              </a:rPr>
              <a:t>Grub</a:t>
            </a:r>
            <a:r>
              <a:rPr lang="tr-TR" b="1" dirty="0">
                <a:solidFill>
                  <a:schemeClr val="accent6">
                    <a:lumMod val="50000"/>
                  </a:schemeClr>
                </a:solidFill>
                <a:latin typeface="Arial" panose="020B0604020202020204" pitchFamily="34" charset="0"/>
                <a:cs typeface="Arial" panose="020B0604020202020204" pitchFamily="34" charset="0"/>
              </a:rPr>
              <a:t> Street</a:t>
            </a:r>
          </a:p>
        </p:txBody>
      </p:sp>
    </p:spTree>
    <p:extLst>
      <p:ext uri="{BB962C8B-B14F-4D97-AF65-F5344CB8AC3E}">
        <p14:creationId xmlns:p14="http://schemas.microsoft.com/office/powerpoint/2010/main" val="34065261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6">
              <a:lumMod val="40000"/>
              <a:lumOff val="60000"/>
            </a:schemeClr>
          </a:solidFill>
        </p:spPr>
        <p:txBody>
          <a:bodyPr/>
          <a:lstStyle/>
          <a:p>
            <a:pPr marL="0" indent="0">
              <a:buNone/>
            </a:pPr>
            <a:r>
              <a:rPr lang="tr-TR" dirty="0" smtClean="0">
                <a:latin typeface="Arial" panose="020B0604020202020204" pitchFamily="34" charset="0"/>
                <a:cs typeface="Arial" panose="020B0604020202020204" pitchFamily="34" charset="0"/>
              </a:rPr>
              <a:t>Çok </a:t>
            </a:r>
            <a:r>
              <a:rPr lang="tr-TR" dirty="0">
                <a:latin typeface="Arial" panose="020B0604020202020204" pitchFamily="34" charset="0"/>
                <a:cs typeface="Arial" panose="020B0604020202020204" pitchFamily="34" charset="0"/>
              </a:rPr>
              <a:t>sayıda şair ve </a:t>
            </a:r>
            <a:r>
              <a:rPr lang="tr-TR" dirty="0" smtClean="0">
                <a:latin typeface="Arial" panose="020B0604020202020204" pitchFamily="34" charset="0"/>
                <a:cs typeface="Arial" panose="020B0604020202020204" pitchFamily="34" charset="0"/>
              </a:rPr>
              <a:t>yazar</a:t>
            </a:r>
            <a:endParaRPr lang="tr-TR" dirty="0">
              <a:latin typeface="Arial" panose="020B0604020202020204" pitchFamily="34" charset="0"/>
              <a:cs typeface="Arial" panose="020B0604020202020204" pitchFamily="34" charset="0"/>
            </a:endParaRPr>
          </a:p>
          <a:p>
            <a:pPr marL="0" indent="0">
              <a:buNone/>
            </a:pPr>
            <a:r>
              <a:rPr lang="tr-TR" dirty="0">
                <a:latin typeface="Arial" panose="020B0604020202020204" pitchFamily="34" charset="0"/>
                <a:cs typeface="Arial" panose="020B0604020202020204" pitchFamily="34" charset="0"/>
              </a:rPr>
              <a:t>edebiyatçılar </a:t>
            </a:r>
            <a:r>
              <a:rPr lang="tr-TR" dirty="0" smtClean="0">
                <a:latin typeface="Arial" panose="020B0604020202020204" pitchFamily="34" charset="0"/>
                <a:cs typeface="Arial" panose="020B0604020202020204" pitchFamily="34" charset="0"/>
              </a:rPr>
              <a:t>çevresine</a:t>
            </a:r>
          </a:p>
          <a:p>
            <a:pPr marL="0" indent="0">
              <a:buNone/>
            </a:pPr>
            <a:r>
              <a:rPr lang="tr-TR" dirty="0" smtClean="0">
                <a:latin typeface="Arial" panose="020B0604020202020204" pitchFamily="34" charset="0"/>
                <a:cs typeface="Arial" panose="020B0604020202020204" pitchFamily="34" charset="0"/>
              </a:rPr>
              <a:t>ait </a:t>
            </a:r>
            <a:r>
              <a:rPr lang="tr-TR" dirty="0">
                <a:latin typeface="Arial" panose="020B0604020202020204" pitchFamily="34" charset="0"/>
                <a:cs typeface="Arial" panose="020B0604020202020204" pitchFamily="34" charset="0"/>
              </a:rPr>
              <a:t>olmanın getirdiği </a:t>
            </a:r>
            <a:endParaRPr lang="tr-TR" dirty="0" smtClean="0">
              <a:latin typeface="Arial" panose="020B0604020202020204" pitchFamily="34" charset="0"/>
              <a:cs typeface="Arial" panose="020B0604020202020204" pitchFamily="34" charset="0"/>
            </a:endParaRPr>
          </a:p>
          <a:p>
            <a:pPr marL="0" indent="0">
              <a:buNone/>
            </a:pPr>
            <a:r>
              <a:rPr lang="tr-TR" dirty="0" smtClean="0">
                <a:latin typeface="Arial" panose="020B0604020202020204" pitchFamily="34" charset="0"/>
                <a:cs typeface="Arial" panose="020B0604020202020204" pitchFamily="34" charset="0"/>
              </a:rPr>
              <a:t>şan </a:t>
            </a:r>
            <a:r>
              <a:rPr lang="tr-TR" dirty="0">
                <a:latin typeface="Arial" panose="020B0604020202020204" pitchFamily="34" charset="0"/>
                <a:cs typeface="Arial" panose="020B0604020202020204" pitchFamily="34" charset="0"/>
              </a:rPr>
              <a:t>ve şöhrete </a:t>
            </a:r>
            <a:endParaRPr lang="tr-TR" dirty="0" smtClean="0">
              <a:latin typeface="Arial" panose="020B0604020202020204" pitchFamily="34" charset="0"/>
              <a:cs typeface="Arial" panose="020B0604020202020204" pitchFamily="34" charset="0"/>
            </a:endParaRPr>
          </a:p>
          <a:p>
            <a:pPr marL="0" indent="0">
              <a:buNone/>
            </a:pPr>
            <a:r>
              <a:rPr lang="tr-TR" dirty="0" smtClean="0">
                <a:latin typeface="Arial" panose="020B0604020202020204" pitchFamily="34" charset="0"/>
                <a:cs typeface="Arial" panose="020B0604020202020204" pitchFamily="34" charset="0"/>
              </a:rPr>
              <a:t>sahip </a:t>
            </a:r>
            <a:r>
              <a:rPr lang="tr-TR" dirty="0">
                <a:latin typeface="Arial" panose="020B0604020202020204" pitchFamily="34" charset="0"/>
                <a:cs typeface="Arial" panose="020B0604020202020204" pitchFamily="34" charset="0"/>
              </a:rPr>
              <a:t>olma </a:t>
            </a:r>
            <a:r>
              <a:rPr lang="tr-TR" dirty="0" smtClean="0">
                <a:latin typeface="Arial" panose="020B0604020202020204" pitchFamily="34" charset="0"/>
                <a:cs typeface="Arial" panose="020B0604020202020204" pitchFamily="34" charset="0"/>
              </a:rPr>
              <a:t>hevesiyle </a:t>
            </a:r>
          </a:p>
          <a:p>
            <a:pPr marL="0" indent="0">
              <a:buNone/>
            </a:pPr>
            <a:r>
              <a:rPr lang="tr-TR" dirty="0" smtClean="0">
                <a:latin typeface="Arial" panose="020B0604020202020204" pitchFamily="34" charset="0"/>
                <a:cs typeface="Arial" panose="020B0604020202020204" pitchFamily="34" charset="0"/>
              </a:rPr>
              <a:t>Yazar olmak için Paris’e </a:t>
            </a:r>
          </a:p>
          <a:p>
            <a:pPr marL="0" indent="0">
              <a:buNone/>
            </a:pPr>
            <a:r>
              <a:rPr lang="tr-TR" dirty="0" smtClean="0">
                <a:latin typeface="Arial" panose="020B0604020202020204" pitchFamily="34" charset="0"/>
                <a:cs typeface="Arial" panose="020B0604020202020204" pitchFamily="34" charset="0"/>
              </a:rPr>
              <a:t>geldiler. Edebiyat </a:t>
            </a:r>
            <a:r>
              <a:rPr lang="tr-TR" dirty="0">
                <a:latin typeface="Arial" panose="020B0604020202020204" pitchFamily="34" charset="0"/>
                <a:cs typeface="Arial" panose="020B0604020202020204" pitchFamily="34" charset="0"/>
              </a:rPr>
              <a:t>pazarı </a:t>
            </a:r>
            <a:endParaRPr lang="tr-TR" dirty="0" smtClean="0">
              <a:latin typeface="Arial" panose="020B0604020202020204" pitchFamily="34" charset="0"/>
              <a:cs typeface="Arial" panose="020B0604020202020204" pitchFamily="34" charset="0"/>
            </a:endParaRPr>
          </a:p>
          <a:p>
            <a:pPr marL="0" indent="0">
              <a:buNone/>
            </a:pPr>
            <a:r>
              <a:rPr lang="tr-TR" dirty="0" smtClean="0">
                <a:latin typeface="Arial" panose="020B0604020202020204" pitchFamily="34" charset="0"/>
                <a:cs typeface="Arial" panose="020B0604020202020204" pitchFamily="34" charset="0"/>
              </a:rPr>
              <a:t>çok </a:t>
            </a:r>
            <a:r>
              <a:rPr lang="tr-TR" dirty="0">
                <a:latin typeface="Arial" panose="020B0604020202020204" pitchFamily="34" charset="0"/>
                <a:cs typeface="Arial" panose="020B0604020202020204" pitchFamily="34" charset="0"/>
              </a:rPr>
              <a:t>sayıda yazarı </a:t>
            </a:r>
            <a:endParaRPr lang="tr-TR" dirty="0" smtClean="0">
              <a:latin typeface="Arial" panose="020B0604020202020204" pitchFamily="34" charset="0"/>
              <a:cs typeface="Arial" panose="020B0604020202020204" pitchFamily="34" charset="0"/>
            </a:endParaRPr>
          </a:p>
          <a:p>
            <a:pPr marL="0" indent="0">
              <a:buNone/>
            </a:pPr>
            <a:r>
              <a:rPr lang="tr-TR" dirty="0" smtClean="0">
                <a:latin typeface="Arial" panose="020B0604020202020204" pitchFamily="34" charset="0"/>
                <a:cs typeface="Arial" panose="020B0604020202020204" pitchFamily="34" charset="0"/>
              </a:rPr>
              <a:t>destekleyecek </a:t>
            </a:r>
            <a:r>
              <a:rPr lang="tr-TR" dirty="0">
                <a:latin typeface="Arial" panose="020B0604020202020204" pitchFamily="34" charset="0"/>
                <a:cs typeface="Arial" panose="020B0604020202020204" pitchFamily="34" charset="0"/>
              </a:rPr>
              <a:t>durumda </a:t>
            </a:r>
            <a:endParaRPr lang="tr-TR" dirty="0" smtClean="0">
              <a:latin typeface="Arial" panose="020B0604020202020204" pitchFamily="34" charset="0"/>
              <a:cs typeface="Arial" panose="020B0604020202020204" pitchFamily="34" charset="0"/>
            </a:endParaRPr>
          </a:p>
          <a:p>
            <a:pPr marL="0" indent="0">
              <a:buNone/>
            </a:pPr>
            <a:r>
              <a:rPr lang="tr-TR" dirty="0" smtClean="0">
                <a:latin typeface="Arial" panose="020B0604020202020204" pitchFamily="34" charset="0"/>
                <a:cs typeface="Arial" panose="020B0604020202020204" pitchFamily="34" charset="0"/>
              </a:rPr>
              <a:t>değildi </a:t>
            </a:r>
            <a:endParaRPr lang="tr-TR" dirty="0">
              <a:latin typeface="Arial" panose="020B0604020202020204" pitchFamily="34" charset="0"/>
              <a:cs typeface="Arial" panose="020B0604020202020204" pitchFamily="34" charset="0"/>
            </a:endParaRPr>
          </a:p>
        </p:txBody>
      </p:sp>
      <p:graphicFrame>
        <p:nvGraphicFramePr>
          <p:cNvPr id="4" name="Tablo 3"/>
          <p:cNvGraphicFramePr>
            <a:graphicFrameLocks noGrp="1"/>
          </p:cNvGraphicFramePr>
          <p:nvPr>
            <p:extLst>
              <p:ext uri="{D42A27DB-BD31-4B8C-83A1-F6EECF244321}">
                <p14:modId xmlns:p14="http://schemas.microsoft.com/office/powerpoint/2010/main" val="3784444876"/>
              </p:ext>
            </p:extLst>
          </p:nvPr>
        </p:nvGraphicFramePr>
        <p:xfrm>
          <a:off x="4823520" y="0"/>
          <a:ext cx="4320480" cy="6858000"/>
        </p:xfrm>
        <a:graphic>
          <a:graphicData uri="http://schemas.openxmlformats.org/drawingml/2006/table">
            <a:tbl>
              <a:tblPr firstRow="1" bandRow="1">
                <a:tableStyleId>{93296810-A885-4BE3-A3E7-6D5BEEA58F35}</a:tableStyleId>
              </a:tblPr>
              <a:tblGrid>
                <a:gridCol w="4320480">
                  <a:extLst>
                    <a:ext uri="{9D8B030D-6E8A-4147-A177-3AD203B41FA5}">
                      <a16:colId xmlns:a16="http://schemas.microsoft.com/office/drawing/2014/main" val="20000"/>
                    </a:ext>
                  </a:extLst>
                </a:gridCol>
              </a:tblGrid>
              <a:tr h="6858000">
                <a:tc>
                  <a:txBody>
                    <a:bodyPr/>
                    <a:lstStyle/>
                    <a:p>
                      <a:endParaRPr lang="tr-TR" sz="2000" dirty="0" smtClean="0">
                        <a:solidFill>
                          <a:schemeClr val="tx1"/>
                        </a:solidFill>
                        <a:latin typeface="Arial" panose="020B0604020202020204" pitchFamily="34" charset="0"/>
                        <a:cs typeface="Arial" panose="020B0604020202020204" pitchFamily="34" charset="0"/>
                      </a:endParaRPr>
                    </a:p>
                    <a:p>
                      <a:r>
                        <a:rPr lang="tr-TR" sz="2000" dirty="0" smtClean="0">
                          <a:solidFill>
                            <a:schemeClr val="tx1"/>
                          </a:solidFill>
                          <a:latin typeface="Arial" panose="020B0604020202020204" pitchFamily="34" charset="0"/>
                          <a:cs typeface="Arial" panose="020B0604020202020204" pitchFamily="34" charset="0"/>
                        </a:rPr>
                        <a:t>Bu acı ve nefret, edebiyatta yansımalarını buldu </a:t>
                      </a:r>
                      <a:r>
                        <a:rPr lang="tr-TR" sz="2000" dirty="0" err="1" smtClean="0">
                          <a:solidFill>
                            <a:schemeClr val="tx1"/>
                          </a:solidFill>
                          <a:latin typeface="Arial" panose="020B0604020202020204" pitchFamily="34" charset="0"/>
                          <a:cs typeface="Arial" panose="020B0604020202020204" pitchFamily="34" charset="0"/>
                        </a:rPr>
                        <a:t>Grub</a:t>
                      </a:r>
                      <a:r>
                        <a:rPr lang="tr-TR" sz="2000" dirty="0" smtClean="0">
                          <a:solidFill>
                            <a:schemeClr val="tx1"/>
                          </a:solidFill>
                          <a:latin typeface="Arial" panose="020B0604020202020204" pitchFamily="34" charset="0"/>
                          <a:cs typeface="Arial" panose="020B0604020202020204" pitchFamily="34" charset="0"/>
                        </a:rPr>
                        <a:t> Street </a:t>
                      </a:r>
                      <a:r>
                        <a:rPr lang="tr-TR" sz="2000" dirty="0" err="1" smtClean="0">
                          <a:solidFill>
                            <a:schemeClr val="tx1"/>
                          </a:solidFill>
                          <a:latin typeface="Arial" panose="020B0604020202020204" pitchFamily="34" charset="0"/>
                          <a:cs typeface="Arial" panose="020B0604020202020204" pitchFamily="34" charset="0"/>
                        </a:rPr>
                        <a:t>Hacks</a:t>
                      </a:r>
                      <a:r>
                        <a:rPr lang="tr-TR" sz="2000" dirty="0" smtClean="0">
                          <a:solidFill>
                            <a:schemeClr val="tx1"/>
                          </a:solidFill>
                          <a:latin typeface="Arial" panose="020B0604020202020204" pitchFamily="34" charset="0"/>
                          <a:cs typeface="Arial" panose="020B0604020202020204" pitchFamily="34" charset="0"/>
                        </a:rPr>
                        <a:t> </a:t>
                      </a:r>
                      <a:r>
                        <a:rPr lang="tr-TR" sz="2000" dirty="0" err="1" smtClean="0">
                          <a:solidFill>
                            <a:schemeClr val="tx1"/>
                          </a:solidFill>
                          <a:latin typeface="Arial" panose="020B0604020202020204" pitchFamily="34" charset="0"/>
                          <a:cs typeface="Arial" panose="020B0604020202020204" pitchFamily="34" charset="0"/>
                        </a:rPr>
                        <a:t>libelle</a:t>
                      </a:r>
                      <a:r>
                        <a:rPr lang="tr-TR" sz="2000" dirty="0" smtClean="0">
                          <a:solidFill>
                            <a:schemeClr val="tx1"/>
                          </a:solidFill>
                          <a:latin typeface="Arial" panose="020B0604020202020204" pitchFamily="34" charset="0"/>
                          <a:cs typeface="Arial" panose="020B0604020202020204" pitchFamily="34" charset="0"/>
                        </a:rPr>
                        <a:t> diye adlandırılan eserler(saldırgan nitelikli) ürettiler</a:t>
                      </a:r>
                    </a:p>
                    <a:p>
                      <a:r>
                        <a:rPr lang="tr-TR" sz="2000" dirty="0" smtClean="0">
                          <a:solidFill>
                            <a:schemeClr val="tx1"/>
                          </a:solidFill>
                          <a:latin typeface="Arial" panose="020B0604020202020204" pitchFamily="34" charset="0"/>
                          <a:cs typeface="Arial" panose="020B0604020202020204" pitchFamily="34" charset="0"/>
                        </a:rPr>
                        <a:t>Daha çok broşür biçiminde yazılan bu eserler  saraya, kiliseye, aristokrasiye, akademilere, salonlara, yüceltilen ve saygı duyulan </a:t>
                      </a:r>
                      <a:r>
                        <a:rPr lang="tr-TR" sz="2000" dirty="0" err="1" smtClean="0">
                          <a:solidFill>
                            <a:schemeClr val="tx1"/>
                          </a:solidFill>
                          <a:latin typeface="Arial" panose="020B0604020202020204" pitchFamily="34" charset="0"/>
                          <a:cs typeface="Arial" panose="020B0604020202020204" pitchFamily="34" charset="0"/>
                        </a:rPr>
                        <a:t>herşeye</a:t>
                      </a:r>
                      <a:r>
                        <a:rPr lang="tr-TR" sz="2000" dirty="0" smtClean="0">
                          <a:solidFill>
                            <a:schemeClr val="tx1"/>
                          </a:solidFill>
                          <a:latin typeface="Arial" panose="020B0604020202020204" pitchFamily="34" charset="0"/>
                          <a:cs typeface="Arial" panose="020B0604020202020204" pitchFamily="34" charset="0"/>
                        </a:rPr>
                        <a:t> iftiralarda bulunuyordu.</a:t>
                      </a:r>
                    </a:p>
                    <a:p>
                      <a:r>
                        <a:rPr lang="tr-TR" sz="2000" dirty="0" err="1" smtClean="0">
                          <a:solidFill>
                            <a:schemeClr val="tx1"/>
                          </a:solidFill>
                          <a:latin typeface="Arial" panose="020B0604020202020204" pitchFamily="34" charset="0"/>
                          <a:cs typeface="Arial" panose="020B0604020202020204" pitchFamily="34" charset="0"/>
                        </a:rPr>
                        <a:t>Darnton’a</a:t>
                      </a:r>
                      <a:r>
                        <a:rPr lang="tr-TR" sz="2000" dirty="0" smtClean="0">
                          <a:solidFill>
                            <a:schemeClr val="tx1"/>
                          </a:solidFill>
                          <a:latin typeface="Arial" panose="020B0604020202020204" pitchFamily="34" charset="0"/>
                          <a:cs typeface="Arial" panose="020B0604020202020204" pitchFamily="34" charset="0"/>
                        </a:rPr>
                        <a:t> göre, </a:t>
                      </a:r>
                      <a:r>
                        <a:rPr lang="tr-TR" sz="2000" dirty="0" err="1" smtClean="0">
                          <a:solidFill>
                            <a:schemeClr val="tx1"/>
                          </a:solidFill>
                          <a:latin typeface="Arial" panose="020B0604020202020204" pitchFamily="34" charset="0"/>
                          <a:cs typeface="Arial" panose="020B0604020202020204" pitchFamily="34" charset="0"/>
                        </a:rPr>
                        <a:t>the</a:t>
                      </a:r>
                      <a:r>
                        <a:rPr lang="tr-TR" sz="2000" dirty="0" smtClean="0">
                          <a:solidFill>
                            <a:schemeClr val="tx1"/>
                          </a:solidFill>
                          <a:latin typeface="Arial" panose="020B0604020202020204" pitchFamily="34" charset="0"/>
                          <a:cs typeface="Arial" panose="020B0604020202020204" pitchFamily="34" charset="0"/>
                        </a:rPr>
                        <a:t> </a:t>
                      </a:r>
                      <a:r>
                        <a:rPr lang="tr-TR" sz="2000" dirty="0" err="1" smtClean="0">
                          <a:solidFill>
                            <a:schemeClr val="tx1"/>
                          </a:solidFill>
                          <a:latin typeface="Arial" panose="020B0604020202020204" pitchFamily="34" charset="0"/>
                          <a:cs typeface="Arial" panose="020B0604020202020204" pitchFamily="34" charset="0"/>
                        </a:rPr>
                        <a:t>Grub</a:t>
                      </a:r>
                      <a:r>
                        <a:rPr lang="tr-TR" sz="2000" dirty="0" smtClean="0">
                          <a:solidFill>
                            <a:schemeClr val="tx1"/>
                          </a:solidFill>
                          <a:latin typeface="Arial" panose="020B0604020202020204" pitchFamily="34" charset="0"/>
                          <a:cs typeface="Arial" panose="020B0604020202020204" pitchFamily="34" charset="0"/>
                        </a:rPr>
                        <a:t> Street </a:t>
                      </a:r>
                      <a:r>
                        <a:rPr lang="tr-TR" sz="2000" dirty="0" err="1" smtClean="0">
                          <a:solidFill>
                            <a:schemeClr val="tx1"/>
                          </a:solidFill>
                          <a:latin typeface="Arial" panose="020B0604020202020204" pitchFamily="34" charset="0"/>
                          <a:cs typeface="Arial" panose="020B0604020202020204" pitchFamily="34" charset="0"/>
                        </a:rPr>
                        <a:t>hacks</a:t>
                      </a:r>
                      <a:r>
                        <a:rPr lang="tr-TR" sz="2000" dirty="0" smtClean="0">
                          <a:solidFill>
                            <a:schemeClr val="tx1"/>
                          </a:solidFill>
                          <a:latin typeface="Arial" panose="020B0604020202020204" pitchFamily="34" charset="0"/>
                          <a:cs typeface="Arial" panose="020B0604020202020204" pitchFamily="34" charset="0"/>
                        </a:rPr>
                        <a:t> felsefecilerin gösterdiği "devrim ruhunu" aldılar ve Fransa’da politik, ahlaki ve dini otorite figürlerinin kutsallığını ortadan kaldıran devrimin yolunu açtılar</a:t>
                      </a:r>
                      <a:endParaRPr lang="tr-TR" sz="20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3276523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6">
              <a:lumMod val="40000"/>
              <a:lumOff val="60000"/>
            </a:schemeClr>
          </a:solidFill>
        </p:spPr>
        <p:txBody>
          <a:bodyPr/>
          <a:lstStyle/>
          <a:p>
            <a:endParaRPr lang="tr-TR" dirty="0" smtClean="0">
              <a:latin typeface="Arial" panose="020B0604020202020204" pitchFamily="34" charset="0"/>
              <a:cs typeface="Arial" panose="020B0604020202020204" pitchFamily="34" charset="0"/>
            </a:endParaRPr>
          </a:p>
          <a:p>
            <a:r>
              <a:rPr lang="tr-TR" b="1" dirty="0" smtClean="0">
                <a:solidFill>
                  <a:schemeClr val="accent6">
                    <a:lumMod val="50000"/>
                  </a:schemeClr>
                </a:solidFill>
                <a:latin typeface="Arial" panose="020B0604020202020204" pitchFamily="34" charset="0"/>
                <a:cs typeface="Arial" panose="020B0604020202020204" pitchFamily="34" charset="0"/>
              </a:rPr>
              <a:t>Edebiyatçılar </a:t>
            </a:r>
            <a:r>
              <a:rPr lang="tr-TR" b="1" dirty="0">
                <a:solidFill>
                  <a:schemeClr val="accent6">
                    <a:lumMod val="50000"/>
                  </a:schemeClr>
                </a:solidFill>
                <a:latin typeface="Arial" panose="020B0604020202020204" pitchFamily="34" charset="0"/>
                <a:cs typeface="Arial" panose="020B0604020202020204" pitchFamily="34" charset="0"/>
              </a:rPr>
              <a:t>cumhuriyetinin </a:t>
            </a:r>
            <a:r>
              <a:rPr lang="tr-TR" dirty="0">
                <a:latin typeface="Arial" panose="020B0604020202020204" pitchFamily="34" charset="0"/>
                <a:cs typeface="Arial" panose="020B0604020202020204" pitchFamily="34" charset="0"/>
              </a:rPr>
              <a:t>idealleri bazı </a:t>
            </a:r>
          </a:p>
          <a:p>
            <a:pPr marL="0" indent="0">
              <a:buNone/>
            </a:pPr>
            <a:r>
              <a:rPr lang="tr-TR" dirty="0">
                <a:latin typeface="Arial" panose="020B0604020202020204" pitchFamily="34" charset="0"/>
                <a:cs typeface="Arial" panose="020B0604020202020204" pitchFamily="34" charset="0"/>
              </a:rPr>
              <a:t>Aydınlanma idealleriyle aynıydı. </a:t>
            </a:r>
            <a:r>
              <a:rPr lang="tr-TR" dirty="0" smtClean="0">
                <a:latin typeface="Arial" panose="020B0604020202020204" pitchFamily="34" charset="0"/>
                <a:cs typeface="Arial" panose="020B0604020202020204" pitchFamily="34" charset="0"/>
              </a:rPr>
              <a:t>Bilgi </a:t>
            </a:r>
            <a:r>
              <a:rPr lang="tr-TR" dirty="0">
                <a:latin typeface="Arial" panose="020B0604020202020204" pitchFamily="34" charset="0"/>
                <a:cs typeface="Arial" panose="020B0604020202020204" pitchFamily="34" charset="0"/>
              </a:rPr>
              <a:t>ile yönetilen siyasi sınırların ötesinde </a:t>
            </a:r>
            <a:r>
              <a:rPr lang="tr-TR" dirty="0" smtClean="0">
                <a:latin typeface="Arial" panose="020B0604020202020204" pitchFamily="34" charset="0"/>
                <a:cs typeface="Arial" panose="020B0604020202020204" pitchFamily="34" charset="0"/>
              </a:rPr>
              <a:t>davranabilen</a:t>
            </a:r>
            <a:r>
              <a:rPr lang="tr-TR" dirty="0">
                <a:latin typeface="Arial" panose="020B0604020202020204" pitchFamily="34" charset="0"/>
                <a:cs typeface="Arial" panose="020B0604020202020204" pitchFamily="34" charset="0"/>
              </a:rPr>
              <a:t>, eşitlikçi bir bölge ve devlete </a:t>
            </a:r>
            <a:r>
              <a:rPr lang="tr-TR" dirty="0" smtClean="0">
                <a:latin typeface="Arial" panose="020B0604020202020204" pitchFamily="34" charset="0"/>
                <a:cs typeface="Arial" panose="020B0604020202020204" pitchFamily="34" charset="0"/>
              </a:rPr>
              <a:t>rakip </a:t>
            </a:r>
            <a:r>
              <a:rPr lang="tr-TR" dirty="0">
                <a:latin typeface="Arial" panose="020B0604020202020204" pitchFamily="34" charset="0"/>
                <a:cs typeface="Arial" panose="020B0604020202020204" pitchFamily="34" charset="0"/>
              </a:rPr>
              <a:t>bir güç olmak. Din veya yasalarla ilgili </a:t>
            </a:r>
            <a:r>
              <a:rPr lang="tr-TR" dirty="0" smtClean="0">
                <a:latin typeface="Arial" panose="020B0604020202020204" pitchFamily="34" charset="0"/>
                <a:cs typeface="Arial" panose="020B0604020202020204" pitchFamily="34" charset="0"/>
              </a:rPr>
              <a:t>soruları </a:t>
            </a:r>
            <a:r>
              <a:rPr lang="tr-TR" dirty="0">
                <a:latin typeface="Arial" panose="020B0604020202020204" pitchFamily="34" charset="0"/>
                <a:cs typeface="Arial" panose="020B0604020202020204" pitchFamily="34" charset="0"/>
              </a:rPr>
              <a:t>irdeleyen, özgür </a:t>
            </a:r>
            <a:r>
              <a:rPr lang="tr-TR" dirty="0" smtClean="0">
                <a:latin typeface="Arial" panose="020B0604020202020204" pitchFamily="34" charset="0"/>
                <a:cs typeface="Arial" panose="020B0604020202020204" pitchFamily="34" charset="0"/>
              </a:rPr>
              <a:t>kamuoyunu </a:t>
            </a:r>
            <a:r>
              <a:rPr lang="tr-TR" dirty="0">
                <a:latin typeface="Arial" panose="020B0604020202020204" pitchFamily="34" charset="0"/>
                <a:cs typeface="Arial" panose="020B0604020202020204" pitchFamily="34" charset="0"/>
              </a:rPr>
              <a:t>destekleyen </a:t>
            </a:r>
            <a:r>
              <a:rPr lang="tr-TR" dirty="0" smtClean="0">
                <a:latin typeface="Arial" panose="020B0604020202020204" pitchFamily="34" charset="0"/>
                <a:cs typeface="Arial" panose="020B0604020202020204" pitchFamily="34" charset="0"/>
              </a:rPr>
              <a:t>bir </a:t>
            </a:r>
            <a:r>
              <a:rPr lang="tr-TR" dirty="0">
                <a:latin typeface="Arial" panose="020B0604020202020204" pitchFamily="34" charset="0"/>
                <a:cs typeface="Arial" panose="020B0604020202020204" pitchFamily="34" charset="0"/>
              </a:rPr>
              <a:t>forumdu</a:t>
            </a:r>
          </a:p>
          <a:p>
            <a:r>
              <a:rPr lang="tr-TR" b="1" dirty="0">
                <a:solidFill>
                  <a:schemeClr val="accent6">
                    <a:lumMod val="50000"/>
                  </a:schemeClr>
                </a:solidFill>
                <a:latin typeface="Arial" panose="020B0604020202020204" pitchFamily="34" charset="0"/>
                <a:cs typeface="Arial" panose="020B0604020202020204" pitchFamily="34" charset="0"/>
              </a:rPr>
              <a:t>Müzisyenlerin</a:t>
            </a:r>
            <a:r>
              <a:rPr lang="tr-TR" dirty="0">
                <a:latin typeface="Arial" panose="020B0604020202020204" pitchFamily="34" charset="0"/>
                <a:cs typeface="Arial" panose="020B0604020202020204" pitchFamily="34" charset="0"/>
              </a:rPr>
              <a:t> giderek daha çok halk desteği bulması, </a:t>
            </a:r>
            <a:r>
              <a:rPr lang="tr-TR" b="1" dirty="0">
                <a:solidFill>
                  <a:schemeClr val="accent6">
                    <a:lumMod val="50000"/>
                  </a:schemeClr>
                </a:solidFill>
                <a:latin typeface="Arial" panose="020B0604020202020204" pitchFamily="34" charset="0"/>
                <a:cs typeface="Arial" panose="020B0604020202020204" pitchFamily="34" charset="0"/>
              </a:rPr>
              <a:t>halk konserlerini </a:t>
            </a:r>
            <a:r>
              <a:rPr lang="tr-TR" dirty="0">
                <a:latin typeface="Arial" panose="020B0604020202020204" pitchFamily="34" charset="0"/>
                <a:cs typeface="Arial" panose="020B0604020202020204" pitchFamily="34" charset="0"/>
              </a:rPr>
              <a:t>popüler hale getirdi ve icra edenler ile kompozitörlerin gelirlerini artırdı; böylelikle konserler daha geniş kitlelere ulaşmaya başladı</a:t>
            </a:r>
          </a:p>
        </p:txBody>
      </p:sp>
    </p:spTree>
    <p:extLst>
      <p:ext uri="{BB962C8B-B14F-4D97-AF65-F5344CB8AC3E}">
        <p14:creationId xmlns:p14="http://schemas.microsoft.com/office/powerpoint/2010/main" val="34878294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6">
              <a:lumMod val="40000"/>
              <a:lumOff val="60000"/>
            </a:schemeClr>
          </a:solidFill>
        </p:spPr>
        <p:txBody>
          <a:bodyPr/>
          <a:lstStyle/>
          <a:p>
            <a:r>
              <a:rPr lang="tr-TR" dirty="0">
                <a:latin typeface="Arial" panose="020B0604020202020204" pitchFamily="34" charset="0"/>
                <a:cs typeface="Arial" panose="020B0604020202020204" pitchFamily="34" charset="0"/>
              </a:rPr>
              <a:t>Ekonomi ve orta sınıf büyüdükçe amatör müzisyenlerin sayısı da </a:t>
            </a:r>
            <a:r>
              <a:rPr lang="tr-TR" dirty="0" smtClean="0">
                <a:latin typeface="Arial" panose="020B0604020202020204" pitchFamily="34" charset="0"/>
                <a:cs typeface="Arial" panose="020B0604020202020204" pitchFamily="34" charset="0"/>
              </a:rPr>
              <a:t>arttı. </a:t>
            </a:r>
            <a:r>
              <a:rPr lang="tr-TR" dirty="0">
                <a:latin typeface="Arial" panose="020B0604020202020204" pitchFamily="34" charset="0"/>
                <a:cs typeface="Arial" panose="020B0604020202020204" pitchFamily="34" charset="0"/>
              </a:rPr>
              <a:t>Bunun bir göstergesi kadınların </a:t>
            </a:r>
            <a:r>
              <a:rPr lang="tr-TR" dirty="0" smtClean="0">
                <a:latin typeface="Arial" panose="020B0604020202020204" pitchFamily="34" charset="0"/>
                <a:cs typeface="Arial" panose="020B0604020202020204" pitchFamily="34" charset="0"/>
              </a:rPr>
              <a:t>katılımıydı.  </a:t>
            </a:r>
            <a:r>
              <a:rPr lang="tr-TR" dirty="0">
                <a:latin typeface="Arial" panose="020B0604020202020204" pitchFamily="34" charset="0"/>
                <a:cs typeface="Arial" panose="020B0604020202020204" pitchFamily="34" charset="0"/>
              </a:rPr>
              <a:t>Bu hareket kadınların toplumsal düzeyde müzikle daha çok ilgilenmesini olanaklı </a:t>
            </a:r>
            <a:r>
              <a:rPr lang="tr-TR" dirty="0" smtClean="0">
                <a:latin typeface="Arial" panose="020B0604020202020204" pitchFamily="34" charset="0"/>
                <a:cs typeface="Arial" panose="020B0604020202020204" pitchFamily="34" charset="0"/>
              </a:rPr>
              <a:t>kıldı</a:t>
            </a:r>
          </a:p>
          <a:p>
            <a:r>
              <a:rPr lang="tr-TR" b="1" dirty="0">
                <a:solidFill>
                  <a:schemeClr val="accent6">
                    <a:lumMod val="50000"/>
                  </a:schemeClr>
                </a:solidFill>
                <a:latin typeface="Arial" panose="020B0604020202020204" pitchFamily="34" charset="0"/>
                <a:cs typeface="Arial" panose="020B0604020202020204" pitchFamily="34" charset="0"/>
              </a:rPr>
              <a:t>Bilgiyi kaydetme ve </a:t>
            </a:r>
            <a:r>
              <a:rPr lang="tr-TR" b="1" dirty="0" err="1">
                <a:solidFill>
                  <a:schemeClr val="accent6">
                    <a:lumMod val="50000"/>
                  </a:schemeClr>
                </a:solidFill>
                <a:latin typeface="Arial" panose="020B0604020202020204" pitchFamily="34" charset="0"/>
                <a:cs typeface="Arial" panose="020B0604020202020204" pitchFamily="34" charset="0"/>
              </a:rPr>
              <a:t>sistematize</a:t>
            </a:r>
            <a:r>
              <a:rPr lang="tr-TR" b="1" dirty="0">
                <a:solidFill>
                  <a:schemeClr val="accent6">
                    <a:lumMod val="50000"/>
                  </a:schemeClr>
                </a:solidFill>
                <a:latin typeface="Arial" panose="020B0604020202020204" pitchFamily="34" charset="0"/>
                <a:cs typeface="Arial" panose="020B0604020202020204" pitchFamily="34" charset="0"/>
              </a:rPr>
              <a:t> etme </a:t>
            </a:r>
            <a:r>
              <a:rPr lang="tr-TR" dirty="0">
                <a:latin typeface="Arial" panose="020B0604020202020204" pitchFamily="34" charset="0"/>
                <a:cs typeface="Arial" panose="020B0604020202020204" pitchFamily="34" charset="0"/>
              </a:rPr>
              <a:t>arzusunun müzik yayınlarında önemli bir etkisi </a:t>
            </a:r>
            <a:r>
              <a:rPr lang="tr-TR" dirty="0" smtClean="0">
                <a:latin typeface="Arial" panose="020B0604020202020204" pitchFamily="34" charset="0"/>
                <a:cs typeface="Arial" panose="020B0604020202020204" pitchFamily="34" charset="0"/>
              </a:rPr>
              <a:t>oldu</a:t>
            </a:r>
          </a:p>
          <a:p>
            <a:r>
              <a:rPr lang="tr-TR" b="1" dirty="0" smtClean="0">
                <a:solidFill>
                  <a:schemeClr val="accent6">
                    <a:lumMod val="50000"/>
                  </a:schemeClr>
                </a:solidFill>
                <a:latin typeface="Arial" panose="020B0604020202020204" pitchFamily="34" charset="0"/>
                <a:cs typeface="Arial" panose="020B0604020202020204" pitchFamily="34" charset="0"/>
              </a:rPr>
              <a:t>Müzik </a:t>
            </a:r>
            <a:r>
              <a:rPr lang="tr-TR" b="1" dirty="0">
                <a:solidFill>
                  <a:schemeClr val="accent6">
                    <a:lumMod val="50000"/>
                  </a:schemeClr>
                </a:solidFill>
                <a:latin typeface="Arial" panose="020B0604020202020204" pitchFamily="34" charset="0"/>
                <a:cs typeface="Arial" panose="020B0604020202020204" pitchFamily="34" charset="0"/>
              </a:rPr>
              <a:t>yayıncıları</a:t>
            </a:r>
            <a:r>
              <a:rPr lang="tr-TR" dirty="0">
                <a:latin typeface="Arial" panose="020B0604020202020204" pitchFamily="34" charset="0"/>
                <a:cs typeface="Arial" panose="020B0604020202020204" pitchFamily="34" charset="0"/>
              </a:rPr>
              <a:t>, amatör müzisyenlerin ihtiyacını karşılamaya/onlara hitap eden yayınlar basmaya başladılar. (müziği onların çalabileceği ve anlayabileceği hale getiren). </a:t>
            </a:r>
          </a:p>
        </p:txBody>
      </p:sp>
    </p:spTree>
    <p:extLst>
      <p:ext uri="{BB962C8B-B14F-4D97-AF65-F5344CB8AC3E}">
        <p14:creationId xmlns:p14="http://schemas.microsoft.com/office/powerpoint/2010/main" val="5821757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3854"/>
            <a:ext cx="9144000" cy="6844145"/>
          </a:xfrm>
          <a:solidFill>
            <a:schemeClr val="accent6">
              <a:lumMod val="40000"/>
              <a:lumOff val="60000"/>
            </a:schemeClr>
          </a:solidFill>
        </p:spPr>
        <p:txBody>
          <a:bodyPr/>
          <a:lstStyle/>
          <a:p>
            <a:r>
              <a:rPr lang="tr-TR" dirty="0">
                <a:latin typeface="Arial" panose="020B0604020202020204" pitchFamily="34" charset="0"/>
                <a:cs typeface="Arial" panose="020B0604020202020204" pitchFamily="34" charset="0"/>
              </a:rPr>
              <a:t>Güzel sanatlar çalışmalarının artması ve yanı sıra amatör dostu yayınlanan çalışmalara ulaşım daha çok insanın müziği okuma ve tartışmasına yol açtı. Hem amatörler hem de bilenler için </a:t>
            </a:r>
            <a:r>
              <a:rPr lang="tr-TR" b="1" dirty="0">
                <a:solidFill>
                  <a:schemeClr val="accent6">
                    <a:lumMod val="50000"/>
                  </a:schemeClr>
                </a:solidFill>
                <a:latin typeface="Arial" panose="020B0604020202020204" pitchFamily="34" charset="0"/>
                <a:cs typeface="Arial" panose="020B0604020202020204" pitchFamily="34" charset="0"/>
              </a:rPr>
              <a:t>müzik dergileri(</a:t>
            </a:r>
            <a:r>
              <a:rPr lang="tr-TR" b="1" dirty="0" err="1">
                <a:solidFill>
                  <a:schemeClr val="accent6">
                    <a:lumMod val="50000"/>
                  </a:schemeClr>
                </a:solidFill>
                <a:latin typeface="Arial" panose="020B0604020202020204" pitchFamily="34" charset="0"/>
                <a:cs typeface="Arial" panose="020B0604020202020204" pitchFamily="34" charset="0"/>
              </a:rPr>
              <a:t>magazines</a:t>
            </a:r>
            <a:r>
              <a:rPr lang="tr-TR" b="1" dirty="0">
                <a:solidFill>
                  <a:schemeClr val="accent6">
                    <a:lumMod val="50000"/>
                  </a:schemeClr>
                </a:solidFill>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değerlendirmeleri eleştirel çalışmalar ortaya çıkmaya </a:t>
            </a:r>
            <a:r>
              <a:rPr lang="tr-TR" dirty="0" smtClean="0">
                <a:latin typeface="Arial" panose="020B0604020202020204" pitchFamily="34" charset="0"/>
                <a:cs typeface="Arial" panose="020B0604020202020204" pitchFamily="34" charset="0"/>
              </a:rPr>
              <a:t>başladı</a:t>
            </a:r>
          </a:p>
          <a:p>
            <a:pPr marL="0" indent="0">
              <a:buNone/>
            </a:pPr>
            <a:endParaRPr lang="tr-TR" dirty="0" smtClean="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Aydınlanma düşünürleri büyük şehirlerde fikirlerinin kadın-erkek eğitimli insanlar arasında yayılması için büyük enerji harcadılar</a:t>
            </a:r>
          </a:p>
        </p:txBody>
      </p:sp>
    </p:spTree>
    <p:extLst>
      <p:ext uri="{BB962C8B-B14F-4D97-AF65-F5344CB8AC3E}">
        <p14:creationId xmlns:p14="http://schemas.microsoft.com/office/powerpoint/2010/main" val="3694555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1417638"/>
          </a:xfrm>
          <a:solidFill>
            <a:schemeClr val="accent6"/>
          </a:solidFill>
        </p:spPr>
        <p:txBody>
          <a:bodyPr/>
          <a:lstStyle/>
          <a:p>
            <a:r>
              <a:rPr lang="tr-TR" b="1" dirty="0" smtClean="0">
                <a:latin typeface="Arial" panose="020B0604020202020204" pitchFamily="34" charset="0"/>
                <a:cs typeface="Arial" panose="020B0604020202020204" pitchFamily="34" charset="0"/>
              </a:rPr>
              <a:t>Aydınlanma</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0" y="1412776"/>
            <a:ext cx="9144000" cy="5445224"/>
          </a:xfrm>
          <a:solidFill>
            <a:schemeClr val="accent6">
              <a:lumMod val="40000"/>
              <a:lumOff val="60000"/>
            </a:schemeClr>
          </a:solidFill>
        </p:spPr>
        <p:txBody>
          <a:bodyPr/>
          <a:lstStyle/>
          <a:p>
            <a:r>
              <a:rPr lang="tr-TR" dirty="0">
                <a:latin typeface="Arial" panose="020B0604020202020204" pitchFamily="34" charset="0"/>
                <a:cs typeface="Arial" panose="020B0604020202020204" pitchFamily="34" charset="0"/>
              </a:rPr>
              <a:t>Aydınlanma (veya akıl çağı) entelektüellerin Avrupa’da 17.yy’ın sonlarında başlattığı, geleneklerden ziyade akla ve bireyciliğe vurgu yapan kültürel bir </a:t>
            </a:r>
            <a:r>
              <a:rPr lang="tr-TR" dirty="0" smtClean="0">
                <a:latin typeface="Arial" panose="020B0604020202020204" pitchFamily="34" charset="0"/>
                <a:cs typeface="Arial" panose="020B0604020202020204" pitchFamily="34" charset="0"/>
              </a:rPr>
              <a:t>harekettir</a:t>
            </a:r>
          </a:p>
          <a:p>
            <a:r>
              <a:rPr lang="tr-TR" dirty="0">
                <a:latin typeface="Arial" panose="020B0604020202020204" pitchFamily="34" charset="0"/>
                <a:cs typeface="Arial" panose="020B0604020202020204" pitchFamily="34" charset="0"/>
              </a:rPr>
              <a:t>Amacı aklı kullanarak geleneklere ve kadere dayanan geleneğin üstesinden gelerek ve </a:t>
            </a:r>
            <a:r>
              <a:rPr lang="tr-TR" b="1" dirty="0">
                <a:solidFill>
                  <a:schemeClr val="accent6">
                    <a:lumMod val="50000"/>
                  </a:schemeClr>
                </a:solidFill>
                <a:latin typeface="Arial" panose="020B0604020202020204" pitchFamily="34" charset="0"/>
                <a:cs typeface="Arial" panose="020B0604020202020204" pitchFamily="34" charset="0"/>
              </a:rPr>
              <a:t>bilimsel yöntem yoluyla bilgiyi ilerleterek toplumsal reform </a:t>
            </a:r>
            <a:r>
              <a:rPr lang="tr-TR" dirty="0">
                <a:latin typeface="Arial" panose="020B0604020202020204" pitchFamily="34" charset="0"/>
                <a:cs typeface="Arial" panose="020B0604020202020204" pitchFamily="34" charset="0"/>
              </a:rPr>
              <a:t>yapmaktır.</a:t>
            </a:r>
          </a:p>
        </p:txBody>
      </p:sp>
    </p:spTree>
    <p:extLst>
      <p:ext uri="{BB962C8B-B14F-4D97-AF65-F5344CB8AC3E}">
        <p14:creationId xmlns:p14="http://schemas.microsoft.com/office/powerpoint/2010/main" val="14117383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6">
              <a:lumMod val="40000"/>
              <a:lumOff val="60000"/>
            </a:schemeClr>
          </a:solidFill>
        </p:spPr>
        <p:txBody>
          <a:bodyPr>
            <a:normAutofit fontScale="92500" lnSpcReduction="10000"/>
          </a:bodyPr>
          <a:lstStyle/>
          <a:p>
            <a:r>
              <a:rPr lang="tr-TR" dirty="0">
                <a:latin typeface="Arial" panose="020B0604020202020204" pitchFamily="34" charset="0"/>
                <a:cs typeface="Arial" panose="020B0604020202020204" pitchFamily="34" charset="0"/>
              </a:rPr>
              <a:t>Aydınlanma üzerine yapılan çalışmaların çoğu entelektüellerin </a:t>
            </a:r>
            <a:r>
              <a:rPr lang="tr-TR" b="1" dirty="0">
                <a:solidFill>
                  <a:schemeClr val="accent6">
                    <a:lumMod val="50000"/>
                  </a:schemeClr>
                </a:solidFill>
                <a:latin typeface="Arial" panose="020B0604020202020204" pitchFamily="34" charset="0"/>
                <a:cs typeface="Arial" panose="020B0604020202020204" pitchFamily="34" charset="0"/>
              </a:rPr>
              <a:t>eğitimin ne hakkında olması </a:t>
            </a:r>
            <a:r>
              <a:rPr lang="tr-TR" dirty="0">
                <a:latin typeface="Arial" panose="020B0604020202020204" pitchFamily="34" charset="0"/>
                <a:cs typeface="Arial" panose="020B0604020202020204" pitchFamily="34" charset="0"/>
              </a:rPr>
              <a:t>gerektiğinden çok </a:t>
            </a:r>
            <a:r>
              <a:rPr lang="tr-TR" b="1" dirty="0">
                <a:solidFill>
                  <a:schemeClr val="accent6">
                    <a:lumMod val="50000"/>
                  </a:schemeClr>
                </a:solidFill>
                <a:latin typeface="Arial" panose="020B0604020202020204" pitchFamily="34" charset="0"/>
                <a:cs typeface="Arial" panose="020B0604020202020204" pitchFamily="34" charset="0"/>
              </a:rPr>
              <a:t>eğitimin nasıl olması </a:t>
            </a:r>
            <a:r>
              <a:rPr lang="tr-TR" dirty="0">
                <a:latin typeface="Arial" panose="020B0604020202020204" pitchFamily="34" charset="0"/>
                <a:cs typeface="Arial" panose="020B0604020202020204" pitchFamily="34" charset="0"/>
              </a:rPr>
              <a:t>gerektiğine vurgu yapmasıydı. İngiltere’nin John </a:t>
            </a:r>
            <a:r>
              <a:rPr lang="tr-TR" dirty="0" err="1">
                <a:latin typeface="Arial" panose="020B0604020202020204" pitchFamily="34" charset="0"/>
                <a:cs typeface="Arial" panose="020B0604020202020204" pitchFamily="34" charset="0"/>
              </a:rPr>
              <a:t>Locke’u</a:t>
            </a:r>
            <a:r>
              <a:rPr lang="tr-TR" dirty="0">
                <a:latin typeface="Arial" panose="020B0604020202020204" pitchFamily="34" charset="0"/>
                <a:cs typeface="Arial" panose="020B0604020202020204" pitchFamily="34" charset="0"/>
              </a:rPr>
              <a:t> ve İsviçre’nin Jean </a:t>
            </a:r>
            <a:r>
              <a:rPr lang="tr-TR" dirty="0" err="1">
                <a:latin typeface="Arial" panose="020B0604020202020204" pitchFamily="34" charset="0"/>
                <a:cs typeface="Arial" panose="020B0604020202020204" pitchFamily="34" charset="0"/>
              </a:rPr>
              <a:t>Jacques</a:t>
            </a:r>
            <a:r>
              <a:rPr lang="tr-TR" dirty="0">
                <a:latin typeface="Arial" panose="020B0604020202020204" pitchFamily="34" charset="0"/>
                <a:cs typeface="Arial" panose="020B0604020202020204" pitchFamily="34" charset="0"/>
              </a:rPr>
              <a:t> Rousseau’su gibi önde gelen eğitim teorisyenleri genç beyinlerin erken yaşlarda biçimlendirilmesinin önemine vurgu </a:t>
            </a:r>
            <a:r>
              <a:rPr lang="tr-TR" dirty="0" smtClean="0">
                <a:latin typeface="Arial" panose="020B0604020202020204" pitchFamily="34" charset="0"/>
                <a:cs typeface="Arial" panose="020B0604020202020204" pitchFamily="34" charset="0"/>
              </a:rPr>
              <a:t>yapıyordu</a:t>
            </a:r>
          </a:p>
          <a:p>
            <a:r>
              <a:rPr lang="tr-TR" b="1" dirty="0">
                <a:solidFill>
                  <a:schemeClr val="accent6">
                    <a:lumMod val="50000"/>
                  </a:schemeClr>
                </a:solidFill>
                <a:latin typeface="Arial" panose="020B0604020202020204" pitchFamily="34" charset="0"/>
                <a:cs typeface="Arial" panose="020B0604020202020204" pitchFamily="34" charset="0"/>
              </a:rPr>
              <a:t>Her tür materyalin okunmasında artış sağlama</a:t>
            </a:r>
            <a:r>
              <a:rPr lang="tr-TR" dirty="0">
                <a:latin typeface="Arial" panose="020B0604020202020204" pitchFamily="34" charset="0"/>
                <a:cs typeface="Arial" panose="020B0604020202020204" pitchFamily="34" charset="0"/>
              </a:rPr>
              <a:t>, “</a:t>
            </a:r>
            <a:r>
              <a:rPr lang="tr-TR" b="1" dirty="0">
                <a:solidFill>
                  <a:schemeClr val="accent6">
                    <a:lumMod val="50000"/>
                  </a:schemeClr>
                </a:solidFill>
                <a:latin typeface="Arial" panose="020B0604020202020204" pitchFamily="34" charset="0"/>
                <a:cs typeface="Arial" panose="020B0604020202020204" pitchFamily="34" charset="0"/>
              </a:rPr>
              <a:t>toplumsal </a:t>
            </a:r>
            <a:r>
              <a:rPr lang="tr-TR" b="1" dirty="0" err="1">
                <a:solidFill>
                  <a:schemeClr val="accent6">
                    <a:lumMod val="50000"/>
                  </a:schemeClr>
                </a:solidFill>
                <a:latin typeface="Arial" panose="020B0604020202020204" pitchFamily="34" charset="0"/>
                <a:cs typeface="Arial" panose="020B0604020202020204" pitchFamily="34" charset="0"/>
              </a:rPr>
              <a:t>aydınlanma</a:t>
            </a:r>
            <a:r>
              <a:rPr lang="tr-TR" dirty="0" err="1">
                <a:latin typeface="Arial" panose="020B0604020202020204" pitchFamily="34" charset="0"/>
                <a:cs typeface="Arial" panose="020B0604020202020204" pitchFamily="34" charset="0"/>
              </a:rPr>
              <a:t>”nın</a:t>
            </a:r>
            <a:r>
              <a:rPr lang="tr-TR" dirty="0">
                <a:latin typeface="Arial" panose="020B0604020202020204" pitchFamily="34" charset="0"/>
                <a:cs typeface="Arial" panose="020B0604020202020204" pitchFamily="34" charset="0"/>
              </a:rPr>
              <a:t> önemli özelliklerinden biriydi. Sanayi devrimindeki gelişmeler kitapların, broşürlerin, gazete ve dergilerin fikir ve tutumların iletilme ortamları olarak yayılmasını teşvik ederek bu tüketim mallarının daha büyük miktarlarda ucuz fiyatlarla üretimini olanaklı kıldı</a:t>
            </a:r>
          </a:p>
        </p:txBody>
      </p:sp>
    </p:spTree>
    <p:extLst>
      <p:ext uri="{BB962C8B-B14F-4D97-AF65-F5344CB8AC3E}">
        <p14:creationId xmlns:p14="http://schemas.microsoft.com/office/powerpoint/2010/main" val="26506524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6">
              <a:lumMod val="40000"/>
              <a:lumOff val="60000"/>
            </a:schemeClr>
          </a:solidFill>
        </p:spPr>
        <p:txBody>
          <a:bodyPr>
            <a:normAutofit fontScale="92500" lnSpcReduction="10000"/>
          </a:bodyPr>
          <a:lstStyle/>
          <a:p>
            <a:r>
              <a:rPr lang="tr-TR" b="1" dirty="0">
                <a:solidFill>
                  <a:schemeClr val="accent6">
                    <a:lumMod val="50000"/>
                  </a:schemeClr>
                </a:solidFill>
                <a:latin typeface="Arial" panose="020B0604020202020204" pitchFamily="34" charset="0"/>
                <a:cs typeface="Arial" panose="020B0604020202020204" pitchFamily="34" charset="0"/>
              </a:rPr>
              <a:t>Ticaretteki gelişmeler </a:t>
            </a:r>
            <a:r>
              <a:rPr lang="tr-TR" dirty="0">
                <a:latin typeface="Arial" panose="020B0604020202020204" pitchFamily="34" charset="0"/>
                <a:cs typeface="Arial" panose="020B0604020202020204" pitchFamily="34" charset="0"/>
              </a:rPr>
              <a:t>de benzer biçimde nüfus ve kentleşme artışının yanı sıra </a:t>
            </a:r>
            <a:r>
              <a:rPr lang="tr-TR" b="1" dirty="0">
                <a:solidFill>
                  <a:schemeClr val="accent6">
                    <a:lumMod val="50000"/>
                  </a:schemeClr>
                </a:solidFill>
                <a:latin typeface="Arial" panose="020B0604020202020204" pitchFamily="34" charset="0"/>
                <a:cs typeface="Arial" panose="020B0604020202020204" pitchFamily="34" charset="0"/>
              </a:rPr>
              <a:t>enformasyona olan talebi </a:t>
            </a:r>
            <a:r>
              <a:rPr lang="tr-TR" dirty="0" smtClean="0">
                <a:latin typeface="Arial" panose="020B0604020202020204" pitchFamily="34" charset="0"/>
                <a:cs typeface="Arial" panose="020B0604020202020204" pitchFamily="34" charset="0"/>
              </a:rPr>
              <a:t>artırdı</a:t>
            </a:r>
          </a:p>
          <a:p>
            <a:r>
              <a:rPr lang="tr-TR" dirty="0">
                <a:latin typeface="Arial" panose="020B0604020202020204" pitchFamily="34" charset="0"/>
                <a:cs typeface="Arial" panose="020B0604020202020204" pitchFamily="34" charset="0"/>
              </a:rPr>
              <a:t>Okuma materyaline olan talep ticaret </a:t>
            </a:r>
            <a:r>
              <a:rPr lang="tr-TR" dirty="0" smtClean="0">
                <a:latin typeface="Arial" panose="020B0604020202020204" pitchFamily="34" charset="0"/>
                <a:cs typeface="Arial" panose="020B0604020202020204" pitchFamily="34" charset="0"/>
              </a:rPr>
              <a:t>yoluyla </a:t>
            </a:r>
            <a:r>
              <a:rPr lang="tr-TR" dirty="0">
                <a:latin typeface="Arial" panose="020B0604020202020204" pitchFamily="34" charset="0"/>
                <a:cs typeface="Arial" panose="020B0604020202020204" pitchFamily="34" charset="0"/>
              </a:rPr>
              <a:t>üst ve orta sınıfın dışına </a:t>
            </a:r>
            <a:r>
              <a:rPr lang="tr-TR" dirty="0" smtClean="0">
                <a:latin typeface="Arial" panose="020B0604020202020204" pitchFamily="34" charset="0"/>
                <a:cs typeface="Arial" panose="020B0604020202020204" pitchFamily="34" charset="0"/>
              </a:rPr>
              <a:t>genişledi</a:t>
            </a:r>
            <a:r>
              <a:rPr lang="tr-TR" dirty="0">
                <a:latin typeface="Arial" panose="020B0604020202020204" pitchFamily="34" charset="0"/>
                <a:cs typeface="Arial" panose="020B0604020202020204" pitchFamily="34" charset="0"/>
              </a:rPr>
              <a:t>: </a:t>
            </a:r>
            <a:r>
              <a:rPr lang="tr-TR" b="1" dirty="0" err="1">
                <a:solidFill>
                  <a:schemeClr val="accent6">
                    <a:lumMod val="50000"/>
                  </a:schemeClr>
                </a:solidFill>
                <a:latin typeface="Arial" panose="020B0604020202020204" pitchFamily="34" charset="0"/>
                <a:cs typeface="Arial" panose="020B0604020202020204" pitchFamily="34" charset="0"/>
              </a:rPr>
              <a:t>Bibliothèque</a:t>
            </a:r>
            <a:r>
              <a:rPr lang="tr-TR" b="1" dirty="0">
                <a:solidFill>
                  <a:schemeClr val="accent6">
                    <a:lumMod val="50000"/>
                  </a:schemeClr>
                </a:solidFill>
                <a:latin typeface="Arial" panose="020B0604020202020204" pitchFamily="34" charset="0"/>
                <a:cs typeface="Arial" panose="020B0604020202020204" pitchFamily="34" charset="0"/>
              </a:rPr>
              <a:t> </a:t>
            </a:r>
            <a:r>
              <a:rPr lang="tr-TR" b="1" dirty="0" err="1">
                <a:solidFill>
                  <a:schemeClr val="accent6">
                    <a:lumMod val="50000"/>
                  </a:schemeClr>
                </a:solidFill>
                <a:latin typeface="Arial" panose="020B0604020202020204" pitchFamily="34" charset="0"/>
                <a:cs typeface="Arial" panose="020B0604020202020204" pitchFamily="34" charset="0"/>
              </a:rPr>
              <a:t>Bleue</a:t>
            </a:r>
            <a:r>
              <a:rPr lang="tr-TR" b="1" dirty="0">
                <a:solidFill>
                  <a:schemeClr val="accent6">
                    <a:lumMod val="50000"/>
                  </a:schemeClr>
                </a:solidFill>
                <a:latin typeface="Arial" panose="020B0604020202020204" pitchFamily="34" charset="0"/>
                <a:cs typeface="Arial" panose="020B0604020202020204" pitchFamily="34" charset="0"/>
              </a:rPr>
              <a:t> </a:t>
            </a:r>
            <a:endParaRPr lang="tr-TR" b="1" dirty="0" smtClean="0">
              <a:solidFill>
                <a:schemeClr val="accent6">
                  <a:lumMod val="50000"/>
                </a:schemeClr>
              </a:solidFill>
              <a:latin typeface="Arial" panose="020B0604020202020204" pitchFamily="34" charset="0"/>
              <a:cs typeface="Arial" panose="020B0604020202020204" pitchFamily="34" charset="0"/>
            </a:endParaRPr>
          </a:p>
          <a:p>
            <a:r>
              <a:rPr lang="tr-TR" b="1" dirty="0" err="1">
                <a:solidFill>
                  <a:schemeClr val="accent6">
                    <a:lumMod val="50000"/>
                  </a:schemeClr>
                </a:solidFill>
                <a:latin typeface="Arial" panose="020B0604020202020204" pitchFamily="34" charset="0"/>
                <a:cs typeface="Arial" panose="020B0604020202020204" pitchFamily="34" charset="0"/>
              </a:rPr>
              <a:t>Bibliothèque</a:t>
            </a:r>
            <a:r>
              <a:rPr lang="tr-TR" b="1" dirty="0">
                <a:solidFill>
                  <a:schemeClr val="accent6">
                    <a:lumMod val="50000"/>
                  </a:schemeClr>
                </a:solidFill>
                <a:latin typeface="Arial" panose="020B0604020202020204" pitchFamily="34" charset="0"/>
                <a:cs typeface="Arial" panose="020B0604020202020204" pitchFamily="34" charset="0"/>
              </a:rPr>
              <a:t> </a:t>
            </a:r>
            <a:r>
              <a:rPr lang="tr-TR" b="1" dirty="0" err="1" smtClean="0">
                <a:solidFill>
                  <a:schemeClr val="accent6">
                    <a:lumMod val="50000"/>
                  </a:schemeClr>
                </a:solidFill>
                <a:latin typeface="Arial" panose="020B0604020202020204" pitchFamily="34" charset="0"/>
                <a:cs typeface="Arial" panose="020B0604020202020204" pitchFamily="34" charset="0"/>
              </a:rPr>
              <a:t>Bleue</a:t>
            </a:r>
            <a:r>
              <a:rPr lang="tr-TR" b="1" dirty="0" smtClean="0">
                <a:solidFill>
                  <a:schemeClr val="accent6">
                    <a:lumMod val="50000"/>
                  </a:schemeClr>
                </a:solidFill>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pratik bilgiler içeren metinlerden(tarifler, almanaklar ve nasıl yapılır-kitapları) dini metinlere(azizlerin yaşamöyküleri, dua kitapları ve diğer dini eğitici kitaplar) ve eğlence kitaplarına (roman, kahramanlık öyküleri, şarkı kitapları, taşlama) metinlerine kadar, 17.yy’dan 19.yy’ın ortalarına kadar Fransa’daki popüler kültüre hitap eden yayınlar sağlamıştır.  </a:t>
            </a:r>
            <a:r>
              <a:rPr lang="tr-TR" dirty="0">
                <a:latin typeface="Arial" panose="020B0604020202020204" pitchFamily="34" charset="0"/>
                <a:cs typeface="Arial" panose="020B0604020202020204" pitchFamily="34" charset="0"/>
                <a:hlinkClick r:id="rId2"/>
              </a:rPr>
              <a:t>https://</a:t>
            </a:r>
            <a:r>
              <a:rPr lang="tr-TR" dirty="0" smtClean="0">
                <a:latin typeface="Arial" panose="020B0604020202020204" pitchFamily="34" charset="0"/>
                <a:cs typeface="Arial" panose="020B0604020202020204" pitchFamily="34" charset="0"/>
                <a:hlinkClick r:id="rId2"/>
              </a:rPr>
              <a:t>artfl-project.uchicago.edu/bibliotheque-bleue</a:t>
            </a:r>
            <a:r>
              <a:rPr lang="tr-TR" dirty="0" smtClean="0">
                <a:latin typeface="Arial" panose="020B0604020202020204" pitchFamily="34" charset="0"/>
                <a:cs typeface="Arial" panose="020B0604020202020204" pitchFamily="34" charset="0"/>
              </a:rPr>
              <a:t>  </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76304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6">
              <a:lumMod val="40000"/>
              <a:lumOff val="60000"/>
            </a:schemeClr>
          </a:solidFill>
        </p:spPr>
        <p:txBody>
          <a:bodyPr/>
          <a:lstStyle/>
          <a:p>
            <a:r>
              <a:rPr lang="tr-TR" b="1" dirty="0">
                <a:solidFill>
                  <a:schemeClr val="accent6">
                    <a:lumMod val="50000"/>
                  </a:schemeClr>
                </a:solidFill>
                <a:latin typeface="Arial" panose="020B0604020202020204" pitchFamily="34" charset="0"/>
                <a:cs typeface="Arial" panose="020B0604020202020204" pitchFamily="34" charset="0"/>
              </a:rPr>
              <a:t>Okuma</a:t>
            </a:r>
            <a:r>
              <a:rPr lang="tr-TR" dirty="0">
                <a:latin typeface="Arial" panose="020B0604020202020204" pitchFamily="34" charset="0"/>
                <a:cs typeface="Arial" panose="020B0604020202020204" pitchFamily="34" charset="0"/>
              </a:rPr>
              <a:t> 18.yy’da ciddi değişikliklere uğramış bir okuma devrimi olmuştur.  </a:t>
            </a:r>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1750’ye </a:t>
            </a:r>
            <a:r>
              <a:rPr lang="tr-TR" dirty="0">
                <a:latin typeface="Arial" panose="020B0604020202020204" pitchFamily="34" charset="0"/>
                <a:cs typeface="Arial" panose="020B0604020202020204" pitchFamily="34" charset="0"/>
              </a:rPr>
              <a:t>kadar okuma, </a:t>
            </a:r>
            <a:r>
              <a:rPr lang="tr-TR" b="1" dirty="0">
                <a:solidFill>
                  <a:schemeClr val="accent6">
                    <a:lumMod val="50000"/>
                  </a:schemeClr>
                </a:solidFill>
                <a:latin typeface="Arial" panose="020B0604020202020204" pitchFamily="34" charset="0"/>
                <a:cs typeface="Arial" panose="020B0604020202020204" pitchFamily="34" charset="0"/>
              </a:rPr>
              <a:t>yoğun</a:t>
            </a:r>
            <a:r>
              <a:rPr lang="tr-TR" dirty="0">
                <a:latin typeface="Arial" panose="020B0604020202020204" pitchFamily="34" charset="0"/>
                <a:cs typeface="Arial" panose="020B0604020202020204" pitchFamily="34" charset="0"/>
              </a:rPr>
              <a:t> biçimde yapılıyordu: insanların eğilimi, </a:t>
            </a:r>
            <a:r>
              <a:rPr lang="tr-TR" b="1" dirty="0">
                <a:solidFill>
                  <a:schemeClr val="accent6">
                    <a:lumMod val="50000"/>
                  </a:schemeClr>
                </a:solidFill>
                <a:latin typeface="Arial" panose="020B0604020202020204" pitchFamily="34" charset="0"/>
                <a:cs typeface="Arial" panose="020B0604020202020204" pitchFamily="34" charset="0"/>
              </a:rPr>
              <a:t>az sayıda kitaba sahip olmak </a:t>
            </a:r>
            <a:r>
              <a:rPr lang="tr-TR" dirty="0">
                <a:latin typeface="Arial" panose="020B0604020202020204" pitchFamily="34" charset="0"/>
                <a:cs typeface="Arial" panose="020B0604020202020204" pitchFamily="34" charset="0"/>
              </a:rPr>
              <a:t>ve onları genelde küçük bir </a:t>
            </a:r>
            <a:r>
              <a:rPr lang="tr-TR" b="1" dirty="0">
                <a:solidFill>
                  <a:schemeClr val="accent6">
                    <a:lumMod val="50000"/>
                  </a:schemeClr>
                </a:solidFill>
                <a:latin typeface="Arial" panose="020B0604020202020204" pitchFamily="34" charset="0"/>
                <a:cs typeface="Arial" panose="020B0604020202020204" pitchFamily="34" charset="0"/>
              </a:rPr>
              <a:t>dinleyici kitlesine tekrar tekrar okumak</a:t>
            </a:r>
            <a:r>
              <a:rPr lang="tr-TR" dirty="0">
                <a:latin typeface="Arial" panose="020B0604020202020204" pitchFamily="34" charset="0"/>
                <a:cs typeface="Arial" panose="020B0604020202020204" pitchFamily="34" charset="0"/>
              </a:rPr>
              <a:t> yönündeydi. </a:t>
            </a:r>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1750’den </a:t>
            </a:r>
            <a:r>
              <a:rPr lang="tr-TR" dirty="0">
                <a:latin typeface="Arial" panose="020B0604020202020204" pitchFamily="34" charset="0"/>
                <a:cs typeface="Arial" panose="020B0604020202020204" pitchFamily="34" charset="0"/>
              </a:rPr>
              <a:t>sonra, insanlar </a:t>
            </a:r>
            <a:r>
              <a:rPr lang="tr-TR" b="1" dirty="0">
                <a:solidFill>
                  <a:schemeClr val="accent6">
                    <a:lumMod val="50000"/>
                  </a:schemeClr>
                </a:solidFill>
                <a:latin typeface="Arial" panose="020B0604020202020204" pitchFamily="34" charset="0"/>
                <a:cs typeface="Arial" panose="020B0604020202020204" pitchFamily="34" charset="0"/>
              </a:rPr>
              <a:t>geniş çaplı </a:t>
            </a:r>
            <a:r>
              <a:rPr lang="tr-TR" b="1" dirty="0" smtClean="0">
                <a:solidFill>
                  <a:schemeClr val="accent6">
                    <a:lumMod val="50000"/>
                  </a:schemeClr>
                </a:solidFill>
                <a:latin typeface="Arial" panose="020B0604020202020204" pitchFamily="34" charset="0"/>
                <a:cs typeface="Arial" panose="020B0604020202020204" pitchFamily="34" charset="0"/>
              </a:rPr>
              <a:t>okumaya </a:t>
            </a:r>
            <a:r>
              <a:rPr lang="tr-TR" dirty="0" smtClean="0">
                <a:latin typeface="Arial" panose="020B0604020202020204" pitchFamily="34" charset="0"/>
                <a:cs typeface="Arial" panose="020B0604020202020204" pitchFamily="34" charset="0"/>
              </a:rPr>
              <a:t>yöneldi, </a:t>
            </a:r>
            <a:r>
              <a:rPr lang="tr-TR" dirty="0">
                <a:latin typeface="Arial" panose="020B0604020202020204" pitchFamily="34" charset="0"/>
                <a:cs typeface="Arial" panose="020B0604020202020204" pitchFamily="34" charset="0"/>
              </a:rPr>
              <a:t>olabildiğince </a:t>
            </a:r>
            <a:r>
              <a:rPr lang="tr-TR" b="1" dirty="0">
                <a:solidFill>
                  <a:schemeClr val="accent6">
                    <a:lumMod val="50000"/>
                  </a:schemeClr>
                </a:solidFill>
                <a:latin typeface="Arial" panose="020B0604020202020204" pitchFamily="34" charset="0"/>
                <a:cs typeface="Arial" panose="020B0604020202020204" pitchFamily="34" charset="0"/>
              </a:rPr>
              <a:t>çok kitap bulmak</a:t>
            </a:r>
            <a:r>
              <a:rPr lang="tr-TR" dirty="0">
                <a:latin typeface="Arial" panose="020B0604020202020204" pitchFamily="34" charset="0"/>
                <a:cs typeface="Arial" panose="020B0604020202020204" pitchFamily="34" charset="0"/>
              </a:rPr>
              <a:t>, daha çok </a:t>
            </a:r>
            <a:r>
              <a:rPr lang="tr-TR" b="1" dirty="0">
                <a:solidFill>
                  <a:schemeClr val="accent6">
                    <a:lumMod val="50000"/>
                  </a:schemeClr>
                </a:solidFill>
                <a:latin typeface="Arial" panose="020B0604020202020204" pitchFamily="34" charset="0"/>
                <a:cs typeface="Arial" panose="020B0604020202020204" pitchFamily="34" charset="0"/>
              </a:rPr>
              <a:t>kitabı yalnız okumak</a:t>
            </a:r>
            <a:r>
              <a:rPr lang="tr-TR" dirty="0">
                <a:latin typeface="Arial" panose="020B0604020202020204" pitchFamily="34" charset="0"/>
                <a:cs typeface="Arial" panose="020B0604020202020204" pitchFamily="34" charset="0"/>
              </a:rPr>
              <a:t>.  </a:t>
            </a:r>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17</a:t>
            </a:r>
            <a:r>
              <a:rPr lang="tr-TR" dirty="0">
                <a:latin typeface="Arial" panose="020B0604020202020204" pitchFamily="34" charset="0"/>
                <a:cs typeface="Arial" panose="020B0604020202020204" pitchFamily="34" charset="0"/>
              </a:rPr>
              <a:t>. ve 18.yy’larda bütün Avrupa’da özel ya da devlet tarafından işletilen çok sayıda kütüphane vardı.</a:t>
            </a:r>
          </a:p>
        </p:txBody>
      </p:sp>
    </p:spTree>
    <p:extLst>
      <p:ext uri="{BB962C8B-B14F-4D97-AF65-F5344CB8AC3E}">
        <p14:creationId xmlns:p14="http://schemas.microsoft.com/office/powerpoint/2010/main" val="20424730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6">
              <a:lumMod val="40000"/>
              <a:lumOff val="60000"/>
            </a:schemeClr>
          </a:solidFill>
        </p:spPr>
        <p:txBody>
          <a:bodyPr/>
          <a:lstStyle/>
          <a:p>
            <a:r>
              <a:rPr lang="tr-TR" dirty="0">
                <a:latin typeface="Arial" panose="020B0604020202020204" pitchFamily="34" charset="0"/>
                <a:cs typeface="Arial" panose="020B0604020202020204" pitchFamily="34" charset="0"/>
              </a:rPr>
              <a:t>Sınıfları yukarı taşımak için çeşitli kurumlar, okuyucuların bir şey </a:t>
            </a:r>
            <a:r>
              <a:rPr lang="tr-TR" dirty="0" err="1">
                <a:latin typeface="Arial" panose="020B0604020202020204" pitchFamily="34" charset="0"/>
                <a:cs typeface="Arial" panose="020B0604020202020204" pitchFamily="34" charset="0"/>
              </a:rPr>
              <a:t>satınalma</a:t>
            </a:r>
            <a:r>
              <a:rPr lang="tr-TR" dirty="0">
                <a:latin typeface="Arial" panose="020B0604020202020204" pitchFamily="34" charset="0"/>
                <a:cs typeface="Arial" panose="020B0604020202020204" pitchFamily="34" charset="0"/>
              </a:rPr>
              <a:t> zorunluluğu olmadan okuma materyaline </a:t>
            </a:r>
            <a:r>
              <a:rPr lang="tr-TR" dirty="0" smtClean="0">
                <a:latin typeface="Arial" panose="020B0604020202020204" pitchFamily="34" charset="0"/>
                <a:cs typeface="Arial" panose="020B0604020202020204" pitchFamily="34" charset="0"/>
              </a:rPr>
              <a:t>ulaşmasını olanaklı kıldı. </a:t>
            </a:r>
            <a:r>
              <a:rPr lang="tr-TR" dirty="0">
                <a:latin typeface="Arial" panose="020B0604020202020204" pitchFamily="34" charset="0"/>
                <a:cs typeface="Arial" panose="020B0604020202020204" pitchFamily="34" charset="0"/>
              </a:rPr>
              <a:t>Materyalini dışarıya küçük bir ücret karşılığı ödünç veren kütüphaneler görülmeye başladı. Kahvehaneler kitap, dergi ve bazen popüler romanları müşterilerine </a:t>
            </a:r>
            <a:r>
              <a:rPr lang="tr-TR" dirty="0" smtClean="0">
                <a:latin typeface="Arial" panose="020B0604020202020204" pitchFamily="34" charset="0"/>
                <a:cs typeface="Arial" panose="020B0604020202020204" pitchFamily="34" charset="0"/>
              </a:rPr>
              <a:t>sundu</a:t>
            </a:r>
          </a:p>
          <a:p>
            <a:r>
              <a:rPr lang="tr-TR" dirty="0">
                <a:latin typeface="Arial" panose="020B0604020202020204" pitchFamily="34" charset="0"/>
                <a:cs typeface="Arial" panose="020B0604020202020204" pitchFamily="34" charset="0"/>
              </a:rPr>
              <a:t>Bu dönemde yayınlanan bilim ve edebiyat dergilerinin çoğu(daha çok kitap değerlendirmelerinden oluşanlar)  aydınlanmanın entelektüel </a:t>
            </a:r>
            <a:r>
              <a:rPr lang="tr-TR" dirty="0" smtClean="0">
                <a:latin typeface="Arial" panose="020B0604020202020204" pitchFamily="34" charset="0"/>
                <a:cs typeface="Arial" panose="020B0604020202020204" pitchFamily="34" charset="0"/>
              </a:rPr>
              <a:t>yayınıydı</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140288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6">
              <a:lumMod val="40000"/>
              <a:lumOff val="60000"/>
            </a:schemeClr>
          </a:solidFill>
        </p:spPr>
        <p:txBody>
          <a:bodyPr/>
          <a:lstStyle/>
          <a:p>
            <a:r>
              <a:rPr lang="tr-TR" dirty="0">
                <a:latin typeface="Arial" panose="020B0604020202020204" pitchFamily="34" charset="0"/>
                <a:cs typeface="Arial" panose="020B0604020202020204" pitchFamily="34" charset="0"/>
              </a:rPr>
              <a:t>Bu dergiler, yeniliklere olan ilginin kültürlü yetkelerden halka yayılmasını sağlamıştır</a:t>
            </a:r>
          </a:p>
        </p:txBody>
      </p:sp>
    </p:spTree>
    <p:extLst>
      <p:ext uri="{BB962C8B-B14F-4D97-AF65-F5344CB8AC3E}">
        <p14:creationId xmlns:p14="http://schemas.microsoft.com/office/powerpoint/2010/main" val="2755323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6">
              <a:lumMod val="40000"/>
              <a:lumOff val="60000"/>
            </a:schemeClr>
          </a:solidFill>
        </p:spPr>
        <p:txBody>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Aydınlanma </a:t>
            </a:r>
            <a:r>
              <a:rPr lang="tr-TR" dirty="0">
                <a:latin typeface="Arial" panose="020B0604020202020204" pitchFamily="34" charset="0"/>
                <a:cs typeface="Arial" panose="020B0604020202020204" pitchFamily="34" charset="0"/>
              </a:rPr>
              <a:t>insan düşüncesindeki </a:t>
            </a:r>
            <a:r>
              <a:rPr lang="tr-TR" dirty="0" smtClean="0">
                <a:latin typeface="Arial" panose="020B0604020202020204" pitchFamily="34" charset="0"/>
                <a:cs typeface="Arial" panose="020B0604020202020204" pitchFamily="34" charset="0"/>
              </a:rPr>
              <a:t>devrimdir</a:t>
            </a:r>
          </a:p>
          <a:p>
            <a:r>
              <a:rPr lang="tr-TR" dirty="0">
                <a:latin typeface="Arial" panose="020B0604020202020204" pitchFamily="34" charset="0"/>
                <a:cs typeface="Arial" panose="020B0604020202020204" pitchFamily="34" charset="0"/>
              </a:rPr>
              <a:t>Bu yeni düşünüş biçimine göre akılcı düşünce açıkça ifade edilen ilkelerle başlar, sonuca varmak için mantığı doğru kullanır, sonuçları kanıtlara karşı test eder ve sonrasında kanıtlar ışığında ilkeleri gözden </a:t>
            </a:r>
            <a:r>
              <a:rPr lang="tr-TR" dirty="0" smtClean="0">
                <a:latin typeface="Arial" panose="020B0604020202020204" pitchFamily="34" charset="0"/>
                <a:cs typeface="Arial" panose="020B0604020202020204" pitchFamily="34" charset="0"/>
              </a:rPr>
              <a:t>geçirir</a:t>
            </a:r>
          </a:p>
          <a:p>
            <a:r>
              <a:rPr lang="tr-TR" dirty="0">
                <a:latin typeface="Arial" panose="020B0604020202020204" pitchFamily="34" charset="0"/>
                <a:cs typeface="Arial" panose="020B0604020202020204" pitchFamily="34" charset="0"/>
              </a:rPr>
              <a:t>Aydınlanma, </a:t>
            </a:r>
            <a:r>
              <a:rPr lang="tr-TR" dirty="0" err="1">
                <a:latin typeface="Arial" panose="020B0604020202020204" pitchFamily="34" charset="0"/>
                <a:cs typeface="Arial" panose="020B0604020202020204" pitchFamily="34" charset="0"/>
              </a:rPr>
              <a:t>Immanuel</a:t>
            </a:r>
            <a:r>
              <a:rPr lang="tr-TR" dirty="0">
                <a:latin typeface="Arial" panose="020B0604020202020204" pitchFamily="34" charset="0"/>
                <a:cs typeface="Arial" panose="020B0604020202020204" pitchFamily="34" charset="0"/>
              </a:rPr>
              <a:t> Kant'ın 1784’te "</a:t>
            </a:r>
            <a:r>
              <a:rPr lang="tr-TR" dirty="0" err="1">
                <a:latin typeface="Arial" panose="020B0604020202020204" pitchFamily="34" charset="0"/>
                <a:cs typeface="Arial" panose="020B0604020202020204" pitchFamily="34" charset="0"/>
              </a:rPr>
              <a:t>Answering</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Question</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What</a:t>
            </a:r>
            <a:r>
              <a:rPr lang="tr-TR" dirty="0">
                <a:latin typeface="Arial" panose="020B0604020202020204" pitchFamily="34" charset="0"/>
                <a:cs typeface="Arial" panose="020B0604020202020204" pitchFamily="34" charset="0"/>
              </a:rPr>
              <a:t> is </a:t>
            </a:r>
            <a:r>
              <a:rPr lang="tr-TR" dirty="0" err="1">
                <a:latin typeface="Arial" panose="020B0604020202020204" pitchFamily="34" charset="0"/>
                <a:cs typeface="Arial" panose="020B0604020202020204" pitchFamily="34" charset="0"/>
              </a:rPr>
              <a:t>Enlightenment</a:t>
            </a:r>
            <a:r>
              <a:rPr lang="tr-TR" dirty="0">
                <a:latin typeface="Arial" panose="020B0604020202020204" pitchFamily="34" charset="0"/>
                <a:cs typeface="Arial" panose="020B0604020202020204" pitchFamily="34" charset="0"/>
              </a:rPr>
              <a:t>?"  /”Aydınlanma nedir sorusunu yanıtlama”  başlıklı denemesinde kullandığı Almanca terimdir</a:t>
            </a:r>
          </a:p>
        </p:txBody>
      </p:sp>
    </p:spTree>
    <p:extLst>
      <p:ext uri="{BB962C8B-B14F-4D97-AF65-F5344CB8AC3E}">
        <p14:creationId xmlns:p14="http://schemas.microsoft.com/office/powerpoint/2010/main" val="29401698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590" y="0"/>
            <a:ext cx="9144000" cy="6866059"/>
          </a:xfrm>
          <a:solidFill>
            <a:schemeClr val="accent6">
              <a:lumMod val="40000"/>
              <a:lumOff val="60000"/>
            </a:schemeClr>
          </a:solidFill>
        </p:spPr>
        <p:txBody>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Kant </a:t>
            </a:r>
            <a:r>
              <a:rPr lang="tr-TR" dirty="0">
                <a:latin typeface="Arial" panose="020B0604020202020204" pitchFamily="34" charset="0"/>
                <a:cs typeface="Arial" panose="020B0604020202020204" pitchFamily="34" charset="0"/>
              </a:rPr>
              <a:t>için Aydınlanma insanlığın geldiği en son çağdır; insan bilincinin olgunlaşmamış cahil bir durumdan </a:t>
            </a:r>
            <a:r>
              <a:rPr lang="tr-TR" dirty="0" smtClean="0">
                <a:latin typeface="Arial" panose="020B0604020202020204" pitchFamily="34" charset="0"/>
                <a:cs typeface="Arial" panose="020B0604020202020204" pitchFamily="34" charset="0"/>
              </a:rPr>
              <a:t>özgürleşmesidir</a:t>
            </a:r>
          </a:p>
          <a:p>
            <a:r>
              <a:rPr lang="tr-TR" dirty="0" err="1" smtClean="0">
                <a:latin typeface="Arial" panose="020B0604020202020204" pitchFamily="34" charset="0"/>
                <a:cs typeface="Arial" panose="020B0604020202020204" pitchFamily="34" charset="0"/>
              </a:rPr>
              <a:t>Bertrand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Russell’ın</a:t>
            </a:r>
            <a:r>
              <a:rPr lang="tr-TR"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iddiasına göre Aydınlanma, Protestanların Katolik kilisesine karşı reaksiyonu olan reformun </a:t>
            </a:r>
            <a:r>
              <a:rPr lang="tr-TR" dirty="0" smtClean="0">
                <a:latin typeface="Arial" panose="020B0604020202020204" pitchFamily="34" charset="0"/>
                <a:cs typeface="Arial" panose="020B0604020202020204" pitchFamily="34" charset="0"/>
              </a:rPr>
              <a:t>sonucudur</a:t>
            </a:r>
          </a:p>
          <a:p>
            <a:r>
              <a:rPr lang="tr-TR" dirty="0">
                <a:latin typeface="Arial" panose="020B0604020202020204" pitchFamily="34" charset="0"/>
                <a:cs typeface="Arial" panose="020B0604020202020204" pitchFamily="34" charset="0"/>
              </a:rPr>
              <a:t>Aydınlanmanın bilimsel devrimle tetiklenen, aklı temel alarak geleneksel düşüncelere ve düşünme tarzına meydan okuyan bir ilerleme süreci değil de “</a:t>
            </a:r>
            <a:r>
              <a:rPr lang="tr-TR" b="1" dirty="0">
                <a:solidFill>
                  <a:schemeClr val="accent6">
                    <a:lumMod val="50000"/>
                  </a:schemeClr>
                </a:solidFill>
                <a:latin typeface="Arial" panose="020B0604020202020204" pitchFamily="34" charset="0"/>
                <a:cs typeface="Arial" panose="020B0604020202020204" pitchFamily="34" charset="0"/>
              </a:rPr>
              <a:t>politik bir hedef</a:t>
            </a:r>
            <a:r>
              <a:rPr lang="tr-TR" dirty="0">
                <a:latin typeface="Arial" panose="020B0604020202020204" pitchFamily="34" charset="0"/>
                <a:cs typeface="Arial" panose="020B0604020202020204" pitchFamily="34" charset="0"/>
              </a:rPr>
              <a:t>” arayışı sırasında </a:t>
            </a:r>
            <a:r>
              <a:rPr lang="tr-TR" dirty="0" err="1">
                <a:latin typeface="Arial" panose="020B0604020202020204" pitchFamily="34" charset="0"/>
                <a:cs typeface="Arial" panose="020B0604020202020204" pitchFamily="34" charset="0"/>
              </a:rPr>
              <a:t>icad</a:t>
            </a:r>
            <a:r>
              <a:rPr lang="tr-TR" dirty="0">
                <a:latin typeface="Arial" panose="020B0604020202020204" pitchFamily="34" charset="0"/>
                <a:cs typeface="Arial" panose="020B0604020202020204" pitchFamily="34" charset="0"/>
              </a:rPr>
              <a:t> edildiğini söyleyenler de vardır</a:t>
            </a:r>
          </a:p>
        </p:txBody>
      </p:sp>
    </p:spTree>
    <p:extLst>
      <p:ext uri="{BB962C8B-B14F-4D97-AF65-F5344CB8AC3E}">
        <p14:creationId xmlns:p14="http://schemas.microsoft.com/office/powerpoint/2010/main" val="221549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6">
              <a:lumMod val="40000"/>
              <a:lumOff val="60000"/>
            </a:schemeClr>
          </a:solidFill>
        </p:spPr>
        <p:txBody>
          <a:bodyPr/>
          <a:lstStyle/>
          <a:p>
            <a:r>
              <a:rPr lang="tr-TR" dirty="0">
                <a:latin typeface="Arial" panose="020B0604020202020204" pitchFamily="34" charset="0"/>
                <a:cs typeface="Arial" panose="020B0604020202020204" pitchFamily="34" charset="0"/>
              </a:rPr>
              <a:t>17.yy’dan itibaren Aydınlanma düşüncesinin iki farklı çizgide şekillendiği </a:t>
            </a:r>
            <a:r>
              <a:rPr lang="tr-TR" dirty="0" smtClean="0">
                <a:latin typeface="Arial" panose="020B0604020202020204" pitchFamily="34" charset="0"/>
                <a:cs typeface="Arial" panose="020B0604020202020204" pitchFamily="34" charset="0"/>
              </a:rPr>
              <a:t>görülür</a:t>
            </a:r>
          </a:p>
          <a:p>
            <a:endParaRPr lang="tr-TR" dirty="0">
              <a:latin typeface="Arial" panose="020B0604020202020204" pitchFamily="34" charset="0"/>
              <a:cs typeface="Arial" panose="020B0604020202020204" pitchFamily="34" charset="0"/>
            </a:endParaRPr>
          </a:p>
        </p:txBody>
      </p:sp>
      <p:graphicFrame>
        <p:nvGraphicFramePr>
          <p:cNvPr id="4" name="Tablo 3"/>
          <p:cNvGraphicFramePr>
            <a:graphicFrameLocks noGrp="1"/>
          </p:cNvGraphicFramePr>
          <p:nvPr>
            <p:extLst>
              <p:ext uri="{D42A27DB-BD31-4B8C-83A1-F6EECF244321}">
                <p14:modId xmlns:p14="http://schemas.microsoft.com/office/powerpoint/2010/main" val="2150135745"/>
              </p:ext>
            </p:extLst>
          </p:nvPr>
        </p:nvGraphicFramePr>
        <p:xfrm>
          <a:off x="467544" y="1484784"/>
          <a:ext cx="8208912" cy="5373216"/>
        </p:xfrm>
        <a:graphic>
          <a:graphicData uri="http://schemas.openxmlformats.org/drawingml/2006/table">
            <a:tbl>
              <a:tblPr firstRow="1" bandRow="1">
                <a:tableStyleId>{21E4AEA4-8DFA-4A89-87EB-49C32662AFE0}</a:tableStyleId>
              </a:tblPr>
              <a:tblGrid>
                <a:gridCol w="4104456">
                  <a:extLst>
                    <a:ext uri="{9D8B030D-6E8A-4147-A177-3AD203B41FA5}">
                      <a16:colId xmlns:a16="http://schemas.microsoft.com/office/drawing/2014/main" val="20000"/>
                    </a:ext>
                  </a:extLst>
                </a:gridCol>
                <a:gridCol w="4104456">
                  <a:extLst>
                    <a:ext uri="{9D8B030D-6E8A-4147-A177-3AD203B41FA5}">
                      <a16:colId xmlns:a16="http://schemas.microsoft.com/office/drawing/2014/main" val="20001"/>
                    </a:ext>
                  </a:extLst>
                </a:gridCol>
              </a:tblGrid>
              <a:tr h="5373216">
                <a:tc>
                  <a:txBody>
                    <a:bodyPr/>
                    <a:lstStyle/>
                    <a:p>
                      <a:r>
                        <a:rPr lang="tr-TR" sz="2000" kern="1200" dirty="0" smtClean="0">
                          <a:effectLst/>
                          <a:latin typeface="Arial" panose="020B0604020202020204" pitchFamily="34" charset="0"/>
                          <a:cs typeface="Arial" panose="020B0604020202020204" pitchFamily="34" charset="0"/>
                        </a:rPr>
                        <a:t>Radikal Aydınlanma: Büyük ölçüde </a:t>
                      </a:r>
                      <a:r>
                        <a:rPr lang="tr-TR" sz="2000" kern="1200" dirty="0" err="1" smtClean="0">
                          <a:effectLst/>
                          <a:latin typeface="Arial" panose="020B0604020202020204" pitchFamily="34" charset="0"/>
                          <a:cs typeface="Arial" panose="020B0604020202020204" pitchFamily="34" charset="0"/>
                        </a:rPr>
                        <a:t>Spinoza’nın</a:t>
                      </a:r>
                      <a:r>
                        <a:rPr lang="tr-TR" sz="2000" kern="1200" dirty="0" smtClean="0">
                          <a:effectLst/>
                          <a:latin typeface="Arial" panose="020B0604020202020204" pitchFamily="34" charset="0"/>
                          <a:cs typeface="Arial" panose="020B0604020202020204" pitchFamily="34" charset="0"/>
                        </a:rPr>
                        <a:t> tek madde felsefesinden esinlenmiştir. Bu felsefenin politik biçimini demokraside, ırk ve cinsiyet </a:t>
                      </a:r>
                      <a:r>
                        <a:rPr lang="tr-TR" sz="2000" kern="1200" dirty="0" err="1" smtClean="0">
                          <a:effectLst/>
                          <a:latin typeface="Arial" panose="020B0604020202020204" pitchFamily="34" charset="0"/>
                          <a:cs typeface="Arial" panose="020B0604020202020204" pitchFamily="34" charset="0"/>
                        </a:rPr>
                        <a:t>eşitlğinde</a:t>
                      </a:r>
                      <a:r>
                        <a:rPr lang="tr-TR" sz="2000" kern="1200" dirty="0" smtClean="0">
                          <a:effectLst/>
                          <a:latin typeface="Arial" panose="020B0604020202020204" pitchFamily="34" charset="0"/>
                          <a:cs typeface="Arial" panose="020B0604020202020204" pitchFamily="34" charset="0"/>
                        </a:rPr>
                        <a:t>, bireysel yaşam tarzında özgürlükte, tam bir düşünce ve basın özgürlüğünde, yasama sürecinde ve eğitimden dini otoritenin kaldırılmasında ve kilise ile devletin birbirinden tam olarak ayrılmasında görmek mümkündür</a:t>
                      </a:r>
                      <a:endParaRPr lang="tr-TR" sz="2000" dirty="0">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3200" b="1" kern="1200" dirty="0" smtClean="0">
                          <a:solidFill>
                            <a:schemeClr val="lt1"/>
                          </a:solidFill>
                          <a:effectLst/>
                          <a:latin typeface="+mn-lt"/>
                          <a:ea typeface="+mn-ea"/>
                          <a:cs typeface="+mn-cs"/>
                        </a:rPr>
                        <a:t>Ilımlı Aydınlanma: Farklı felsefi sistemlerde, eleştirel değerlendirme ve eski düşünme biçimlerinin yenilenmesini destekleyen, eski güç ve inanç sisteminde bir reform arayışıdır.</a:t>
                      </a:r>
                    </a:p>
                    <a:p>
                      <a:endParaRPr lang="tr-TR" dirty="0"/>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72757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6">
              <a:lumMod val="40000"/>
              <a:lumOff val="60000"/>
            </a:schemeClr>
          </a:solidFill>
        </p:spPr>
        <p:txBody>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Aydınlanmanın </a:t>
            </a:r>
            <a:r>
              <a:rPr lang="tr-TR" dirty="0">
                <a:latin typeface="Arial" panose="020B0604020202020204" pitchFamily="34" charset="0"/>
                <a:cs typeface="Arial" panose="020B0604020202020204" pitchFamily="34" charset="0"/>
              </a:rPr>
              <a:t>sonuçlarının uygarlığı barbarlığa ve faşizme dönüştürdüğünü </a:t>
            </a:r>
            <a:r>
              <a:rPr lang="tr-TR" dirty="0" smtClean="0">
                <a:latin typeface="Arial" panose="020B0604020202020204" pitchFamily="34" charset="0"/>
                <a:cs typeface="Arial" panose="020B0604020202020204" pitchFamily="34" charset="0"/>
              </a:rPr>
              <a:t>söyleyenler </a:t>
            </a:r>
            <a:r>
              <a:rPr lang="tr-TR" dirty="0">
                <a:latin typeface="Arial" panose="020B0604020202020204" pitchFamily="34" charset="0"/>
                <a:cs typeface="Arial" panose="020B0604020202020204" pitchFamily="34" charset="0"/>
              </a:rPr>
              <a:t>vardır. Onlara göre Aydınlanma kendi karşıtların </a:t>
            </a:r>
            <a:r>
              <a:rPr lang="tr-TR" dirty="0" smtClean="0">
                <a:latin typeface="Arial" panose="020B0604020202020204" pitchFamily="34" charset="0"/>
                <a:cs typeface="Arial" panose="020B0604020202020204" pitchFamily="34" charset="0"/>
              </a:rPr>
              <a:t>yaratmıştır</a:t>
            </a:r>
            <a:r>
              <a:rPr lang="tr-TR" dirty="0">
                <a:latin typeface="Arial" panose="020B0604020202020204" pitchFamily="34" charset="0"/>
                <a:cs typeface="Arial" panose="020B0604020202020204" pitchFamily="34" charset="0"/>
              </a:rPr>
              <a:t>;  çünkü Aydınlanmanın düşünme biçimi </a:t>
            </a:r>
            <a:r>
              <a:rPr lang="tr-TR" dirty="0" smtClean="0">
                <a:latin typeface="Arial" panose="020B0604020202020204" pitchFamily="34" charset="0"/>
                <a:cs typeface="Arial" panose="020B0604020202020204" pitchFamily="34" charset="0"/>
              </a:rPr>
              <a:t>sorunludur</a:t>
            </a:r>
          </a:p>
          <a:p>
            <a:r>
              <a:rPr lang="tr-TR" dirty="0" err="1">
                <a:latin typeface="Arial" panose="020B0604020202020204" pitchFamily="34" charset="0"/>
                <a:cs typeface="Arial" panose="020B0604020202020204" pitchFamily="34" charset="0"/>
              </a:rPr>
              <a:t>Jürgen</a:t>
            </a:r>
            <a:r>
              <a:rPr lang="tr-TR" dirty="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Habermas</a:t>
            </a:r>
            <a:r>
              <a:rPr lang="tr-TR"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gibi Aydınlanmanın bir </a:t>
            </a:r>
            <a:r>
              <a:rPr lang="tr-TR" b="1" dirty="0">
                <a:solidFill>
                  <a:schemeClr val="accent6">
                    <a:lumMod val="50000"/>
                  </a:schemeClr>
                </a:solidFill>
                <a:latin typeface="Arial" panose="020B0604020202020204" pitchFamily="34" charset="0"/>
                <a:cs typeface="Arial" panose="020B0604020202020204" pitchFamily="34" charset="0"/>
              </a:rPr>
              <a:t>çürüme süreci </a:t>
            </a:r>
            <a:r>
              <a:rPr lang="tr-TR" dirty="0">
                <a:latin typeface="Arial" panose="020B0604020202020204" pitchFamily="34" charset="0"/>
                <a:cs typeface="Arial" panose="020B0604020202020204" pitchFamily="34" charset="0"/>
              </a:rPr>
              <a:t>olduğu görüşüne katılmayanlar da vardır. </a:t>
            </a:r>
            <a:r>
              <a:rPr lang="tr-TR" dirty="0" err="1">
                <a:latin typeface="Arial" panose="020B0604020202020204" pitchFamily="34" charset="0"/>
                <a:cs typeface="Arial" panose="020B0604020202020204" pitchFamily="34" charset="0"/>
              </a:rPr>
              <a:t>Habermas</a:t>
            </a:r>
            <a:r>
              <a:rPr lang="tr-TR" dirty="0">
                <a:latin typeface="Arial" panose="020B0604020202020204" pitchFamily="34" charset="0"/>
                <a:cs typeface="Arial" panose="020B0604020202020204" pitchFamily="34" charset="0"/>
              </a:rPr>
              <a:t> Aydınlanmanın iletişimsel eylemler sürecinde, </a:t>
            </a:r>
            <a:r>
              <a:rPr lang="tr-TR" b="1" dirty="0">
                <a:solidFill>
                  <a:schemeClr val="accent6">
                    <a:lumMod val="50000"/>
                  </a:schemeClr>
                </a:solidFill>
                <a:latin typeface="Arial" panose="020B0604020202020204" pitchFamily="34" charset="0"/>
                <a:cs typeface="Arial" panose="020B0604020202020204" pitchFamily="34" charset="0"/>
              </a:rPr>
              <a:t>tamamlanmamış bir </a:t>
            </a:r>
            <a:r>
              <a:rPr lang="tr-TR" b="1" dirty="0" err="1">
                <a:solidFill>
                  <a:schemeClr val="accent6">
                    <a:lumMod val="50000"/>
                  </a:schemeClr>
                </a:solidFill>
                <a:latin typeface="Arial" panose="020B0604020202020204" pitchFamily="34" charset="0"/>
                <a:cs typeface="Arial" panose="020B0604020202020204" pitchFamily="34" charset="0"/>
              </a:rPr>
              <a:t>modernite</a:t>
            </a:r>
            <a:r>
              <a:rPr lang="tr-TR" b="1" dirty="0">
                <a:solidFill>
                  <a:schemeClr val="accent6">
                    <a:lumMod val="50000"/>
                  </a:schemeClr>
                </a:solidFill>
                <a:latin typeface="Arial" panose="020B0604020202020204" pitchFamily="34" charset="0"/>
                <a:cs typeface="Arial" panose="020B0604020202020204" pitchFamily="34" charset="0"/>
              </a:rPr>
              <a:t> projesi </a:t>
            </a:r>
            <a:r>
              <a:rPr lang="tr-TR" dirty="0">
                <a:latin typeface="Arial" panose="020B0604020202020204" pitchFamily="34" charset="0"/>
                <a:cs typeface="Arial" panose="020B0604020202020204" pitchFamily="34" charset="0"/>
              </a:rPr>
              <a:t>olduğunu ileri sürer.</a:t>
            </a:r>
          </a:p>
        </p:txBody>
      </p:sp>
    </p:spTree>
    <p:extLst>
      <p:ext uri="{BB962C8B-B14F-4D97-AF65-F5344CB8AC3E}">
        <p14:creationId xmlns:p14="http://schemas.microsoft.com/office/powerpoint/2010/main" val="3867258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6">
              <a:lumMod val="40000"/>
              <a:lumOff val="60000"/>
            </a:schemeClr>
          </a:solidFill>
        </p:spPr>
        <p:txBody>
          <a:bodyPr>
            <a:normAutofit lnSpcReduction="10000"/>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Aydınlanmayı </a:t>
            </a:r>
            <a:r>
              <a:rPr lang="tr-TR" b="1" dirty="0">
                <a:solidFill>
                  <a:schemeClr val="accent6">
                    <a:lumMod val="50000"/>
                  </a:schemeClr>
                </a:solidFill>
                <a:latin typeface="Arial" panose="020B0604020202020204" pitchFamily="34" charset="0"/>
                <a:cs typeface="Arial" panose="020B0604020202020204" pitchFamily="34" charset="0"/>
              </a:rPr>
              <a:t>bilimsel devrimle </a:t>
            </a:r>
            <a:r>
              <a:rPr lang="tr-TR" dirty="0">
                <a:latin typeface="Arial" panose="020B0604020202020204" pitchFamily="34" charset="0"/>
                <a:cs typeface="Arial" panose="020B0604020202020204" pitchFamily="34" charset="0"/>
              </a:rPr>
              <a:t>ilişkilendirenler, </a:t>
            </a:r>
            <a:r>
              <a:rPr lang="tr-TR" dirty="0" smtClean="0">
                <a:latin typeface="Arial" panose="020B0604020202020204" pitchFamily="34" charset="0"/>
                <a:cs typeface="Arial" panose="020B0604020202020204" pitchFamily="34" charset="0"/>
              </a:rPr>
              <a:t>bilimsel </a:t>
            </a:r>
            <a:r>
              <a:rPr lang="tr-TR" dirty="0">
                <a:latin typeface="Arial" panose="020B0604020202020204" pitchFamily="34" charset="0"/>
                <a:cs typeface="Arial" panose="020B0604020202020204" pitchFamily="34" charset="0"/>
              </a:rPr>
              <a:t>keşiflerin birçok geleneksel kavramı sarstığını, doğa ve insanın doğadaki yeri hakkında yeni perspektifler sunduğunu ileri </a:t>
            </a:r>
            <a:r>
              <a:rPr lang="tr-TR" dirty="0" smtClean="0">
                <a:latin typeface="Arial" panose="020B0604020202020204" pitchFamily="34" charset="0"/>
                <a:cs typeface="Arial" panose="020B0604020202020204" pitchFamily="34" charset="0"/>
              </a:rPr>
              <a:t>sürerler ve Aydınlanmanın</a:t>
            </a:r>
          </a:p>
          <a:p>
            <a:r>
              <a:rPr lang="tr-TR" dirty="0">
                <a:latin typeface="Arial" panose="020B0604020202020204" pitchFamily="34" charset="0"/>
                <a:cs typeface="Arial" panose="020B0604020202020204" pitchFamily="34" charset="0"/>
              </a:rPr>
              <a:t>1800’lerden sonra akla vurgu yapmaktan ayrılarak </a:t>
            </a:r>
            <a:r>
              <a:rPr lang="tr-TR" b="1" dirty="0">
                <a:solidFill>
                  <a:schemeClr val="accent6">
                    <a:lumMod val="50000"/>
                  </a:schemeClr>
                </a:solidFill>
                <a:latin typeface="Arial" panose="020B0604020202020204" pitchFamily="34" charset="0"/>
                <a:cs typeface="Arial" panose="020B0604020202020204" pitchFamily="34" charset="0"/>
              </a:rPr>
              <a:t>romantizme</a:t>
            </a:r>
            <a:r>
              <a:rPr lang="tr-TR" dirty="0">
                <a:latin typeface="Arial" panose="020B0604020202020204" pitchFamily="34" charset="0"/>
                <a:cs typeface="Arial" panose="020B0604020202020204" pitchFamily="34" charset="0"/>
              </a:rPr>
              <a:t> yöneldiğini ve duygulara vurgu yapmaya başladığını ileri sürerek bunu, karşıt bir hareket olarak </a:t>
            </a:r>
            <a:r>
              <a:rPr lang="tr-TR" dirty="0" smtClean="0">
                <a:latin typeface="Arial" panose="020B0604020202020204" pitchFamily="34" charset="0"/>
                <a:cs typeface="Arial" panose="020B0604020202020204" pitchFamily="34" charset="0"/>
              </a:rPr>
              <a:t>değerlendirirler</a:t>
            </a:r>
          </a:p>
          <a:p>
            <a:r>
              <a:rPr lang="tr-TR" b="1" dirty="0">
                <a:solidFill>
                  <a:schemeClr val="accent6">
                    <a:lumMod val="50000"/>
                  </a:schemeClr>
                </a:solidFill>
                <a:latin typeface="Arial" panose="020B0604020202020204" pitchFamily="34" charset="0"/>
                <a:cs typeface="Arial" panose="020B0604020202020204" pitchFamily="34" charset="0"/>
              </a:rPr>
              <a:t>Romantikler</a:t>
            </a:r>
            <a:r>
              <a:rPr lang="tr-TR" dirty="0">
                <a:latin typeface="Arial" panose="020B0604020202020204" pitchFamily="34" charset="0"/>
                <a:cs typeface="Arial" panose="020B0604020202020204" pitchFamily="34" charset="0"/>
              </a:rPr>
              <a:t> Aydınlanmacıların indirgemeci olduğunu ve şimdiye kadar hayal, gizem ve duyguyu </a:t>
            </a:r>
            <a:r>
              <a:rPr lang="tr-TR" dirty="0" err="1">
                <a:latin typeface="Arial" panose="020B0604020202020204" pitchFamily="34" charset="0"/>
                <a:cs typeface="Arial" panose="020B0604020202020204" pitchFamily="34" charset="0"/>
              </a:rPr>
              <a:t>gözardı</a:t>
            </a:r>
            <a:r>
              <a:rPr lang="tr-TR" dirty="0">
                <a:latin typeface="Arial" panose="020B0604020202020204" pitchFamily="34" charset="0"/>
                <a:cs typeface="Arial" panose="020B0604020202020204" pitchFamily="34" charset="0"/>
              </a:rPr>
              <a:t> ettiklerini iddia ederek bir karşı hareket başlatmışlardır</a:t>
            </a:r>
          </a:p>
        </p:txBody>
      </p:sp>
    </p:spTree>
    <p:extLst>
      <p:ext uri="{BB962C8B-B14F-4D97-AF65-F5344CB8AC3E}">
        <p14:creationId xmlns:p14="http://schemas.microsoft.com/office/powerpoint/2010/main" val="3342463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6">
              <a:lumMod val="40000"/>
              <a:lumOff val="60000"/>
            </a:schemeClr>
          </a:solidFill>
        </p:spPr>
        <p:txBody>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Aydınlanmanın </a:t>
            </a:r>
            <a:r>
              <a:rPr lang="tr-TR" b="1" dirty="0">
                <a:solidFill>
                  <a:schemeClr val="accent6">
                    <a:lumMod val="50000"/>
                  </a:schemeClr>
                </a:solidFill>
                <a:latin typeface="Arial" panose="020B0604020202020204" pitchFamily="34" charset="0"/>
                <a:cs typeface="Arial" panose="020B0604020202020204" pitchFamily="34" charset="0"/>
              </a:rPr>
              <a:t>kültürel yorumlamasının </a:t>
            </a:r>
            <a:r>
              <a:rPr lang="tr-TR" dirty="0">
                <a:latin typeface="Arial" panose="020B0604020202020204" pitchFamily="34" charset="0"/>
                <a:cs typeface="Arial" panose="020B0604020202020204" pitchFamily="34" charset="0"/>
              </a:rPr>
              <a:t>temel unsurlarından biri Avrupa'da </a:t>
            </a:r>
            <a:r>
              <a:rPr lang="tr-TR" b="1" dirty="0">
                <a:solidFill>
                  <a:schemeClr val="accent6">
                    <a:lumMod val="50000"/>
                  </a:schemeClr>
                </a:solidFill>
                <a:latin typeface="Arial" panose="020B0604020202020204" pitchFamily="34" charset="0"/>
                <a:cs typeface="Arial" panose="020B0604020202020204" pitchFamily="34" charset="0"/>
              </a:rPr>
              <a:t>kamusal alanın </a:t>
            </a:r>
            <a:r>
              <a:rPr lang="tr-TR" dirty="0">
                <a:latin typeface="Arial" panose="020B0604020202020204" pitchFamily="34" charset="0"/>
                <a:cs typeface="Arial" panose="020B0604020202020204" pitchFamily="34" charset="0"/>
              </a:rPr>
              <a:t>yükselişidir</a:t>
            </a:r>
          </a:p>
        </p:txBody>
      </p:sp>
      <p:graphicFrame>
        <p:nvGraphicFramePr>
          <p:cNvPr id="4" name="Diyagram 3"/>
          <p:cNvGraphicFramePr/>
          <p:nvPr>
            <p:extLst>
              <p:ext uri="{D42A27DB-BD31-4B8C-83A1-F6EECF244321}">
                <p14:modId xmlns:p14="http://schemas.microsoft.com/office/powerpoint/2010/main" val="4293397755"/>
              </p:ext>
            </p:extLst>
          </p:nvPr>
        </p:nvGraphicFramePr>
        <p:xfrm>
          <a:off x="1331640" y="1916832"/>
          <a:ext cx="6096000" cy="4941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9748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1417638"/>
          </a:xfrm>
          <a:solidFill>
            <a:schemeClr val="accent6"/>
          </a:solidFill>
        </p:spPr>
        <p:txBody>
          <a:bodyPr>
            <a:normAutofit fontScale="90000"/>
          </a:bodyPr>
          <a:lstStyle/>
          <a:p>
            <a:r>
              <a:rPr lang="tr-TR" b="1" dirty="0"/>
              <a:t>Orta Sınıf Kamusal Alanı(</a:t>
            </a:r>
            <a:r>
              <a:rPr lang="tr-TR" b="1" dirty="0" err="1"/>
              <a:t>bourgeois</a:t>
            </a:r>
            <a:r>
              <a:rPr lang="tr-TR" b="1" dirty="0"/>
              <a:t> </a:t>
            </a:r>
            <a:r>
              <a:rPr lang="tr-TR" b="1" dirty="0" err="1"/>
              <a:t>public</a:t>
            </a:r>
            <a:r>
              <a:rPr lang="tr-TR" b="1" dirty="0"/>
              <a:t> </a:t>
            </a:r>
            <a:r>
              <a:rPr lang="tr-TR" b="1" dirty="0" err="1"/>
              <a:t>sphere</a:t>
            </a:r>
            <a:r>
              <a:rPr lang="tr-TR" b="1" dirty="0"/>
              <a:t>)</a:t>
            </a:r>
          </a:p>
        </p:txBody>
      </p:sp>
      <p:sp>
        <p:nvSpPr>
          <p:cNvPr id="3" name="İçerik Yer Tutucusu 2"/>
          <p:cNvSpPr>
            <a:spLocks noGrp="1"/>
          </p:cNvSpPr>
          <p:nvPr>
            <p:ph idx="1"/>
          </p:nvPr>
        </p:nvSpPr>
        <p:spPr>
          <a:xfrm>
            <a:off x="0" y="1412776"/>
            <a:ext cx="9144000" cy="5445224"/>
          </a:xfrm>
          <a:solidFill>
            <a:schemeClr val="accent6">
              <a:lumMod val="40000"/>
              <a:lumOff val="60000"/>
            </a:schemeClr>
          </a:solidFill>
        </p:spPr>
        <p:txBody>
          <a:bodyPr>
            <a:normAutofit fontScale="92500"/>
          </a:bodyPr>
          <a:lstStyle/>
          <a:p>
            <a:r>
              <a:rPr lang="tr-TR" dirty="0">
                <a:latin typeface="Arial" panose="020B0604020202020204" pitchFamily="34" charset="0"/>
                <a:cs typeface="Arial" panose="020B0604020202020204" pitchFamily="34" charset="0"/>
              </a:rPr>
              <a:t>17.yy sonu ve 18.yy’da ortaya atılan orta sınıf kamusal alanı/</a:t>
            </a:r>
            <a:r>
              <a:rPr lang="tr-TR" b="1" dirty="0">
                <a:solidFill>
                  <a:schemeClr val="accent6">
                    <a:lumMod val="50000"/>
                  </a:schemeClr>
                </a:solidFill>
                <a:latin typeface="Arial" panose="020B0604020202020204" pitchFamily="34" charset="0"/>
                <a:cs typeface="Arial" panose="020B0604020202020204" pitchFamily="34" charset="0"/>
              </a:rPr>
              <a:t>kamuoyu</a:t>
            </a:r>
            <a:r>
              <a:rPr lang="tr-TR" dirty="0">
                <a:latin typeface="Arial" panose="020B0604020202020204" pitchFamily="34" charset="0"/>
                <a:cs typeface="Arial" panose="020B0604020202020204" pitchFamily="34" charset="0"/>
              </a:rPr>
              <a:t> düşüncesinde amaç, kamusal meselelerin akılcı, eleştirel ve gerçekten açık biçimde tartışılabilmesidir. Bu doğrultuda açık ve ulaşılabilir kamu alanları, tartışma </a:t>
            </a:r>
            <a:r>
              <a:rPr lang="tr-TR" dirty="0" err="1" smtClean="0">
                <a:latin typeface="Arial" panose="020B0604020202020204" pitchFamily="34" charset="0"/>
                <a:cs typeface="Arial" panose="020B0604020202020204" pitchFamily="34" charset="0"/>
              </a:rPr>
              <a:t>platformaları</a:t>
            </a:r>
            <a:r>
              <a:rPr lang="tr-TR"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ve sosyalleşme alanları yaratılmaya çalışılmıştır</a:t>
            </a:r>
            <a:r>
              <a:rPr lang="tr-TR" dirty="0"/>
              <a:t>. </a:t>
            </a:r>
            <a:endParaRPr lang="tr-TR" dirty="0" smtClean="0"/>
          </a:p>
          <a:p>
            <a:r>
              <a:rPr lang="tr-TR" dirty="0" err="1">
                <a:latin typeface="Arial" panose="020B0604020202020204" pitchFamily="34" charset="0"/>
                <a:cs typeface="Arial" panose="020B0604020202020204" pitchFamily="34" charset="0"/>
              </a:rPr>
              <a:t>Habermas’a</a:t>
            </a:r>
            <a:r>
              <a:rPr lang="tr-TR" dirty="0">
                <a:latin typeface="Arial" panose="020B0604020202020204" pitchFamily="34" charset="0"/>
                <a:cs typeface="Arial" panose="020B0604020202020204" pitchFamily="34" charset="0"/>
              </a:rPr>
              <a:t> göre </a:t>
            </a:r>
            <a:r>
              <a:rPr lang="tr-TR" b="1" dirty="0">
                <a:solidFill>
                  <a:schemeClr val="accent6">
                    <a:lumMod val="50000"/>
                  </a:schemeClr>
                </a:solidFill>
                <a:latin typeface="Arial" panose="020B0604020202020204" pitchFamily="34" charset="0"/>
                <a:cs typeface="Arial" panose="020B0604020202020204" pitchFamily="34" charset="0"/>
              </a:rPr>
              <a:t>modern ulus devlet</a:t>
            </a:r>
            <a:r>
              <a:rPr lang="tr-TR" dirty="0">
                <a:latin typeface="Arial" panose="020B0604020202020204" pitchFamily="34" charset="0"/>
                <a:cs typeface="Arial" panose="020B0604020202020204" pitchFamily="34" charset="0"/>
              </a:rPr>
              <a:t>, kamu gücünü devletten bağımsız, farklı seslerin </a:t>
            </a:r>
            <a:r>
              <a:rPr lang="tr-TR" dirty="0" err="1">
                <a:latin typeface="Arial" panose="020B0604020202020204" pitchFamily="34" charset="0"/>
                <a:cs typeface="Arial" panose="020B0604020202020204" pitchFamily="34" charset="0"/>
              </a:rPr>
              <a:t>biraraya</a:t>
            </a:r>
            <a:r>
              <a:rPr lang="tr-TR" dirty="0">
                <a:latin typeface="Arial" panose="020B0604020202020204" pitchFamily="34" charset="0"/>
                <a:cs typeface="Arial" panose="020B0604020202020204" pitchFamily="34" charset="0"/>
              </a:rPr>
              <a:t> getirildiği özel bir toplumsal alan </a:t>
            </a:r>
            <a:r>
              <a:rPr lang="tr-TR" dirty="0" smtClean="0">
                <a:latin typeface="Arial" panose="020B0604020202020204" pitchFamily="34" charset="0"/>
                <a:cs typeface="Arial" panose="020B0604020202020204" pitchFamily="34" charset="0"/>
              </a:rPr>
              <a:t>oluşturarak-kamusal </a:t>
            </a:r>
            <a:r>
              <a:rPr lang="tr-TR" dirty="0">
                <a:latin typeface="Arial" panose="020B0604020202020204" pitchFamily="34" charset="0"/>
                <a:cs typeface="Arial" panose="020B0604020202020204" pitchFamily="34" charset="0"/>
              </a:rPr>
              <a:t>alana izin vererek-  sağlamlaştırmıştır. </a:t>
            </a:r>
          </a:p>
        </p:txBody>
      </p:sp>
    </p:spTree>
    <p:extLst>
      <p:ext uri="{BB962C8B-B14F-4D97-AF65-F5344CB8AC3E}">
        <p14:creationId xmlns:p14="http://schemas.microsoft.com/office/powerpoint/2010/main" val="198913575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TotalTime>
  <Words>1439</Words>
  <Application>Microsoft Office PowerPoint</Application>
  <PresentationFormat>Ekran Gösterisi (4:3)</PresentationFormat>
  <Paragraphs>84</Paragraphs>
  <Slides>24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24</vt:i4>
      </vt:variant>
    </vt:vector>
  </HeadingPairs>
  <TitlesOfParts>
    <vt:vector size="27" baseType="lpstr">
      <vt:lpstr>Arial</vt:lpstr>
      <vt:lpstr>Calibri</vt:lpstr>
      <vt:lpstr>Ofis Teması</vt:lpstr>
      <vt:lpstr>PowerPoint Sunusu</vt:lpstr>
      <vt:lpstr>Aydınlanma</vt:lpstr>
      <vt:lpstr>PowerPoint Sunusu</vt:lpstr>
      <vt:lpstr>PowerPoint Sunusu</vt:lpstr>
      <vt:lpstr>PowerPoint Sunusu</vt:lpstr>
      <vt:lpstr>PowerPoint Sunusu</vt:lpstr>
      <vt:lpstr>PowerPoint Sunusu</vt:lpstr>
      <vt:lpstr>PowerPoint Sunusu</vt:lpstr>
      <vt:lpstr>Orta Sınıf Kamusal Alanı(bourgeois public sphere)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Kullanıcı</dc:creator>
  <cp:lastModifiedBy>Tulay Fenerci</cp:lastModifiedBy>
  <cp:revision>16</cp:revision>
  <dcterms:created xsi:type="dcterms:W3CDTF">2018-03-04T17:31:49Z</dcterms:created>
  <dcterms:modified xsi:type="dcterms:W3CDTF">2018-03-14T10:04:43Z</dcterms:modified>
</cp:coreProperties>
</file>