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8" r:id="rId6"/>
    <p:sldId id="264" r:id="rId7"/>
    <p:sldId id="265" r:id="rId8"/>
    <p:sldId id="259" r:id="rId9"/>
    <p:sldId id="260" r:id="rId10"/>
    <p:sldId id="261"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43756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85658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971703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66802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731679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418598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2052644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99711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2095566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7855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978B139-A50C-4BFE-9FBC-770C2CA0C3C2}"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904910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8B139-A50C-4BFE-9FBC-770C2CA0C3C2}"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20717-026C-4CBE-AF15-6CAC05968582}" type="slidenum">
              <a:rPr lang="tr-TR" smtClean="0"/>
              <a:pPr/>
              <a:t>‹#›</a:t>
            </a:fld>
            <a:endParaRPr lang="tr-TR"/>
          </a:p>
        </p:txBody>
      </p:sp>
    </p:spTree>
    <p:extLst>
      <p:ext uri="{BB962C8B-B14F-4D97-AF65-F5344CB8AC3E}">
        <p14:creationId xmlns:p14="http://schemas.microsoft.com/office/powerpoint/2010/main" xmlns="" val="3625728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TANIMLAR</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4227989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Risk Azaltma ve Risk Yönetimi</a:t>
            </a:r>
            <a:endParaRPr lang="tr-TR" dirty="0"/>
          </a:p>
        </p:txBody>
      </p:sp>
      <p:sp>
        <p:nvSpPr>
          <p:cNvPr id="3" name="İçerik Yer Tutucusu 2"/>
          <p:cNvSpPr>
            <a:spLocks noGrp="1"/>
          </p:cNvSpPr>
          <p:nvPr>
            <p:ph idx="1"/>
          </p:nvPr>
        </p:nvSpPr>
        <p:spPr/>
        <p:txBody>
          <a:bodyPr/>
          <a:lstStyle/>
          <a:p>
            <a:r>
              <a:rPr lang="tr-TR" dirty="0" smtClean="0"/>
              <a:t>Kayıp </a:t>
            </a:r>
            <a:r>
              <a:rPr lang="tr-TR" dirty="0"/>
              <a:t>ve risk azaltma (zarar azaltma), hazırlık, tahmin ve erken uyarı, afetler konusunda bilgi ve bilinç sahibi olmak gibi afet öncesi önleme ve korumaya yönelik olan çalışmalara denilir</a:t>
            </a:r>
            <a:r>
              <a:rPr lang="tr-TR" dirty="0" smtClean="0"/>
              <a:t>.</a:t>
            </a:r>
          </a:p>
          <a:p>
            <a:r>
              <a:rPr lang="tr-TR" dirty="0" smtClean="0"/>
              <a:t>Tehlike önleme, sakınma ve zarar azaltma çalışmaları </a:t>
            </a:r>
            <a:r>
              <a:rPr lang="tr-TR" b="1" dirty="0" smtClean="0"/>
              <a:t>risk azaltma </a:t>
            </a:r>
            <a:r>
              <a:rPr lang="tr-TR" dirty="0" smtClean="0"/>
              <a:t>adı altında toplanır. Risk azaltma çalışmalarına afetlere hazırlık çalışmaları da eklenince bütün bu çalışmaların tümüne </a:t>
            </a:r>
            <a:r>
              <a:rPr lang="tr-TR" b="1" dirty="0" smtClean="0"/>
              <a:t>risk yönetimi </a:t>
            </a:r>
            <a:r>
              <a:rPr lang="tr-TR" dirty="0" smtClean="0"/>
              <a:t>denilir.</a:t>
            </a:r>
          </a:p>
          <a:p>
            <a:endParaRPr lang="tr-TR" dirty="0"/>
          </a:p>
        </p:txBody>
      </p:sp>
    </p:spTree>
    <p:extLst>
      <p:ext uri="{BB962C8B-B14F-4D97-AF65-F5344CB8AC3E}">
        <p14:creationId xmlns:p14="http://schemas.microsoft.com/office/powerpoint/2010/main" xmlns="" val="3309160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Kriz Yönetimi</a:t>
            </a:r>
            <a:endParaRPr lang="tr-TR" dirty="0"/>
          </a:p>
        </p:txBody>
      </p:sp>
      <p:sp>
        <p:nvSpPr>
          <p:cNvPr id="3" name="İçerik Yer Tutucusu 2"/>
          <p:cNvSpPr>
            <a:spLocks noGrp="1"/>
          </p:cNvSpPr>
          <p:nvPr>
            <p:ph idx="1"/>
          </p:nvPr>
        </p:nvSpPr>
        <p:spPr/>
        <p:txBody>
          <a:bodyPr/>
          <a:lstStyle/>
          <a:p>
            <a:r>
              <a:rPr lang="tr-TR" dirty="0"/>
              <a:t>etki analizi, müdahale, iyileştirme, yeniden yapılanma gibi afet sonrası hayatı ve işleyişi düzeltmeye yönelik olarak </a:t>
            </a:r>
            <a:r>
              <a:rPr lang="tr-TR"/>
              <a:t>yapılan </a:t>
            </a:r>
            <a:r>
              <a:rPr lang="tr-TR" smtClean="0"/>
              <a:t>çalışmalardır. </a:t>
            </a:r>
            <a:endParaRPr lang="tr-TR"/>
          </a:p>
          <a:p>
            <a:endParaRPr lang="tr-TR" dirty="0"/>
          </a:p>
        </p:txBody>
      </p:sp>
    </p:spTree>
    <p:extLst>
      <p:ext uri="{BB962C8B-B14F-4D97-AF65-F5344CB8AC3E}">
        <p14:creationId xmlns:p14="http://schemas.microsoft.com/office/powerpoint/2010/main" xmlns="" val="3540645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Afet</a:t>
            </a:r>
            <a:endParaRPr lang="tr-TR" b="1" dirty="0"/>
          </a:p>
        </p:txBody>
      </p:sp>
      <p:sp>
        <p:nvSpPr>
          <p:cNvPr id="3" name="İçerik Yer Tutucusu 2"/>
          <p:cNvSpPr>
            <a:spLocks noGrp="1"/>
          </p:cNvSpPr>
          <p:nvPr>
            <p:ph idx="1"/>
          </p:nvPr>
        </p:nvSpPr>
        <p:spPr/>
        <p:txBody>
          <a:bodyPr/>
          <a:lstStyle/>
          <a:p>
            <a:r>
              <a:rPr lang="tr-TR" dirty="0"/>
              <a:t>Yaygın biçimde can kaybı, fiziki, ekonomik veya çevresel kayıplara neden olan, toplumun işlevselliğinde ciddi bozulmalar oluşturan ve yerel kaynaklar ile başa çıkılamayan olağan dışı durumlardır. </a:t>
            </a:r>
          </a:p>
          <a:p>
            <a:pPr marL="0" indent="0">
              <a:buNone/>
            </a:pPr>
            <a:endParaRPr lang="tr-TR" dirty="0"/>
          </a:p>
        </p:txBody>
      </p:sp>
    </p:spTree>
    <p:extLst>
      <p:ext uri="{BB962C8B-B14F-4D97-AF65-F5344CB8AC3E}">
        <p14:creationId xmlns:p14="http://schemas.microsoft.com/office/powerpoint/2010/main" xmlns="" val="490528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Kültürü</a:t>
            </a:r>
            <a:endParaRPr lang="tr-TR" dirty="0"/>
          </a:p>
        </p:txBody>
      </p:sp>
      <p:sp>
        <p:nvSpPr>
          <p:cNvPr id="3" name="İçerik Yer Tutucusu 2"/>
          <p:cNvSpPr>
            <a:spLocks noGrp="1"/>
          </p:cNvSpPr>
          <p:nvPr>
            <p:ph idx="1"/>
          </p:nvPr>
        </p:nvSpPr>
        <p:spPr/>
        <p:txBody>
          <a:bodyPr/>
          <a:lstStyle/>
          <a:p>
            <a:r>
              <a:rPr lang="tr-TR" dirty="0"/>
              <a:t>Bireylerin her türden doğa olayı ve bunların en az zararla nasıl atlatılacağı, afetler öncesi sırası ve sonrasına ne tür çalışmalar yapılabileceğini anlatan bir kavramdır.</a:t>
            </a:r>
          </a:p>
          <a:p>
            <a:endParaRPr lang="tr-TR" dirty="0"/>
          </a:p>
        </p:txBody>
      </p:sp>
    </p:spTree>
    <p:extLst>
      <p:ext uri="{BB962C8B-B14F-4D97-AF65-F5344CB8AC3E}">
        <p14:creationId xmlns:p14="http://schemas.microsoft.com/office/powerpoint/2010/main" xmlns="" val="3381704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Yönetimi</a:t>
            </a:r>
            <a:endParaRPr lang="tr-TR" dirty="0"/>
          </a:p>
        </p:txBody>
      </p:sp>
      <p:sp>
        <p:nvSpPr>
          <p:cNvPr id="3" name="İçerik Yer Tutucusu 2"/>
          <p:cNvSpPr>
            <a:spLocks noGrp="1"/>
          </p:cNvSpPr>
          <p:nvPr>
            <p:ph idx="1"/>
          </p:nvPr>
        </p:nvSpPr>
        <p:spPr/>
        <p:txBody>
          <a:bodyPr/>
          <a:lstStyle/>
          <a:p>
            <a:pPr marL="0" indent="0">
              <a:buNone/>
            </a:pPr>
            <a:r>
              <a:rPr lang="tr-TR" dirty="0" smtClean="0"/>
              <a:t>Afetlerin </a:t>
            </a:r>
            <a:r>
              <a:rPr lang="tr-TR" dirty="0"/>
              <a:t>önlenmesi ve zararlarının azaltılabilmesi için afet öncesi, afet sırası ve afet sonrasında yapılması gereken idari, yasal ve teknik çalışmaları belirleyen ve uygulamaya aktaran, bir olay zamanında, uygulama yapabilmeyi sağlayan ve her olaydan çıkarılan derslerin ışığında mevcut sistemi geliştiren yönetim biçimidir.</a:t>
            </a:r>
          </a:p>
        </p:txBody>
      </p:sp>
    </p:spTree>
    <p:extLst>
      <p:ext uri="{BB962C8B-B14F-4D97-AF65-F5344CB8AC3E}">
        <p14:creationId xmlns:p14="http://schemas.microsoft.com/office/powerpoint/2010/main" xmlns="" val="349890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Acil Durum</a:t>
            </a:r>
            <a:endParaRPr lang="tr-TR" b="1" dirty="0"/>
          </a:p>
        </p:txBody>
      </p:sp>
      <p:sp>
        <p:nvSpPr>
          <p:cNvPr id="3" name="İçerik Yer Tutucusu 2"/>
          <p:cNvSpPr>
            <a:spLocks noGrp="1"/>
          </p:cNvSpPr>
          <p:nvPr>
            <p:ph idx="1"/>
          </p:nvPr>
        </p:nvSpPr>
        <p:spPr/>
        <p:txBody>
          <a:bodyPr/>
          <a:lstStyle/>
          <a:p>
            <a:r>
              <a:rPr lang="tr-TR" dirty="0" smtClean="0"/>
              <a:t>Olumsuz </a:t>
            </a:r>
            <a:r>
              <a:rPr lang="tr-TR" dirty="0"/>
              <a:t>etkilerini en aza indirmek için acil önlemler alınmasını gerektiren beklenmedik ve ani gelişen olaydır.</a:t>
            </a:r>
          </a:p>
          <a:p>
            <a:r>
              <a:rPr lang="tr-TR" dirty="0" smtClean="0"/>
              <a:t>Yerleşim birimlerinin, kurum ve kuruluşların iş yapma kapasitesini ciddi bir şekilde durdurma potansiyeli veya etkisi olan büyük olaylardır.  </a:t>
            </a:r>
          </a:p>
          <a:p>
            <a:endParaRPr lang="tr-TR" dirty="0"/>
          </a:p>
        </p:txBody>
      </p:sp>
    </p:spTree>
    <p:extLst>
      <p:ext uri="{BB962C8B-B14F-4D97-AF65-F5344CB8AC3E}">
        <p14:creationId xmlns:p14="http://schemas.microsoft.com/office/powerpoint/2010/main" xmlns="" val="1955843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Yardım</a:t>
            </a:r>
            <a:endParaRPr lang="tr-TR" dirty="0"/>
          </a:p>
        </p:txBody>
      </p:sp>
      <p:sp>
        <p:nvSpPr>
          <p:cNvPr id="3" name="İçerik Yer Tutucusu 2"/>
          <p:cNvSpPr>
            <a:spLocks noGrp="1"/>
          </p:cNvSpPr>
          <p:nvPr>
            <p:ph idx="1"/>
          </p:nvPr>
        </p:nvSpPr>
        <p:spPr/>
        <p:txBody>
          <a:bodyPr/>
          <a:lstStyle/>
          <a:p>
            <a:r>
              <a:rPr lang="tr-TR" dirty="0"/>
              <a:t>Herhangi bir kaza ya da yaşamı tehlikeye düşüren bir durumda, sağlık görevlilerinin tıbbi yardımı sağlanıncaya kadar, hayatın kurtarılması yada durumun daha kötüye gitmesini önleyebilmek amacıyla, olay yerinde, tıbbi araç gereç aranmaksızın, mevcut araç ve gerekçelerle yapılan ilaçsız uygulamalardır.</a:t>
            </a:r>
          </a:p>
          <a:p>
            <a:endParaRPr lang="tr-TR" dirty="0"/>
          </a:p>
        </p:txBody>
      </p:sp>
    </p:spTree>
    <p:extLst>
      <p:ext uri="{BB962C8B-B14F-4D97-AF65-F5344CB8AC3E}">
        <p14:creationId xmlns:p14="http://schemas.microsoft.com/office/powerpoint/2010/main" xmlns="" val="565179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Acil Yardım</a:t>
            </a:r>
            <a:endParaRPr lang="tr-TR" dirty="0"/>
          </a:p>
        </p:txBody>
      </p:sp>
      <p:sp>
        <p:nvSpPr>
          <p:cNvPr id="3" name="İçerik Yer Tutucusu 2"/>
          <p:cNvSpPr>
            <a:spLocks noGrp="1"/>
          </p:cNvSpPr>
          <p:nvPr>
            <p:ph idx="1"/>
          </p:nvPr>
        </p:nvSpPr>
        <p:spPr/>
        <p:txBody>
          <a:bodyPr/>
          <a:lstStyle/>
          <a:p>
            <a:r>
              <a:rPr lang="tr-TR" dirty="0"/>
              <a:t>Hasta ve yaralılara acil tedavi ünitelerinde doktor ve sağlık personeli tarafından yapılan tıbbi müdahalelerdir</a:t>
            </a:r>
            <a:r>
              <a:rPr lang="tr-TR" b="1" dirty="0">
                <a:effectLst>
                  <a:outerShdw blurRad="38100" dist="38100" dir="2700000" algn="tl">
                    <a:srgbClr val="000000">
                      <a:alpha val="43137"/>
                    </a:srgbClr>
                  </a:outerShdw>
                </a:effectLst>
              </a:rPr>
              <a:t> .</a:t>
            </a:r>
          </a:p>
          <a:p>
            <a:pPr marL="0" indent="0">
              <a:buNone/>
            </a:pPr>
            <a:endParaRPr lang="tr-TR" dirty="0"/>
          </a:p>
        </p:txBody>
      </p:sp>
    </p:spTree>
    <p:extLst>
      <p:ext uri="{BB962C8B-B14F-4D97-AF65-F5344CB8AC3E}">
        <p14:creationId xmlns:p14="http://schemas.microsoft.com/office/powerpoint/2010/main" xmlns="" val="2174721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Tehlike</a:t>
            </a:r>
            <a:endParaRPr lang="tr-TR" dirty="0"/>
          </a:p>
        </p:txBody>
      </p:sp>
      <p:sp>
        <p:nvSpPr>
          <p:cNvPr id="3" name="İçerik Yer Tutucusu 2"/>
          <p:cNvSpPr>
            <a:spLocks noGrp="1"/>
          </p:cNvSpPr>
          <p:nvPr>
            <p:ph idx="1"/>
          </p:nvPr>
        </p:nvSpPr>
        <p:spPr/>
        <p:txBody>
          <a:bodyPr/>
          <a:lstStyle/>
          <a:p>
            <a:r>
              <a:rPr lang="tr-TR" dirty="0"/>
              <a:t>Can ve mal kayıplarına neden olmak ile birlikte toplumun </a:t>
            </a:r>
            <a:r>
              <a:rPr lang="tr-TR" dirty="0" err="1"/>
              <a:t>sosyo</a:t>
            </a:r>
            <a:r>
              <a:rPr lang="tr-TR" dirty="0"/>
              <a:t>-ekonomik düzen ve etkinliklerine, doğal çevreye, doğal, tarihi ve kültürel kaynaklara zarar verme potansiyeli olan doğal, insan ve teknolojik kökenli oluşum, olay veya olaylar zinciridir. </a:t>
            </a:r>
          </a:p>
          <a:p>
            <a:endParaRPr lang="tr-TR" dirty="0"/>
          </a:p>
        </p:txBody>
      </p:sp>
    </p:spTree>
    <p:extLst>
      <p:ext uri="{BB962C8B-B14F-4D97-AF65-F5344CB8AC3E}">
        <p14:creationId xmlns:p14="http://schemas.microsoft.com/office/powerpoint/2010/main" xmlns="" val="1214071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Risk</a:t>
            </a:r>
            <a:endParaRPr lang="tr-TR" dirty="0"/>
          </a:p>
        </p:txBody>
      </p:sp>
      <p:sp>
        <p:nvSpPr>
          <p:cNvPr id="3" name="İçerik Yer Tutucusu 2"/>
          <p:cNvSpPr>
            <a:spLocks noGrp="1"/>
          </p:cNvSpPr>
          <p:nvPr>
            <p:ph idx="1"/>
          </p:nvPr>
        </p:nvSpPr>
        <p:spPr/>
        <p:txBody>
          <a:bodyPr/>
          <a:lstStyle/>
          <a:p>
            <a:r>
              <a:rPr lang="tr-TR" dirty="0"/>
              <a:t>Bir tehlikenin belli bir zaman ve mekânda gerçekleşmesi durumunda tehdit altında olan unsurların (bölgenin sakinleri, özellikleri, etkinlikleri, özgün tesisleri, tabi ve kültürel kaynakları vb.) alacağı hasarın düzeyine bağlı olarak oluşacak potansiyel kayıplardır.</a:t>
            </a:r>
          </a:p>
          <a:p>
            <a:endParaRPr lang="tr-TR" dirty="0"/>
          </a:p>
        </p:txBody>
      </p:sp>
    </p:spTree>
    <p:extLst>
      <p:ext uri="{BB962C8B-B14F-4D97-AF65-F5344CB8AC3E}">
        <p14:creationId xmlns:p14="http://schemas.microsoft.com/office/powerpoint/2010/main" xmlns="" val="21732531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398</Words>
  <Application>Microsoft Office PowerPoint</Application>
  <PresentationFormat>Özel</PresentationFormat>
  <Paragraphs>27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SHB335 Afetlerde Psikososyal Destek Hizmetleri TANIMLAR</vt:lpstr>
      <vt:lpstr>Afet</vt:lpstr>
      <vt:lpstr>Afet Kültürü</vt:lpstr>
      <vt:lpstr>Afet Yönetimi</vt:lpstr>
      <vt:lpstr>Acil Durum</vt:lpstr>
      <vt:lpstr>İlk Yardım</vt:lpstr>
      <vt:lpstr>Acil Yardım</vt:lpstr>
      <vt:lpstr>Tehlike</vt:lpstr>
      <vt:lpstr>Risk</vt:lpstr>
      <vt:lpstr>Risk Azaltma ve Risk Yönetimi</vt:lpstr>
      <vt:lpstr>Kriz Yönetimi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TANIMLAR</dc:title>
  <dc:creator>Melahat</dc:creator>
  <cp:lastModifiedBy>Author</cp:lastModifiedBy>
  <cp:revision>4</cp:revision>
  <dcterms:created xsi:type="dcterms:W3CDTF">2019-12-05T14:09:58Z</dcterms:created>
  <dcterms:modified xsi:type="dcterms:W3CDTF">2020-12-28T10:42:41Z</dcterms:modified>
</cp:coreProperties>
</file>