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269" r:id="rId4"/>
    <p:sldId id="270" r:id="rId5"/>
    <p:sldId id="267" r:id="rId6"/>
    <p:sldId id="264" r:id="rId7"/>
    <p:sldId id="268" r:id="rId8"/>
    <p:sldId id="271" r:id="rId9"/>
    <p:sldId id="272" r:id="rId10"/>
    <p:sldId id="266" r:id="rId11"/>
    <p:sldId id="273" r:id="rId12"/>
    <p:sldId id="274" r:id="rId13"/>
    <p:sldId id="275" r:id="rId14"/>
    <p:sldId id="276" r:id="rId15"/>
    <p:sldId id="277"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6065" autoAdjust="0"/>
  </p:normalViewPr>
  <p:slideViewPr>
    <p:cSldViewPr snapToGrid="0">
      <p:cViewPr varScale="1">
        <p:scale>
          <a:sx n="40" d="100"/>
          <a:sy n="40" d="100"/>
        </p:scale>
        <p:origin x="189" y="35"/>
      </p:cViewPr>
      <p:guideLst/>
    </p:cSldViewPr>
  </p:slideViewPr>
  <p:notesTextViewPr>
    <p:cViewPr>
      <p:scale>
        <a:sx n="150" d="100"/>
        <a:sy n="15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620C2B0-461A-47FC-BAA0-604D474E1F64}" type="datetimeFigureOut">
              <a:rPr lang="tr-TR" smtClean="0"/>
              <a:t>17.03.2021</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6992528-36DE-4995-A052-6CFD00B0F74D}" type="slidenum">
              <a:rPr lang="tr-TR" smtClean="0"/>
              <a:t>‹#›</a:t>
            </a:fld>
            <a:endParaRPr lang="tr-TR"/>
          </a:p>
        </p:txBody>
      </p:sp>
    </p:spTree>
    <p:extLst>
      <p:ext uri="{BB962C8B-B14F-4D97-AF65-F5344CB8AC3E}">
        <p14:creationId xmlns:p14="http://schemas.microsoft.com/office/powerpoint/2010/main" val="14059501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F6992528-36DE-4995-A052-6CFD00B0F74D}" type="slidenum">
              <a:rPr lang="tr-TR" smtClean="0"/>
              <a:t>1</a:t>
            </a:fld>
            <a:endParaRPr lang="tr-TR"/>
          </a:p>
        </p:txBody>
      </p:sp>
    </p:spTree>
    <p:extLst>
      <p:ext uri="{BB962C8B-B14F-4D97-AF65-F5344CB8AC3E}">
        <p14:creationId xmlns:p14="http://schemas.microsoft.com/office/powerpoint/2010/main" val="40952883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F6992528-36DE-4995-A052-6CFD00B0F74D}" type="slidenum">
              <a:rPr lang="tr-TR" smtClean="0"/>
              <a:t>11</a:t>
            </a:fld>
            <a:endParaRPr lang="tr-TR"/>
          </a:p>
        </p:txBody>
      </p:sp>
    </p:spTree>
    <p:extLst>
      <p:ext uri="{BB962C8B-B14F-4D97-AF65-F5344CB8AC3E}">
        <p14:creationId xmlns:p14="http://schemas.microsoft.com/office/powerpoint/2010/main" val="3253168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F6992528-36DE-4995-A052-6CFD00B0F74D}" type="slidenum">
              <a:rPr lang="tr-TR" smtClean="0"/>
              <a:t>12</a:t>
            </a:fld>
            <a:endParaRPr lang="tr-TR"/>
          </a:p>
        </p:txBody>
      </p:sp>
    </p:spTree>
    <p:extLst>
      <p:ext uri="{BB962C8B-B14F-4D97-AF65-F5344CB8AC3E}">
        <p14:creationId xmlns:p14="http://schemas.microsoft.com/office/powerpoint/2010/main" val="37952446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F6992528-36DE-4995-A052-6CFD00B0F74D}" type="slidenum">
              <a:rPr lang="tr-TR" smtClean="0"/>
              <a:t>14</a:t>
            </a:fld>
            <a:endParaRPr lang="tr-TR"/>
          </a:p>
        </p:txBody>
      </p:sp>
    </p:spTree>
    <p:extLst>
      <p:ext uri="{BB962C8B-B14F-4D97-AF65-F5344CB8AC3E}">
        <p14:creationId xmlns:p14="http://schemas.microsoft.com/office/powerpoint/2010/main" val="4458568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F6992528-36DE-4995-A052-6CFD00B0F74D}" type="slidenum">
              <a:rPr lang="tr-TR" smtClean="0"/>
              <a:t>15</a:t>
            </a:fld>
            <a:endParaRPr lang="tr-TR"/>
          </a:p>
        </p:txBody>
      </p:sp>
    </p:spTree>
    <p:extLst>
      <p:ext uri="{BB962C8B-B14F-4D97-AF65-F5344CB8AC3E}">
        <p14:creationId xmlns:p14="http://schemas.microsoft.com/office/powerpoint/2010/main" val="12343436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F6992528-36DE-4995-A052-6CFD00B0F74D}" type="slidenum">
              <a:rPr lang="tr-TR" smtClean="0"/>
              <a:t>2</a:t>
            </a:fld>
            <a:endParaRPr lang="tr-TR"/>
          </a:p>
        </p:txBody>
      </p:sp>
    </p:spTree>
    <p:extLst>
      <p:ext uri="{BB962C8B-B14F-4D97-AF65-F5344CB8AC3E}">
        <p14:creationId xmlns:p14="http://schemas.microsoft.com/office/powerpoint/2010/main" val="30351504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F6992528-36DE-4995-A052-6CFD00B0F74D}" type="slidenum">
              <a:rPr lang="tr-TR" smtClean="0"/>
              <a:t>3</a:t>
            </a:fld>
            <a:endParaRPr lang="tr-TR"/>
          </a:p>
        </p:txBody>
      </p:sp>
    </p:spTree>
    <p:extLst>
      <p:ext uri="{BB962C8B-B14F-4D97-AF65-F5344CB8AC3E}">
        <p14:creationId xmlns:p14="http://schemas.microsoft.com/office/powerpoint/2010/main" val="23146896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F6992528-36DE-4995-A052-6CFD00B0F74D}" type="slidenum">
              <a:rPr lang="tr-TR" smtClean="0"/>
              <a:t>4</a:t>
            </a:fld>
            <a:endParaRPr lang="tr-TR"/>
          </a:p>
        </p:txBody>
      </p:sp>
    </p:spTree>
    <p:extLst>
      <p:ext uri="{BB962C8B-B14F-4D97-AF65-F5344CB8AC3E}">
        <p14:creationId xmlns:p14="http://schemas.microsoft.com/office/powerpoint/2010/main" val="7134223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F6992528-36DE-4995-A052-6CFD00B0F74D}" type="slidenum">
              <a:rPr lang="tr-TR" smtClean="0"/>
              <a:t>5</a:t>
            </a:fld>
            <a:endParaRPr lang="tr-TR"/>
          </a:p>
        </p:txBody>
      </p:sp>
    </p:spTree>
    <p:extLst>
      <p:ext uri="{BB962C8B-B14F-4D97-AF65-F5344CB8AC3E}">
        <p14:creationId xmlns:p14="http://schemas.microsoft.com/office/powerpoint/2010/main" val="32822007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F6992528-36DE-4995-A052-6CFD00B0F74D}" type="slidenum">
              <a:rPr lang="tr-TR" smtClean="0"/>
              <a:t>6</a:t>
            </a:fld>
            <a:endParaRPr lang="tr-TR"/>
          </a:p>
        </p:txBody>
      </p:sp>
    </p:spTree>
    <p:extLst>
      <p:ext uri="{BB962C8B-B14F-4D97-AF65-F5344CB8AC3E}">
        <p14:creationId xmlns:p14="http://schemas.microsoft.com/office/powerpoint/2010/main" val="32699282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F6992528-36DE-4995-A052-6CFD00B0F74D}" type="slidenum">
              <a:rPr lang="tr-TR" smtClean="0"/>
              <a:t>7</a:t>
            </a:fld>
            <a:endParaRPr lang="tr-TR"/>
          </a:p>
        </p:txBody>
      </p:sp>
    </p:spTree>
    <p:extLst>
      <p:ext uri="{BB962C8B-B14F-4D97-AF65-F5344CB8AC3E}">
        <p14:creationId xmlns:p14="http://schemas.microsoft.com/office/powerpoint/2010/main" val="14352908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F6992528-36DE-4995-A052-6CFD00B0F74D}" type="slidenum">
              <a:rPr lang="tr-TR" smtClean="0"/>
              <a:t>8</a:t>
            </a:fld>
            <a:endParaRPr lang="tr-TR"/>
          </a:p>
        </p:txBody>
      </p:sp>
    </p:spTree>
    <p:extLst>
      <p:ext uri="{BB962C8B-B14F-4D97-AF65-F5344CB8AC3E}">
        <p14:creationId xmlns:p14="http://schemas.microsoft.com/office/powerpoint/2010/main" val="18866860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F6992528-36DE-4995-A052-6CFD00B0F74D}" type="slidenum">
              <a:rPr lang="tr-TR" smtClean="0"/>
              <a:t>10</a:t>
            </a:fld>
            <a:endParaRPr lang="tr-TR"/>
          </a:p>
        </p:txBody>
      </p:sp>
    </p:spTree>
    <p:extLst>
      <p:ext uri="{BB962C8B-B14F-4D97-AF65-F5344CB8AC3E}">
        <p14:creationId xmlns:p14="http://schemas.microsoft.com/office/powerpoint/2010/main" val="1852873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AD7A9A8-E2C0-45B6-AB84-79CF86F9E000}"/>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AE2BECB2-F3CF-46EB-BE92-D840758CEBA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C913DBCF-06DE-4CDA-B702-D97ED3CB4731}"/>
              </a:ext>
            </a:extLst>
          </p:cNvPr>
          <p:cNvSpPr>
            <a:spLocks noGrp="1"/>
          </p:cNvSpPr>
          <p:nvPr>
            <p:ph type="dt" sz="half" idx="10"/>
          </p:nvPr>
        </p:nvSpPr>
        <p:spPr/>
        <p:txBody>
          <a:bodyPr/>
          <a:lstStyle/>
          <a:p>
            <a:fld id="{177D6AC4-7F4E-42E6-A280-63D01C20A456}" type="datetimeFigureOut">
              <a:rPr lang="tr-TR" smtClean="0"/>
              <a:t>17.03.2021</a:t>
            </a:fld>
            <a:endParaRPr lang="tr-TR"/>
          </a:p>
        </p:txBody>
      </p:sp>
      <p:sp>
        <p:nvSpPr>
          <p:cNvPr id="5" name="Alt Bilgi Yer Tutucusu 4">
            <a:extLst>
              <a:ext uri="{FF2B5EF4-FFF2-40B4-BE49-F238E27FC236}">
                <a16:creationId xmlns:a16="http://schemas.microsoft.com/office/drawing/2014/main" id="{714EAD64-57E6-41FB-BD2E-669AF3BE3C5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BBDDE30-64B9-4993-A090-F3FA35A102C5}"/>
              </a:ext>
            </a:extLst>
          </p:cNvPr>
          <p:cNvSpPr>
            <a:spLocks noGrp="1"/>
          </p:cNvSpPr>
          <p:nvPr>
            <p:ph type="sldNum" sz="quarter" idx="12"/>
          </p:nvPr>
        </p:nvSpPr>
        <p:spPr/>
        <p:txBody>
          <a:bodyPr/>
          <a:lstStyle/>
          <a:p>
            <a:fld id="{AD10509B-01B0-44F1-B25A-ACCCF3DC0D0F}" type="slidenum">
              <a:rPr lang="tr-TR" smtClean="0"/>
              <a:t>‹#›</a:t>
            </a:fld>
            <a:endParaRPr lang="tr-TR"/>
          </a:p>
        </p:txBody>
      </p:sp>
    </p:spTree>
    <p:extLst>
      <p:ext uri="{BB962C8B-B14F-4D97-AF65-F5344CB8AC3E}">
        <p14:creationId xmlns:p14="http://schemas.microsoft.com/office/powerpoint/2010/main" val="22055534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088AFC9-928F-4F4A-9749-D152BF08CA95}"/>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C82BFD45-ED78-495C-A216-2D4E5740258F}"/>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3C54809-52AE-404F-9CB9-9416FC003198}"/>
              </a:ext>
            </a:extLst>
          </p:cNvPr>
          <p:cNvSpPr>
            <a:spLocks noGrp="1"/>
          </p:cNvSpPr>
          <p:nvPr>
            <p:ph type="dt" sz="half" idx="10"/>
          </p:nvPr>
        </p:nvSpPr>
        <p:spPr/>
        <p:txBody>
          <a:bodyPr/>
          <a:lstStyle/>
          <a:p>
            <a:fld id="{177D6AC4-7F4E-42E6-A280-63D01C20A456}" type="datetimeFigureOut">
              <a:rPr lang="tr-TR" smtClean="0"/>
              <a:t>17.03.2021</a:t>
            </a:fld>
            <a:endParaRPr lang="tr-TR"/>
          </a:p>
        </p:txBody>
      </p:sp>
      <p:sp>
        <p:nvSpPr>
          <p:cNvPr id="5" name="Alt Bilgi Yer Tutucusu 4">
            <a:extLst>
              <a:ext uri="{FF2B5EF4-FFF2-40B4-BE49-F238E27FC236}">
                <a16:creationId xmlns:a16="http://schemas.microsoft.com/office/drawing/2014/main" id="{2BCC2ADB-2534-4BED-B335-B349695ADCF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E73F1CB-AD96-40E6-8FFB-5D9BFE0D1ED5}"/>
              </a:ext>
            </a:extLst>
          </p:cNvPr>
          <p:cNvSpPr>
            <a:spLocks noGrp="1"/>
          </p:cNvSpPr>
          <p:nvPr>
            <p:ph type="sldNum" sz="quarter" idx="12"/>
          </p:nvPr>
        </p:nvSpPr>
        <p:spPr/>
        <p:txBody>
          <a:bodyPr/>
          <a:lstStyle/>
          <a:p>
            <a:fld id="{AD10509B-01B0-44F1-B25A-ACCCF3DC0D0F}" type="slidenum">
              <a:rPr lang="tr-TR" smtClean="0"/>
              <a:t>‹#›</a:t>
            </a:fld>
            <a:endParaRPr lang="tr-TR"/>
          </a:p>
        </p:txBody>
      </p:sp>
    </p:spTree>
    <p:extLst>
      <p:ext uri="{BB962C8B-B14F-4D97-AF65-F5344CB8AC3E}">
        <p14:creationId xmlns:p14="http://schemas.microsoft.com/office/powerpoint/2010/main" val="25070757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9118983-AFA8-40CB-9C42-2CF1DE92E001}"/>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ED591ABA-A9A8-46AD-994C-DF33FE9150EF}"/>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4AF5EC3-88E7-4CB8-B3CD-DDB1917687D6}"/>
              </a:ext>
            </a:extLst>
          </p:cNvPr>
          <p:cNvSpPr>
            <a:spLocks noGrp="1"/>
          </p:cNvSpPr>
          <p:nvPr>
            <p:ph type="dt" sz="half" idx="10"/>
          </p:nvPr>
        </p:nvSpPr>
        <p:spPr/>
        <p:txBody>
          <a:bodyPr/>
          <a:lstStyle/>
          <a:p>
            <a:fld id="{177D6AC4-7F4E-42E6-A280-63D01C20A456}" type="datetimeFigureOut">
              <a:rPr lang="tr-TR" smtClean="0"/>
              <a:t>17.03.2021</a:t>
            </a:fld>
            <a:endParaRPr lang="tr-TR"/>
          </a:p>
        </p:txBody>
      </p:sp>
      <p:sp>
        <p:nvSpPr>
          <p:cNvPr id="5" name="Alt Bilgi Yer Tutucusu 4">
            <a:extLst>
              <a:ext uri="{FF2B5EF4-FFF2-40B4-BE49-F238E27FC236}">
                <a16:creationId xmlns:a16="http://schemas.microsoft.com/office/drawing/2014/main" id="{CDB08BA7-88B8-41A3-AD51-BAE26ECB60C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C09EC86-58E8-4C3F-9995-542C63B65935}"/>
              </a:ext>
            </a:extLst>
          </p:cNvPr>
          <p:cNvSpPr>
            <a:spLocks noGrp="1"/>
          </p:cNvSpPr>
          <p:nvPr>
            <p:ph type="sldNum" sz="quarter" idx="12"/>
          </p:nvPr>
        </p:nvSpPr>
        <p:spPr/>
        <p:txBody>
          <a:bodyPr/>
          <a:lstStyle/>
          <a:p>
            <a:fld id="{AD10509B-01B0-44F1-B25A-ACCCF3DC0D0F}" type="slidenum">
              <a:rPr lang="tr-TR" smtClean="0"/>
              <a:t>‹#›</a:t>
            </a:fld>
            <a:endParaRPr lang="tr-TR"/>
          </a:p>
        </p:txBody>
      </p:sp>
    </p:spTree>
    <p:extLst>
      <p:ext uri="{BB962C8B-B14F-4D97-AF65-F5344CB8AC3E}">
        <p14:creationId xmlns:p14="http://schemas.microsoft.com/office/powerpoint/2010/main" val="26154159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E15E9B2-DE98-4B32-843F-0E009BCF133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076A812-132E-4CD0-98D3-708B20A5ACB7}"/>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AE5F4B9C-9299-4A68-AD2F-4E5A40759760}"/>
              </a:ext>
            </a:extLst>
          </p:cNvPr>
          <p:cNvSpPr>
            <a:spLocks noGrp="1"/>
          </p:cNvSpPr>
          <p:nvPr>
            <p:ph type="dt" sz="half" idx="10"/>
          </p:nvPr>
        </p:nvSpPr>
        <p:spPr/>
        <p:txBody>
          <a:bodyPr/>
          <a:lstStyle/>
          <a:p>
            <a:fld id="{177D6AC4-7F4E-42E6-A280-63D01C20A456}" type="datetimeFigureOut">
              <a:rPr lang="tr-TR" smtClean="0"/>
              <a:t>17.03.2021</a:t>
            </a:fld>
            <a:endParaRPr lang="tr-TR"/>
          </a:p>
        </p:txBody>
      </p:sp>
      <p:sp>
        <p:nvSpPr>
          <p:cNvPr id="5" name="Alt Bilgi Yer Tutucusu 4">
            <a:extLst>
              <a:ext uri="{FF2B5EF4-FFF2-40B4-BE49-F238E27FC236}">
                <a16:creationId xmlns:a16="http://schemas.microsoft.com/office/drawing/2014/main" id="{EDA40BED-C650-488D-BB6C-018A176AB8D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467B7A0-CDCE-4150-A67B-32D50317C64E}"/>
              </a:ext>
            </a:extLst>
          </p:cNvPr>
          <p:cNvSpPr>
            <a:spLocks noGrp="1"/>
          </p:cNvSpPr>
          <p:nvPr>
            <p:ph type="sldNum" sz="quarter" idx="12"/>
          </p:nvPr>
        </p:nvSpPr>
        <p:spPr/>
        <p:txBody>
          <a:bodyPr/>
          <a:lstStyle/>
          <a:p>
            <a:fld id="{AD10509B-01B0-44F1-B25A-ACCCF3DC0D0F}" type="slidenum">
              <a:rPr lang="tr-TR" smtClean="0"/>
              <a:t>‹#›</a:t>
            </a:fld>
            <a:endParaRPr lang="tr-TR"/>
          </a:p>
        </p:txBody>
      </p:sp>
    </p:spTree>
    <p:extLst>
      <p:ext uri="{BB962C8B-B14F-4D97-AF65-F5344CB8AC3E}">
        <p14:creationId xmlns:p14="http://schemas.microsoft.com/office/powerpoint/2010/main" val="29455677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72685B3-252E-4F2A-BE42-B713D32CBF6E}"/>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6890D6B7-4B17-4E31-A4A9-3E251705126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8CFA69CD-E8AC-42F9-AEF5-13DD7A617B82}"/>
              </a:ext>
            </a:extLst>
          </p:cNvPr>
          <p:cNvSpPr>
            <a:spLocks noGrp="1"/>
          </p:cNvSpPr>
          <p:nvPr>
            <p:ph type="dt" sz="half" idx="10"/>
          </p:nvPr>
        </p:nvSpPr>
        <p:spPr/>
        <p:txBody>
          <a:bodyPr/>
          <a:lstStyle/>
          <a:p>
            <a:fld id="{177D6AC4-7F4E-42E6-A280-63D01C20A456}" type="datetimeFigureOut">
              <a:rPr lang="tr-TR" smtClean="0"/>
              <a:t>17.03.2021</a:t>
            </a:fld>
            <a:endParaRPr lang="tr-TR"/>
          </a:p>
        </p:txBody>
      </p:sp>
      <p:sp>
        <p:nvSpPr>
          <p:cNvPr id="5" name="Alt Bilgi Yer Tutucusu 4">
            <a:extLst>
              <a:ext uri="{FF2B5EF4-FFF2-40B4-BE49-F238E27FC236}">
                <a16:creationId xmlns:a16="http://schemas.microsoft.com/office/drawing/2014/main" id="{8AEB2CE8-6D6F-4B62-9315-5185F8D1404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3BF0878-7423-44FB-A6A6-8CD33BAAA30F}"/>
              </a:ext>
            </a:extLst>
          </p:cNvPr>
          <p:cNvSpPr>
            <a:spLocks noGrp="1"/>
          </p:cNvSpPr>
          <p:nvPr>
            <p:ph type="sldNum" sz="quarter" idx="12"/>
          </p:nvPr>
        </p:nvSpPr>
        <p:spPr/>
        <p:txBody>
          <a:bodyPr/>
          <a:lstStyle/>
          <a:p>
            <a:fld id="{AD10509B-01B0-44F1-B25A-ACCCF3DC0D0F}" type="slidenum">
              <a:rPr lang="tr-TR" smtClean="0"/>
              <a:t>‹#›</a:t>
            </a:fld>
            <a:endParaRPr lang="tr-TR"/>
          </a:p>
        </p:txBody>
      </p:sp>
    </p:spTree>
    <p:extLst>
      <p:ext uri="{BB962C8B-B14F-4D97-AF65-F5344CB8AC3E}">
        <p14:creationId xmlns:p14="http://schemas.microsoft.com/office/powerpoint/2010/main" val="18225298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543957D-D91F-49F6-B7FD-AF24710D60E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6756D4C6-1651-4DC5-A4B6-5139DBDD65C2}"/>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E0787A38-1D13-49E2-BB42-A4EC506616EB}"/>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AB37BC83-A150-4110-AAF9-BEF7CE545013}"/>
              </a:ext>
            </a:extLst>
          </p:cNvPr>
          <p:cNvSpPr>
            <a:spLocks noGrp="1"/>
          </p:cNvSpPr>
          <p:nvPr>
            <p:ph type="dt" sz="half" idx="10"/>
          </p:nvPr>
        </p:nvSpPr>
        <p:spPr/>
        <p:txBody>
          <a:bodyPr/>
          <a:lstStyle/>
          <a:p>
            <a:fld id="{177D6AC4-7F4E-42E6-A280-63D01C20A456}" type="datetimeFigureOut">
              <a:rPr lang="tr-TR" smtClean="0"/>
              <a:t>17.03.2021</a:t>
            </a:fld>
            <a:endParaRPr lang="tr-TR"/>
          </a:p>
        </p:txBody>
      </p:sp>
      <p:sp>
        <p:nvSpPr>
          <p:cNvPr id="6" name="Alt Bilgi Yer Tutucusu 5">
            <a:extLst>
              <a:ext uri="{FF2B5EF4-FFF2-40B4-BE49-F238E27FC236}">
                <a16:creationId xmlns:a16="http://schemas.microsoft.com/office/drawing/2014/main" id="{2F43DC38-5E43-431C-AE2F-35E2ECB9C9C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20F39BE5-E922-4E56-B186-E1011DF95255}"/>
              </a:ext>
            </a:extLst>
          </p:cNvPr>
          <p:cNvSpPr>
            <a:spLocks noGrp="1"/>
          </p:cNvSpPr>
          <p:nvPr>
            <p:ph type="sldNum" sz="quarter" idx="12"/>
          </p:nvPr>
        </p:nvSpPr>
        <p:spPr/>
        <p:txBody>
          <a:bodyPr/>
          <a:lstStyle/>
          <a:p>
            <a:fld id="{AD10509B-01B0-44F1-B25A-ACCCF3DC0D0F}" type="slidenum">
              <a:rPr lang="tr-TR" smtClean="0"/>
              <a:t>‹#›</a:t>
            </a:fld>
            <a:endParaRPr lang="tr-TR"/>
          </a:p>
        </p:txBody>
      </p:sp>
    </p:spTree>
    <p:extLst>
      <p:ext uri="{BB962C8B-B14F-4D97-AF65-F5344CB8AC3E}">
        <p14:creationId xmlns:p14="http://schemas.microsoft.com/office/powerpoint/2010/main" val="8392992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76671A8-E1DC-46BE-9F04-7EC8F12218FB}"/>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824EE00B-9E82-4318-8A7C-4E0F487E46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DBEC126B-02D0-43CC-80CE-5FB214AF34AB}"/>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56D7A953-DED9-4840-898A-895F61660B1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A8F9CA97-2EBF-4BCA-A35F-9833DD732627}"/>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AD0D36D6-FC76-4736-8252-41365E54F14B}"/>
              </a:ext>
            </a:extLst>
          </p:cNvPr>
          <p:cNvSpPr>
            <a:spLocks noGrp="1"/>
          </p:cNvSpPr>
          <p:nvPr>
            <p:ph type="dt" sz="half" idx="10"/>
          </p:nvPr>
        </p:nvSpPr>
        <p:spPr/>
        <p:txBody>
          <a:bodyPr/>
          <a:lstStyle/>
          <a:p>
            <a:fld id="{177D6AC4-7F4E-42E6-A280-63D01C20A456}" type="datetimeFigureOut">
              <a:rPr lang="tr-TR" smtClean="0"/>
              <a:t>17.03.2021</a:t>
            </a:fld>
            <a:endParaRPr lang="tr-TR"/>
          </a:p>
        </p:txBody>
      </p:sp>
      <p:sp>
        <p:nvSpPr>
          <p:cNvPr id="8" name="Alt Bilgi Yer Tutucusu 7">
            <a:extLst>
              <a:ext uri="{FF2B5EF4-FFF2-40B4-BE49-F238E27FC236}">
                <a16:creationId xmlns:a16="http://schemas.microsoft.com/office/drawing/2014/main" id="{0242D73A-CDB1-4A94-BB80-392F30CEE345}"/>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64021DCB-B8F6-4512-81A9-D258AF65F4D8}"/>
              </a:ext>
            </a:extLst>
          </p:cNvPr>
          <p:cNvSpPr>
            <a:spLocks noGrp="1"/>
          </p:cNvSpPr>
          <p:nvPr>
            <p:ph type="sldNum" sz="quarter" idx="12"/>
          </p:nvPr>
        </p:nvSpPr>
        <p:spPr/>
        <p:txBody>
          <a:bodyPr/>
          <a:lstStyle/>
          <a:p>
            <a:fld id="{AD10509B-01B0-44F1-B25A-ACCCF3DC0D0F}" type="slidenum">
              <a:rPr lang="tr-TR" smtClean="0"/>
              <a:t>‹#›</a:t>
            </a:fld>
            <a:endParaRPr lang="tr-TR"/>
          </a:p>
        </p:txBody>
      </p:sp>
    </p:spTree>
    <p:extLst>
      <p:ext uri="{BB962C8B-B14F-4D97-AF65-F5344CB8AC3E}">
        <p14:creationId xmlns:p14="http://schemas.microsoft.com/office/powerpoint/2010/main" val="7567876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888925C-70C3-47AB-9C5A-98DAC38D8405}"/>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2B2CBCD1-CAC7-468A-B378-11C7EA3D9F76}"/>
              </a:ext>
            </a:extLst>
          </p:cNvPr>
          <p:cNvSpPr>
            <a:spLocks noGrp="1"/>
          </p:cNvSpPr>
          <p:nvPr>
            <p:ph type="dt" sz="half" idx="10"/>
          </p:nvPr>
        </p:nvSpPr>
        <p:spPr/>
        <p:txBody>
          <a:bodyPr/>
          <a:lstStyle/>
          <a:p>
            <a:fld id="{177D6AC4-7F4E-42E6-A280-63D01C20A456}" type="datetimeFigureOut">
              <a:rPr lang="tr-TR" smtClean="0"/>
              <a:t>17.03.2021</a:t>
            </a:fld>
            <a:endParaRPr lang="tr-TR"/>
          </a:p>
        </p:txBody>
      </p:sp>
      <p:sp>
        <p:nvSpPr>
          <p:cNvPr id="4" name="Alt Bilgi Yer Tutucusu 3">
            <a:extLst>
              <a:ext uri="{FF2B5EF4-FFF2-40B4-BE49-F238E27FC236}">
                <a16:creationId xmlns:a16="http://schemas.microsoft.com/office/drawing/2014/main" id="{F0D14D1F-0BC5-45D9-B720-D20681BD975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DF84190F-4633-49F4-AF7C-BFE5BC2621CB}"/>
              </a:ext>
            </a:extLst>
          </p:cNvPr>
          <p:cNvSpPr>
            <a:spLocks noGrp="1"/>
          </p:cNvSpPr>
          <p:nvPr>
            <p:ph type="sldNum" sz="quarter" idx="12"/>
          </p:nvPr>
        </p:nvSpPr>
        <p:spPr/>
        <p:txBody>
          <a:bodyPr/>
          <a:lstStyle/>
          <a:p>
            <a:fld id="{AD10509B-01B0-44F1-B25A-ACCCF3DC0D0F}" type="slidenum">
              <a:rPr lang="tr-TR" smtClean="0"/>
              <a:t>‹#›</a:t>
            </a:fld>
            <a:endParaRPr lang="tr-TR"/>
          </a:p>
        </p:txBody>
      </p:sp>
    </p:spTree>
    <p:extLst>
      <p:ext uri="{BB962C8B-B14F-4D97-AF65-F5344CB8AC3E}">
        <p14:creationId xmlns:p14="http://schemas.microsoft.com/office/powerpoint/2010/main" val="6086634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4CECD0EC-88F3-44C5-873E-2FC296AD245D}"/>
              </a:ext>
            </a:extLst>
          </p:cNvPr>
          <p:cNvSpPr>
            <a:spLocks noGrp="1"/>
          </p:cNvSpPr>
          <p:nvPr>
            <p:ph type="dt" sz="half" idx="10"/>
          </p:nvPr>
        </p:nvSpPr>
        <p:spPr/>
        <p:txBody>
          <a:bodyPr/>
          <a:lstStyle/>
          <a:p>
            <a:fld id="{177D6AC4-7F4E-42E6-A280-63D01C20A456}" type="datetimeFigureOut">
              <a:rPr lang="tr-TR" smtClean="0"/>
              <a:t>17.03.2021</a:t>
            </a:fld>
            <a:endParaRPr lang="tr-TR"/>
          </a:p>
        </p:txBody>
      </p:sp>
      <p:sp>
        <p:nvSpPr>
          <p:cNvPr id="3" name="Alt Bilgi Yer Tutucusu 2">
            <a:extLst>
              <a:ext uri="{FF2B5EF4-FFF2-40B4-BE49-F238E27FC236}">
                <a16:creationId xmlns:a16="http://schemas.microsoft.com/office/drawing/2014/main" id="{93B4A075-B964-498F-A1B6-BE4A852FE5F0}"/>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E4BC3401-866A-4898-9E04-3CE4C8DE0213}"/>
              </a:ext>
            </a:extLst>
          </p:cNvPr>
          <p:cNvSpPr>
            <a:spLocks noGrp="1"/>
          </p:cNvSpPr>
          <p:nvPr>
            <p:ph type="sldNum" sz="quarter" idx="12"/>
          </p:nvPr>
        </p:nvSpPr>
        <p:spPr/>
        <p:txBody>
          <a:bodyPr/>
          <a:lstStyle/>
          <a:p>
            <a:fld id="{AD10509B-01B0-44F1-B25A-ACCCF3DC0D0F}" type="slidenum">
              <a:rPr lang="tr-TR" smtClean="0"/>
              <a:t>‹#›</a:t>
            </a:fld>
            <a:endParaRPr lang="tr-TR"/>
          </a:p>
        </p:txBody>
      </p:sp>
    </p:spTree>
    <p:extLst>
      <p:ext uri="{BB962C8B-B14F-4D97-AF65-F5344CB8AC3E}">
        <p14:creationId xmlns:p14="http://schemas.microsoft.com/office/powerpoint/2010/main" val="3478354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98A7D53-D110-47EF-A9D9-E9027EC1205F}"/>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729195FD-AC75-44F6-9B14-B23F1926BFD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BEAD85F7-A886-4536-A2ED-1250DEF75E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8D7A6DF3-59E4-482B-A17D-9590A3384B1D}"/>
              </a:ext>
            </a:extLst>
          </p:cNvPr>
          <p:cNvSpPr>
            <a:spLocks noGrp="1"/>
          </p:cNvSpPr>
          <p:nvPr>
            <p:ph type="dt" sz="half" idx="10"/>
          </p:nvPr>
        </p:nvSpPr>
        <p:spPr/>
        <p:txBody>
          <a:bodyPr/>
          <a:lstStyle/>
          <a:p>
            <a:fld id="{177D6AC4-7F4E-42E6-A280-63D01C20A456}" type="datetimeFigureOut">
              <a:rPr lang="tr-TR" smtClean="0"/>
              <a:t>17.03.2021</a:t>
            </a:fld>
            <a:endParaRPr lang="tr-TR"/>
          </a:p>
        </p:txBody>
      </p:sp>
      <p:sp>
        <p:nvSpPr>
          <p:cNvPr id="6" name="Alt Bilgi Yer Tutucusu 5">
            <a:extLst>
              <a:ext uri="{FF2B5EF4-FFF2-40B4-BE49-F238E27FC236}">
                <a16:creationId xmlns:a16="http://schemas.microsoft.com/office/drawing/2014/main" id="{AD81BFAB-AF48-4CA2-9A5D-E8B1828CA97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08A2C32B-1A93-4C79-976F-94A344999170}"/>
              </a:ext>
            </a:extLst>
          </p:cNvPr>
          <p:cNvSpPr>
            <a:spLocks noGrp="1"/>
          </p:cNvSpPr>
          <p:nvPr>
            <p:ph type="sldNum" sz="quarter" idx="12"/>
          </p:nvPr>
        </p:nvSpPr>
        <p:spPr/>
        <p:txBody>
          <a:bodyPr/>
          <a:lstStyle/>
          <a:p>
            <a:fld id="{AD10509B-01B0-44F1-B25A-ACCCF3DC0D0F}" type="slidenum">
              <a:rPr lang="tr-TR" smtClean="0"/>
              <a:t>‹#›</a:t>
            </a:fld>
            <a:endParaRPr lang="tr-TR"/>
          </a:p>
        </p:txBody>
      </p:sp>
    </p:spTree>
    <p:extLst>
      <p:ext uri="{BB962C8B-B14F-4D97-AF65-F5344CB8AC3E}">
        <p14:creationId xmlns:p14="http://schemas.microsoft.com/office/powerpoint/2010/main" val="19612894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B2E4325-A600-482C-AA80-C620E239F78F}"/>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70B256BA-8416-4FCD-9B5D-E663FB00EEF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D5AEDB29-DD8E-4D69-8E38-07064114DB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8D2D170E-40A5-48A1-9338-B7D0B4ED3BE5}"/>
              </a:ext>
            </a:extLst>
          </p:cNvPr>
          <p:cNvSpPr>
            <a:spLocks noGrp="1"/>
          </p:cNvSpPr>
          <p:nvPr>
            <p:ph type="dt" sz="half" idx="10"/>
          </p:nvPr>
        </p:nvSpPr>
        <p:spPr/>
        <p:txBody>
          <a:bodyPr/>
          <a:lstStyle/>
          <a:p>
            <a:fld id="{177D6AC4-7F4E-42E6-A280-63D01C20A456}" type="datetimeFigureOut">
              <a:rPr lang="tr-TR" smtClean="0"/>
              <a:t>17.03.2021</a:t>
            </a:fld>
            <a:endParaRPr lang="tr-TR"/>
          </a:p>
        </p:txBody>
      </p:sp>
      <p:sp>
        <p:nvSpPr>
          <p:cNvPr id="6" name="Alt Bilgi Yer Tutucusu 5">
            <a:extLst>
              <a:ext uri="{FF2B5EF4-FFF2-40B4-BE49-F238E27FC236}">
                <a16:creationId xmlns:a16="http://schemas.microsoft.com/office/drawing/2014/main" id="{1AAE3D44-46DD-4AC5-AD15-181DDE933DC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6D24431B-0E2E-4C20-BB76-0166A540D049}"/>
              </a:ext>
            </a:extLst>
          </p:cNvPr>
          <p:cNvSpPr>
            <a:spLocks noGrp="1"/>
          </p:cNvSpPr>
          <p:nvPr>
            <p:ph type="sldNum" sz="quarter" idx="12"/>
          </p:nvPr>
        </p:nvSpPr>
        <p:spPr/>
        <p:txBody>
          <a:bodyPr/>
          <a:lstStyle/>
          <a:p>
            <a:fld id="{AD10509B-01B0-44F1-B25A-ACCCF3DC0D0F}" type="slidenum">
              <a:rPr lang="tr-TR" smtClean="0"/>
              <a:t>‹#›</a:t>
            </a:fld>
            <a:endParaRPr lang="tr-TR"/>
          </a:p>
        </p:txBody>
      </p:sp>
    </p:spTree>
    <p:extLst>
      <p:ext uri="{BB962C8B-B14F-4D97-AF65-F5344CB8AC3E}">
        <p14:creationId xmlns:p14="http://schemas.microsoft.com/office/powerpoint/2010/main" val="31546529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A9846D94-3C20-49C7-A194-B5A9AE2C9D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87449A7C-F2A9-4132-B3BD-2D8663BAFE7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53B9C19A-F4FE-4075-B788-E8903009B77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7D6AC4-7F4E-42E6-A280-63D01C20A456}" type="datetimeFigureOut">
              <a:rPr lang="tr-TR" smtClean="0"/>
              <a:t>17.03.2021</a:t>
            </a:fld>
            <a:endParaRPr lang="tr-TR"/>
          </a:p>
        </p:txBody>
      </p:sp>
      <p:sp>
        <p:nvSpPr>
          <p:cNvPr id="5" name="Alt Bilgi Yer Tutucusu 4">
            <a:extLst>
              <a:ext uri="{FF2B5EF4-FFF2-40B4-BE49-F238E27FC236}">
                <a16:creationId xmlns:a16="http://schemas.microsoft.com/office/drawing/2014/main" id="{CB5B760A-9AA4-4C2A-92D9-80154D0F519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BA7B97BF-442D-4A58-A326-2DA02A6542D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10509B-01B0-44F1-B25A-ACCCF3DC0D0F}" type="slidenum">
              <a:rPr lang="tr-TR" smtClean="0"/>
              <a:t>‹#›</a:t>
            </a:fld>
            <a:endParaRPr lang="tr-TR"/>
          </a:p>
        </p:txBody>
      </p:sp>
    </p:spTree>
    <p:extLst>
      <p:ext uri="{BB962C8B-B14F-4D97-AF65-F5344CB8AC3E}">
        <p14:creationId xmlns:p14="http://schemas.microsoft.com/office/powerpoint/2010/main" val="7790777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sv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 Id="rId9" Type="http://schemas.openxmlformats.org/officeDocument/2006/relationships/image" Target="../media/image11.sv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384B77F-7B7D-40E3-90B4-B46F57191859}"/>
              </a:ext>
            </a:extLst>
          </p:cNvPr>
          <p:cNvSpPr>
            <a:spLocks noGrp="1"/>
          </p:cNvSpPr>
          <p:nvPr>
            <p:ph type="ctrTitle"/>
          </p:nvPr>
        </p:nvSpPr>
        <p:spPr>
          <a:xfrm>
            <a:off x="977774" y="823865"/>
            <a:ext cx="10664982" cy="2688880"/>
          </a:xfrm>
        </p:spPr>
        <p:txBody>
          <a:bodyPr>
            <a:normAutofit fontScale="90000"/>
          </a:bodyPr>
          <a:lstStyle/>
          <a:p>
            <a:r>
              <a:rPr lang="tr-TR" sz="4800" b="1" dirty="0">
                <a:solidFill>
                  <a:srgbClr val="FF0000"/>
                </a:solidFill>
              </a:rPr>
              <a:t>YENİ MEDYA YENİ TEKNOLOJİLER</a:t>
            </a:r>
            <a:br>
              <a:rPr lang="tr-TR" sz="4800" dirty="0"/>
            </a:br>
            <a:br>
              <a:rPr lang="tr-TR" dirty="0"/>
            </a:br>
            <a:r>
              <a:rPr lang="tr-TR" dirty="0"/>
              <a:t>1. Hafta: Yeni İletişim Teknolojilerinin Gelişimi</a:t>
            </a:r>
          </a:p>
        </p:txBody>
      </p:sp>
    </p:spTree>
    <p:extLst>
      <p:ext uri="{BB962C8B-B14F-4D97-AF65-F5344CB8AC3E}">
        <p14:creationId xmlns:p14="http://schemas.microsoft.com/office/powerpoint/2010/main" val="27734291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799A8B4F-0FED-46C0-9186-5A8E116D87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08905" y="0"/>
            <a:ext cx="6483095"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9" name="Picture 28">
            <a:extLst>
              <a:ext uri="{FF2B5EF4-FFF2-40B4-BE49-F238E27FC236}">
                <a16:creationId xmlns:a16="http://schemas.microsoft.com/office/drawing/2014/main" id="{DA6861EE-7660-46C9-80BD-173B8F7454B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4" name="Content Placeholder 23">
            <a:extLst>
              <a:ext uri="{FF2B5EF4-FFF2-40B4-BE49-F238E27FC236}">
                <a16:creationId xmlns:a16="http://schemas.microsoft.com/office/drawing/2014/main" id="{AD57FFB7-F214-40AB-A8CA-FC76965450C5}"/>
              </a:ext>
            </a:extLst>
          </p:cNvPr>
          <p:cNvSpPr>
            <a:spLocks noGrp="1"/>
          </p:cNvSpPr>
          <p:nvPr>
            <p:ph idx="1"/>
          </p:nvPr>
        </p:nvSpPr>
        <p:spPr>
          <a:xfrm>
            <a:off x="345688" y="379141"/>
            <a:ext cx="5743947" cy="6150867"/>
          </a:xfrm>
        </p:spPr>
        <p:txBody>
          <a:bodyPr anchor="ctr">
            <a:normAutofit/>
          </a:bodyPr>
          <a:lstStyle/>
          <a:p>
            <a:pPr marL="0" indent="0">
              <a:buNone/>
            </a:pPr>
            <a:r>
              <a:rPr lang="tr-TR" sz="3200" dirty="0">
                <a:solidFill>
                  <a:srgbClr val="000000"/>
                </a:solidFill>
              </a:rPr>
              <a:t>-</a:t>
            </a:r>
            <a:r>
              <a:rPr lang="tr-TR" sz="3200" b="1" dirty="0" err="1">
                <a:solidFill>
                  <a:srgbClr val="000000"/>
                </a:solidFill>
              </a:rPr>
              <a:t>Hypermedya</a:t>
            </a:r>
            <a:r>
              <a:rPr lang="tr-TR" sz="3200" b="1" dirty="0">
                <a:solidFill>
                  <a:srgbClr val="000000"/>
                </a:solidFill>
              </a:rPr>
              <a:t> (</a:t>
            </a:r>
            <a:r>
              <a:rPr lang="tr-TR" sz="3200" b="1" dirty="0" err="1">
                <a:solidFill>
                  <a:srgbClr val="000000"/>
                </a:solidFill>
              </a:rPr>
              <a:t>hypermedia</a:t>
            </a:r>
            <a:r>
              <a:rPr lang="tr-TR" sz="3200" b="1" dirty="0">
                <a:solidFill>
                  <a:srgbClr val="000000"/>
                </a:solidFill>
              </a:rPr>
              <a:t>): </a:t>
            </a:r>
            <a:r>
              <a:rPr lang="tr-TR" sz="3200" dirty="0" err="1">
                <a:solidFill>
                  <a:srgbClr val="000000"/>
                </a:solidFill>
              </a:rPr>
              <a:t>Hypermedya</a:t>
            </a:r>
            <a:r>
              <a:rPr lang="tr-TR" sz="3200" dirty="0">
                <a:solidFill>
                  <a:srgbClr val="000000"/>
                </a:solidFill>
              </a:rPr>
              <a:t> kavramı, bilgisayar ve görüntü teknolojilerinin birleştirilmesiyle oluşturulan iletişim ortamlarını tanımlar. Çevrimiçi bağlantılar, web uygulamaları, telekomünikasyon, HDTV, etkileşimli televizyon, bilgisayar oyunları ve çoklu ortamlardan oluşmuş daha geniş bir çerçevede yer alan uygulamaları kapsamaktadır.</a:t>
            </a:r>
            <a:br>
              <a:rPr lang="tr-TR" sz="3200" dirty="0">
                <a:solidFill>
                  <a:srgbClr val="000000"/>
                </a:solidFill>
              </a:rPr>
            </a:br>
            <a:endParaRPr lang="en-US" sz="2000" dirty="0">
              <a:solidFill>
                <a:srgbClr val="000000"/>
              </a:solidFill>
            </a:endParaRPr>
          </a:p>
        </p:txBody>
      </p:sp>
      <p:sp>
        <p:nvSpPr>
          <p:cNvPr id="31" name="Oval 30">
            <a:extLst>
              <a:ext uri="{FF2B5EF4-FFF2-40B4-BE49-F238E27FC236}">
                <a16:creationId xmlns:a16="http://schemas.microsoft.com/office/drawing/2014/main" id="{38A69B74-22E3-47CC-823F-18BE7930C8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89636" y="2960687"/>
            <a:ext cx="2668748" cy="2668748"/>
          </a:xfrm>
          <a:prstGeom prst="ellipse">
            <a:avLst/>
          </a:prstGeom>
          <a:solidFill>
            <a:srgbClr val="FFFFFF"/>
          </a:solidFill>
          <a:ln>
            <a:gradFill>
              <a:gsLst>
                <a:gs pos="0">
                  <a:schemeClr val="accent1">
                    <a:lumMod val="40000"/>
                    <a:lumOff val="60000"/>
                  </a:schemeClr>
                </a:gs>
                <a:gs pos="23000">
                  <a:schemeClr val="accent1">
                    <a:lumMod val="45000"/>
                    <a:lumOff val="55000"/>
                  </a:schemeClr>
                </a:gs>
                <a:gs pos="83000">
                  <a:schemeClr val="bg2">
                    <a:lumMod val="75000"/>
                  </a:schemeClr>
                </a:gs>
                <a:gs pos="100000">
                  <a:schemeClr val="bg2">
                    <a:lumMod val="7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Freeform 71">
            <a:extLst>
              <a:ext uri="{FF2B5EF4-FFF2-40B4-BE49-F238E27FC236}">
                <a16:creationId xmlns:a16="http://schemas.microsoft.com/office/drawing/2014/main" id="{1778637B-5DB8-4A75-B2E6-FC2B1BB9A7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57014" y="2"/>
            <a:ext cx="4034987" cy="3428147"/>
          </a:xfrm>
          <a:custGeom>
            <a:avLst/>
            <a:gdLst>
              <a:gd name="connsiteX0" fmla="*/ 350825 w 4034987"/>
              <a:gd name="connsiteY0" fmla="*/ 0 h 3428147"/>
              <a:gd name="connsiteX1" fmla="*/ 4034987 w 4034987"/>
              <a:gd name="connsiteY1" fmla="*/ 0 h 3428147"/>
              <a:gd name="connsiteX2" fmla="*/ 4034987 w 4034987"/>
              <a:gd name="connsiteY2" fmla="*/ 2505205 h 3428147"/>
              <a:gd name="connsiteX3" fmla="*/ 3951822 w 4034987"/>
              <a:gd name="connsiteY3" fmla="*/ 2616420 h 3428147"/>
              <a:gd name="connsiteX4" fmla="*/ 2230590 w 4034987"/>
              <a:gd name="connsiteY4" fmla="*/ 3428147 h 3428147"/>
              <a:gd name="connsiteX5" fmla="*/ 0 w 4034987"/>
              <a:gd name="connsiteY5" fmla="*/ 1197557 h 3428147"/>
              <a:gd name="connsiteX6" fmla="*/ 269220 w 4034987"/>
              <a:gd name="connsiteY6" fmla="*/ 134326 h 34281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34987" h="3428147">
                <a:moveTo>
                  <a:pt x="350825" y="0"/>
                </a:moveTo>
                <a:lnTo>
                  <a:pt x="4034987" y="0"/>
                </a:lnTo>
                <a:lnTo>
                  <a:pt x="4034987" y="2505205"/>
                </a:lnTo>
                <a:lnTo>
                  <a:pt x="3951822" y="2616420"/>
                </a:lnTo>
                <a:cubicBezTo>
                  <a:pt x="3542699" y="3112162"/>
                  <a:pt x="2923546" y="3428147"/>
                  <a:pt x="2230590" y="3428147"/>
                </a:cubicBezTo>
                <a:cubicBezTo>
                  <a:pt x="998669" y="3428147"/>
                  <a:pt x="0" y="2429478"/>
                  <a:pt x="0" y="1197557"/>
                </a:cubicBezTo>
                <a:cubicBezTo>
                  <a:pt x="0" y="812582"/>
                  <a:pt x="97526" y="450385"/>
                  <a:pt x="269220" y="134326"/>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75000"/>
                  </a:schemeClr>
                </a:gs>
                <a:gs pos="100000">
                  <a:schemeClr val="bg2">
                    <a:lumMod val="7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5" name="İçerik Yer Tutucusu 4" descr="Bilgisayar">
            <a:extLst>
              <a:ext uri="{FF2B5EF4-FFF2-40B4-BE49-F238E27FC236}">
                <a16:creationId xmlns:a16="http://schemas.microsoft.com/office/drawing/2014/main" id="{19F26270-EB2D-4D13-ACE0-468AD55504B7}"/>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9147972" y="210817"/>
            <a:ext cx="2429582" cy="2429582"/>
          </a:xfrm>
          <a:prstGeom prst="rect">
            <a:avLst/>
          </a:prstGeom>
        </p:spPr>
      </p:pic>
      <p:pic>
        <p:nvPicPr>
          <p:cNvPr id="7" name="Grafik 6" descr="İnternet">
            <a:extLst>
              <a:ext uri="{FF2B5EF4-FFF2-40B4-BE49-F238E27FC236}">
                <a16:creationId xmlns:a16="http://schemas.microsoft.com/office/drawing/2014/main" id="{57E8B359-A223-40D4-85AE-994C1ACA75C0}"/>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6550050" y="3455088"/>
            <a:ext cx="1606964" cy="1606964"/>
          </a:xfrm>
          <a:prstGeom prst="rect">
            <a:avLst/>
          </a:prstGeom>
        </p:spPr>
      </p:pic>
      <p:sp>
        <p:nvSpPr>
          <p:cNvPr id="35" name="Freeform 75">
            <a:extLst>
              <a:ext uri="{FF2B5EF4-FFF2-40B4-BE49-F238E27FC236}">
                <a16:creationId xmlns:a16="http://schemas.microsoft.com/office/drawing/2014/main" id="{0035A30C-45F3-4EFB-B2E8-6E2A11843D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059131" y="4258570"/>
            <a:ext cx="3132869" cy="2599430"/>
          </a:xfrm>
          <a:custGeom>
            <a:avLst/>
            <a:gdLst>
              <a:gd name="connsiteX0" fmla="*/ 1612418 w 3061881"/>
              <a:gd name="connsiteY0" fmla="*/ 0 h 2540529"/>
              <a:gd name="connsiteX1" fmla="*/ 3030226 w 3061881"/>
              <a:gd name="connsiteY1" fmla="*/ 843844 h 2540529"/>
              <a:gd name="connsiteX2" fmla="*/ 3061881 w 3061881"/>
              <a:gd name="connsiteY2" fmla="*/ 909556 h 2540529"/>
              <a:gd name="connsiteX3" fmla="*/ 3061881 w 3061881"/>
              <a:gd name="connsiteY3" fmla="*/ 2315281 h 2540529"/>
              <a:gd name="connsiteX4" fmla="*/ 3030226 w 3061881"/>
              <a:gd name="connsiteY4" fmla="*/ 2380992 h 2540529"/>
              <a:gd name="connsiteX5" fmla="*/ 2949460 w 3061881"/>
              <a:gd name="connsiteY5" fmla="*/ 2513937 h 2540529"/>
              <a:gd name="connsiteX6" fmla="*/ 2929575 w 3061881"/>
              <a:gd name="connsiteY6" fmla="*/ 2540529 h 2540529"/>
              <a:gd name="connsiteX7" fmla="*/ 295261 w 3061881"/>
              <a:gd name="connsiteY7" fmla="*/ 2540529 h 2540529"/>
              <a:gd name="connsiteX8" fmla="*/ 275376 w 3061881"/>
              <a:gd name="connsiteY8" fmla="*/ 2513937 h 2540529"/>
              <a:gd name="connsiteX9" fmla="*/ 0 w 3061881"/>
              <a:gd name="connsiteY9" fmla="*/ 1612418 h 2540529"/>
              <a:gd name="connsiteX10" fmla="*/ 1612418 w 3061881"/>
              <a:gd name="connsiteY10" fmla="*/ 0 h 25405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061881" h="2540529">
                <a:moveTo>
                  <a:pt x="1612418" y="0"/>
                </a:moveTo>
                <a:cubicBezTo>
                  <a:pt x="2224646" y="0"/>
                  <a:pt x="2757180" y="341213"/>
                  <a:pt x="3030226" y="843844"/>
                </a:cubicBezTo>
                <a:lnTo>
                  <a:pt x="3061881" y="909556"/>
                </a:lnTo>
                <a:lnTo>
                  <a:pt x="3061881" y="2315281"/>
                </a:lnTo>
                <a:lnTo>
                  <a:pt x="3030226" y="2380992"/>
                </a:lnTo>
                <a:cubicBezTo>
                  <a:pt x="3005404" y="2426686"/>
                  <a:pt x="2978437" y="2471046"/>
                  <a:pt x="2949460" y="2513937"/>
                </a:cubicBezTo>
                <a:lnTo>
                  <a:pt x="2929575" y="2540529"/>
                </a:lnTo>
                <a:lnTo>
                  <a:pt x="295261" y="2540529"/>
                </a:lnTo>
                <a:lnTo>
                  <a:pt x="275376" y="2513937"/>
                </a:lnTo>
                <a:cubicBezTo>
                  <a:pt x="101518" y="2256593"/>
                  <a:pt x="0" y="1946361"/>
                  <a:pt x="0" y="1612418"/>
                </a:cubicBezTo>
                <a:cubicBezTo>
                  <a:pt x="0" y="721904"/>
                  <a:pt x="721904" y="0"/>
                  <a:pt x="1612418"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75000"/>
                  </a:schemeClr>
                </a:gs>
                <a:gs pos="100000">
                  <a:schemeClr val="bg2">
                    <a:lumMod val="7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9" name="İçerik Yer Tutucusu 8" descr="Çevrimiçi Ağ">
            <a:extLst>
              <a:ext uri="{FF2B5EF4-FFF2-40B4-BE49-F238E27FC236}">
                <a16:creationId xmlns:a16="http://schemas.microsoft.com/office/drawing/2014/main" id="{DA711833-D176-485B-B36C-B3E7CA6DC60A}"/>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9918893" y="5010263"/>
            <a:ext cx="1661466" cy="1661466"/>
          </a:xfrm>
          <a:prstGeom prst="rect">
            <a:avLst/>
          </a:prstGeom>
        </p:spPr>
      </p:pic>
    </p:spTree>
    <p:extLst>
      <p:ext uri="{BB962C8B-B14F-4D97-AF65-F5344CB8AC3E}">
        <p14:creationId xmlns:p14="http://schemas.microsoft.com/office/powerpoint/2010/main" val="22675896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A45D725-8D4A-497F-9826-92FDC2BA8058}"/>
              </a:ext>
            </a:extLst>
          </p:cNvPr>
          <p:cNvSpPr>
            <a:spLocks noGrp="1"/>
          </p:cNvSpPr>
          <p:nvPr>
            <p:ph type="title"/>
          </p:nvPr>
        </p:nvSpPr>
        <p:spPr/>
        <p:txBody>
          <a:bodyPr/>
          <a:lstStyle/>
          <a:p>
            <a:r>
              <a:rPr lang="tr-TR" dirty="0" err="1"/>
              <a:t>Hypermedyanın</a:t>
            </a:r>
            <a:r>
              <a:rPr lang="tr-TR" dirty="0"/>
              <a:t> üç temel özelliği vardır</a:t>
            </a:r>
          </a:p>
        </p:txBody>
      </p:sp>
      <p:sp>
        <p:nvSpPr>
          <p:cNvPr id="3" name="İçerik Yer Tutucusu 2">
            <a:extLst>
              <a:ext uri="{FF2B5EF4-FFF2-40B4-BE49-F238E27FC236}">
                <a16:creationId xmlns:a16="http://schemas.microsoft.com/office/drawing/2014/main" id="{8E85A884-A42C-4309-B886-877DD1E3502C}"/>
              </a:ext>
            </a:extLst>
          </p:cNvPr>
          <p:cNvSpPr>
            <a:spLocks noGrp="1"/>
          </p:cNvSpPr>
          <p:nvPr>
            <p:ph idx="1"/>
          </p:nvPr>
        </p:nvSpPr>
        <p:spPr/>
        <p:txBody>
          <a:bodyPr/>
          <a:lstStyle/>
          <a:p>
            <a:r>
              <a:rPr lang="tr-TR" b="1" dirty="0"/>
              <a:t>Etkileşimlidir</a:t>
            </a:r>
            <a:r>
              <a:rPr lang="tr-TR" dirty="0"/>
              <a:t>. Etkileşim sadece içerikten sunulanı seçmeyle sınırlı değildir. Kullanıcı yönlendirmesine, içerik değişimine de izin veren üst düzeyde etkileşim olanaklarına sahiptir.</a:t>
            </a:r>
          </a:p>
          <a:p>
            <a:pPr algn="l"/>
            <a:r>
              <a:rPr lang="tr-TR" b="1" dirty="0"/>
              <a:t>Özel ortam kombinasyonlarını gerektirir. </a:t>
            </a:r>
            <a:r>
              <a:rPr lang="tr-TR" dirty="0"/>
              <a:t>Kullanıcının seçeceği özel ortam kombinasyonlarının yanında multimedya kombinasyonunu ve farklı iletişim ortamlarıyla yakınsamayı gerektirir.</a:t>
            </a:r>
          </a:p>
          <a:p>
            <a:r>
              <a:rPr lang="tr-TR" b="1" dirty="0"/>
              <a:t>Doğrusal değildir</a:t>
            </a:r>
            <a:r>
              <a:rPr lang="tr-TR" dirty="0"/>
              <a:t>. Kullanıcı “rastgele erişim sistemi” ile kendi amacı doğrultusunda içeriğe istediği şekilde erişebilmekte ve yönlendirebilmektedir.</a:t>
            </a:r>
          </a:p>
        </p:txBody>
      </p:sp>
    </p:spTree>
    <p:extLst>
      <p:ext uri="{BB962C8B-B14F-4D97-AF65-F5344CB8AC3E}">
        <p14:creationId xmlns:p14="http://schemas.microsoft.com/office/powerpoint/2010/main" val="34637132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Content Placeholder 23">
            <a:extLst>
              <a:ext uri="{FF2B5EF4-FFF2-40B4-BE49-F238E27FC236}">
                <a16:creationId xmlns:a16="http://schemas.microsoft.com/office/drawing/2014/main" id="{AD57FFB7-F214-40AB-A8CA-FC76965450C5}"/>
              </a:ext>
            </a:extLst>
          </p:cNvPr>
          <p:cNvSpPr>
            <a:spLocks noGrp="1"/>
          </p:cNvSpPr>
          <p:nvPr>
            <p:ph idx="1"/>
          </p:nvPr>
        </p:nvSpPr>
        <p:spPr>
          <a:xfrm>
            <a:off x="345688" y="379141"/>
            <a:ext cx="7754703" cy="6150867"/>
          </a:xfrm>
        </p:spPr>
        <p:txBody>
          <a:bodyPr anchor="ctr">
            <a:normAutofit/>
          </a:bodyPr>
          <a:lstStyle/>
          <a:p>
            <a:pPr marL="0" indent="0">
              <a:buNone/>
            </a:pPr>
            <a:r>
              <a:rPr lang="tr-TR" sz="3200" dirty="0">
                <a:solidFill>
                  <a:srgbClr val="000000"/>
                </a:solidFill>
              </a:rPr>
              <a:t>-</a:t>
            </a:r>
            <a:r>
              <a:rPr lang="tr-TR" sz="3200" b="1" dirty="0">
                <a:solidFill>
                  <a:srgbClr val="000000"/>
                </a:solidFill>
              </a:rPr>
              <a:t>Bilgisayar Aracılı İletişim (CMC): </a:t>
            </a:r>
            <a:r>
              <a:rPr lang="tr-TR" sz="3200" dirty="0">
                <a:solidFill>
                  <a:srgbClr val="000000"/>
                </a:solidFill>
              </a:rPr>
              <a:t>“İnsanların yarattığı, geliştirdiği ve algıladığı bilgiyi ağ tabanlı iletişim sistemlerini kullanarak mesajları kodlaması, </a:t>
            </a:r>
            <a:r>
              <a:rPr lang="tr-TR" sz="3200" dirty="0" err="1">
                <a:solidFill>
                  <a:srgbClr val="000000"/>
                </a:solidFill>
              </a:rPr>
              <a:t>kodçözmesi</a:t>
            </a:r>
            <a:r>
              <a:rPr lang="tr-TR" sz="3200" dirty="0">
                <a:solidFill>
                  <a:srgbClr val="000000"/>
                </a:solidFill>
              </a:rPr>
              <a:t> ve </a:t>
            </a:r>
            <a:r>
              <a:rPr lang="tr-TR" sz="3200" dirty="0" err="1">
                <a:solidFill>
                  <a:srgbClr val="000000"/>
                </a:solidFill>
              </a:rPr>
              <a:t>iletmesi”dir</a:t>
            </a:r>
            <a:r>
              <a:rPr lang="tr-TR" sz="3200" dirty="0">
                <a:solidFill>
                  <a:srgbClr val="000000"/>
                </a:solidFill>
              </a:rPr>
              <a:t>. </a:t>
            </a:r>
          </a:p>
          <a:p>
            <a:pPr marL="0" indent="0">
              <a:buNone/>
            </a:pPr>
            <a:r>
              <a:rPr lang="tr-TR" sz="3200" dirty="0">
                <a:solidFill>
                  <a:srgbClr val="000000"/>
                </a:solidFill>
              </a:rPr>
              <a:t>Elektronik posta, sohbet odaları, </a:t>
            </a:r>
            <a:r>
              <a:rPr lang="tr-TR" sz="3200" dirty="0" err="1">
                <a:solidFill>
                  <a:srgbClr val="000000"/>
                </a:solidFill>
              </a:rPr>
              <a:t>avatar</a:t>
            </a:r>
            <a:r>
              <a:rPr lang="tr-TR" sz="3200" dirty="0">
                <a:solidFill>
                  <a:srgbClr val="000000"/>
                </a:solidFill>
              </a:rPr>
              <a:t> tabanlı iletişim forumları, ses-görüntü iletimi, www, </a:t>
            </a:r>
            <a:r>
              <a:rPr lang="tr-TR" sz="3200" dirty="0" err="1">
                <a:solidFill>
                  <a:srgbClr val="000000"/>
                </a:solidFill>
              </a:rPr>
              <a:t>bloglar</a:t>
            </a:r>
            <a:r>
              <a:rPr lang="tr-TR" sz="3200" dirty="0">
                <a:solidFill>
                  <a:srgbClr val="000000"/>
                </a:solidFill>
              </a:rPr>
              <a:t>, sosyal ağlar ve mobil teknolojiler bu kategoride ele alınmaktadır.</a:t>
            </a:r>
          </a:p>
          <a:p>
            <a:pPr marL="0" indent="0">
              <a:buNone/>
            </a:pPr>
            <a:r>
              <a:rPr lang="tr-TR" sz="3200" dirty="0">
                <a:solidFill>
                  <a:srgbClr val="000000"/>
                </a:solidFill>
              </a:rPr>
              <a:t>Eşzamanlı (gerçek zamanlı) veya farklı zamanlı (geciktirilmiş zamanlı) iletişim etkinliğinin gerçekleşmesine olanak tanır.</a:t>
            </a:r>
            <a:br>
              <a:rPr lang="tr-TR" sz="3200" dirty="0">
                <a:solidFill>
                  <a:srgbClr val="000000"/>
                </a:solidFill>
              </a:rPr>
            </a:br>
            <a:endParaRPr lang="en-US" sz="2000" dirty="0">
              <a:solidFill>
                <a:srgbClr val="000000"/>
              </a:solidFill>
            </a:endParaRPr>
          </a:p>
        </p:txBody>
      </p:sp>
      <p:pic>
        <p:nvPicPr>
          <p:cNvPr id="5" name="İçerik Yer Tutucusu 4" descr="Bilgisayar">
            <a:extLst>
              <a:ext uri="{FF2B5EF4-FFF2-40B4-BE49-F238E27FC236}">
                <a16:creationId xmlns:a16="http://schemas.microsoft.com/office/drawing/2014/main" id="{19F26270-EB2D-4D13-ACE0-468AD55504B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147972" y="210817"/>
            <a:ext cx="2429582" cy="2429582"/>
          </a:xfrm>
          <a:prstGeom prst="rect">
            <a:avLst/>
          </a:prstGeom>
        </p:spPr>
      </p:pic>
      <p:pic>
        <p:nvPicPr>
          <p:cNvPr id="7" name="Grafik 6" descr="İnternet">
            <a:extLst>
              <a:ext uri="{FF2B5EF4-FFF2-40B4-BE49-F238E27FC236}">
                <a16:creationId xmlns:a16="http://schemas.microsoft.com/office/drawing/2014/main" id="{57E8B359-A223-40D4-85AE-994C1ACA75C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9918893" y="2803188"/>
            <a:ext cx="1606964" cy="1606964"/>
          </a:xfrm>
          <a:prstGeom prst="rect">
            <a:avLst/>
          </a:prstGeom>
        </p:spPr>
      </p:pic>
      <p:pic>
        <p:nvPicPr>
          <p:cNvPr id="9" name="İçerik Yer Tutucusu 8" descr="Çevrimiçi Ağ">
            <a:extLst>
              <a:ext uri="{FF2B5EF4-FFF2-40B4-BE49-F238E27FC236}">
                <a16:creationId xmlns:a16="http://schemas.microsoft.com/office/drawing/2014/main" id="{DA711833-D176-485B-B36C-B3E7CA6DC60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9918893" y="5010263"/>
            <a:ext cx="1661466" cy="1661466"/>
          </a:xfrm>
          <a:prstGeom prst="rect">
            <a:avLst/>
          </a:prstGeom>
        </p:spPr>
      </p:pic>
    </p:spTree>
    <p:extLst>
      <p:ext uri="{BB962C8B-B14F-4D97-AF65-F5344CB8AC3E}">
        <p14:creationId xmlns:p14="http://schemas.microsoft.com/office/powerpoint/2010/main" val="1891315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412285A-32D4-4954-88AC-6E3EE77D8B31}"/>
              </a:ext>
            </a:extLst>
          </p:cNvPr>
          <p:cNvSpPr>
            <a:spLocks noGrp="1"/>
          </p:cNvSpPr>
          <p:nvPr>
            <p:ph type="title"/>
          </p:nvPr>
        </p:nvSpPr>
        <p:spPr/>
        <p:txBody>
          <a:bodyPr/>
          <a:lstStyle/>
          <a:p>
            <a:r>
              <a:rPr lang="tr-TR" dirty="0"/>
              <a:t>Yeni İletişim Teknolojilerinde Yakınsama</a:t>
            </a:r>
          </a:p>
        </p:txBody>
      </p:sp>
      <p:sp>
        <p:nvSpPr>
          <p:cNvPr id="3" name="İçerik Yer Tutucusu 2">
            <a:extLst>
              <a:ext uri="{FF2B5EF4-FFF2-40B4-BE49-F238E27FC236}">
                <a16:creationId xmlns:a16="http://schemas.microsoft.com/office/drawing/2014/main" id="{150D27BA-2251-48B1-A7E4-C8F2DE3AC641}"/>
              </a:ext>
            </a:extLst>
          </p:cNvPr>
          <p:cNvSpPr>
            <a:spLocks noGrp="1"/>
          </p:cNvSpPr>
          <p:nvPr>
            <p:ph idx="1"/>
          </p:nvPr>
        </p:nvSpPr>
        <p:spPr>
          <a:xfrm>
            <a:off x="318053" y="1690688"/>
            <a:ext cx="11035748" cy="5008286"/>
          </a:xfrm>
        </p:spPr>
        <p:txBody>
          <a:bodyPr>
            <a:normAutofit lnSpcReduction="10000"/>
          </a:bodyPr>
          <a:lstStyle/>
          <a:p>
            <a:pPr marL="0" indent="0" algn="l">
              <a:buNone/>
            </a:pPr>
            <a:r>
              <a:rPr lang="tr-TR" sz="3200" dirty="0">
                <a:solidFill>
                  <a:srgbClr val="000000"/>
                </a:solidFill>
              </a:rPr>
              <a:t>İletişim teknolojilerinde yakınsama </a:t>
            </a:r>
            <a:r>
              <a:rPr lang="nn-NO" sz="3200" dirty="0">
                <a:solidFill>
                  <a:srgbClr val="000000"/>
                </a:solidFill>
              </a:rPr>
              <a:t>farklı teknolojilerin bir araya gelerek karma bir teknoloji (hybrid teknoloji) oluşturmasıdır.</a:t>
            </a:r>
            <a:r>
              <a:rPr lang="tr-TR" sz="3200" dirty="0">
                <a:solidFill>
                  <a:srgbClr val="000000"/>
                </a:solidFill>
              </a:rPr>
              <a:t> Yakınsama kavramı sadece teknik birlikteliği değil, hizmet, ekonomik, kurumsal, hukuksal ve teknolojik cihazların birliğini kapsar. </a:t>
            </a:r>
          </a:p>
          <a:p>
            <a:pPr algn="l"/>
            <a:r>
              <a:rPr lang="tr-TR" sz="3200" b="1" dirty="0">
                <a:solidFill>
                  <a:srgbClr val="000000"/>
                </a:solidFill>
              </a:rPr>
              <a:t>Teknolojik yakınsama</a:t>
            </a:r>
            <a:r>
              <a:rPr lang="tr-TR" sz="3200" dirty="0">
                <a:solidFill>
                  <a:srgbClr val="000000"/>
                </a:solidFill>
              </a:rPr>
              <a:t>; birden fazla teknolojik cihazın, sahip oldukları tüm özellikleri içerisinde barındıran yeni bir cihaz olarak birleşmesini kapsayan süreçtir.</a:t>
            </a:r>
          </a:p>
          <a:p>
            <a:pPr algn="l"/>
            <a:r>
              <a:rPr lang="tr-TR" sz="3200" b="1" dirty="0">
                <a:solidFill>
                  <a:srgbClr val="000000"/>
                </a:solidFill>
              </a:rPr>
              <a:t>Medya (içerik) yakınsaması</a:t>
            </a:r>
            <a:r>
              <a:rPr lang="tr-TR" sz="3200" dirty="0">
                <a:solidFill>
                  <a:srgbClr val="000000"/>
                </a:solidFill>
              </a:rPr>
              <a:t>: bilişim, </a:t>
            </a:r>
            <a:r>
              <a:rPr lang="tr-TR" sz="3200" dirty="0" err="1">
                <a:solidFill>
                  <a:srgbClr val="000000"/>
                </a:solidFill>
              </a:rPr>
              <a:t>telekominikasyon</a:t>
            </a:r>
            <a:r>
              <a:rPr lang="tr-TR" sz="3200" dirty="0">
                <a:solidFill>
                  <a:srgbClr val="000000"/>
                </a:solidFill>
              </a:rPr>
              <a:t> ve medya sektörünün ve alıcı cihazla arasındaki sınırların kalkarak tek bir endüstri yaratma sürecini kapsamaktadır.</a:t>
            </a:r>
          </a:p>
        </p:txBody>
      </p:sp>
    </p:spTree>
    <p:extLst>
      <p:ext uri="{BB962C8B-B14F-4D97-AF65-F5344CB8AC3E}">
        <p14:creationId xmlns:p14="http://schemas.microsoft.com/office/powerpoint/2010/main" val="20279765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21A035B-0EB0-44BA-B762-34A612F4B021}"/>
              </a:ext>
            </a:extLst>
          </p:cNvPr>
          <p:cNvSpPr>
            <a:spLocks noGrp="1"/>
          </p:cNvSpPr>
          <p:nvPr>
            <p:ph idx="1"/>
          </p:nvPr>
        </p:nvSpPr>
        <p:spPr>
          <a:xfrm>
            <a:off x="556591" y="566530"/>
            <a:ext cx="11340548" cy="6072809"/>
          </a:xfrm>
        </p:spPr>
        <p:txBody>
          <a:bodyPr>
            <a:normAutofit/>
          </a:bodyPr>
          <a:lstStyle/>
          <a:p>
            <a:pPr marL="0" indent="0">
              <a:buNone/>
            </a:pPr>
            <a:r>
              <a:rPr lang="tr-TR" dirty="0"/>
              <a:t>Teknolojik yakınsama ile sunulan hizmetler sadece veri işleme, iletme ve okumada ortak dil olan dijitalin kullanılmasının bir sonucu değildir. Telekomünikasyon, yayıncılık ve bilgisayarlaşma da teknolojik yakınsamayı mümkün kılmıştır.</a:t>
            </a:r>
          </a:p>
          <a:p>
            <a:r>
              <a:rPr lang="tr-TR" b="1" dirty="0"/>
              <a:t>Telekomünikasyon</a:t>
            </a:r>
            <a:r>
              <a:rPr lang="tr-TR" dirty="0"/>
              <a:t>: Radyodan televizyona, kablolu telefondan cep telefonuna hatta görüntülü cep telefonuna, uydu haberleşme sistemlerinden internete ve daha sayamadığımız pek çok iletişim teknolojisinin teknik anlamdaki iletişimini kapsar. </a:t>
            </a:r>
          </a:p>
          <a:p>
            <a:r>
              <a:rPr lang="tr-TR" b="1" dirty="0"/>
              <a:t>Yayıncılık</a:t>
            </a:r>
            <a:r>
              <a:rPr lang="tr-TR" dirty="0"/>
              <a:t>: Bir merkezden birbirinden farklı mekanlarda olan alıcılara elektromanyetik dalgalar veya uydu aracılığıyla her tür bilginin iletimidir.</a:t>
            </a:r>
          </a:p>
          <a:p>
            <a:r>
              <a:rPr lang="tr-TR" b="1" dirty="0"/>
              <a:t>Bilgisayarlaşma</a:t>
            </a:r>
            <a:r>
              <a:rPr lang="tr-TR" dirty="0"/>
              <a:t>: Kökeni dijital dile dayanmaktadır. Gündelik yaşamda yer alan tüm uygulamalarda bilgisayar tabanlı dijital teknolojilerin kullanılmasıdır. </a:t>
            </a:r>
          </a:p>
          <a:p>
            <a:endParaRPr lang="tr-TR" dirty="0"/>
          </a:p>
        </p:txBody>
      </p:sp>
    </p:spTree>
    <p:extLst>
      <p:ext uri="{BB962C8B-B14F-4D97-AF65-F5344CB8AC3E}">
        <p14:creationId xmlns:p14="http://schemas.microsoft.com/office/powerpoint/2010/main" val="5359642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4AEDE47-8224-4A6F-A6F0-EA97725826DD}"/>
              </a:ext>
            </a:extLst>
          </p:cNvPr>
          <p:cNvSpPr>
            <a:spLocks noGrp="1"/>
          </p:cNvSpPr>
          <p:nvPr>
            <p:ph idx="1"/>
          </p:nvPr>
        </p:nvSpPr>
        <p:spPr>
          <a:xfrm>
            <a:off x="626165" y="944217"/>
            <a:ext cx="10727635" cy="5232746"/>
          </a:xfrm>
        </p:spPr>
        <p:txBody>
          <a:bodyPr/>
          <a:lstStyle/>
          <a:p>
            <a:r>
              <a:rPr lang="tr-TR" b="1" dirty="0"/>
              <a:t>Kaynak</a:t>
            </a:r>
            <a:r>
              <a:rPr lang="tr-TR" dirty="0"/>
              <a:t>: Dijital İletişim ve Yeni Medya, 2013, (Ed.) Mesude Canan Öztürk, Anadolu Üniversitesi Yay. </a:t>
            </a:r>
          </a:p>
        </p:txBody>
      </p:sp>
    </p:spTree>
    <p:extLst>
      <p:ext uri="{BB962C8B-B14F-4D97-AF65-F5344CB8AC3E}">
        <p14:creationId xmlns:p14="http://schemas.microsoft.com/office/powerpoint/2010/main" val="5214643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B954268-1492-4729-9BA8-5D9A368217D1}"/>
              </a:ext>
            </a:extLst>
          </p:cNvPr>
          <p:cNvSpPr>
            <a:spLocks noGrp="1"/>
          </p:cNvSpPr>
          <p:nvPr>
            <p:ph idx="1"/>
          </p:nvPr>
        </p:nvSpPr>
        <p:spPr>
          <a:xfrm>
            <a:off x="592183" y="1188732"/>
            <a:ext cx="11130801" cy="5029188"/>
          </a:xfrm>
        </p:spPr>
        <p:txBody>
          <a:bodyPr>
            <a:normAutofit/>
          </a:bodyPr>
          <a:lstStyle/>
          <a:p>
            <a:pPr marL="0" indent="0">
              <a:buNone/>
            </a:pPr>
            <a:endParaRPr lang="tr-TR" dirty="0"/>
          </a:p>
          <a:p>
            <a:pPr marL="0" indent="0">
              <a:buNone/>
            </a:pPr>
            <a:r>
              <a:rPr lang="tr-TR" dirty="0"/>
              <a:t>Dijital teknolojilerin gelişmesi ve gündelik yaşamda yaygınlaşması ile bireylerin yaşamı değişmiştir. Bu değişiklikler: </a:t>
            </a:r>
          </a:p>
          <a:p>
            <a:r>
              <a:rPr lang="tr-TR" dirty="0"/>
              <a:t>Zaman ve uzam </a:t>
            </a:r>
            <a:r>
              <a:rPr lang="tr-TR" dirty="0" err="1"/>
              <a:t>kısıtı</a:t>
            </a:r>
            <a:r>
              <a:rPr lang="tr-TR" dirty="0"/>
              <a:t> ortadan kalkmış</a:t>
            </a:r>
          </a:p>
          <a:p>
            <a:r>
              <a:rPr lang="tr-TR" dirty="0"/>
              <a:t>Tek yönlü yerine etkileşimli iletişim kurulabilmiş</a:t>
            </a:r>
          </a:p>
          <a:p>
            <a:r>
              <a:rPr lang="tr-TR" dirty="0"/>
              <a:t>Bilginin önemi artmıştır.</a:t>
            </a:r>
          </a:p>
        </p:txBody>
      </p:sp>
    </p:spTree>
    <p:extLst>
      <p:ext uri="{BB962C8B-B14F-4D97-AF65-F5344CB8AC3E}">
        <p14:creationId xmlns:p14="http://schemas.microsoft.com/office/powerpoint/2010/main" val="5969604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23C9554-DE0F-4E2C-B4D5-8C38105C553B}"/>
              </a:ext>
            </a:extLst>
          </p:cNvPr>
          <p:cNvSpPr>
            <a:spLocks noGrp="1"/>
          </p:cNvSpPr>
          <p:nvPr>
            <p:ph type="title"/>
          </p:nvPr>
        </p:nvSpPr>
        <p:spPr>
          <a:xfrm>
            <a:off x="246160" y="353764"/>
            <a:ext cx="9333269" cy="600893"/>
          </a:xfrm>
        </p:spPr>
        <p:txBody>
          <a:bodyPr vert="horz" lIns="91440" tIns="45720" rIns="91440" bIns="45720" rtlCol="0">
            <a:noAutofit/>
          </a:bodyPr>
          <a:lstStyle/>
          <a:p>
            <a:r>
              <a:rPr lang="tr-TR" sz="3600" b="1" dirty="0"/>
              <a:t>İletişim Teknolojilerinin Tarihsel Gelişimi</a:t>
            </a:r>
            <a:endParaRPr lang="en-US" sz="3600" dirty="0"/>
          </a:p>
        </p:txBody>
      </p:sp>
      <p:sp>
        <p:nvSpPr>
          <p:cNvPr id="22" name="Content Placeholder 21">
            <a:extLst>
              <a:ext uri="{FF2B5EF4-FFF2-40B4-BE49-F238E27FC236}">
                <a16:creationId xmlns:a16="http://schemas.microsoft.com/office/drawing/2014/main" id="{69C2AA84-2A13-42D9-A4E5-54F607642392}"/>
              </a:ext>
            </a:extLst>
          </p:cNvPr>
          <p:cNvSpPr>
            <a:spLocks noGrp="1"/>
          </p:cNvSpPr>
          <p:nvPr>
            <p:ph idx="1"/>
          </p:nvPr>
        </p:nvSpPr>
        <p:spPr>
          <a:xfrm>
            <a:off x="246160" y="1584960"/>
            <a:ext cx="7434799" cy="5129349"/>
          </a:xfrm>
        </p:spPr>
        <p:txBody>
          <a:bodyPr>
            <a:normAutofit fontScale="92500" lnSpcReduction="10000"/>
          </a:bodyPr>
          <a:lstStyle/>
          <a:p>
            <a:pPr marL="0" indent="0">
              <a:buNone/>
            </a:pPr>
            <a:r>
              <a:rPr lang="tr-TR" sz="3200" dirty="0"/>
              <a:t>Kronolojik olarak baktığımızda;</a:t>
            </a:r>
          </a:p>
          <a:p>
            <a:r>
              <a:rPr lang="tr-TR" sz="3200" dirty="0"/>
              <a:t>1450 baskı makinesinin icadı ve basılı materyaller ile başlayan süreç 16.yy başlarında baskı makinesinin kitle iletişimi amacıyla ilk kullanımı yani gazete ile devam ediyor.  Yaklaşık 50 yıl sonra ilk dergiyi görüyoruz.</a:t>
            </a:r>
          </a:p>
          <a:p>
            <a:r>
              <a:rPr lang="tr-TR" sz="3200" dirty="0"/>
              <a:t>1844 mors alfabesi ve telgraf</a:t>
            </a:r>
          </a:p>
          <a:p>
            <a:r>
              <a:rPr lang="tr-TR" sz="3200" dirty="0"/>
              <a:t>1876 ilk elektronik işitsel veri iletimi ve ardından telefon</a:t>
            </a:r>
          </a:p>
          <a:p>
            <a:r>
              <a:rPr lang="tr-TR" sz="3200" dirty="0"/>
              <a:t>1890 telsiz (yani kablosuz) işitsel veri aktarımı sağlanıyor ve bu radyonun öncüsü oluyor. </a:t>
            </a:r>
          </a:p>
          <a:p>
            <a:endParaRPr lang="en-US" sz="2000" dirty="0"/>
          </a:p>
        </p:txBody>
      </p:sp>
      <p:pic>
        <p:nvPicPr>
          <p:cNvPr id="5" name="İçerik Yer Tutucusu 4" descr="Sosyal ağ">
            <a:extLst>
              <a:ext uri="{FF2B5EF4-FFF2-40B4-BE49-F238E27FC236}">
                <a16:creationId xmlns:a16="http://schemas.microsoft.com/office/drawing/2014/main" id="{E6C0A209-87ED-4DD7-A2AC-56CE6C82A19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638622" y="803049"/>
            <a:ext cx="2470743" cy="2470743"/>
          </a:xfrm>
          <a:prstGeom prst="rect">
            <a:avLst/>
          </a:prstGeom>
          <a:effectLst/>
        </p:spPr>
      </p:pic>
      <p:pic>
        <p:nvPicPr>
          <p:cNvPr id="7" name="Grafik 6" descr="Kablosuz">
            <a:extLst>
              <a:ext uri="{FF2B5EF4-FFF2-40B4-BE49-F238E27FC236}">
                <a16:creationId xmlns:a16="http://schemas.microsoft.com/office/drawing/2014/main" id="{3FFB2FA0-1237-4D96-B2AA-72C2E60F824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654797" y="3461344"/>
            <a:ext cx="2438400" cy="2438400"/>
          </a:xfrm>
          <a:prstGeom prst="rect">
            <a:avLst/>
          </a:prstGeom>
        </p:spPr>
      </p:pic>
    </p:spTree>
    <p:extLst>
      <p:ext uri="{BB962C8B-B14F-4D97-AF65-F5344CB8AC3E}">
        <p14:creationId xmlns:p14="http://schemas.microsoft.com/office/powerpoint/2010/main" val="1375711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23C9554-DE0F-4E2C-B4D5-8C38105C553B}"/>
              </a:ext>
            </a:extLst>
          </p:cNvPr>
          <p:cNvSpPr>
            <a:spLocks noGrp="1"/>
          </p:cNvSpPr>
          <p:nvPr>
            <p:ph type="title"/>
          </p:nvPr>
        </p:nvSpPr>
        <p:spPr>
          <a:xfrm>
            <a:off x="246160" y="353764"/>
            <a:ext cx="9333269" cy="600893"/>
          </a:xfrm>
        </p:spPr>
        <p:txBody>
          <a:bodyPr vert="horz" lIns="91440" tIns="45720" rIns="91440" bIns="45720" rtlCol="0">
            <a:noAutofit/>
          </a:bodyPr>
          <a:lstStyle/>
          <a:p>
            <a:r>
              <a:rPr lang="tr-TR" sz="3600" b="1" dirty="0"/>
              <a:t>İletişim Teknolojilerinin Tarihsel Gelişimi</a:t>
            </a:r>
            <a:endParaRPr lang="en-US" sz="3600" dirty="0"/>
          </a:p>
        </p:txBody>
      </p:sp>
      <p:sp>
        <p:nvSpPr>
          <p:cNvPr id="22" name="Content Placeholder 21">
            <a:extLst>
              <a:ext uri="{FF2B5EF4-FFF2-40B4-BE49-F238E27FC236}">
                <a16:creationId xmlns:a16="http://schemas.microsoft.com/office/drawing/2014/main" id="{69C2AA84-2A13-42D9-A4E5-54F607642392}"/>
              </a:ext>
            </a:extLst>
          </p:cNvPr>
          <p:cNvSpPr>
            <a:spLocks noGrp="1"/>
          </p:cNvSpPr>
          <p:nvPr>
            <p:ph idx="1"/>
          </p:nvPr>
        </p:nvSpPr>
        <p:spPr>
          <a:xfrm>
            <a:off x="318297" y="1236616"/>
            <a:ext cx="7108155" cy="5468984"/>
          </a:xfrm>
        </p:spPr>
        <p:txBody>
          <a:bodyPr>
            <a:normAutofit/>
          </a:bodyPr>
          <a:lstStyle/>
          <a:p>
            <a:r>
              <a:rPr lang="tr-TR" sz="3200" dirty="0"/>
              <a:t>1877 sesin kaydedilmesi ve gramofonun bulunması müzik sektörüne katkı sağlamıştır. </a:t>
            </a:r>
          </a:p>
          <a:p>
            <a:r>
              <a:rPr lang="tr-TR" sz="3200" dirty="0"/>
              <a:t>Görüntünün kaydedilmesi gelişmesi ile birlikte 1899’da kullanılan </a:t>
            </a:r>
            <a:r>
              <a:rPr lang="tr-TR" sz="3200" dirty="0" err="1"/>
              <a:t>kinetoscope</a:t>
            </a:r>
            <a:r>
              <a:rPr lang="tr-TR" sz="3200" dirty="0"/>
              <a:t> ile kayıtlı görüntü izlenebilmiştir. </a:t>
            </a:r>
          </a:p>
          <a:p>
            <a:r>
              <a:rPr lang="tr-TR" sz="3200" dirty="0"/>
              <a:t>Görüntünün elektrik sinyallerine dönüştürülmesi, iletilmesi ve alıcı cihazda gösterilmesi ile televizyon teknolojisi gelişmiştir. (İlk yayın 1939)</a:t>
            </a:r>
          </a:p>
          <a:p>
            <a:r>
              <a:rPr lang="tr-TR" sz="3200" dirty="0"/>
              <a:t>İNTERNET</a:t>
            </a:r>
          </a:p>
          <a:p>
            <a:endParaRPr lang="en-US" sz="2000" dirty="0"/>
          </a:p>
        </p:txBody>
      </p:sp>
      <p:pic>
        <p:nvPicPr>
          <p:cNvPr id="5" name="İçerik Yer Tutucusu 4" descr="Sosyal ağ">
            <a:extLst>
              <a:ext uri="{FF2B5EF4-FFF2-40B4-BE49-F238E27FC236}">
                <a16:creationId xmlns:a16="http://schemas.microsoft.com/office/drawing/2014/main" id="{E6C0A209-87ED-4DD7-A2AC-56CE6C82A19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638622" y="803049"/>
            <a:ext cx="2470743" cy="2470743"/>
          </a:xfrm>
          <a:prstGeom prst="rect">
            <a:avLst/>
          </a:prstGeom>
          <a:effectLst/>
        </p:spPr>
      </p:pic>
      <p:pic>
        <p:nvPicPr>
          <p:cNvPr id="7" name="Grafik 6" descr="Kablosuz">
            <a:extLst>
              <a:ext uri="{FF2B5EF4-FFF2-40B4-BE49-F238E27FC236}">
                <a16:creationId xmlns:a16="http://schemas.microsoft.com/office/drawing/2014/main" id="{3FFB2FA0-1237-4D96-B2AA-72C2E60F824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654797" y="3461344"/>
            <a:ext cx="2438400" cy="2438400"/>
          </a:xfrm>
          <a:prstGeom prst="rect">
            <a:avLst/>
          </a:prstGeom>
        </p:spPr>
      </p:pic>
    </p:spTree>
    <p:extLst>
      <p:ext uri="{BB962C8B-B14F-4D97-AF65-F5344CB8AC3E}">
        <p14:creationId xmlns:p14="http://schemas.microsoft.com/office/powerpoint/2010/main" val="10259143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112B6E5-176B-4836-9029-91A96045ABAB}"/>
              </a:ext>
            </a:extLst>
          </p:cNvPr>
          <p:cNvSpPr>
            <a:spLocks noGrp="1"/>
          </p:cNvSpPr>
          <p:nvPr>
            <p:ph type="title"/>
          </p:nvPr>
        </p:nvSpPr>
        <p:spPr>
          <a:xfrm>
            <a:off x="475989" y="365125"/>
            <a:ext cx="10877811" cy="1325563"/>
          </a:xfrm>
        </p:spPr>
        <p:txBody>
          <a:bodyPr/>
          <a:lstStyle/>
          <a:p>
            <a:r>
              <a:rPr lang="tr-TR" dirty="0"/>
              <a:t>Yeni İletişim Teknolojilerinin Altında Yatan 4 Temel Gelişme</a:t>
            </a:r>
          </a:p>
        </p:txBody>
      </p:sp>
      <p:sp>
        <p:nvSpPr>
          <p:cNvPr id="3" name="İçerik Yer Tutucusu 2">
            <a:extLst>
              <a:ext uri="{FF2B5EF4-FFF2-40B4-BE49-F238E27FC236}">
                <a16:creationId xmlns:a16="http://schemas.microsoft.com/office/drawing/2014/main" id="{84341487-2DD6-4A88-BA89-8A9198B710AA}"/>
              </a:ext>
            </a:extLst>
          </p:cNvPr>
          <p:cNvSpPr>
            <a:spLocks noGrp="1"/>
          </p:cNvSpPr>
          <p:nvPr>
            <p:ph idx="1"/>
          </p:nvPr>
        </p:nvSpPr>
        <p:spPr>
          <a:xfrm>
            <a:off x="475989" y="1825624"/>
            <a:ext cx="11716011" cy="4667251"/>
          </a:xfrm>
        </p:spPr>
        <p:txBody>
          <a:bodyPr>
            <a:normAutofit/>
          </a:bodyPr>
          <a:lstStyle/>
          <a:p>
            <a:pPr marL="0" indent="0">
              <a:buNone/>
            </a:pPr>
            <a:r>
              <a:rPr lang="tr-TR" b="1" dirty="0"/>
              <a:t>1- Bilgisayarlar</a:t>
            </a:r>
          </a:p>
          <a:p>
            <a:pPr marL="0" indent="0">
              <a:buNone/>
            </a:pPr>
            <a:r>
              <a:rPr lang="tr-TR" b="1" dirty="0"/>
              <a:t>2 -Dijital dilin gelişimi </a:t>
            </a:r>
            <a:r>
              <a:rPr lang="tr-TR" dirty="0"/>
              <a:t>(1 ve 0’lar olarak bildiğimiz aritmetik sistem dijital dilin temellerini oluşturur. Dijital dilde her harfin ve sembolün bir kodu vardır.)</a:t>
            </a:r>
          </a:p>
          <a:p>
            <a:pPr marL="0" indent="0">
              <a:buNone/>
            </a:pPr>
            <a:r>
              <a:rPr lang="tr-TR" dirty="0"/>
              <a:t>Dijital dilin analog sistemlere göre avantajları çok fazladır. Bunlar:</a:t>
            </a:r>
          </a:p>
          <a:p>
            <a:pPr lvl="1"/>
            <a:r>
              <a:rPr lang="tr-TR" dirty="0"/>
              <a:t>Güvenilir</a:t>
            </a:r>
          </a:p>
          <a:p>
            <a:pPr lvl="1"/>
            <a:r>
              <a:rPr lang="tr-TR" dirty="0"/>
              <a:t>Sinyal kalitesi</a:t>
            </a:r>
          </a:p>
          <a:p>
            <a:pPr lvl="1"/>
            <a:r>
              <a:rPr lang="tr-TR" dirty="0"/>
              <a:t>Dış etkenlerden daha az etkilenme</a:t>
            </a:r>
          </a:p>
          <a:p>
            <a:pPr lvl="1"/>
            <a:r>
              <a:rPr lang="tr-TR" dirty="0"/>
              <a:t>Maliyet</a:t>
            </a:r>
          </a:p>
          <a:p>
            <a:pPr lvl="1"/>
            <a:r>
              <a:rPr lang="tr-TR" dirty="0"/>
              <a:t>İletim anında bozulmanın olmayışı</a:t>
            </a:r>
          </a:p>
          <a:p>
            <a:pPr lvl="1"/>
            <a:r>
              <a:rPr lang="tr-TR" dirty="0"/>
              <a:t>Verileri sıkıştırabilme</a:t>
            </a:r>
          </a:p>
          <a:p>
            <a:pPr lvl="1"/>
            <a:r>
              <a:rPr lang="tr-TR" dirty="0"/>
              <a:t>…</a:t>
            </a:r>
          </a:p>
          <a:p>
            <a:pPr marL="0" indent="0">
              <a:buNone/>
            </a:pPr>
            <a:endParaRPr lang="tr-TR" dirty="0"/>
          </a:p>
        </p:txBody>
      </p:sp>
    </p:spTree>
    <p:extLst>
      <p:ext uri="{BB962C8B-B14F-4D97-AF65-F5344CB8AC3E}">
        <p14:creationId xmlns:p14="http://schemas.microsoft.com/office/powerpoint/2010/main" val="28128951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112B6E5-176B-4836-9029-91A96045ABAB}"/>
              </a:ext>
            </a:extLst>
          </p:cNvPr>
          <p:cNvSpPr>
            <a:spLocks noGrp="1"/>
          </p:cNvSpPr>
          <p:nvPr>
            <p:ph type="title"/>
          </p:nvPr>
        </p:nvSpPr>
        <p:spPr>
          <a:xfrm>
            <a:off x="475989" y="365125"/>
            <a:ext cx="10877811" cy="1325563"/>
          </a:xfrm>
        </p:spPr>
        <p:txBody>
          <a:bodyPr/>
          <a:lstStyle/>
          <a:p>
            <a:r>
              <a:rPr lang="tr-TR" dirty="0"/>
              <a:t>Yeni İletişim Teknolojilerinin Altında Yatan 4 Temel Gelişme</a:t>
            </a:r>
          </a:p>
        </p:txBody>
      </p:sp>
      <p:sp>
        <p:nvSpPr>
          <p:cNvPr id="3" name="İçerik Yer Tutucusu 2">
            <a:extLst>
              <a:ext uri="{FF2B5EF4-FFF2-40B4-BE49-F238E27FC236}">
                <a16:creationId xmlns:a16="http://schemas.microsoft.com/office/drawing/2014/main" id="{84341487-2DD6-4A88-BA89-8A9198B710AA}"/>
              </a:ext>
            </a:extLst>
          </p:cNvPr>
          <p:cNvSpPr>
            <a:spLocks noGrp="1"/>
          </p:cNvSpPr>
          <p:nvPr>
            <p:ph idx="1"/>
          </p:nvPr>
        </p:nvSpPr>
        <p:spPr>
          <a:xfrm>
            <a:off x="582460" y="1690688"/>
            <a:ext cx="11027079" cy="5032376"/>
          </a:xfrm>
        </p:spPr>
        <p:txBody>
          <a:bodyPr>
            <a:normAutofit/>
          </a:bodyPr>
          <a:lstStyle/>
          <a:p>
            <a:pPr marL="0" indent="0">
              <a:buNone/>
            </a:pPr>
            <a:r>
              <a:rPr lang="tr-TR" b="1" dirty="0"/>
              <a:t>3- Uydu Teknolojileri: </a:t>
            </a:r>
            <a:r>
              <a:rPr lang="tr-TR" dirty="0"/>
              <a:t>Daha yüksek nitelikli, kesintisiz yayın ve haberleşme isteği sonucunda geliştirilen uydular kullanım amaçlarına göre meteoroloji, haberleşme, askeri ve araştırma olarak dört grupta ele alınmaktadır. </a:t>
            </a:r>
          </a:p>
          <a:p>
            <a:pPr marL="0" indent="0">
              <a:buNone/>
            </a:pPr>
            <a:r>
              <a:rPr lang="tr-TR" dirty="0"/>
              <a:t>Uydular ayrıca yerleştikleri yörüngelerin dünyaya olan uzaklığı üzerinden de üç ayrı kategoride ele alınmaktadırlar: </a:t>
            </a:r>
          </a:p>
          <a:p>
            <a:pPr lvl="1"/>
            <a:r>
              <a:rPr lang="tr-TR" dirty="0"/>
              <a:t>Alçak yörüngeli Uydular</a:t>
            </a:r>
          </a:p>
          <a:p>
            <a:pPr lvl="1"/>
            <a:r>
              <a:rPr lang="tr-TR" dirty="0"/>
              <a:t>Orta Yükseklikte Yörüngeli Uydular</a:t>
            </a:r>
          </a:p>
          <a:p>
            <a:pPr lvl="1"/>
            <a:r>
              <a:rPr lang="tr-TR" dirty="0" err="1"/>
              <a:t>Jeosenkron</a:t>
            </a:r>
            <a:r>
              <a:rPr lang="tr-TR" dirty="0"/>
              <a:t> Uydular</a:t>
            </a:r>
          </a:p>
        </p:txBody>
      </p:sp>
    </p:spTree>
    <p:extLst>
      <p:ext uri="{BB962C8B-B14F-4D97-AF65-F5344CB8AC3E}">
        <p14:creationId xmlns:p14="http://schemas.microsoft.com/office/powerpoint/2010/main" val="34110277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112B6E5-176B-4836-9029-91A96045ABAB}"/>
              </a:ext>
            </a:extLst>
          </p:cNvPr>
          <p:cNvSpPr>
            <a:spLocks noGrp="1"/>
          </p:cNvSpPr>
          <p:nvPr>
            <p:ph type="title"/>
          </p:nvPr>
        </p:nvSpPr>
        <p:spPr>
          <a:xfrm>
            <a:off x="475989" y="365125"/>
            <a:ext cx="10877811" cy="1325563"/>
          </a:xfrm>
        </p:spPr>
        <p:txBody>
          <a:bodyPr/>
          <a:lstStyle/>
          <a:p>
            <a:r>
              <a:rPr lang="tr-TR" dirty="0"/>
              <a:t>Yeni İletişim Teknolojilerinin Altında Yatan 4 Temel Gelişme</a:t>
            </a:r>
          </a:p>
        </p:txBody>
      </p:sp>
      <p:sp>
        <p:nvSpPr>
          <p:cNvPr id="3" name="İçerik Yer Tutucusu 2">
            <a:extLst>
              <a:ext uri="{FF2B5EF4-FFF2-40B4-BE49-F238E27FC236}">
                <a16:creationId xmlns:a16="http://schemas.microsoft.com/office/drawing/2014/main" id="{84341487-2DD6-4A88-BA89-8A9198B710AA}"/>
              </a:ext>
            </a:extLst>
          </p:cNvPr>
          <p:cNvSpPr>
            <a:spLocks noGrp="1"/>
          </p:cNvSpPr>
          <p:nvPr>
            <p:ph idx="1"/>
          </p:nvPr>
        </p:nvSpPr>
        <p:spPr>
          <a:xfrm>
            <a:off x="635726" y="1825624"/>
            <a:ext cx="11556274" cy="3843656"/>
          </a:xfrm>
        </p:spPr>
        <p:txBody>
          <a:bodyPr>
            <a:normAutofit/>
          </a:bodyPr>
          <a:lstStyle/>
          <a:p>
            <a:pPr marL="0" indent="0">
              <a:buNone/>
            </a:pPr>
            <a:r>
              <a:rPr lang="tr-TR" b="1" dirty="0"/>
              <a:t>4 - Fiber Optik Teknolojisi: </a:t>
            </a:r>
            <a:r>
              <a:rPr lang="tr-TR" dirty="0"/>
              <a:t>Veri iletimini elektrik akımı olarak değil, ışık parçacıklarıyla gerçekleştirmektedirler. Elektrik akımına kıyasla daha fazla kapasiteye sahip olan ışık parçacıkları gözle görülmeyen kızılötesi ışınlardır. </a:t>
            </a:r>
          </a:p>
          <a:p>
            <a:pPr marL="0" indent="0">
              <a:buNone/>
            </a:pPr>
            <a:endParaRPr lang="tr-TR" dirty="0"/>
          </a:p>
          <a:p>
            <a:endParaRPr lang="tr-TR" dirty="0"/>
          </a:p>
        </p:txBody>
      </p:sp>
    </p:spTree>
    <p:extLst>
      <p:ext uri="{BB962C8B-B14F-4D97-AF65-F5344CB8AC3E}">
        <p14:creationId xmlns:p14="http://schemas.microsoft.com/office/powerpoint/2010/main" val="22620666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23C9554-DE0F-4E2C-B4D5-8C38105C553B}"/>
              </a:ext>
            </a:extLst>
          </p:cNvPr>
          <p:cNvSpPr>
            <a:spLocks noGrp="1"/>
          </p:cNvSpPr>
          <p:nvPr>
            <p:ph type="title"/>
          </p:nvPr>
        </p:nvSpPr>
        <p:spPr>
          <a:xfrm>
            <a:off x="246160" y="353764"/>
            <a:ext cx="9333269" cy="600893"/>
          </a:xfrm>
        </p:spPr>
        <p:txBody>
          <a:bodyPr vert="horz" lIns="91440" tIns="45720" rIns="91440" bIns="45720" rtlCol="0">
            <a:noAutofit/>
          </a:bodyPr>
          <a:lstStyle/>
          <a:p>
            <a:r>
              <a:rPr lang="tr-TR" sz="3600" b="1" dirty="0"/>
              <a:t>İnternet</a:t>
            </a:r>
            <a:endParaRPr lang="en-US" sz="3600" dirty="0"/>
          </a:p>
        </p:txBody>
      </p:sp>
      <p:sp>
        <p:nvSpPr>
          <p:cNvPr id="22" name="Content Placeholder 21">
            <a:extLst>
              <a:ext uri="{FF2B5EF4-FFF2-40B4-BE49-F238E27FC236}">
                <a16:creationId xmlns:a16="http://schemas.microsoft.com/office/drawing/2014/main" id="{69C2AA84-2A13-42D9-A4E5-54F607642392}"/>
              </a:ext>
            </a:extLst>
          </p:cNvPr>
          <p:cNvSpPr>
            <a:spLocks noGrp="1"/>
          </p:cNvSpPr>
          <p:nvPr>
            <p:ph idx="1"/>
          </p:nvPr>
        </p:nvSpPr>
        <p:spPr>
          <a:xfrm>
            <a:off x="318297" y="1166950"/>
            <a:ext cx="7449749" cy="5442856"/>
          </a:xfrm>
        </p:spPr>
        <p:txBody>
          <a:bodyPr>
            <a:normAutofit/>
          </a:bodyPr>
          <a:lstStyle/>
          <a:p>
            <a:r>
              <a:rPr lang="tr-TR" sz="3200" dirty="0"/>
              <a:t>Bilgisayarlar arası ağ bağlantısı olarak başlayan uygulama günümüzde dijital iletişim teknolojileri arasında bir ağ bağlantısına dönüşmüştür.</a:t>
            </a:r>
          </a:p>
          <a:p>
            <a:r>
              <a:rPr lang="tr-TR" sz="3200" dirty="0"/>
              <a:t>İlk olarak 1969 yılında ARPA (</a:t>
            </a:r>
            <a:r>
              <a:rPr lang="tr-TR" sz="3200" dirty="0" err="1"/>
              <a:t>Advances</a:t>
            </a:r>
            <a:r>
              <a:rPr lang="tr-TR" sz="3200" dirty="0"/>
              <a:t> </a:t>
            </a:r>
            <a:r>
              <a:rPr lang="tr-TR" sz="3200" dirty="0" err="1"/>
              <a:t>Research</a:t>
            </a:r>
            <a:r>
              <a:rPr lang="tr-TR" sz="3200" dirty="0"/>
              <a:t> </a:t>
            </a:r>
            <a:r>
              <a:rPr lang="tr-TR" sz="3200" dirty="0" err="1"/>
              <a:t>Projects</a:t>
            </a:r>
            <a:r>
              <a:rPr lang="tr-TR" sz="3200" dirty="0"/>
              <a:t> </a:t>
            </a:r>
            <a:r>
              <a:rPr lang="tr-TR" sz="3200" dirty="0" err="1"/>
              <a:t>Agency</a:t>
            </a:r>
            <a:r>
              <a:rPr lang="tr-TR" sz="3200" dirty="0"/>
              <a:t>) net olarak askeri karargahta kullanılmıştır. Sonrasında akademik alanda da kullanılmaya başlanan teknoloji 1990’lara gelindiğinde ev kullanıcıları arasında yaygınlaşmaya başlamıştır.</a:t>
            </a:r>
            <a:endParaRPr lang="en-US" sz="3200" dirty="0"/>
          </a:p>
        </p:txBody>
      </p:sp>
      <p:pic>
        <p:nvPicPr>
          <p:cNvPr id="5" name="İçerik Yer Tutucusu 4" descr="Sosyal ağ">
            <a:extLst>
              <a:ext uri="{FF2B5EF4-FFF2-40B4-BE49-F238E27FC236}">
                <a16:creationId xmlns:a16="http://schemas.microsoft.com/office/drawing/2014/main" id="{E6C0A209-87ED-4DD7-A2AC-56CE6C82A19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638622" y="803049"/>
            <a:ext cx="2470743" cy="2470743"/>
          </a:xfrm>
          <a:prstGeom prst="rect">
            <a:avLst/>
          </a:prstGeom>
          <a:effectLst/>
        </p:spPr>
      </p:pic>
      <p:pic>
        <p:nvPicPr>
          <p:cNvPr id="7" name="Grafik 6" descr="Kablosuz">
            <a:extLst>
              <a:ext uri="{FF2B5EF4-FFF2-40B4-BE49-F238E27FC236}">
                <a16:creationId xmlns:a16="http://schemas.microsoft.com/office/drawing/2014/main" id="{3FFB2FA0-1237-4D96-B2AA-72C2E60F824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654797" y="3461344"/>
            <a:ext cx="2438400" cy="2438400"/>
          </a:xfrm>
          <a:prstGeom prst="rect">
            <a:avLst/>
          </a:prstGeom>
        </p:spPr>
      </p:pic>
    </p:spTree>
    <p:extLst>
      <p:ext uri="{BB962C8B-B14F-4D97-AF65-F5344CB8AC3E}">
        <p14:creationId xmlns:p14="http://schemas.microsoft.com/office/powerpoint/2010/main" val="38618083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9C42F01-A5DD-44B0-B939-19EAB9D84510}"/>
              </a:ext>
            </a:extLst>
          </p:cNvPr>
          <p:cNvSpPr>
            <a:spLocks noGrp="1"/>
          </p:cNvSpPr>
          <p:nvPr>
            <p:ph idx="1"/>
          </p:nvPr>
        </p:nvSpPr>
        <p:spPr>
          <a:xfrm>
            <a:off x="452846" y="418011"/>
            <a:ext cx="10900954" cy="6035040"/>
          </a:xfrm>
        </p:spPr>
        <p:txBody>
          <a:bodyPr/>
          <a:lstStyle/>
          <a:p>
            <a:pPr marL="0" indent="0">
              <a:buNone/>
            </a:pPr>
            <a:r>
              <a:rPr lang="tr-TR" dirty="0"/>
              <a:t>Dijital kodlama sistemine temellendikleri için, çok fazla miktarda enformasyonu aynı anda aktarabilme ve kullanıcının geri dönüşümde bulunabilmesi olanağına sahip olan bu teknoloji ile birlikte bazı yeni kavramlardan da söz edebiliriz. </a:t>
            </a:r>
          </a:p>
          <a:p>
            <a:pPr marL="0" indent="0">
              <a:buNone/>
            </a:pPr>
            <a:r>
              <a:rPr lang="tr-TR" dirty="0">
                <a:solidFill>
                  <a:srgbClr val="000000"/>
                </a:solidFill>
              </a:rPr>
              <a:t>*</a:t>
            </a:r>
            <a:r>
              <a:rPr lang="tr-TR" sz="2800" b="1" dirty="0">
                <a:solidFill>
                  <a:srgbClr val="000000"/>
                </a:solidFill>
              </a:rPr>
              <a:t>Çoklu ortam (</a:t>
            </a:r>
            <a:r>
              <a:rPr lang="tr-TR" sz="2800" b="1" dirty="0" err="1">
                <a:solidFill>
                  <a:srgbClr val="000000"/>
                </a:solidFill>
              </a:rPr>
              <a:t>multimedia</a:t>
            </a:r>
            <a:r>
              <a:rPr lang="tr-TR" sz="2800" b="1" dirty="0">
                <a:solidFill>
                  <a:srgbClr val="000000"/>
                </a:solidFill>
              </a:rPr>
              <a:t>)</a:t>
            </a:r>
            <a:r>
              <a:rPr lang="tr-TR" sz="2800" dirty="0">
                <a:solidFill>
                  <a:srgbClr val="000000"/>
                </a:solidFill>
              </a:rPr>
              <a:t>: Yeni medyanın sahip olduğu multimedya </a:t>
            </a:r>
            <a:r>
              <a:rPr lang="tr-TR" sz="2800" dirty="0" err="1">
                <a:solidFill>
                  <a:srgbClr val="000000"/>
                </a:solidFill>
              </a:rPr>
              <a:t>biçemselliği</a:t>
            </a:r>
            <a:r>
              <a:rPr lang="tr-TR" sz="2800" dirty="0">
                <a:solidFill>
                  <a:srgbClr val="000000"/>
                </a:solidFill>
              </a:rPr>
              <a:t> göstergelerin, simge sistemlerinin, iletişim çeşitlerinin, farklı veri türlerinin tek bir araçta toplanmasıdır. Multimedya </a:t>
            </a:r>
            <a:r>
              <a:rPr lang="tr-TR" sz="2800" dirty="0" err="1">
                <a:solidFill>
                  <a:srgbClr val="000000"/>
                </a:solidFill>
              </a:rPr>
              <a:t>biçemselliği</a:t>
            </a:r>
            <a:r>
              <a:rPr lang="tr-TR" sz="2800" dirty="0">
                <a:solidFill>
                  <a:srgbClr val="000000"/>
                </a:solidFill>
              </a:rPr>
              <a:t>, telekomünikasyon, veri iletimi, kitle iletişimi gibi iletişimin farklı boyutları ile imge, ses, metin ve sayısal veri gibi farklı veri türlerinin bir arada bulunmasıdır.</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314828616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70</TotalTime>
  <Words>891</Words>
  <Application>Microsoft Office PowerPoint</Application>
  <PresentationFormat>Geniş ekran</PresentationFormat>
  <Paragraphs>71</Paragraphs>
  <Slides>15</Slides>
  <Notes>13</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15</vt:i4>
      </vt:variant>
    </vt:vector>
  </HeadingPairs>
  <TitlesOfParts>
    <vt:vector size="19" baseType="lpstr">
      <vt:lpstr>Arial</vt:lpstr>
      <vt:lpstr>Calibri</vt:lpstr>
      <vt:lpstr>Calibri Light</vt:lpstr>
      <vt:lpstr>Office Teması</vt:lpstr>
      <vt:lpstr>YENİ MEDYA YENİ TEKNOLOJİLER  1. Hafta: Yeni İletişim Teknolojilerinin Gelişimi</vt:lpstr>
      <vt:lpstr>PowerPoint Sunusu</vt:lpstr>
      <vt:lpstr>İletişim Teknolojilerinin Tarihsel Gelişimi</vt:lpstr>
      <vt:lpstr>İletişim Teknolojilerinin Tarihsel Gelişimi</vt:lpstr>
      <vt:lpstr>Yeni İletişim Teknolojilerinin Altında Yatan 4 Temel Gelişme</vt:lpstr>
      <vt:lpstr>Yeni İletişim Teknolojilerinin Altında Yatan 4 Temel Gelişme</vt:lpstr>
      <vt:lpstr>Yeni İletişim Teknolojilerinin Altında Yatan 4 Temel Gelişme</vt:lpstr>
      <vt:lpstr>İnternet</vt:lpstr>
      <vt:lpstr>PowerPoint Sunusu</vt:lpstr>
      <vt:lpstr>PowerPoint Sunusu</vt:lpstr>
      <vt:lpstr>Hypermedyanın üç temel özelliği vardır</vt:lpstr>
      <vt:lpstr>PowerPoint Sunusu</vt:lpstr>
      <vt:lpstr>Yeni İletişim Teknolojilerinde Yakınsama</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YENİ MEDYA YENİ TEKNOLOJİLER  1. Hafta: Yeni İletişim Teknolojilerinin Gelişimi</dc:title>
  <dc:creator>Yazar </dc:creator>
  <cp:lastModifiedBy>Yazar </cp:lastModifiedBy>
  <cp:revision>18</cp:revision>
  <dcterms:created xsi:type="dcterms:W3CDTF">2020-10-06T13:47:52Z</dcterms:created>
  <dcterms:modified xsi:type="dcterms:W3CDTF">2021-03-17T18:31:57Z</dcterms:modified>
</cp:coreProperties>
</file>