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5"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6" autoAdjust="0"/>
    <p:restoredTop sz="86441" autoAdjust="0"/>
  </p:normalViewPr>
  <p:slideViewPr>
    <p:cSldViewPr>
      <p:cViewPr varScale="1">
        <p:scale>
          <a:sx n="63" d="100"/>
          <a:sy n="63" d="100"/>
        </p:scale>
        <p:origin x="-1428" y="-96"/>
      </p:cViewPr>
      <p:guideLst>
        <p:guide orient="horz" pos="2160"/>
        <p:guide pos="2880"/>
      </p:guideLst>
    </p:cSldViewPr>
  </p:slideViewPr>
  <p:outlineViewPr>
    <p:cViewPr>
      <p:scale>
        <a:sx n="33" d="100"/>
        <a:sy n="33" d="100"/>
      </p:scale>
      <p:origin x="210" y="3623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4</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6</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7</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PSİKANALİTİK KURAM</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1196752"/>
            <a:ext cx="8064896" cy="5328592"/>
          </a:xfrm>
        </p:spPr>
        <p:txBody>
          <a:bodyPr>
            <a:noAutofit/>
          </a:bodyPr>
          <a:lstStyle/>
          <a:p>
            <a:pPr algn="just"/>
            <a:r>
              <a:rPr lang="tr-TR" sz="2000" dirty="0" smtClean="0">
                <a:latin typeface="+mj-lt"/>
                <a:cs typeface="Calibri" pitchFamily="34" charset="0"/>
              </a:rPr>
              <a:t>Sinema ve Psikanaliz ilişkisine geçmeden önce yararlanacağımız temel başvuru kaynakları olan Sigmund Freud ve </a:t>
            </a:r>
            <a:r>
              <a:rPr lang="tr-TR" sz="2000" dirty="0" err="1" smtClean="0">
                <a:latin typeface="+mj-lt"/>
                <a:cs typeface="Calibri" pitchFamily="34" charset="0"/>
              </a:rPr>
              <a:t>Jacques</a:t>
            </a:r>
            <a:r>
              <a:rPr lang="tr-TR" sz="2000" dirty="0" smtClean="0">
                <a:latin typeface="+mj-lt"/>
                <a:cs typeface="Calibri" pitchFamily="34" charset="0"/>
              </a:rPr>
              <a:t> </a:t>
            </a:r>
            <a:r>
              <a:rPr lang="tr-TR" sz="2000" dirty="0" err="1" smtClean="0">
                <a:latin typeface="+mj-lt"/>
                <a:cs typeface="Calibri" pitchFamily="34" charset="0"/>
              </a:rPr>
              <a:t>Lacan’ın</a:t>
            </a:r>
            <a:r>
              <a:rPr lang="tr-TR" sz="2000" dirty="0" smtClean="0">
                <a:latin typeface="+mj-lt"/>
                <a:cs typeface="Calibri" pitchFamily="34" charset="0"/>
              </a:rPr>
              <a:t> temel kuramlarına bakmakta yarar var;</a:t>
            </a:r>
          </a:p>
          <a:p>
            <a:pPr algn="just"/>
            <a:r>
              <a:rPr lang="tr-TR" sz="2000" b="1" dirty="0" smtClean="0">
                <a:latin typeface="+mj-lt"/>
                <a:cs typeface="Calibri" pitchFamily="34" charset="0"/>
              </a:rPr>
              <a:t>Sigmund Freud: </a:t>
            </a:r>
            <a:r>
              <a:rPr lang="tr-TR" sz="2000" dirty="0" smtClean="0">
                <a:latin typeface="+mj-lt"/>
                <a:cs typeface="Calibri" pitchFamily="34" charset="0"/>
              </a:rPr>
              <a:t>Freud öncelikle bilinç ve bilinçdışı ayrımı yapmıştır. Bilinç, zihnin fakında olunan kısmı; bilinç dışı bilinçli benlikle kavranılamayan endişeleri, korkuları ve arzuları kaydeden bölümdür.  Genel olarak bilinçdışı bilincin aksaklıklarında, dil sürçmelerinde ve rüyalarda karşımıza çıkar. Bu anlayış, zihin üzerinde egemenlik kuran Kartezyen özne anlayışının yıkılmasını mümkün kılar.</a:t>
            </a:r>
          </a:p>
          <a:p>
            <a:pPr algn="just"/>
            <a:r>
              <a:rPr lang="tr-TR" sz="2000" dirty="0" smtClean="0">
                <a:latin typeface="+mj-lt"/>
                <a:cs typeface="Calibri" pitchFamily="34" charset="0"/>
              </a:rPr>
              <a:t>Ayrıca Freud insan zihninin yapısını </a:t>
            </a:r>
            <a:r>
              <a:rPr lang="tr-TR" sz="2000" dirty="0" err="1" smtClean="0">
                <a:latin typeface="+mj-lt"/>
                <a:cs typeface="Calibri" pitchFamily="34" charset="0"/>
              </a:rPr>
              <a:t>id</a:t>
            </a:r>
            <a:r>
              <a:rPr lang="tr-TR" sz="2000" dirty="0" smtClean="0">
                <a:latin typeface="+mj-lt"/>
                <a:cs typeface="Calibri" pitchFamily="34" charset="0"/>
              </a:rPr>
              <a:t>, ego ve süper ego olmak üzere üçe ayırır.</a:t>
            </a:r>
          </a:p>
          <a:p>
            <a:pPr algn="just"/>
            <a:r>
              <a:rPr lang="tr-TR" sz="2000" dirty="0" smtClean="0">
                <a:latin typeface="+mj-lt"/>
                <a:cs typeface="Calibri" pitchFamily="34" charset="0"/>
              </a:rPr>
              <a:t>Freud’un bir diğer kavrayışı, insan öznenin gelişiminde ve insanın cinsiyetli bir varlık olmasında </a:t>
            </a:r>
            <a:r>
              <a:rPr lang="tr-TR" sz="2000" dirty="0" err="1" smtClean="0">
                <a:latin typeface="+mj-lt"/>
                <a:cs typeface="Calibri" pitchFamily="34" charset="0"/>
              </a:rPr>
              <a:t>Oidipus</a:t>
            </a:r>
            <a:r>
              <a:rPr lang="tr-TR" sz="2000" dirty="0" smtClean="0">
                <a:latin typeface="+mj-lt"/>
                <a:cs typeface="Calibri" pitchFamily="34" charset="0"/>
              </a:rPr>
              <a:t> karmaşasının önemini ortaya koymasıdır.</a:t>
            </a:r>
          </a:p>
          <a:p>
            <a:pPr algn="just">
              <a:buFont typeface="Wingdings" pitchFamily="2" charset="2"/>
              <a:buChar char="ü"/>
            </a:pPr>
            <a:r>
              <a:rPr lang="tr-TR" sz="2000" dirty="0" err="1" smtClean="0">
                <a:latin typeface="+mj-lt"/>
                <a:cs typeface="Calibri" pitchFamily="34" charset="0"/>
              </a:rPr>
              <a:t>Oidipus</a:t>
            </a:r>
            <a:r>
              <a:rPr lang="tr-TR" sz="2000" dirty="0" smtClean="0">
                <a:latin typeface="+mj-lt"/>
                <a:cs typeface="Calibri" pitchFamily="34" charset="0"/>
              </a:rPr>
              <a:t> Kompleksi</a:t>
            </a:r>
          </a:p>
          <a:p>
            <a:pPr algn="just">
              <a:buFont typeface="Wingdings" pitchFamily="2" charset="2"/>
              <a:buChar char="ü"/>
            </a:pPr>
            <a:r>
              <a:rPr lang="tr-TR" sz="2000" dirty="0" err="1" smtClean="0">
                <a:latin typeface="+mj-lt"/>
                <a:cs typeface="Calibri" pitchFamily="34" charset="0"/>
              </a:rPr>
              <a:t>Elektra</a:t>
            </a:r>
            <a:r>
              <a:rPr lang="tr-TR" sz="2000" dirty="0" smtClean="0">
                <a:latin typeface="+mj-lt"/>
                <a:cs typeface="Calibri" pitchFamily="34" charset="0"/>
              </a:rPr>
              <a:t> Kompleksi</a:t>
            </a:r>
          </a:p>
          <a:p>
            <a:pPr algn="just">
              <a:buNone/>
            </a:pPr>
            <a:endParaRPr lang="tr-TR" sz="1600" dirty="0" smtClean="0">
              <a:latin typeface="+mj-lt"/>
              <a:cs typeface="Calibri" pitchFamily="34" charset="0"/>
            </a:endParaRPr>
          </a:p>
          <a:p>
            <a:pPr algn="just">
              <a:buNone/>
            </a:pPr>
            <a:endParaRPr lang="tr-TR" sz="1600" dirty="0" smtClean="0">
              <a:latin typeface="+mj-lt"/>
              <a:cs typeface="Calibri" pitchFamily="34" charset="0"/>
            </a:endParaRPr>
          </a:p>
          <a:p>
            <a:pPr algn="just"/>
            <a:endParaRPr lang="tr-TR" sz="1600" dirty="0" smtClean="0">
              <a:latin typeface="+mj-lt"/>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400" b="1" dirty="0" smtClean="0">
                <a:latin typeface="Times New Roman" pitchFamily="18" charset="0"/>
                <a:cs typeface="Times New Roman" pitchFamily="18" charset="0"/>
              </a:rPr>
              <a:t>PSİKANALİTİK KURAM</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a:xfrm>
            <a:off x="539552" y="980728"/>
            <a:ext cx="8147248" cy="5877272"/>
          </a:xfrm>
        </p:spPr>
        <p:txBody>
          <a:bodyPr>
            <a:normAutofit/>
          </a:bodyPr>
          <a:lstStyle/>
          <a:p>
            <a:pPr algn="just">
              <a:lnSpc>
                <a:spcPct val="110000"/>
              </a:lnSpc>
              <a:spcBef>
                <a:spcPts val="385"/>
              </a:spcBef>
            </a:pPr>
            <a:r>
              <a:rPr lang="tr-TR" sz="2000" b="1" dirty="0" err="1" smtClean="0">
                <a:latin typeface="+mj-lt"/>
                <a:cs typeface="Calibri" pitchFamily="34" charset="0"/>
              </a:rPr>
              <a:t>Jacques</a:t>
            </a:r>
            <a:r>
              <a:rPr lang="tr-TR" sz="2000" b="1" dirty="0" smtClean="0">
                <a:latin typeface="+mj-lt"/>
                <a:cs typeface="Calibri" pitchFamily="34" charset="0"/>
              </a:rPr>
              <a:t> </a:t>
            </a:r>
            <a:r>
              <a:rPr lang="tr-TR" sz="2000" b="1" dirty="0" err="1" smtClean="0">
                <a:latin typeface="+mj-lt"/>
                <a:cs typeface="Calibri" pitchFamily="34" charset="0"/>
              </a:rPr>
              <a:t>Lacan</a:t>
            </a:r>
            <a:r>
              <a:rPr lang="tr-TR" sz="2000" b="1" dirty="0" smtClean="0">
                <a:latin typeface="+mj-lt"/>
                <a:cs typeface="Calibri" pitchFamily="34" charset="0"/>
              </a:rPr>
              <a:t>: </a:t>
            </a:r>
            <a:r>
              <a:rPr lang="tr-TR" sz="2000" dirty="0" err="1" smtClean="0">
                <a:latin typeface="+mj-lt"/>
                <a:cs typeface="Calibri" pitchFamily="34" charset="0"/>
              </a:rPr>
              <a:t>Lacan</a:t>
            </a:r>
            <a:r>
              <a:rPr lang="tr-TR" sz="2000" dirty="0" smtClean="0">
                <a:latin typeface="+mj-lt"/>
                <a:cs typeface="Calibri" pitchFamily="34" charset="0"/>
              </a:rPr>
              <a:t>, benliğin kurulma sürecini biyolojik dürtülerden dil ve kültüre kaydırmış; bütünlüklü benlik kavramını tartışmaya </a:t>
            </a:r>
            <a:r>
              <a:rPr lang="tr-TR" sz="2000" dirty="0" smtClean="0">
                <a:latin typeface="+mj-lt"/>
                <a:cs typeface="Calibri" pitchFamily="34" charset="0"/>
              </a:rPr>
              <a:t>açmıştır. </a:t>
            </a:r>
            <a:r>
              <a:rPr lang="tr-TR" sz="2000" dirty="0" smtClean="0">
                <a:latin typeface="+mj-lt"/>
                <a:cs typeface="Calibri" pitchFamily="34" charset="0"/>
              </a:rPr>
              <a:t>Bu görüşünün temelinde ayna evresi kavrayışı vardır (</a:t>
            </a:r>
            <a:r>
              <a:rPr lang="tr-TR" sz="2000" dirty="0" err="1" smtClean="0">
                <a:latin typeface="+mj-lt"/>
                <a:cs typeface="Calibri" pitchFamily="34" charset="0"/>
              </a:rPr>
              <a:t>Smith</a:t>
            </a:r>
            <a:r>
              <a:rPr lang="tr-TR" sz="2000" dirty="0" smtClean="0">
                <a:latin typeface="+mj-lt"/>
                <a:cs typeface="Calibri" pitchFamily="34" charset="0"/>
              </a:rPr>
              <a:t>, 2007, s.280).  </a:t>
            </a:r>
            <a:r>
              <a:rPr lang="tr-TR" sz="2000" dirty="0" err="1" smtClean="0">
                <a:latin typeface="+mj-lt"/>
                <a:cs typeface="Calibri" pitchFamily="34" charset="0"/>
              </a:rPr>
              <a:t>Lacan</a:t>
            </a:r>
            <a:r>
              <a:rPr lang="tr-TR" sz="2000" dirty="0" smtClean="0">
                <a:latin typeface="+mj-lt"/>
                <a:cs typeface="Calibri" pitchFamily="34" charset="0"/>
              </a:rPr>
              <a:t>, kendisini parçalar dizisi olarak algılayan çocuğun 6-18 ay arasında ayna evresine girdiğini ifade eder. Çocuk aynadaki yansımasıyla özdeşleşir ve hayali bir bütünlük yanılsaması oluşturur. Bu evre anne-çocuk bütünlüğünün kurulduğu imgesel düzen olarak adlandırılır. Daha sonra Babanın Adı, Babanın Simgesi bir </a:t>
            </a:r>
            <a:r>
              <a:rPr lang="tr-TR" sz="2000" dirty="0" err="1" smtClean="0">
                <a:latin typeface="+mj-lt"/>
                <a:cs typeface="Calibri" pitchFamily="34" charset="0"/>
              </a:rPr>
              <a:t>kastratör</a:t>
            </a:r>
            <a:r>
              <a:rPr lang="tr-TR" sz="2000" dirty="0" smtClean="0">
                <a:latin typeface="+mj-lt"/>
                <a:cs typeface="Calibri" pitchFamily="34" charset="0"/>
              </a:rPr>
              <a:t> olarak devreye girer. Burada söz konusu olan simgesel bir </a:t>
            </a:r>
            <a:r>
              <a:rPr lang="tr-TR" sz="2000" dirty="0" err="1" smtClean="0">
                <a:latin typeface="+mj-lt"/>
                <a:cs typeface="Calibri" pitchFamily="34" charset="0"/>
              </a:rPr>
              <a:t>kastrasyondur</a:t>
            </a:r>
            <a:r>
              <a:rPr lang="tr-TR" sz="2000" dirty="0" smtClean="0">
                <a:latin typeface="+mj-lt"/>
                <a:cs typeface="Calibri" pitchFamily="34" charset="0"/>
              </a:rPr>
              <a:t>. “Babanın Yasası… çocuğu anneden </a:t>
            </a:r>
            <a:r>
              <a:rPr lang="tr-TR" sz="2000" dirty="0" err="1" smtClean="0">
                <a:latin typeface="+mj-lt"/>
                <a:cs typeface="Calibri" pitchFamily="34" charset="0"/>
              </a:rPr>
              <a:t>kastre</a:t>
            </a:r>
            <a:r>
              <a:rPr lang="tr-TR" sz="2000" dirty="0" smtClean="0">
                <a:latin typeface="+mj-lt"/>
                <a:cs typeface="Calibri" pitchFamily="34" charset="0"/>
              </a:rPr>
              <a:t> eder; anne ile </a:t>
            </a:r>
            <a:r>
              <a:rPr lang="tr-TR" sz="2000" dirty="0" err="1" smtClean="0">
                <a:latin typeface="+mj-lt"/>
                <a:cs typeface="Calibri" pitchFamily="34" charset="0"/>
              </a:rPr>
              <a:t>dolayımsız</a:t>
            </a:r>
            <a:r>
              <a:rPr lang="tr-TR" sz="2000" dirty="0" smtClean="0">
                <a:latin typeface="+mj-lt"/>
                <a:cs typeface="Calibri" pitchFamily="34" charset="0"/>
              </a:rPr>
              <a:t> ilişkiye son vererek çocuğu kültürün dünyasına bağlayacak olan </a:t>
            </a:r>
            <a:r>
              <a:rPr lang="tr-TR" sz="2000" dirty="0" err="1" smtClean="0">
                <a:latin typeface="+mj-lt"/>
                <a:cs typeface="Calibri" pitchFamily="34" charset="0"/>
              </a:rPr>
              <a:t>Oidipal</a:t>
            </a:r>
            <a:r>
              <a:rPr lang="tr-TR" sz="2000" dirty="0" smtClean="0">
                <a:latin typeface="+mj-lt"/>
                <a:cs typeface="Calibri" pitchFamily="34" charset="0"/>
              </a:rPr>
              <a:t> özdeşleşme sürecini başlatır.” (</a:t>
            </a:r>
            <a:r>
              <a:rPr lang="tr-TR" sz="2000" dirty="0" err="1" smtClean="0">
                <a:latin typeface="+mj-lt"/>
                <a:cs typeface="Calibri" pitchFamily="34" charset="0"/>
              </a:rPr>
              <a:t>Sarup</a:t>
            </a:r>
            <a:r>
              <a:rPr lang="tr-TR" sz="2000" dirty="0" smtClean="0">
                <a:latin typeface="+mj-lt"/>
                <a:cs typeface="Calibri" pitchFamily="34" charset="0"/>
              </a:rPr>
              <a:t>, 2005, s.186). Çocuk Babanın Yasası’yla özdeşleşerek  dil ve kültürün kurallarını kabul eder (Simgesel Düzen).  Çocuk dil aracılığıyla arzusunu ifade eder ama arzusu asla tatmin edilemez. Çünkü arzusu aslında olanaksız bir şeyle, sahip olduğu hayali tamlık yanılsamasıyla ilgilidir. Böylelikle “bilinçdışı arzu kültüre uygun dileğin ardında </a:t>
            </a:r>
            <a:r>
              <a:rPr lang="tr-TR" sz="2000" dirty="0" err="1" smtClean="0">
                <a:latin typeface="+mj-lt"/>
                <a:cs typeface="Calibri" pitchFamily="34" charset="0"/>
              </a:rPr>
              <a:t>metonimik</a:t>
            </a:r>
            <a:r>
              <a:rPr lang="tr-TR" sz="2000" dirty="0" smtClean="0">
                <a:latin typeface="+mj-lt"/>
                <a:cs typeface="Calibri" pitchFamily="34" charset="0"/>
              </a:rPr>
              <a:t> bir artık olarak kalacaktır” (</a:t>
            </a:r>
            <a:r>
              <a:rPr lang="tr-TR" sz="2000" dirty="0" err="1" smtClean="0">
                <a:latin typeface="+mj-lt"/>
                <a:cs typeface="Calibri" pitchFamily="34" charset="0"/>
              </a:rPr>
              <a:t>Sarup</a:t>
            </a:r>
            <a:r>
              <a:rPr lang="tr-TR" sz="2000" dirty="0" smtClean="0">
                <a:latin typeface="+mj-lt"/>
                <a:cs typeface="Calibri" pitchFamily="34" charset="0"/>
              </a:rPr>
              <a:t>, 2005, s.197).</a:t>
            </a:r>
          </a:p>
          <a:p>
            <a:pPr algn="just">
              <a:lnSpc>
                <a:spcPct val="110000"/>
              </a:lnSpc>
              <a:spcBef>
                <a:spcPts val="385"/>
              </a:spcBef>
            </a:pPr>
            <a:endParaRPr lang="tr-TR" sz="2000" dirty="0" smtClean="0">
              <a:latin typeface="+mj-lt"/>
              <a:cs typeface="Calibri" pitchFamily="34" charset="0"/>
            </a:endParaRPr>
          </a:p>
          <a:p>
            <a:pPr algn="just">
              <a:buNone/>
            </a:pPr>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0"/>
            <a:ext cx="7859216" cy="836712"/>
          </a:xfrm>
        </p:spPr>
        <p:txBody>
          <a:bodyPr>
            <a:normAutofit/>
          </a:bodyPr>
          <a:lstStyle/>
          <a:p>
            <a:r>
              <a:rPr lang="tr-TR" sz="2400" b="1" dirty="0" smtClean="0"/>
              <a:t>SİNEMA VE PSİKANALİZ</a:t>
            </a:r>
            <a:endParaRPr lang="tr-TR" sz="2400" b="1" dirty="0"/>
          </a:p>
        </p:txBody>
      </p:sp>
      <p:sp>
        <p:nvSpPr>
          <p:cNvPr id="3" name="2 İçerik Yer Tutucusu"/>
          <p:cNvSpPr>
            <a:spLocks noGrp="1"/>
          </p:cNvSpPr>
          <p:nvPr>
            <p:ph idx="1"/>
          </p:nvPr>
        </p:nvSpPr>
        <p:spPr>
          <a:xfrm>
            <a:off x="457200" y="836712"/>
            <a:ext cx="8229600" cy="6021288"/>
          </a:xfrm>
        </p:spPr>
        <p:txBody>
          <a:bodyPr>
            <a:noAutofit/>
          </a:bodyPr>
          <a:lstStyle/>
          <a:p>
            <a:pPr algn="just"/>
            <a:r>
              <a:rPr lang="tr-TR" sz="2100" dirty="0" smtClean="0">
                <a:latin typeface="+mj-lt"/>
              </a:rPr>
              <a:t>Sinema-Psikanaliz ilişkisine geçmeden önce </a:t>
            </a:r>
            <a:r>
              <a:rPr lang="tr-TR" sz="2100" dirty="0" err="1" smtClean="0">
                <a:latin typeface="+mj-lt"/>
              </a:rPr>
              <a:t>Christian</a:t>
            </a:r>
            <a:r>
              <a:rPr lang="tr-TR" sz="2100" dirty="0" smtClean="0">
                <a:latin typeface="+mj-lt"/>
              </a:rPr>
              <a:t> </a:t>
            </a:r>
            <a:r>
              <a:rPr lang="tr-TR" sz="2100" dirty="0" err="1" smtClean="0">
                <a:latin typeface="+mj-lt"/>
              </a:rPr>
              <a:t>Metz’in</a:t>
            </a:r>
            <a:r>
              <a:rPr lang="tr-TR" sz="2100" dirty="0" smtClean="0">
                <a:latin typeface="+mj-lt"/>
              </a:rPr>
              <a:t> sinema göstergebilimi kavrayışına bakalım;</a:t>
            </a:r>
          </a:p>
          <a:p>
            <a:pPr algn="just"/>
            <a:r>
              <a:rPr lang="tr-TR" sz="2100" dirty="0" err="1" smtClean="0">
                <a:latin typeface="+mj-lt"/>
              </a:rPr>
              <a:t>Christian</a:t>
            </a:r>
            <a:r>
              <a:rPr lang="tr-TR" sz="2100" dirty="0" smtClean="0">
                <a:latin typeface="+mj-lt"/>
              </a:rPr>
              <a:t> </a:t>
            </a:r>
            <a:r>
              <a:rPr lang="tr-TR" sz="2100" dirty="0" err="1" smtClean="0">
                <a:latin typeface="+mj-lt"/>
              </a:rPr>
              <a:t>Metz</a:t>
            </a:r>
            <a:r>
              <a:rPr lang="tr-TR" sz="2100" dirty="0" smtClean="0">
                <a:latin typeface="+mj-lt"/>
              </a:rPr>
              <a:t> sinemanın nasıl ve ne tür bir dil olduğunu araştırarak, göstergebilim ve sinema arasında bağlantı kurmaya çalışmıştır. Sinemanın hem bir dil olduğunu hem de dil olmadığını ifade etmiştir. Ona göre sinema dil değildir; çünkü gerçekliği olduğu gibi temsil etmez. Açıklanması gereken görsel, işitsel kodlara ve göstergelere sahip değildir. Ayrıca dildeki küçük anlam ve ses birimleri de sinemaya taşınamaz. Ancak tüm bunlarla birlikte </a:t>
            </a:r>
            <a:r>
              <a:rPr lang="tr-TR" sz="2100" dirty="0" err="1" smtClean="0">
                <a:latin typeface="+mj-lt"/>
              </a:rPr>
              <a:t>Metz</a:t>
            </a:r>
            <a:r>
              <a:rPr lang="tr-TR" sz="2100" dirty="0" smtClean="0">
                <a:latin typeface="+mj-lt"/>
              </a:rPr>
              <a:t> sinemanın dil yetisi taşıdığını, göstergelere olmasa da yan anlamlara sahip olduğunu söyler (Erdoğan, 1996, s.241-242).</a:t>
            </a:r>
          </a:p>
          <a:p>
            <a:pPr algn="just"/>
            <a:r>
              <a:rPr lang="tr-TR" sz="2100" dirty="0" err="1" smtClean="0">
                <a:latin typeface="+mj-lt"/>
              </a:rPr>
              <a:t>Umberto</a:t>
            </a:r>
            <a:r>
              <a:rPr lang="tr-TR" sz="2100" dirty="0" smtClean="0">
                <a:latin typeface="+mj-lt"/>
              </a:rPr>
              <a:t> </a:t>
            </a:r>
            <a:r>
              <a:rPr lang="tr-TR" sz="2100" dirty="0" err="1" smtClean="0">
                <a:latin typeface="+mj-lt"/>
              </a:rPr>
              <a:t>Eco</a:t>
            </a:r>
            <a:r>
              <a:rPr lang="tr-TR" sz="2100" dirty="0" smtClean="0">
                <a:latin typeface="+mj-lt"/>
              </a:rPr>
              <a:t> ise sinemada üretilen şeyin gerçeklik değil öznenin algısı olduğunu ileri sürer. Öznenin o görüntüyü algılaması, o kültürün kodlarını okumayı öğrenmesiyle ilgilidir. Dolayısıyla anlamın varoluşu öncelikle görüntüleri </a:t>
            </a:r>
            <a:r>
              <a:rPr lang="tr-TR" sz="2100" dirty="0" err="1" smtClean="0">
                <a:latin typeface="+mj-lt"/>
              </a:rPr>
              <a:t>alımlayan</a:t>
            </a:r>
            <a:r>
              <a:rPr lang="tr-TR" sz="2100" dirty="0" smtClean="0">
                <a:latin typeface="+mj-lt"/>
              </a:rPr>
              <a:t> bir özneye işaret eder. Bu bağlamda </a:t>
            </a:r>
            <a:r>
              <a:rPr lang="tr-TR" sz="2100" dirty="0" err="1" smtClean="0">
                <a:latin typeface="+mj-lt"/>
              </a:rPr>
              <a:t>Metz’in</a:t>
            </a:r>
            <a:r>
              <a:rPr lang="tr-TR" sz="2100" dirty="0" smtClean="0">
                <a:latin typeface="+mj-lt"/>
              </a:rPr>
              <a:t> filmin nasıl anlaşıldığını araştırırken anlamı seyircinin dışında konumlandırdığı </a:t>
            </a:r>
            <a:r>
              <a:rPr lang="tr-TR" sz="2100" dirty="0" smtClean="0">
                <a:latin typeface="+mj-lt"/>
              </a:rPr>
              <a:t>söylenebilir (</a:t>
            </a:r>
            <a:r>
              <a:rPr lang="tr-TR" sz="2100" dirty="0" smtClean="0">
                <a:latin typeface="+mj-lt"/>
              </a:rPr>
              <a:t>Erdoğan, 1996, s. 242-243).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476672"/>
            <a:ext cx="8229600" cy="6192688"/>
          </a:xfrm>
        </p:spPr>
        <p:txBody>
          <a:bodyPr>
            <a:normAutofit/>
          </a:bodyPr>
          <a:lstStyle/>
          <a:p>
            <a:pPr algn="just">
              <a:lnSpc>
                <a:spcPct val="120000"/>
              </a:lnSpc>
            </a:pPr>
            <a:r>
              <a:rPr lang="tr-TR" sz="2300" dirty="0" smtClean="0">
                <a:latin typeface="+mj-lt"/>
                <a:cs typeface="Calibri" pitchFamily="34" charset="0"/>
              </a:rPr>
              <a:t>1970’lerde </a:t>
            </a:r>
            <a:r>
              <a:rPr lang="tr-TR" sz="2300" dirty="0" smtClean="0">
                <a:latin typeface="+mj-lt"/>
                <a:cs typeface="Calibri" pitchFamily="34" charset="0"/>
              </a:rPr>
              <a:t>sinema kuramı göstergebilimin sorunlarını aşabilmek için Louis </a:t>
            </a:r>
            <a:r>
              <a:rPr lang="tr-TR" sz="2300" dirty="0" err="1" smtClean="0">
                <a:latin typeface="+mj-lt"/>
                <a:cs typeface="Calibri" pitchFamily="34" charset="0"/>
              </a:rPr>
              <a:t>Althusser’in</a:t>
            </a:r>
            <a:r>
              <a:rPr lang="tr-TR" sz="2300" dirty="0" smtClean="0">
                <a:latin typeface="+mj-lt"/>
                <a:cs typeface="Calibri" pitchFamily="34" charset="0"/>
              </a:rPr>
              <a:t> ideoloji kavrayışını temel alır.</a:t>
            </a:r>
          </a:p>
          <a:p>
            <a:pPr algn="just">
              <a:lnSpc>
                <a:spcPct val="120000"/>
              </a:lnSpc>
            </a:pPr>
            <a:r>
              <a:rPr lang="tr-TR" sz="2300" dirty="0" err="1" smtClean="0">
                <a:latin typeface="+mj-lt"/>
                <a:cs typeface="Calibri" pitchFamily="34" charset="0"/>
              </a:rPr>
              <a:t>Althusser</a:t>
            </a:r>
            <a:r>
              <a:rPr lang="tr-TR" sz="2300" dirty="0" smtClean="0">
                <a:latin typeface="+mj-lt"/>
                <a:cs typeface="Calibri" pitchFamily="34" charset="0"/>
              </a:rPr>
              <a:t> üst yapı kurumlarının (din, eğitim vb.) altyapıdan (ekonomik ilişkiler) görece özerkliğini savunurken, devletin ideolojik aygıtları olarak tanımladığı üst yapı kurumlarının bireylerin bilinçdışını biçimlendirdiğini vurgulamıştır. Böylelikle ideoloji, bireylerin gerçek koşullarıyla hayali ilişkisi olarak tanımlanmıştır.</a:t>
            </a:r>
          </a:p>
          <a:p>
            <a:pPr algn="just">
              <a:lnSpc>
                <a:spcPct val="120000"/>
              </a:lnSpc>
            </a:pPr>
            <a:r>
              <a:rPr lang="tr-TR" sz="2300" dirty="0" smtClean="0">
                <a:latin typeface="+mj-lt"/>
                <a:cs typeface="Calibri" pitchFamily="34" charset="0"/>
              </a:rPr>
              <a:t>Film Kuramı </a:t>
            </a:r>
            <a:r>
              <a:rPr lang="tr-TR" sz="2300" dirty="0" err="1" smtClean="0">
                <a:latin typeface="+mj-lt"/>
                <a:cs typeface="Calibri" pitchFamily="34" charset="0"/>
              </a:rPr>
              <a:t>Althusser’in</a:t>
            </a:r>
            <a:r>
              <a:rPr lang="tr-TR" sz="2300" dirty="0" smtClean="0">
                <a:latin typeface="+mj-lt"/>
                <a:cs typeface="Calibri" pitchFamily="34" charset="0"/>
              </a:rPr>
              <a:t> görüşlerinde bazı revizyonlar yaparak bilinçdışı ve ideoloji kavramlarını teorinin merkezine yerleştirmiştir. Ancak kuram, </a:t>
            </a:r>
            <a:r>
              <a:rPr lang="tr-TR" sz="2300" dirty="0" err="1" smtClean="0">
                <a:latin typeface="+mj-lt"/>
                <a:cs typeface="Calibri" pitchFamily="34" charset="0"/>
              </a:rPr>
              <a:t>Althusser’in</a:t>
            </a:r>
            <a:r>
              <a:rPr lang="tr-TR" sz="2300" dirty="0" smtClean="0">
                <a:latin typeface="+mj-lt"/>
                <a:cs typeface="Calibri" pitchFamily="34" charset="0"/>
              </a:rPr>
              <a:t> görüşlerinden daha çok; onun da temel dayanakları olan Freud ve </a:t>
            </a:r>
            <a:r>
              <a:rPr lang="tr-TR" sz="2300" dirty="0" err="1" smtClean="0">
                <a:latin typeface="+mj-lt"/>
                <a:cs typeface="Calibri" pitchFamily="34" charset="0"/>
              </a:rPr>
              <a:t>Lacan’dan</a:t>
            </a:r>
            <a:r>
              <a:rPr lang="tr-TR" sz="2300" dirty="0" smtClean="0">
                <a:latin typeface="+mj-lt"/>
                <a:cs typeface="Calibri" pitchFamily="34" charset="0"/>
              </a:rPr>
              <a:t> yararlanmıştır (Erdoğan, 1996, s.244).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76672"/>
            <a:ext cx="8219256" cy="5760640"/>
          </a:xfrm>
        </p:spPr>
        <p:txBody>
          <a:bodyPr>
            <a:normAutofit/>
          </a:bodyPr>
          <a:lstStyle/>
          <a:p>
            <a:pPr algn="just">
              <a:lnSpc>
                <a:spcPct val="120000"/>
              </a:lnSpc>
            </a:pPr>
            <a:r>
              <a:rPr lang="tr-TR" sz="2000" b="1" dirty="0" smtClean="0">
                <a:latin typeface="+mj-lt"/>
                <a:cs typeface="Calibri" pitchFamily="34" charset="0"/>
              </a:rPr>
              <a:t> Aygıt Kuramı: </a:t>
            </a:r>
            <a:r>
              <a:rPr lang="tr-TR" sz="2000" dirty="0" smtClean="0">
                <a:latin typeface="+mj-lt"/>
                <a:cs typeface="Calibri" pitchFamily="34" charset="0"/>
              </a:rPr>
              <a:t>Sinema ve insan </a:t>
            </a:r>
            <a:r>
              <a:rPr lang="tr-TR" sz="2000" dirty="0" err="1" smtClean="0">
                <a:latin typeface="+mj-lt"/>
                <a:cs typeface="Calibri" pitchFamily="34" charset="0"/>
              </a:rPr>
              <a:t>psişesinin</a:t>
            </a:r>
            <a:r>
              <a:rPr lang="tr-TR" sz="2000" dirty="0" smtClean="0">
                <a:latin typeface="+mj-lt"/>
                <a:cs typeface="Calibri" pitchFamily="34" charset="0"/>
              </a:rPr>
              <a:t> yapısı arasında bir benzerlik kuran Jean-Louis </a:t>
            </a:r>
            <a:r>
              <a:rPr lang="tr-TR" sz="2000" dirty="0" err="1" smtClean="0">
                <a:latin typeface="+mj-lt"/>
                <a:cs typeface="Calibri" pitchFamily="34" charset="0"/>
              </a:rPr>
              <a:t>Baudry</a:t>
            </a:r>
            <a:r>
              <a:rPr lang="tr-TR" sz="2000" dirty="0" smtClean="0">
                <a:latin typeface="+mj-lt"/>
                <a:cs typeface="Calibri" pitchFamily="34" charset="0"/>
              </a:rPr>
              <a:t> ve </a:t>
            </a:r>
            <a:r>
              <a:rPr lang="tr-TR" sz="2000" dirty="0" err="1" smtClean="0">
                <a:latin typeface="+mj-lt"/>
                <a:cs typeface="Calibri" pitchFamily="34" charset="0"/>
              </a:rPr>
              <a:t>Christian</a:t>
            </a:r>
            <a:r>
              <a:rPr lang="tr-TR" sz="2000" dirty="0" smtClean="0">
                <a:latin typeface="+mj-lt"/>
                <a:cs typeface="Calibri" pitchFamily="34" charset="0"/>
              </a:rPr>
              <a:t> </a:t>
            </a:r>
            <a:r>
              <a:rPr lang="tr-TR" sz="2000" dirty="0" err="1" smtClean="0">
                <a:latin typeface="+mj-lt"/>
                <a:cs typeface="Calibri" pitchFamily="34" charset="0"/>
              </a:rPr>
              <a:t>Metz</a:t>
            </a:r>
            <a:r>
              <a:rPr lang="tr-TR" sz="2000" dirty="0" smtClean="0">
                <a:latin typeface="+mj-lt"/>
                <a:cs typeface="Calibri" pitchFamily="34" charset="0"/>
              </a:rPr>
              <a:t> tarafından ortaya atılan bir teoridir. Aygıt kuramcılarına göre sinema ideolojik bir aygıttır ve yanılsamalı bir gerçeklik etkisi üretir. </a:t>
            </a:r>
          </a:p>
          <a:p>
            <a:pPr algn="just">
              <a:lnSpc>
                <a:spcPct val="120000"/>
              </a:lnSpc>
            </a:pPr>
            <a:r>
              <a:rPr lang="tr-TR" sz="2000" b="1" dirty="0" smtClean="0">
                <a:latin typeface="+mj-lt"/>
                <a:cs typeface="Calibri" pitchFamily="34" charset="0"/>
              </a:rPr>
              <a:t>Jean Louis </a:t>
            </a:r>
            <a:r>
              <a:rPr lang="tr-TR" sz="2000" b="1" dirty="0" err="1" smtClean="0">
                <a:latin typeface="+mj-lt"/>
                <a:cs typeface="Calibri" pitchFamily="34" charset="0"/>
              </a:rPr>
              <a:t>Baudry</a:t>
            </a:r>
            <a:r>
              <a:rPr lang="tr-TR" sz="2000" b="1" dirty="0" smtClean="0">
                <a:latin typeface="+mj-lt"/>
                <a:cs typeface="Calibri" pitchFamily="34" charset="0"/>
              </a:rPr>
              <a:t>: </a:t>
            </a:r>
            <a:r>
              <a:rPr lang="tr-TR" sz="2000" dirty="0" smtClean="0">
                <a:latin typeface="+mj-lt"/>
                <a:cs typeface="Calibri" pitchFamily="34" charset="0"/>
              </a:rPr>
              <a:t>Klasik sinemanın ürünü öne çıkarırken üretim sürecini gizlediğini ifade eder. Özellikle Aygıt makalesinde felsefe tarihinin yanılan özne temasına yaslandığını ileri sürerek sinema salonuyla Platon’un mağara metaforu arasında bir analoji kurar. Sinema salonunun da bir çeşit mağara olduğunu ve öznenin gerçeklikle ilişkisinin yanılsamalı olmasına neden olduğunu vurgular. Seyirci kendisini görüntülerin kaynağı olarak konumlandırır ve aygıtın varlığına karşı körleşir (Erdoğan, 1996, s.244-245).</a:t>
            </a:r>
          </a:p>
          <a:p>
            <a:pPr algn="just">
              <a:lnSpc>
                <a:spcPct val="120000"/>
              </a:lnSpc>
            </a:pPr>
            <a:r>
              <a:rPr lang="tr-TR" sz="2000" b="1" dirty="0" err="1" smtClean="0">
                <a:latin typeface="+mj-lt"/>
                <a:cs typeface="Calibri" pitchFamily="34" charset="0"/>
              </a:rPr>
              <a:t>Christian</a:t>
            </a:r>
            <a:r>
              <a:rPr lang="tr-TR" sz="2000" b="1" dirty="0" smtClean="0">
                <a:latin typeface="+mj-lt"/>
                <a:cs typeface="Calibri" pitchFamily="34" charset="0"/>
              </a:rPr>
              <a:t> </a:t>
            </a:r>
            <a:r>
              <a:rPr lang="tr-TR" sz="2000" b="1" dirty="0" err="1" smtClean="0">
                <a:latin typeface="+mj-lt"/>
                <a:cs typeface="Calibri" pitchFamily="34" charset="0"/>
              </a:rPr>
              <a:t>Metz</a:t>
            </a:r>
            <a:r>
              <a:rPr lang="tr-TR" sz="2000" b="1" dirty="0" smtClean="0">
                <a:latin typeface="+mj-lt"/>
                <a:cs typeface="Calibri" pitchFamily="34" charset="0"/>
              </a:rPr>
              <a:t>: </a:t>
            </a:r>
            <a:r>
              <a:rPr lang="tr-TR" sz="2000" dirty="0" smtClean="0">
                <a:latin typeface="+mj-lt"/>
                <a:cs typeface="Calibri" pitchFamily="34" charset="0"/>
              </a:rPr>
              <a:t>Çalışmalarında dikizcilik, </a:t>
            </a:r>
            <a:r>
              <a:rPr lang="tr-TR" sz="2000" dirty="0" err="1" smtClean="0">
                <a:latin typeface="+mj-lt"/>
                <a:cs typeface="Calibri" pitchFamily="34" charset="0"/>
              </a:rPr>
              <a:t>işitmeseverlik</a:t>
            </a:r>
            <a:r>
              <a:rPr lang="tr-TR" sz="2000" dirty="0" smtClean="0">
                <a:latin typeface="+mj-lt"/>
                <a:cs typeface="Calibri" pitchFamily="34" charset="0"/>
              </a:rPr>
              <a:t>, arzu ve fetiş gibi </a:t>
            </a:r>
            <a:r>
              <a:rPr lang="tr-TR" sz="2000" dirty="0" err="1" smtClean="0">
                <a:latin typeface="+mj-lt"/>
                <a:cs typeface="Calibri" pitchFamily="34" charset="0"/>
              </a:rPr>
              <a:t>psikanalitik</a:t>
            </a:r>
            <a:r>
              <a:rPr lang="tr-TR" sz="2000" dirty="0" smtClean="0">
                <a:latin typeface="+mj-lt"/>
                <a:cs typeface="Calibri" pitchFamily="34" charset="0"/>
              </a:rPr>
              <a:t> kavramlara yer veren </a:t>
            </a:r>
            <a:r>
              <a:rPr lang="tr-TR" sz="2000" dirty="0" err="1" smtClean="0">
                <a:latin typeface="+mj-lt"/>
                <a:cs typeface="Calibri" pitchFamily="34" charset="0"/>
              </a:rPr>
              <a:t>Metz</a:t>
            </a:r>
            <a:r>
              <a:rPr lang="tr-TR" sz="2000" dirty="0" smtClean="0">
                <a:latin typeface="+mj-lt"/>
                <a:cs typeface="Calibri" pitchFamily="34" charset="0"/>
              </a:rPr>
              <a:t>, öznenin görüntülere bakmaktan ve sesleri dinlemekten haz aldığını, bu durumun ona bir çeşit kontrol olanağı verdiğini ileri sürer (Erdoğan, 1996, s.245).</a:t>
            </a:r>
            <a:endParaRPr lang="tr-TR" sz="2400" dirty="0" smtClean="0">
              <a:cs typeface="Calibri" pitchFamily="34" charset="0"/>
            </a:endParaRPr>
          </a:p>
          <a:p>
            <a:pPr>
              <a:lnSpc>
                <a:spcPct val="120000"/>
              </a:lnSpc>
            </a:pPr>
            <a:endParaRPr lang="tr-TR" sz="2400" u="sng" dirty="0" smtClean="0">
              <a:cs typeface="Calibri" pitchFamily="34" charset="0"/>
            </a:endParaRPr>
          </a:p>
          <a:p>
            <a:pPr algn="just">
              <a:lnSpc>
                <a:spcPct val="120000"/>
              </a:lnSpc>
            </a:pPr>
            <a:endParaRPr lang="tr-TR" sz="11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336704"/>
          </a:xfrm>
        </p:spPr>
        <p:txBody>
          <a:bodyPr>
            <a:normAutofit/>
          </a:bodyPr>
          <a:lstStyle/>
          <a:p>
            <a:pPr algn="just">
              <a:lnSpc>
                <a:spcPct val="120000"/>
              </a:lnSpc>
            </a:pPr>
            <a:r>
              <a:rPr lang="tr-TR" sz="2000" dirty="0" smtClean="0">
                <a:latin typeface="+mj-lt"/>
                <a:cs typeface="Calibri" pitchFamily="34" charset="0"/>
              </a:rPr>
              <a:t>Sinemanın başkalarının bedenlerini sesler ve görüntüler biçiminde teşhir ettiğini ve mükemmel dikizciliğe olanak sağladığını vurgular (s.245).</a:t>
            </a:r>
          </a:p>
          <a:p>
            <a:pPr algn="just">
              <a:lnSpc>
                <a:spcPct val="120000"/>
              </a:lnSpc>
            </a:pPr>
            <a:r>
              <a:rPr lang="tr-TR" sz="2000" dirty="0" smtClean="0">
                <a:latin typeface="+mj-lt"/>
                <a:cs typeface="Calibri" pitchFamily="34" charset="0"/>
              </a:rPr>
              <a:t>Sinema perdesi ile </a:t>
            </a:r>
            <a:r>
              <a:rPr lang="tr-TR" sz="2000" dirty="0" err="1" smtClean="0">
                <a:latin typeface="+mj-lt"/>
                <a:cs typeface="Calibri" pitchFamily="34" charset="0"/>
              </a:rPr>
              <a:t>Lacan’ın</a:t>
            </a:r>
            <a:r>
              <a:rPr lang="tr-TR" sz="2000" dirty="0" smtClean="0">
                <a:latin typeface="+mj-lt"/>
                <a:cs typeface="Calibri" pitchFamily="34" charset="0"/>
              </a:rPr>
              <a:t> ayna evresi arasında bir çeşit analoji kuran </a:t>
            </a:r>
            <a:r>
              <a:rPr lang="tr-TR" sz="2000" dirty="0" err="1" smtClean="0">
                <a:latin typeface="+mj-lt"/>
                <a:cs typeface="Calibri" pitchFamily="34" charset="0"/>
              </a:rPr>
              <a:t>Metz</a:t>
            </a:r>
            <a:r>
              <a:rPr lang="tr-TR" sz="2000" dirty="0" smtClean="0">
                <a:latin typeface="+mj-lt"/>
                <a:cs typeface="Calibri" pitchFamily="34" charset="0"/>
              </a:rPr>
              <a:t>, perdede ayna evresinden farklı olarak seyircinin görülmeden görme olanağına sahip olduğunu; sinemanın ona kendi yansımasını sunmadığını ifade eder. Seyirci algılanmadan algılama olanağına sahip olduğu için kendisini görüntülerin kaynağı olarak konumlandırır. </a:t>
            </a:r>
          </a:p>
          <a:p>
            <a:pPr algn="just">
              <a:lnSpc>
                <a:spcPct val="120000"/>
              </a:lnSpc>
            </a:pPr>
            <a:r>
              <a:rPr lang="tr-TR" sz="2000" dirty="0" err="1" smtClean="0">
                <a:latin typeface="+mj-lt"/>
                <a:cs typeface="Calibri" pitchFamily="34" charset="0"/>
              </a:rPr>
              <a:t>Metz</a:t>
            </a:r>
            <a:r>
              <a:rPr lang="tr-TR" sz="2000" dirty="0" smtClean="0">
                <a:latin typeface="+mj-lt"/>
                <a:cs typeface="Calibri" pitchFamily="34" charset="0"/>
              </a:rPr>
              <a:t>, sinemada iki tür özdeşleşme sürecinin söz konusu olduğunu belirtir. Bunlardan ilki, kameranın bakış açısıyla özdeşleşmeyi mümkün kılan birincil özdeşleşmedir. Kamera çevrinme ile öznenin soldan sağa doğru bakışını; </a:t>
            </a:r>
            <a:r>
              <a:rPr lang="tr-TR" sz="2000" dirty="0" err="1" smtClean="0">
                <a:latin typeface="+mj-lt"/>
                <a:cs typeface="Calibri" pitchFamily="34" charset="0"/>
              </a:rPr>
              <a:t>zoom</a:t>
            </a:r>
            <a:r>
              <a:rPr lang="tr-TR" sz="2000" dirty="0" smtClean="0">
                <a:latin typeface="+mj-lt"/>
                <a:cs typeface="Calibri" pitchFamily="34" charset="0"/>
              </a:rPr>
              <a:t>-in’le öznenin dikkatinin nesnede yoğunlaşmasını yeniden üretir. Film ve karakter arasındaki özdeşleşme ise ikincil özdeşleşme olarak tanımlanır (Erdoğan, 1996, s. 246)</a:t>
            </a:r>
          </a:p>
          <a:p>
            <a:pPr algn="just">
              <a:lnSpc>
                <a:spcPct val="120000"/>
              </a:lnSpc>
            </a:pPr>
            <a:r>
              <a:rPr lang="tr-TR" sz="2000" dirty="0" smtClean="0">
                <a:latin typeface="+mj-lt"/>
                <a:cs typeface="Calibri" pitchFamily="34" charset="0"/>
              </a:rPr>
              <a:t>Jean Louis </a:t>
            </a:r>
            <a:r>
              <a:rPr lang="tr-TR" sz="2000" dirty="0" err="1" smtClean="0">
                <a:latin typeface="+mj-lt"/>
                <a:cs typeface="Calibri" pitchFamily="34" charset="0"/>
              </a:rPr>
              <a:t>Baudry</a:t>
            </a:r>
            <a:r>
              <a:rPr lang="tr-TR" sz="2000" dirty="0" smtClean="0">
                <a:latin typeface="+mj-lt"/>
                <a:cs typeface="Calibri" pitchFamily="34" charset="0"/>
              </a:rPr>
              <a:t> ve </a:t>
            </a:r>
            <a:r>
              <a:rPr lang="tr-TR" sz="2000" dirty="0" err="1" smtClean="0">
                <a:latin typeface="+mj-lt"/>
                <a:cs typeface="Calibri" pitchFamily="34" charset="0"/>
              </a:rPr>
              <a:t>Christian</a:t>
            </a:r>
            <a:r>
              <a:rPr lang="tr-TR" sz="2000" dirty="0" smtClean="0">
                <a:latin typeface="+mj-lt"/>
                <a:cs typeface="Calibri" pitchFamily="34" charset="0"/>
              </a:rPr>
              <a:t> </a:t>
            </a:r>
            <a:r>
              <a:rPr lang="tr-TR" sz="2000" dirty="0" err="1" smtClean="0">
                <a:latin typeface="+mj-lt"/>
                <a:cs typeface="Calibri" pitchFamily="34" charset="0"/>
              </a:rPr>
              <a:t>Metz’in</a:t>
            </a:r>
            <a:r>
              <a:rPr lang="tr-TR" sz="2000" dirty="0" smtClean="0">
                <a:latin typeface="+mj-lt"/>
                <a:cs typeface="Calibri" pitchFamily="34" charset="0"/>
              </a:rPr>
              <a:t> yanı sıra sinema çalışmalarında psikanalizi kullanan bir diğer kuramcı ise  psikanaliz, göstergebilim ve feminist teoriyi bir araya getiren </a:t>
            </a:r>
            <a:r>
              <a:rPr lang="tr-TR" sz="2000" dirty="0" err="1" smtClean="0">
                <a:latin typeface="+mj-lt"/>
                <a:cs typeface="Calibri" pitchFamily="34" charset="0"/>
              </a:rPr>
              <a:t>Laura</a:t>
            </a:r>
            <a:r>
              <a:rPr lang="tr-TR" sz="2000" dirty="0" smtClean="0">
                <a:latin typeface="+mj-lt"/>
                <a:cs typeface="Calibri" pitchFamily="34" charset="0"/>
              </a:rPr>
              <a:t> </a:t>
            </a:r>
            <a:r>
              <a:rPr lang="tr-TR" sz="2000" dirty="0" err="1" smtClean="0">
                <a:latin typeface="+mj-lt"/>
                <a:cs typeface="Calibri" pitchFamily="34" charset="0"/>
              </a:rPr>
              <a:t>Mulvey’dir</a:t>
            </a:r>
            <a:r>
              <a:rPr lang="tr-TR" sz="2000" dirty="0" smtClean="0">
                <a:latin typeface="+mj-lt"/>
                <a:cs typeface="Calibri" pitchFamily="34"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6264696"/>
          </a:xfrm>
        </p:spPr>
        <p:txBody>
          <a:bodyPr>
            <a:noAutofit/>
          </a:bodyPr>
          <a:lstStyle/>
          <a:p>
            <a:pPr algn="just"/>
            <a:r>
              <a:rPr lang="tr-TR" sz="2200" b="1" dirty="0" smtClean="0">
                <a:latin typeface="+mj-lt"/>
                <a:cs typeface="Calibri" pitchFamily="34" charset="0"/>
              </a:rPr>
              <a:t>Laura </a:t>
            </a:r>
            <a:r>
              <a:rPr lang="tr-TR" sz="2200" b="1" dirty="0" err="1" smtClean="0">
                <a:latin typeface="+mj-lt"/>
                <a:cs typeface="Calibri" pitchFamily="34" charset="0"/>
              </a:rPr>
              <a:t>Mulvey</a:t>
            </a:r>
            <a:r>
              <a:rPr lang="tr-TR" sz="2200" b="1" dirty="0" smtClean="0">
                <a:latin typeface="+mj-lt"/>
                <a:cs typeface="Calibri" pitchFamily="34" charset="0"/>
              </a:rPr>
              <a:t>: </a:t>
            </a:r>
            <a:r>
              <a:rPr lang="tr-TR" sz="2200" dirty="0" err="1" smtClean="0">
                <a:latin typeface="+mj-lt"/>
                <a:cs typeface="Calibri" pitchFamily="34" charset="0"/>
              </a:rPr>
              <a:t>Mulvey’in</a:t>
            </a:r>
            <a:r>
              <a:rPr lang="tr-TR" sz="2200" dirty="0" smtClean="0">
                <a:latin typeface="+mj-lt"/>
                <a:cs typeface="Calibri" pitchFamily="34" charset="0"/>
              </a:rPr>
              <a:t> 1975 yılında</a:t>
            </a:r>
            <a:r>
              <a:rPr lang="tr-TR" sz="2200" i="1" dirty="0" smtClean="0">
                <a:latin typeface="+mj-lt"/>
                <a:cs typeface="Calibri" pitchFamily="34" charset="0"/>
              </a:rPr>
              <a:t> </a:t>
            </a:r>
            <a:r>
              <a:rPr lang="tr-TR" sz="2200" i="1" dirty="0" err="1" smtClean="0">
                <a:latin typeface="+mj-lt"/>
                <a:cs typeface="Calibri" pitchFamily="34" charset="0"/>
              </a:rPr>
              <a:t>Screen</a:t>
            </a:r>
            <a:r>
              <a:rPr lang="tr-TR" sz="2200" i="1" dirty="0" smtClean="0">
                <a:latin typeface="+mj-lt"/>
                <a:cs typeface="Calibri" pitchFamily="34" charset="0"/>
              </a:rPr>
              <a:t> </a:t>
            </a:r>
            <a:r>
              <a:rPr lang="tr-TR" sz="2200" dirty="0" smtClean="0">
                <a:latin typeface="+mj-lt"/>
                <a:cs typeface="Calibri" pitchFamily="34" charset="0"/>
              </a:rPr>
              <a:t>dergisinde yayımlanan “Görsel Haz ve Anlatı Sineması” başlıklı makalesi, ataerkil bilinçdışının yapılanmasında klasik sinemanın oynadığı temel rolü ele almaktadır. Laura </a:t>
            </a:r>
            <a:r>
              <a:rPr lang="tr-TR" sz="2200" dirty="0" err="1" smtClean="0">
                <a:latin typeface="+mj-lt"/>
                <a:cs typeface="Calibri" pitchFamily="34" charset="0"/>
              </a:rPr>
              <a:t>Mulvey</a:t>
            </a:r>
            <a:r>
              <a:rPr lang="tr-TR" sz="2200" dirty="0" smtClean="0">
                <a:latin typeface="+mj-lt"/>
                <a:cs typeface="Calibri" pitchFamily="34" charset="0"/>
              </a:rPr>
              <a:t>; klasik anlatı sinemasının dikizcilik, </a:t>
            </a:r>
            <a:r>
              <a:rPr lang="tr-TR" sz="2200" dirty="0" err="1" smtClean="0">
                <a:latin typeface="+mj-lt"/>
                <a:cs typeface="Calibri" pitchFamily="34" charset="0"/>
              </a:rPr>
              <a:t>görmeseverlik</a:t>
            </a:r>
            <a:r>
              <a:rPr lang="tr-TR" sz="2200" dirty="0" smtClean="0">
                <a:latin typeface="+mj-lt"/>
                <a:cs typeface="Calibri" pitchFamily="34" charset="0"/>
              </a:rPr>
              <a:t>, </a:t>
            </a:r>
            <a:r>
              <a:rPr lang="tr-TR" sz="2200" dirty="0" err="1" smtClean="0">
                <a:latin typeface="+mj-lt"/>
                <a:cs typeface="Calibri" pitchFamily="34" charset="0"/>
              </a:rPr>
              <a:t>işitmeseverlik</a:t>
            </a:r>
            <a:r>
              <a:rPr lang="tr-TR" sz="2200" dirty="0" smtClean="0">
                <a:latin typeface="+mj-lt"/>
                <a:cs typeface="Calibri" pitchFamily="34" charset="0"/>
              </a:rPr>
              <a:t>, fetişizm, narsisizm gibi birtakım hazlar sunulduğunu ifade ederken; sinema seyircisinin film karakterleriyle iki farklı şekilde ilişki kurduğunu ileri sürer. Seyirci perdedeki aktif erkek karakterle narsistik düzeyde özdeşleşirken; kadın karakteri dikizler. Ancak dikizci bakışa tabi tutulan kadın aynı zamanda penis eksikliği nedeniyle </a:t>
            </a:r>
            <a:r>
              <a:rPr lang="tr-TR" sz="2200" dirty="0" err="1" smtClean="0">
                <a:latin typeface="+mj-lt"/>
                <a:cs typeface="Calibri" pitchFamily="34" charset="0"/>
              </a:rPr>
              <a:t>kastrasyon</a:t>
            </a:r>
            <a:r>
              <a:rPr lang="tr-TR" sz="2200" dirty="0" smtClean="0">
                <a:latin typeface="+mj-lt"/>
                <a:cs typeface="Calibri" pitchFamily="34" charset="0"/>
              </a:rPr>
              <a:t> tehdidini simgeler. Bu doğrultuda </a:t>
            </a:r>
            <a:r>
              <a:rPr lang="tr-TR" sz="2200" dirty="0" err="1" smtClean="0">
                <a:latin typeface="+mj-lt"/>
                <a:cs typeface="Calibri" pitchFamily="34" charset="0"/>
              </a:rPr>
              <a:t>Mulvey</a:t>
            </a:r>
            <a:r>
              <a:rPr lang="tr-TR" sz="2200" dirty="0" smtClean="0">
                <a:latin typeface="+mj-lt"/>
                <a:cs typeface="Calibri" pitchFamily="34" charset="0"/>
              </a:rPr>
              <a:t>, klasik anlatı sinemasının bu tehdidi iki yolla çözümlediğini vurgular. Bunlardan ilki anlatı düzeyinde gerçekleşen, kadını suçlu bulma, cezalandırma, öldürme ya da kurtarma ve evlilikle ödüllendirmedir (Erdoğan, 1996, s.246). Örneğin </a:t>
            </a:r>
            <a:r>
              <a:rPr lang="tr-TR" sz="2200" dirty="0" err="1" smtClean="0">
                <a:latin typeface="+mj-lt"/>
                <a:cs typeface="Calibri" pitchFamily="34" charset="0"/>
              </a:rPr>
              <a:t>Hitchcock’un</a:t>
            </a:r>
            <a:r>
              <a:rPr lang="tr-TR" sz="2200" dirty="0" smtClean="0">
                <a:latin typeface="+mj-lt"/>
                <a:cs typeface="Calibri" pitchFamily="34" charset="0"/>
              </a:rPr>
              <a:t> filmleri sıklıkla bu yapıyı sergiler. </a:t>
            </a:r>
            <a:r>
              <a:rPr lang="tr-TR" sz="2200" i="1" dirty="0" smtClean="0">
                <a:latin typeface="+mj-lt"/>
                <a:cs typeface="Calibri" pitchFamily="34" charset="0"/>
              </a:rPr>
              <a:t>Hırsız Kız </a:t>
            </a:r>
            <a:r>
              <a:rPr lang="tr-TR" sz="2200" dirty="0" smtClean="0">
                <a:latin typeface="+mj-lt"/>
                <a:cs typeface="Calibri" pitchFamily="34" charset="0"/>
              </a:rPr>
              <a:t>filminde </a:t>
            </a:r>
            <a:r>
              <a:rPr lang="tr-TR" sz="2200" dirty="0" err="1" smtClean="0">
                <a:latin typeface="+mj-lt"/>
                <a:cs typeface="Calibri" pitchFamily="34" charset="0"/>
              </a:rPr>
              <a:t>Marnie’nin</a:t>
            </a:r>
            <a:r>
              <a:rPr lang="tr-TR" sz="2200" dirty="0" smtClean="0">
                <a:latin typeface="+mj-lt"/>
                <a:cs typeface="Calibri" pitchFamily="34" charset="0"/>
              </a:rPr>
              <a:t> kleptomanisinin nedeni anlaşılır ve kadın karakter evlilikle ödüllendirilir. </a:t>
            </a:r>
            <a:r>
              <a:rPr lang="tr-TR" sz="2200" i="1" dirty="0" smtClean="0">
                <a:latin typeface="+mj-lt"/>
                <a:cs typeface="Calibri" pitchFamily="34" charset="0"/>
              </a:rPr>
              <a:t>Sapık</a:t>
            </a:r>
            <a:r>
              <a:rPr lang="tr-TR" sz="2200" dirty="0" smtClean="0">
                <a:latin typeface="+mj-lt"/>
                <a:cs typeface="Calibri" pitchFamily="34" charset="0"/>
              </a:rPr>
              <a:t> filminde kadın karakter cezalandırılır ve öldürülür. Bir diğer strateji ise kadın karakterin fetişleştirilmesidir.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pPr algn="just"/>
            <a:r>
              <a:rPr lang="tr-TR" sz="2200" dirty="0" smtClean="0">
                <a:latin typeface="+mj-lt"/>
                <a:cs typeface="Calibri" pitchFamily="34" charset="0"/>
              </a:rPr>
              <a:t>Ancak Laura </a:t>
            </a:r>
            <a:r>
              <a:rPr lang="tr-TR" sz="2200" dirty="0" err="1" smtClean="0">
                <a:latin typeface="+mj-lt"/>
                <a:cs typeface="Calibri" pitchFamily="34" charset="0"/>
              </a:rPr>
              <a:t>Mulvey’in</a:t>
            </a:r>
            <a:r>
              <a:rPr lang="tr-TR" sz="2200" dirty="0" smtClean="0">
                <a:latin typeface="+mj-lt"/>
                <a:cs typeface="Calibri" pitchFamily="34" charset="0"/>
              </a:rPr>
              <a:t> yazdığı bu makale sonradan hem feministler hem de farklı sinema kuramcıları tarafından çokça eleştirilir. Laura </a:t>
            </a:r>
            <a:r>
              <a:rPr lang="tr-TR" sz="2200" dirty="0" err="1" smtClean="0">
                <a:latin typeface="+mj-lt"/>
                <a:cs typeface="Calibri" pitchFamily="34" charset="0"/>
              </a:rPr>
              <a:t>Mulvey’in</a:t>
            </a:r>
            <a:r>
              <a:rPr lang="tr-TR" sz="2200" dirty="0" smtClean="0">
                <a:latin typeface="+mj-lt"/>
                <a:cs typeface="Calibri" pitchFamily="34" charset="0"/>
              </a:rPr>
              <a:t> seyircinin cinsiyeti ne olursa olsun onu erkek olarak konumlandırdığı, kadın seyirciyi dikkate almadığı belirtilir.</a:t>
            </a:r>
          </a:p>
          <a:p>
            <a:pPr algn="just"/>
            <a:r>
              <a:rPr lang="tr-TR" sz="2200" dirty="0" err="1" smtClean="0">
                <a:latin typeface="+mj-lt"/>
                <a:cs typeface="Calibri" pitchFamily="34" charset="0"/>
              </a:rPr>
              <a:t>Mulvey</a:t>
            </a:r>
            <a:r>
              <a:rPr lang="tr-TR" sz="2200" dirty="0" smtClean="0">
                <a:latin typeface="+mj-lt"/>
                <a:cs typeface="Calibri" pitchFamily="34" charset="0"/>
              </a:rPr>
              <a:t> ise bu eleştiriler üzerine ikinci bir makale yazar ve bu makalede kadın seyircinin ya perdedeki pasif kadın figürüyle özdeşleştiğini ya da tıpkı bir travesti gibi erkek karakterin aktif bakışıyla özdeşleşerek filmi izlediğini ileri sürer.</a:t>
            </a:r>
          </a:p>
          <a:p>
            <a:pPr algn="just"/>
            <a:r>
              <a:rPr lang="tr-TR" sz="2200" dirty="0" smtClean="0">
                <a:latin typeface="+mj-lt"/>
                <a:cs typeface="Calibri" pitchFamily="34" charset="0"/>
              </a:rPr>
              <a:t>1966 yılında </a:t>
            </a:r>
            <a:r>
              <a:rPr lang="tr-TR" sz="2200" dirty="0" err="1" smtClean="0">
                <a:latin typeface="+mj-lt"/>
                <a:cs typeface="Calibri" pitchFamily="34" charset="0"/>
              </a:rPr>
              <a:t>David</a:t>
            </a:r>
            <a:r>
              <a:rPr lang="tr-TR" sz="2200" dirty="0" smtClean="0">
                <a:latin typeface="+mj-lt"/>
                <a:cs typeface="Calibri" pitchFamily="34" charset="0"/>
              </a:rPr>
              <a:t> </a:t>
            </a:r>
            <a:r>
              <a:rPr lang="tr-TR" sz="2200" dirty="0" err="1" smtClean="0">
                <a:latin typeface="+mj-lt"/>
                <a:cs typeface="Calibri" pitchFamily="34" charset="0"/>
              </a:rPr>
              <a:t>Bordwell</a:t>
            </a:r>
            <a:r>
              <a:rPr lang="tr-TR" sz="2200" dirty="0" smtClean="0">
                <a:latin typeface="+mj-lt"/>
                <a:cs typeface="Calibri" pitchFamily="34" charset="0"/>
              </a:rPr>
              <a:t> ve </a:t>
            </a:r>
            <a:r>
              <a:rPr lang="tr-TR" sz="2200" dirty="0" err="1" smtClean="0">
                <a:latin typeface="+mj-lt"/>
                <a:cs typeface="Calibri" pitchFamily="34" charset="0"/>
              </a:rPr>
              <a:t>No</a:t>
            </a:r>
            <a:r>
              <a:rPr lang="tr-TR" sz="2200" dirty="0" err="1" smtClean="0">
                <a:latin typeface="+mj-lt"/>
                <a:ea typeface="Verdana"/>
                <a:cs typeface="Calibri" pitchFamily="34" charset="0"/>
              </a:rPr>
              <a:t>ë</a:t>
            </a:r>
            <a:r>
              <a:rPr lang="tr-TR" sz="2200" dirty="0" err="1" smtClean="0">
                <a:latin typeface="+mj-lt"/>
                <a:cs typeface="Calibri" pitchFamily="34" charset="0"/>
              </a:rPr>
              <a:t>l</a:t>
            </a:r>
            <a:r>
              <a:rPr lang="tr-TR" sz="2200" dirty="0" smtClean="0">
                <a:latin typeface="+mj-lt"/>
                <a:cs typeface="Calibri" pitchFamily="34" charset="0"/>
              </a:rPr>
              <a:t> </a:t>
            </a:r>
            <a:r>
              <a:rPr lang="tr-TR" sz="2200" dirty="0" err="1" smtClean="0">
                <a:latin typeface="+mj-lt"/>
                <a:cs typeface="Calibri" pitchFamily="34" charset="0"/>
              </a:rPr>
              <a:t>Carroll</a:t>
            </a:r>
            <a:r>
              <a:rPr lang="tr-TR" sz="2200" dirty="0" smtClean="0">
                <a:latin typeface="+mj-lt"/>
                <a:cs typeface="Calibri" pitchFamily="34" charset="0"/>
              </a:rPr>
              <a:t> gibi yazarlar ise Teori olarak adlandırdıkları psikanalizi ampirik araştırmalara yer vermediği için bilim dışılıkla suçlamış (Erdoğan, 1996, s.248) ve sinemada bilişsel yaklaşımın ve tarihsel araştırmaların temel alınması gerektiğini vurgulamıştır.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27584" y="548680"/>
            <a:ext cx="7416824" cy="4524315"/>
          </a:xfrm>
          <a:prstGeom prst="rect">
            <a:avLst/>
          </a:prstGeom>
        </p:spPr>
        <p:txBody>
          <a:bodyPr wrap="square">
            <a:spAutoFit/>
          </a:bodyPr>
          <a:lstStyle/>
          <a:p>
            <a:pPr algn="ctr"/>
            <a:r>
              <a:rPr lang="tr-TR" sz="2400" b="1" dirty="0" smtClean="0">
                <a:latin typeface="+mj-lt"/>
                <a:cs typeface="Times New Roman" pitchFamily="18" charset="0"/>
              </a:rPr>
              <a:t>KAYNAKÇA</a:t>
            </a:r>
          </a:p>
          <a:p>
            <a:pPr algn="just"/>
            <a:r>
              <a:rPr lang="tr-TR" sz="2400" b="1" dirty="0" smtClean="0">
                <a:latin typeface="+mj-lt"/>
                <a:sym typeface="Wingdings"/>
              </a:rPr>
              <a:t></a:t>
            </a:r>
            <a:r>
              <a:rPr lang="tr-TR" sz="2400" dirty="0" smtClean="0">
                <a:latin typeface="+mj-lt"/>
              </a:rPr>
              <a:t>Erdoğan, Nezih (1996). “Sinema ve Psikanaliz.” </a:t>
            </a:r>
            <a:r>
              <a:rPr lang="tr-TR" sz="2400" i="1" dirty="0" smtClean="0">
                <a:latin typeface="+mj-lt"/>
              </a:rPr>
              <a:t>Toplum ve Bilim, </a:t>
            </a:r>
            <a:r>
              <a:rPr lang="tr-TR" sz="2400" dirty="0" smtClean="0">
                <a:latin typeface="+mj-lt"/>
              </a:rPr>
              <a:t>70, 241- 250.</a:t>
            </a:r>
          </a:p>
          <a:p>
            <a:pPr algn="just"/>
            <a:r>
              <a:rPr lang="tr-TR" sz="2400" b="1" dirty="0" smtClean="0">
                <a:latin typeface="+mj-lt"/>
                <a:sym typeface="Wingdings"/>
              </a:rPr>
              <a:t> </a:t>
            </a:r>
            <a:r>
              <a:rPr lang="tr-TR" sz="2400" dirty="0" err="1" smtClean="0">
                <a:latin typeface="+mj-lt"/>
                <a:sym typeface="Wingdings"/>
              </a:rPr>
              <a:t>Arslan</a:t>
            </a:r>
            <a:r>
              <a:rPr lang="tr-TR" sz="2400" dirty="0" smtClean="0">
                <a:latin typeface="+mj-lt"/>
                <a:sym typeface="Wingdings"/>
              </a:rPr>
              <a:t>, Umut Tümay (2009). Aynanın Sırları </a:t>
            </a:r>
            <a:r>
              <a:rPr lang="tr-TR" sz="2400" dirty="0" err="1" smtClean="0">
                <a:latin typeface="+mj-lt"/>
                <a:sym typeface="Wingdings"/>
              </a:rPr>
              <a:t>Psikanalitik</a:t>
            </a:r>
            <a:r>
              <a:rPr lang="tr-TR" sz="2400" dirty="0" smtClean="0">
                <a:latin typeface="+mj-lt"/>
                <a:sym typeface="Wingdings"/>
              </a:rPr>
              <a:t> Film Kuramı. </a:t>
            </a:r>
            <a:r>
              <a:rPr lang="tr-TR" sz="2400" i="1" dirty="0" smtClean="0">
                <a:latin typeface="+mj-lt"/>
                <a:sym typeface="Wingdings"/>
              </a:rPr>
              <a:t>Kültür ve İletişim,  </a:t>
            </a:r>
            <a:r>
              <a:rPr lang="tr-TR" sz="2400" dirty="0" smtClean="0">
                <a:latin typeface="+mj-lt"/>
                <a:sym typeface="Wingdings"/>
              </a:rPr>
              <a:t>12(1), 9-38.</a:t>
            </a:r>
            <a:endParaRPr lang="tr-TR" sz="2400" dirty="0" smtClean="0">
              <a:latin typeface="+mj-lt"/>
            </a:endParaRPr>
          </a:p>
          <a:p>
            <a:pPr algn="just"/>
            <a:r>
              <a:rPr lang="tr-TR" sz="2400" b="1" dirty="0" smtClean="0">
                <a:latin typeface="+mj-lt"/>
                <a:sym typeface="Wingdings"/>
              </a:rPr>
              <a:t></a:t>
            </a:r>
            <a:r>
              <a:rPr lang="tr-TR" sz="2400" dirty="0" smtClean="0">
                <a:latin typeface="+mj-lt"/>
                <a:sym typeface="Wingdings"/>
              </a:rPr>
              <a:t>Tura, Saffet Murat (2005). </a:t>
            </a:r>
            <a:r>
              <a:rPr lang="tr-TR" sz="2400" i="1" dirty="0" smtClean="0">
                <a:latin typeface="+mj-lt"/>
                <a:sym typeface="Wingdings"/>
              </a:rPr>
              <a:t>Freud’dan </a:t>
            </a:r>
            <a:r>
              <a:rPr lang="tr-TR" sz="2400" i="1" dirty="0" err="1" smtClean="0">
                <a:latin typeface="+mj-lt"/>
                <a:sym typeface="Wingdings"/>
              </a:rPr>
              <a:t>Lacan’a</a:t>
            </a:r>
            <a:r>
              <a:rPr lang="tr-TR" sz="2400" i="1" dirty="0" smtClean="0">
                <a:latin typeface="+mj-lt"/>
                <a:sym typeface="Wingdings"/>
              </a:rPr>
              <a:t> Psikanaliz</a:t>
            </a:r>
            <a:r>
              <a:rPr lang="tr-TR" sz="2400" dirty="0" smtClean="0">
                <a:latin typeface="+mj-lt"/>
                <a:sym typeface="Wingdings"/>
              </a:rPr>
              <a:t>. İstanbul: Kanat.</a:t>
            </a:r>
            <a:endParaRPr lang="tr-TR" sz="2400" dirty="0" smtClean="0">
              <a:latin typeface="+mj-lt"/>
            </a:endParaRPr>
          </a:p>
          <a:p>
            <a:pPr algn="just"/>
            <a:r>
              <a:rPr lang="tr-TR" sz="2400" b="1" dirty="0" smtClean="0">
                <a:latin typeface="+mj-lt"/>
                <a:sym typeface="Wingdings"/>
              </a:rPr>
              <a:t> </a:t>
            </a:r>
            <a:r>
              <a:rPr lang="tr-TR" sz="2400" dirty="0" err="1" smtClean="0">
                <a:latin typeface="+mj-lt"/>
                <a:sym typeface="Wingdings"/>
              </a:rPr>
              <a:t>Smith</a:t>
            </a:r>
            <a:r>
              <a:rPr lang="tr-TR" sz="2400" dirty="0" smtClean="0">
                <a:latin typeface="+mj-lt"/>
                <a:sym typeface="Wingdings"/>
              </a:rPr>
              <a:t>, </a:t>
            </a:r>
            <a:r>
              <a:rPr lang="tr-TR" sz="2400" dirty="0" err="1" smtClean="0">
                <a:latin typeface="+mj-lt"/>
                <a:sym typeface="Wingdings"/>
              </a:rPr>
              <a:t>Philip</a:t>
            </a:r>
            <a:r>
              <a:rPr lang="tr-TR" sz="2400" dirty="0" smtClean="0">
                <a:latin typeface="+mj-lt"/>
                <a:sym typeface="Wingdings"/>
              </a:rPr>
              <a:t> (2007). </a:t>
            </a:r>
            <a:r>
              <a:rPr lang="tr-TR" sz="2400" i="1" dirty="0" smtClean="0">
                <a:latin typeface="+mj-lt"/>
                <a:sym typeface="Wingdings"/>
              </a:rPr>
              <a:t>Kültürel Kuram  </a:t>
            </a:r>
            <a:r>
              <a:rPr lang="tr-TR" sz="2400" dirty="0" smtClean="0">
                <a:latin typeface="+mj-lt"/>
                <a:sym typeface="Wingdings"/>
              </a:rPr>
              <a:t>(S. </a:t>
            </a:r>
            <a:r>
              <a:rPr lang="tr-TR" sz="2400" dirty="0" err="1" smtClean="0">
                <a:latin typeface="+mj-lt"/>
                <a:sym typeface="Wingdings"/>
              </a:rPr>
              <a:t>Güzelsarı</a:t>
            </a:r>
            <a:r>
              <a:rPr lang="tr-TR" sz="2400" dirty="0" smtClean="0">
                <a:latin typeface="+mj-lt"/>
                <a:sym typeface="Wingdings"/>
              </a:rPr>
              <a:t> &amp;İ. </a:t>
            </a:r>
            <a:r>
              <a:rPr lang="tr-TR" sz="2400" dirty="0" err="1" smtClean="0">
                <a:latin typeface="+mj-lt"/>
                <a:sym typeface="Wingdings"/>
              </a:rPr>
              <a:t>Gündoğdu</a:t>
            </a:r>
            <a:r>
              <a:rPr lang="tr-TR" sz="2400" dirty="0" smtClean="0">
                <a:latin typeface="+mj-lt"/>
                <a:sym typeface="Wingdings"/>
              </a:rPr>
              <a:t>, </a:t>
            </a:r>
            <a:r>
              <a:rPr lang="tr-TR" sz="2400" dirty="0" err="1" smtClean="0">
                <a:latin typeface="+mj-lt"/>
                <a:sym typeface="Wingdings"/>
              </a:rPr>
              <a:t>Çev</a:t>
            </a:r>
            <a:r>
              <a:rPr lang="tr-TR" sz="2400" smtClean="0">
                <a:latin typeface="+mj-lt"/>
                <a:sym typeface="Wingdings"/>
              </a:rPr>
              <a:t>.). </a:t>
            </a:r>
            <a:r>
              <a:rPr lang="tr-TR" sz="2400" dirty="0" smtClean="0">
                <a:latin typeface="+mj-lt"/>
                <a:sym typeface="Wingdings"/>
              </a:rPr>
              <a:t>İstanbul: </a:t>
            </a:r>
            <a:r>
              <a:rPr lang="tr-TR" sz="2400" dirty="0" err="1" smtClean="0">
                <a:latin typeface="+mj-lt"/>
                <a:sym typeface="Wingdings"/>
              </a:rPr>
              <a:t>Babil</a:t>
            </a:r>
            <a:r>
              <a:rPr lang="tr-TR" sz="2400" dirty="0" smtClean="0">
                <a:latin typeface="+mj-lt"/>
                <a:sym typeface="Wingdings"/>
              </a:rPr>
              <a:t>.</a:t>
            </a:r>
          </a:p>
          <a:p>
            <a:pPr algn="just">
              <a:buFont typeface="Wingdings"/>
              <a:buChar char="&amp;"/>
            </a:pPr>
            <a:endParaRPr lang="tr-TR" sz="2400" b="1" dirty="0" smtClean="0">
              <a:sym typeface="Wingdings"/>
            </a:endParaRPr>
          </a:p>
          <a:p>
            <a:pPr algn="just"/>
            <a:endParaRPr lang="tr-TR" sz="2400" b="1" dirty="0" smtClean="0">
              <a:sym typeface="Wingdings"/>
            </a:endParaRPr>
          </a:p>
          <a:p>
            <a:pPr algn="just">
              <a:buFont typeface="Wingdings"/>
              <a:buChar char="&amp;"/>
            </a:pPr>
            <a:endParaRPr lang="tr-TR" sz="2400" dirty="0"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2878</TotalTime>
  <Words>1245</Words>
  <Application>Microsoft Office PowerPoint</Application>
  <PresentationFormat>Ekran Gösterisi (4:3)</PresentationFormat>
  <Paragraphs>41</Paragraphs>
  <Slides>9</Slides>
  <Notes>3</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PSİKANALİTİK KURAM</vt:lpstr>
      <vt:lpstr>PSİKANALİTİK KURAM</vt:lpstr>
      <vt:lpstr>SİNEMA VE PSİKANALİZ</vt:lpstr>
      <vt:lpstr> </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293</cp:revision>
  <dcterms:created xsi:type="dcterms:W3CDTF">2018-10-25T18:01:29Z</dcterms:created>
  <dcterms:modified xsi:type="dcterms:W3CDTF">2020-05-12T18:17:02Z</dcterms:modified>
</cp:coreProperties>
</file>