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3F418B1-63EC-4AAA-B0E6-0EC58AC8A133}" type="datetimeFigureOut">
              <a:rPr lang="tr-TR" smtClean="0"/>
              <a:t>27.09.2019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3C31A5-8A04-4F7A-A530-5E212C54FE54}" type="slidenum">
              <a:rPr lang="tr-TR" smtClean="0"/>
              <a:t>‹#›</a:t>
            </a:fld>
            <a:endParaRPr lang="tr-TR"/>
          </a:p>
        </p:txBody>
      </p:sp>
    </p:spTree>
    <p:extLst>
      <p:ext uri="{BB962C8B-B14F-4D97-AF65-F5344CB8AC3E}">
        <p14:creationId xmlns:p14="http://schemas.microsoft.com/office/powerpoint/2010/main" val="3246166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3F418B1-63EC-4AAA-B0E6-0EC58AC8A133}" type="datetimeFigureOut">
              <a:rPr lang="tr-TR" smtClean="0"/>
              <a:t>27.09.2019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3C31A5-8A04-4F7A-A530-5E212C54FE54}" type="slidenum">
              <a:rPr lang="tr-TR" smtClean="0"/>
              <a:t>‹#›</a:t>
            </a:fld>
            <a:endParaRPr lang="tr-TR"/>
          </a:p>
        </p:txBody>
      </p:sp>
    </p:spTree>
    <p:extLst>
      <p:ext uri="{BB962C8B-B14F-4D97-AF65-F5344CB8AC3E}">
        <p14:creationId xmlns:p14="http://schemas.microsoft.com/office/powerpoint/2010/main" val="311121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3F418B1-63EC-4AAA-B0E6-0EC58AC8A133}" type="datetimeFigureOut">
              <a:rPr lang="tr-TR" smtClean="0"/>
              <a:t>27.09.2019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3C31A5-8A04-4F7A-A530-5E212C54FE54}" type="slidenum">
              <a:rPr lang="tr-TR" smtClean="0"/>
              <a:t>‹#›</a:t>
            </a:fld>
            <a:endParaRPr lang="tr-TR"/>
          </a:p>
        </p:txBody>
      </p:sp>
    </p:spTree>
    <p:extLst>
      <p:ext uri="{BB962C8B-B14F-4D97-AF65-F5344CB8AC3E}">
        <p14:creationId xmlns:p14="http://schemas.microsoft.com/office/powerpoint/2010/main" val="34171151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09600" y="1600201"/>
            <a:ext cx="10972800" cy="4525963"/>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fld id="{41599D54-BB8B-474A-A460-790192C8A922}" type="slidenum">
              <a:rPr lang="tr-TR"/>
              <a:pPr/>
              <a:t>‹#›</a:t>
            </a:fld>
            <a:endParaRPr lang="tr-TR"/>
          </a:p>
        </p:txBody>
      </p:sp>
    </p:spTree>
    <p:extLst>
      <p:ext uri="{BB962C8B-B14F-4D97-AF65-F5344CB8AC3E}">
        <p14:creationId xmlns:p14="http://schemas.microsoft.com/office/powerpoint/2010/main" val="1740556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3F418B1-63EC-4AAA-B0E6-0EC58AC8A133}" type="datetimeFigureOut">
              <a:rPr lang="tr-TR" smtClean="0"/>
              <a:t>27.09.2019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3C31A5-8A04-4F7A-A530-5E212C54FE54}" type="slidenum">
              <a:rPr lang="tr-TR" smtClean="0"/>
              <a:t>‹#›</a:t>
            </a:fld>
            <a:endParaRPr lang="tr-TR"/>
          </a:p>
        </p:txBody>
      </p:sp>
    </p:spTree>
    <p:extLst>
      <p:ext uri="{BB962C8B-B14F-4D97-AF65-F5344CB8AC3E}">
        <p14:creationId xmlns:p14="http://schemas.microsoft.com/office/powerpoint/2010/main" val="2650478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3F418B1-63EC-4AAA-B0E6-0EC58AC8A133}" type="datetimeFigureOut">
              <a:rPr lang="tr-TR" smtClean="0"/>
              <a:t>27.09.2019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3C31A5-8A04-4F7A-A530-5E212C54FE54}" type="slidenum">
              <a:rPr lang="tr-TR" smtClean="0"/>
              <a:t>‹#›</a:t>
            </a:fld>
            <a:endParaRPr lang="tr-TR"/>
          </a:p>
        </p:txBody>
      </p:sp>
    </p:spTree>
    <p:extLst>
      <p:ext uri="{BB962C8B-B14F-4D97-AF65-F5344CB8AC3E}">
        <p14:creationId xmlns:p14="http://schemas.microsoft.com/office/powerpoint/2010/main" val="2731432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3F418B1-63EC-4AAA-B0E6-0EC58AC8A133}" type="datetimeFigureOut">
              <a:rPr lang="tr-TR" smtClean="0"/>
              <a:t>27.09.2019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83C31A5-8A04-4F7A-A530-5E212C54FE54}" type="slidenum">
              <a:rPr lang="tr-TR" smtClean="0"/>
              <a:t>‹#›</a:t>
            </a:fld>
            <a:endParaRPr lang="tr-TR"/>
          </a:p>
        </p:txBody>
      </p:sp>
    </p:spTree>
    <p:extLst>
      <p:ext uri="{BB962C8B-B14F-4D97-AF65-F5344CB8AC3E}">
        <p14:creationId xmlns:p14="http://schemas.microsoft.com/office/powerpoint/2010/main" val="529761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3F418B1-63EC-4AAA-B0E6-0EC58AC8A133}" type="datetimeFigureOut">
              <a:rPr lang="tr-TR" smtClean="0"/>
              <a:t>27.09.2019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83C31A5-8A04-4F7A-A530-5E212C54FE54}" type="slidenum">
              <a:rPr lang="tr-TR" smtClean="0"/>
              <a:t>‹#›</a:t>
            </a:fld>
            <a:endParaRPr lang="tr-TR"/>
          </a:p>
        </p:txBody>
      </p:sp>
    </p:spTree>
    <p:extLst>
      <p:ext uri="{BB962C8B-B14F-4D97-AF65-F5344CB8AC3E}">
        <p14:creationId xmlns:p14="http://schemas.microsoft.com/office/powerpoint/2010/main" val="3032601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3F418B1-63EC-4AAA-B0E6-0EC58AC8A133}" type="datetimeFigureOut">
              <a:rPr lang="tr-TR" smtClean="0"/>
              <a:t>27.09.2019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83C31A5-8A04-4F7A-A530-5E212C54FE54}" type="slidenum">
              <a:rPr lang="tr-TR" smtClean="0"/>
              <a:t>‹#›</a:t>
            </a:fld>
            <a:endParaRPr lang="tr-TR"/>
          </a:p>
        </p:txBody>
      </p:sp>
    </p:spTree>
    <p:extLst>
      <p:ext uri="{BB962C8B-B14F-4D97-AF65-F5344CB8AC3E}">
        <p14:creationId xmlns:p14="http://schemas.microsoft.com/office/powerpoint/2010/main" val="3004203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3F418B1-63EC-4AAA-B0E6-0EC58AC8A133}" type="datetimeFigureOut">
              <a:rPr lang="tr-TR" smtClean="0"/>
              <a:t>27.09.2019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83C31A5-8A04-4F7A-A530-5E212C54FE54}" type="slidenum">
              <a:rPr lang="tr-TR" smtClean="0"/>
              <a:t>‹#›</a:t>
            </a:fld>
            <a:endParaRPr lang="tr-TR"/>
          </a:p>
        </p:txBody>
      </p:sp>
    </p:spTree>
    <p:extLst>
      <p:ext uri="{BB962C8B-B14F-4D97-AF65-F5344CB8AC3E}">
        <p14:creationId xmlns:p14="http://schemas.microsoft.com/office/powerpoint/2010/main" val="3845281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3F418B1-63EC-4AAA-B0E6-0EC58AC8A133}" type="datetimeFigureOut">
              <a:rPr lang="tr-TR" smtClean="0"/>
              <a:t>27.09.2019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83C31A5-8A04-4F7A-A530-5E212C54FE54}" type="slidenum">
              <a:rPr lang="tr-TR" smtClean="0"/>
              <a:t>‹#›</a:t>
            </a:fld>
            <a:endParaRPr lang="tr-TR"/>
          </a:p>
        </p:txBody>
      </p:sp>
    </p:spTree>
    <p:extLst>
      <p:ext uri="{BB962C8B-B14F-4D97-AF65-F5344CB8AC3E}">
        <p14:creationId xmlns:p14="http://schemas.microsoft.com/office/powerpoint/2010/main" val="566116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3F418B1-63EC-4AAA-B0E6-0EC58AC8A133}" type="datetimeFigureOut">
              <a:rPr lang="tr-TR" smtClean="0"/>
              <a:t>27.09.2019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83C31A5-8A04-4F7A-A530-5E212C54FE54}" type="slidenum">
              <a:rPr lang="tr-TR" smtClean="0"/>
              <a:t>‹#›</a:t>
            </a:fld>
            <a:endParaRPr lang="tr-TR"/>
          </a:p>
        </p:txBody>
      </p:sp>
    </p:spTree>
    <p:extLst>
      <p:ext uri="{BB962C8B-B14F-4D97-AF65-F5344CB8AC3E}">
        <p14:creationId xmlns:p14="http://schemas.microsoft.com/office/powerpoint/2010/main" val="1659087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418B1-63EC-4AAA-B0E6-0EC58AC8A133}" type="datetimeFigureOut">
              <a:rPr lang="tr-TR" smtClean="0"/>
              <a:t>27.09.2019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3C31A5-8A04-4F7A-A530-5E212C54FE54}" type="slidenum">
              <a:rPr lang="tr-TR" smtClean="0"/>
              <a:t>‹#›</a:t>
            </a:fld>
            <a:endParaRPr lang="tr-TR"/>
          </a:p>
        </p:txBody>
      </p:sp>
    </p:spTree>
    <p:extLst>
      <p:ext uri="{BB962C8B-B14F-4D97-AF65-F5344CB8AC3E}">
        <p14:creationId xmlns:p14="http://schemas.microsoft.com/office/powerpoint/2010/main" val="2060452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3" name="1 Başlık"/>
          <p:cNvSpPr>
            <a:spLocks noGrp="1"/>
          </p:cNvSpPr>
          <p:nvPr>
            <p:ph type="title"/>
          </p:nvPr>
        </p:nvSpPr>
        <p:spPr/>
        <p:txBody>
          <a:bodyPr/>
          <a:lstStyle/>
          <a:p>
            <a:r>
              <a:rPr lang="tr-TR" b="1" smtClean="0">
                <a:ea typeface="ＭＳ Ｐゴシック" pitchFamily="34" charset="-128"/>
              </a:rPr>
              <a:t>Sistemik Mikozesler</a:t>
            </a:r>
          </a:p>
        </p:txBody>
      </p:sp>
      <p:sp>
        <p:nvSpPr>
          <p:cNvPr id="172034" name="2 İçerik Yer Tutucusu"/>
          <p:cNvSpPr>
            <a:spLocks noGrp="1"/>
          </p:cNvSpPr>
          <p:nvPr>
            <p:ph idx="1"/>
          </p:nvPr>
        </p:nvSpPr>
        <p:spPr/>
        <p:txBody>
          <a:bodyPr/>
          <a:lstStyle/>
          <a:p>
            <a:pPr marL="514350" indent="-514350">
              <a:buFontTx/>
              <a:buAutoNum type="alphaLcParenR"/>
            </a:pPr>
            <a:r>
              <a:rPr lang="tr-TR" smtClean="0">
                <a:ea typeface="ＭＳ Ｐゴシック" pitchFamily="34" charset="-128"/>
              </a:rPr>
              <a:t>Aspergillus Türleri</a:t>
            </a:r>
          </a:p>
          <a:p>
            <a:pPr marL="514350" indent="-514350">
              <a:buFontTx/>
              <a:buAutoNum type="alphaLcParenR"/>
            </a:pPr>
            <a:r>
              <a:rPr lang="tr-TR" smtClean="0">
                <a:ea typeface="ＭＳ Ｐゴシック" pitchFamily="34" charset="-128"/>
              </a:rPr>
              <a:t>Dimorfik Mantarlar</a:t>
            </a:r>
          </a:p>
        </p:txBody>
      </p:sp>
    </p:spTree>
    <p:extLst>
      <p:ext uri="{BB962C8B-B14F-4D97-AF65-F5344CB8AC3E}">
        <p14:creationId xmlns:p14="http://schemas.microsoft.com/office/powerpoint/2010/main" val="14946715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5" name="Rectangle 2"/>
          <p:cNvSpPr>
            <a:spLocks noGrp="1" noChangeArrowheads="1"/>
          </p:cNvSpPr>
          <p:nvPr>
            <p:ph type="title"/>
          </p:nvPr>
        </p:nvSpPr>
        <p:spPr>
          <a:xfrm>
            <a:off x="1981200" y="274639"/>
            <a:ext cx="8229600" cy="706437"/>
          </a:xfrm>
        </p:spPr>
        <p:txBody>
          <a:bodyPr/>
          <a:lstStyle/>
          <a:p>
            <a:pPr algn="l" eaLnBrk="1" hangingPunct="1"/>
            <a:r>
              <a:rPr lang="tr-TR" sz="3200">
                <a:ea typeface="ＭＳ Ｐゴシック" pitchFamily="34" charset="-128"/>
              </a:rPr>
              <a:t>Seroloji</a:t>
            </a:r>
          </a:p>
        </p:txBody>
      </p:sp>
      <p:sp>
        <p:nvSpPr>
          <p:cNvPr id="185346" name="Rectangle 3"/>
          <p:cNvSpPr>
            <a:spLocks noGrp="1" noChangeArrowheads="1"/>
          </p:cNvSpPr>
          <p:nvPr>
            <p:ph type="body" idx="1"/>
          </p:nvPr>
        </p:nvSpPr>
        <p:spPr>
          <a:xfrm>
            <a:off x="1981200" y="981075"/>
            <a:ext cx="8229600" cy="5145088"/>
          </a:xfrm>
        </p:spPr>
        <p:txBody>
          <a:bodyPr/>
          <a:lstStyle/>
          <a:p>
            <a:pPr eaLnBrk="1" hangingPunct="1"/>
            <a:r>
              <a:rPr lang="tr-TR" sz="2000">
                <a:ea typeface="ＭＳ Ｐゴシック" pitchFamily="34" charset="-128"/>
              </a:rPr>
              <a:t>Aspergillozisin serolojik teşhisi için ticari ELISA kitleri mevcut</a:t>
            </a:r>
          </a:p>
          <a:p>
            <a:pPr eaLnBrk="1" hangingPunct="1"/>
            <a:r>
              <a:rPr lang="tr-TR" sz="2000">
                <a:ea typeface="ＭＳ Ｐゴシック" pitchFamily="34" charset="-128"/>
              </a:rPr>
              <a:t>Hayvanlar çevrede yaygın bulunan aspergilluslara sürekli maruz kalabileceğinden pozitif sonuçlar yanıltıcı olabilmekte…</a:t>
            </a:r>
          </a:p>
          <a:p>
            <a:pPr eaLnBrk="1" hangingPunct="1">
              <a:buFontTx/>
              <a:buNone/>
            </a:pPr>
            <a:r>
              <a:rPr lang="tr-TR" sz="2000" b="1">
                <a:ea typeface="ＭＳ Ｐゴシック" pitchFamily="34" charset="-128"/>
              </a:rPr>
              <a:t>Genel Teşhis</a:t>
            </a:r>
          </a:p>
          <a:p>
            <a:pPr eaLnBrk="1" hangingPunct="1"/>
            <a:r>
              <a:rPr lang="tr-TR" sz="2000">
                <a:ea typeface="ＭＳ Ｐゴシック" pitchFamily="34" charset="-128"/>
              </a:rPr>
              <a:t>Mikolojistler, aspergillus teşhisini, koloni pigmentasyonu, konidioforların büyüklük ve uzunluğu, veziküllerin şekli ve büyüklüğü, metulanın olup olmaması, pialidlerin pozisyonu, konidiaların büyüklük, şekil ve görünümleri ve spor zincirlerinin uzunluğu ve diğer kriterlere göre yapmaktadır.</a:t>
            </a:r>
          </a:p>
          <a:p>
            <a:pPr eaLnBrk="1" hangingPunct="1"/>
            <a:r>
              <a:rPr lang="tr-TR" sz="2000">
                <a:ea typeface="ＭＳ Ｐゴシック" pitchFamily="34" charset="-128"/>
              </a:rPr>
              <a:t>Ayrımları ciddi deneyim gerektirmektedir</a:t>
            </a:r>
          </a:p>
          <a:p>
            <a:pPr algn="just" eaLnBrk="1" hangingPunct="1"/>
            <a:r>
              <a:rPr lang="tr-TR" sz="2000">
                <a:ea typeface="ＭＳ Ｐゴシック" pitchFamily="34" charset="-128"/>
              </a:rPr>
              <a:t>Eğer kültürler taze, histopatolojik bulgularla uyumlu ise, koloni ve mikroskopik görünümlerine de dayanarak kesin teşhis yapılabilmektedir.</a:t>
            </a:r>
          </a:p>
          <a:p>
            <a:pPr eaLnBrk="1" hangingPunct="1"/>
            <a:r>
              <a:rPr lang="tr-TR" sz="2000">
                <a:ea typeface="ＭＳ Ｐゴシック" pitchFamily="34" charset="-128"/>
              </a:rPr>
              <a:t>Şüphe olması durumunda koloniyi içeren petriler referans laboratuvarına gönderilmelidir.</a:t>
            </a:r>
          </a:p>
        </p:txBody>
      </p:sp>
    </p:spTree>
    <p:extLst>
      <p:ext uri="{BB962C8B-B14F-4D97-AF65-F5344CB8AC3E}">
        <p14:creationId xmlns:p14="http://schemas.microsoft.com/office/powerpoint/2010/main" val="37802891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Rectangle 2"/>
          <p:cNvSpPr>
            <a:spLocks noGrp="1" noChangeArrowheads="1"/>
          </p:cNvSpPr>
          <p:nvPr>
            <p:ph type="ctrTitle"/>
          </p:nvPr>
        </p:nvSpPr>
        <p:spPr/>
        <p:txBody>
          <a:bodyPr/>
          <a:lstStyle/>
          <a:p>
            <a:pPr eaLnBrk="1" hangingPunct="1"/>
            <a:r>
              <a:rPr lang="tr-TR" sz="6600" b="1">
                <a:ea typeface="ＭＳ Ｐゴシック" pitchFamily="34" charset="-128"/>
              </a:rPr>
              <a:t>Aspergillus Türleri</a:t>
            </a:r>
          </a:p>
        </p:txBody>
      </p:sp>
    </p:spTree>
    <p:extLst>
      <p:ext uri="{BB962C8B-B14F-4D97-AF65-F5344CB8AC3E}">
        <p14:creationId xmlns:p14="http://schemas.microsoft.com/office/powerpoint/2010/main" val="3111574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1" name="Rectangle 3"/>
          <p:cNvSpPr>
            <a:spLocks noGrp="1" noChangeArrowheads="1"/>
          </p:cNvSpPr>
          <p:nvPr>
            <p:ph type="body" idx="1"/>
          </p:nvPr>
        </p:nvSpPr>
        <p:spPr>
          <a:xfrm>
            <a:off x="1981200" y="404813"/>
            <a:ext cx="8229600" cy="5721350"/>
          </a:xfrm>
        </p:spPr>
        <p:txBody>
          <a:bodyPr/>
          <a:lstStyle/>
          <a:p>
            <a:pPr eaLnBrk="1" hangingPunct="1"/>
            <a:r>
              <a:rPr lang="tr-TR" sz="2400">
                <a:ea typeface="ＭＳ Ｐゴシック" pitchFamily="34" charset="-128"/>
              </a:rPr>
              <a:t>Yüzlerce </a:t>
            </a:r>
            <a:r>
              <a:rPr lang="tr-TR" sz="2400" i="1">
                <a:ea typeface="ＭＳ Ｐゴシック" pitchFamily="34" charset="-128"/>
              </a:rPr>
              <a:t>Aspergillus</a:t>
            </a:r>
            <a:r>
              <a:rPr lang="tr-TR" sz="2400">
                <a:ea typeface="ＭＳ Ｐゴシック" pitchFamily="34" charset="-128"/>
              </a:rPr>
              <a:t> türü tanımlanmış, çoğu zararsız saprofitler</a:t>
            </a:r>
          </a:p>
          <a:p>
            <a:pPr eaLnBrk="1" hangingPunct="1"/>
            <a:r>
              <a:rPr lang="tr-TR" sz="2400">
                <a:ea typeface="ＭＳ Ｐゴシック" pitchFamily="34" charset="-128"/>
              </a:rPr>
              <a:t>Hayvanlardaki infeksiyonların %90-95</a:t>
            </a:r>
            <a:r>
              <a:rPr lang="tr-TR" altLang="en-US" sz="2400">
                <a:ea typeface="ＭＳ Ｐゴシック" pitchFamily="34" charset="-128"/>
              </a:rPr>
              <a:t>’</a:t>
            </a:r>
            <a:r>
              <a:rPr lang="tr-TR" sz="2400">
                <a:ea typeface="ＭＳ Ｐゴシック" pitchFamily="34" charset="-128"/>
              </a:rPr>
              <a:t>inden </a:t>
            </a:r>
            <a:r>
              <a:rPr lang="tr-TR" sz="2400" i="1">
                <a:ea typeface="ＭＳ Ｐゴシック" pitchFamily="34" charset="-128"/>
              </a:rPr>
              <a:t>Aspergillus fumigatus</a:t>
            </a:r>
            <a:r>
              <a:rPr lang="tr-TR" sz="2400">
                <a:ea typeface="ＭＳ Ｐゴシック" pitchFamily="34" charset="-128"/>
              </a:rPr>
              <a:t> sorumlu</a:t>
            </a:r>
          </a:p>
          <a:p>
            <a:pPr eaLnBrk="1" hangingPunct="1"/>
            <a:r>
              <a:rPr lang="tr-TR" sz="2400">
                <a:ea typeface="ＭＳ Ｐゴシック" pitchFamily="34" charset="-128"/>
              </a:rPr>
              <a:t>Diğer Aspergillus türleri:</a:t>
            </a:r>
          </a:p>
          <a:p>
            <a:pPr lvl="1" eaLnBrk="1" hangingPunct="1"/>
            <a:r>
              <a:rPr lang="tr-TR" sz="2000" i="1">
                <a:ea typeface="ＭＳ Ｐゴシック" pitchFamily="34" charset="-128"/>
              </a:rPr>
              <a:t>A. niger</a:t>
            </a:r>
            <a:r>
              <a:rPr lang="tr-TR" sz="2000">
                <a:ea typeface="ＭＳ Ｐゴシック" pitchFamily="34" charset="-128"/>
              </a:rPr>
              <a:t>,</a:t>
            </a:r>
          </a:p>
          <a:p>
            <a:pPr lvl="1" eaLnBrk="1" hangingPunct="1"/>
            <a:r>
              <a:rPr lang="tr-TR" sz="2000" i="1">
                <a:ea typeface="ＭＳ Ｐゴシック" pitchFamily="34" charset="-128"/>
              </a:rPr>
              <a:t>A. flavus</a:t>
            </a:r>
            <a:r>
              <a:rPr lang="tr-TR" sz="2000">
                <a:ea typeface="ＭＳ Ｐゴシック" pitchFamily="34" charset="-128"/>
              </a:rPr>
              <a:t>,</a:t>
            </a:r>
          </a:p>
          <a:p>
            <a:pPr lvl="1" eaLnBrk="1" hangingPunct="1"/>
            <a:r>
              <a:rPr lang="tr-TR" sz="2000" i="1">
                <a:ea typeface="ＭＳ Ｐゴシック" pitchFamily="34" charset="-128"/>
              </a:rPr>
              <a:t>A. terreus,</a:t>
            </a:r>
          </a:p>
          <a:p>
            <a:pPr lvl="1" eaLnBrk="1" hangingPunct="1"/>
            <a:r>
              <a:rPr lang="tr-TR" sz="2000" i="1">
                <a:ea typeface="ＭＳ Ｐゴシック" pitchFamily="34" charset="-128"/>
              </a:rPr>
              <a:t>A. nidulans</a:t>
            </a:r>
          </a:p>
          <a:p>
            <a:pPr eaLnBrk="1" hangingPunct="1"/>
            <a:r>
              <a:rPr lang="tr-TR" sz="2400" i="1">
                <a:ea typeface="ＭＳ Ｐゴシック" pitchFamily="34" charset="-128"/>
              </a:rPr>
              <a:t>A. flavus</a:t>
            </a:r>
            <a:r>
              <a:rPr lang="tr-TR" sz="2400">
                <a:ea typeface="ＭＳ Ｐゴシック" pitchFamily="34" charset="-128"/>
              </a:rPr>
              <a:t> daha yaygın olarak aflatoksikozis</a:t>
            </a:r>
            <a:r>
              <a:rPr lang="tr-TR" altLang="en-US" sz="2400">
                <a:ea typeface="ＭＳ Ｐゴシック" pitchFamily="34" charset="-128"/>
              </a:rPr>
              <a:t>’</a:t>
            </a:r>
            <a:r>
              <a:rPr lang="tr-TR" sz="2400">
                <a:ea typeface="ＭＳ Ｐゴシック" pitchFamily="34" charset="-128"/>
              </a:rPr>
              <a:t>lerden sorumludur.</a:t>
            </a:r>
          </a:p>
          <a:p>
            <a:pPr eaLnBrk="1" hangingPunct="1"/>
            <a:r>
              <a:rPr lang="tr-TR" sz="2400">
                <a:ea typeface="ＭＳ Ｐゴシック" pitchFamily="34" charset="-128"/>
              </a:rPr>
              <a:t>Çoğu Fungi İmperfecti sınıfında olmakla birlikte üreme aşaması sadece </a:t>
            </a:r>
            <a:r>
              <a:rPr lang="tr-TR" sz="2400" i="1">
                <a:ea typeface="ＭＳ Ｐゴシック" pitchFamily="34" charset="-128"/>
              </a:rPr>
              <a:t>A. nidulans</a:t>
            </a:r>
            <a:r>
              <a:rPr lang="tr-TR" sz="2400">
                <a:ea typeface="ＭＳ Ｐゴシック" pitchFamily="34" charset="-128"/>
              </a:rPr>
              <a:t> gibi çok az ascospor üreten tür de gözlenmiştir</a:t>
            </a:r>
          </a:p>
        </p:txBody>
      </p:sp>
    </p:spTree>
    <p:extLst>
      <p:ext uri="{BB962C8B-B14F-4D97-AF65-F5344CB8AC3E}">
        <p14:creationId xmlns:p14="http://schemas.microsoft.com/office/powerpoint/2010/main" val="1326944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5" name="Rectangle 3"/>
          <p:cNvSpPr>
            <a:spLocks noGrp="1" noChangeArrowheads="1"/>
          </p:cNvSpPr>
          <p:nvPr>
            <p:ph type="body" idx="1"/>
          </p:nvPr>
        </p:nvSpPr>
        <p:spPr>
          <a:xfrm>
            <a:off x="1981200" y="549276"/>
            <a:ext cx="8229600" cy="5903913"/>
          </a:xfrm>
        </p:spPr>
        <p:txBody>
          <a:bodyPr>
            <a:normAutofit lnSpcReduction="10000"/>
          </a:bodyPr>
          <a:lstStyle/>
          <a:p>
            <a:pPr eaLnBrk="1" hangingPunct="1">
              <a:lnSpc>
                <a:spcPct val="90000"/>
              </a:lnSpc>
            </a:pPr>
            <a:r>
              <a:rPr lang="tr-TR" sz="2400" i="1">
                <a:ea typeface="ＭＳ Ｐゴシック" pitchFamily="34" charset="-128"/>
              </a:rPr>
              <a:t>Aspergillus</a:t>
            </a:r>
            <a:r>
              <a:rPr lang="tr-TR" sz="2400">
                <a:ea typeface="ＭＳ Ｐゴシック" pitchFamily="34" charset="-128"/>
              </a:rPr>
              <a:t> türleri septumlu hifaya sahip hızlı üreyen mantarlardandır.</a:t>
            </a:r>
          </a:p>
          <a:p>
            <a:pPr eaLnBrk="1" hangingPunct="1">
              <a:lnSpc>
                <a:spcPct val="90000"/>
              </a:lnSpc>
            </a:pPr>
            <a:r>
              <a:rPr lang="tr-TR" sz="2400">
                <a:ea typeface="ＭＳ Ｐゴシック" pitchFamily="34" charset="-128"/>
              </a:rPr>
              <a:t>Yoğun pigmentli spor (konidia) üretimine bağlı olarak çoğunun mavimsi-yeşilden, sarı ve siyaha değin değişen renkli kolonileri bulunmakta</a:t>
            </a:r>
          </a:p>
          <a:p>
            <a:pPr eaLnBrk="1" hangingPunct="1">
              <a:lnSpc>
                <a:spcPct val="90000"/>
              </a:lnSpc>
            </a:pPr>
            <a:r>
              <a:rPr lang="tr-TR" sz="2400">
                <a:ea typeface="ＭＳ Ｐゴシック" pitchFamily="34" charset="-128"/>
              </a:rPr>
              <a:t>Aerial hifaları (konidiofor)</a:t>
            </a:r>
            <a:r>
              <a:rPr lang="tr-TR" altLang="en-US" sz="2400">
                <a:ea typeface="ＭＳ Ｐゴシック" pitchFamily="34" charset="-128"/>
              </a:rPr>
              <a:t>’</a:t>
            </a:r>
            <a:r>
              <a:rPr lang="tr-TR" sz="2400">
                <a:ea typeface="ＭＳ Ｐゴシック" pitchFamily="34" charset="-128"/>
              </a:rPr>
              <a:t>ndan tomurcuklanan şişkin uç (vezikül)larının yüzeyinde radial olarak sıralanan piyalidlerinin ucunda oval ya da sferikal konidia zincirleri (2-3 </a:t>
            </a:r>
            <a:r>
              <a:rPr lang="en-US" sz="2400">
                <a:ea typeface="ＭＳ Ｐゴシック" pitchFamily="34" charset="-128"/>
                <a:cs typeface="Arial" pitchFamily="34" charset="0"/>
              </a:rPr>
              <a:t>µ</a:t>
            </a:r>
            <a:r>
              <a:rPr lang="tr-TR" sz="2400">
                <a:ea typeface="ＭＳ Ｐゴシック" pitchFamily="34" charset="-128"/>
              </a:rPr>
              <a:t>m)yer alır</a:t>
            </a:r>
          </a:p>
          <a:p>
            <a:pPr eaLnBrk="1" hangingPunct="1">
              <a:lnSpc>
                <a:spcPct val="90000"/>
              </a:lnSpc>
            </a:pPr>
            <a:r>
              <a:rPr lang="tr-TR" sz="2400" i="1">
                <a:ea typeface="ＭＳ Ｐゴシック" pitchFamily="34" charset="-128"/>
              </a:rPr>
              <a:t>Aspergillus</a:t>
            </a:r>
            <a:r>
              <a:rPr lang="tr-TR" sz="2400">
                <a:ea typeface="ＭＳ Ｐゴシック" pitchFamily="34" charset="-128"/>
              </a:rPr>
              <a:t> türleri farklı şekillerde hastalığa yol açar.</a:t>
            </a:r>
          </a:p>
          <a:p>
            <a:pPr eaLnBrk="1" hangingPunct="1">
              <a:lnSpc>
                <a:spcPct val="90000"/>
              </a:lnSpc>
            </a:pPr>
            <a:r>
              <a:rPr lang="tr-TR" sz="2400">
                <a:ea typeface="ＭＳ Ｐゴシック" pitchFamily="34" charset="-128"/>
              </a:rPr>
              <a:t>İnvazif hastalıklar, mikotoksikozisler ve hatta insanlarda allerjik reaksiyonlar</a:t>
            </a:r>
          </a:p>
          <a:p>
            <a:pPr eaLnBrk="1" hangingPunct="1">
              <a:lnSpc>
                <a:spcPct val="90000"/>
              </a:lnSpc>
              <a:buFontTx/>
              <a:buNone/>
            </a:pPr>
            <a:r>
              <a:rPr lang="tr-TR" sz="2400" b="1">
                <a:ea typeface="ＭＳ Ｐゴシック" pitchFamily="34" charset="-128"/>
              </a:rPr>
              <a:t>Bulundukları Yerler:</a:t>
            </a:r>
          </a:p>
          <a:p>
            <a:pPr eaLnBrk="1" hangingPunct="1">
              <a:lnSpc>
                <a:spcPct val="90000"/>
              </a:lnSpc>
            </a:pPr>
            <a:r>
              <a:rPr lang="tr-TR" sz="2400">
                <a:ea typeface="ＭＳ Ｐゴシック" pitchFamily="34" charset="-128"/>
              </a:rPr>
              <a:t>Toprak, hava, bitkiler, hemen hemen her yerde tüm dünyada yaygın olarak bulunurlar</a:t>
            </a:r>
          </a:p>
          <a:p>
            <a:pPr eaLnBrk="1" hangingPunct="1">
              <a:lnSpc>
                <a:spcPct val="90000"/>
              </a:lnSpc>
            </a:pPr>
            <a:r>
              <a:rPr lang="tr-TR" sz="2400">
                <a:ea typeface="ＭＳ Ｐゴシック" pitchFamily="34" charset="-128"/>
              </a:rPr>
              <a:t>Laboratuvar kontaminantlarıdırlar</a:t>
            </a:r>
          </a:p>
        </p:txBody>
      </p:sp>
    </p:spTree>
    <p:extLst>
      <p:ext uri="{BB962C8B-B14F-4D97-AF65-F5344CB8AC3E}">
        <p14:creationId xmlns:p14="http://schemas.microsoft.com/office/powerpoint/2010/main" val="32738861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Rectangle 2"/>
          <p:cNvSpPr>
            <a:spLocks noGrp="1" noChangeArrowheads="1"/>
          </p:cNvSpPr>
          <p:nvPr>
            <p:ph type="title"/>
          </p:nvPr>
        </p:nvSpPr>
        <p:spPr>
          <a:xfrm>
            <a:off x="1981200" y="274639"/>
            <a:ext cx="8229600" cy="777875"/>
          </a:xfrm>
        </p:spPr>
        <p:txBody>
          <a:bodyPr/>
          <a:lstStyle/>
          <a:p>
            <a:pPr algn="l" eaLnBrk="1" hangingPunct="1"/>
            <a:r>
              <a:rPr lang="tr-TR" sz="3200" b="1">
                <a:ea typeface="ＭＳ Ｐゴシック" pitchFamily="34" charset="-128"/>
              </a:rPr>
              <a:t>Patogenez:</a:t>
            </a:r>
          </a:p>
        </p:txBody>
      </p:sp>
      <p:sp>
        <p:nvSpPr>
          <p:cNvPr id="177154" name="Rectangle 3"/>
          <p:cNvSpPr>
            <a:spLocks noGrp="1" noChangeArrowheads="1"/>
          </p:cNvSpPr>
          <p:nvPr>
            <p:ph type="body" idx="1"/>
          </p:nvPr>
        </p:nvSpPr>
        <p:spPr>
          <a:xfrm>
            <a:off x="1981200" y="981075"/>
            <a:ext cx="8229600" cy="5145088"/>
          </a:xfrm>
        </p:spPr>
        <p:txBody>
          <a:bodyPr/>
          <a:lstStyle/>
          <a:p>
            <a:pPr eaLnBrk="1" hangingPunct="1"/>
            <a:r>
              <a:rPr lang="tr-TR" sz="2000" i="1">
                <a:ea typeface="ＭＳ Ｐゴシック" pitchFamily="34" charset="-128"/>
              </a:rPr>
              <a:t>A. fumigatus</a:t>
            </a:r>
            <a:r>
              <a:rPr lang="tr-TR" sz="2000">
                <a:ea typeface="ＭＳ Ｐゴシック" pitchFamily="34" charset="-128"/>
              </a:rPr>
              <a:t> hemolizinler, proteolitik enzimler ve diğer toksik faktörleri üretmektedir</a:t>
            </a:r>
          </a:p>
          <a:p>
            <a:pPr eaLnBrk="1" hangingPunct="1"/>
            <a:r>
              <a:rPr lang="tr-TR" sz="2000">
                <a:ea typeface="ＭＳ Ｐゴシック" pitchFamily="34" charset="-128"/>
              </a:rPr>
              <a:t>İnfeksiyon çevresel kaynaklardan inhalasyon ya da sindirim yoluyla şekillenir</a:t>
            </a:r>
          </a:p>
          <a:p>
            <a:pPr eaLnBrk="1" hangingPunct="1"/>
            <a:r>
              <a:rPr lang="tr-TR" sz="2000">
                <a:ea typeface="ＭＳ Ｐゴシック" pitchFamily="34" charset="-128"/>
              </a:rPr>
              <a:t>Konakçı savunma sistemlerinde aksama, aşırı miktarda etkene maruz kalma, ya da savunmanın geçilmesine dayalı infeksiyon</a:t>
            </a:r>
          </a:p>
          <a:p>
            <a:pPr eaLnBrk="1" hangingPunct="1"/>
            <a:r>
              <a:rPr lang="tr-TR" sz="2000">
                <a:ea typeface="ＭＳ Ｐゴシック" pitchFamily="34" charset="-128"/>
              </a:rPr>
              <a:t>Akciğer inffeksiyonlarında bronşiollerde suppuratif eksudat toplandığı görülür.</a:t>
            </a:r>
          </a:p>
          <a:p>
            <a:pPr eaLnBrk="1" hangingPunct="1"/>
            <a:r>
              <a:rPr lang="tr-TR" sz="2000">
                <a:ea typeface="ＭＳ Ｐゴシック" pitchFamily="34" charset="-128"/>
              </a:rPr>
              <a:t>Miselyal üreme kan damarlarına kadar genişleyebilir ve hematojen yayılma şekillenir.</a:t>
            </a:r>
          </a:p>
          <a:p>
            <a:pPr eaLnBrk="1" hangingPunct="1"/>
            <a:r>
              <a:rPr lang="tr-TR" sz="2000">
                <a:ea typeface="ＭＳ Ｐゴシック" pitchFamily="34" charset="-128"/>
              </a:rPr>
              <a:t>Birçok organda granulomlar gelişebilir ve bunlar sarımsı-gri nodüller tarzında gözlemlenir.</a:t>
            </a:r>
          </a:p>
          <a:p>
            <a:pPr eaLnBrk="1" hangingPunct="1"/>
            <a:r>
              <a:rPr lang="tr-TR" sz="2000">
                <a:ea typeface="ＭＳ Ｐゴシック" pitchFamily="34" charset="-128"/>
              </a:rPr>
              <a:t>Eğer </a:t>
            </a:r>
            <a:r>
              <a:rPr lang="tr-TR" sz="2000" i="1">
                <a:ea typeface="ＭＳ Ｐゴシック" pitchFamily="34" charset="-128"/>
              </a:rPr>
              <a:t>A. fumigatus</a:t>
            </a:r>
            <a:r>
              <a:rPr lang="tr-TR" sz="2000">
                <a:ea typeface="ＭＳ Ｐゴシック" pitchFamily="34" charset="-128"/>
              </a:rPr>
              <a:t> tavuklarda hava keseleri gibi vücutta hava boşluklarına ulaşırsa, deforme makrokonidialar görülür</a:t>
            </a:r>
          </a:p>
        </p:txBody>
      </p:sp>
    </p:spTree>
    <p:extLst>
      <p:ext uri="{BB962C8B-B14F-4D97-AF65-F5344CB8AC3E}">
        <p14:creationId xmlns:p14="http://schemas.microsoft.com/office/powerpoint/2010/main" val="788661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Rectangle 4"/>
          <p:cNvSpPr>
            <a:spLocks noGrp="1" noChangeArrowheads="1"/>
          </p:cNvSpPr>
          <p:nvPr>
            <p:ph type="title"/>
          </p:nvPr>
        </p:nvSpPr>
        <p:spPr>
          <a:xfrm>
            <a:off x="1992313" y="188913"/>
            <a:ext cx="8229600" cy="576262"/>
          </a:xfrm>
        </p:spPr>
        <p:txBody>
          <a:bodyPr/>
          <a:lstStyle/>
          <a:p>
            <a:pPr algn="l" eaLnBrk="1" hangingPunct="1"/>
            <a:r>
              <a:rPr lang="tr-TR" sz="2400" i="1">
                <a:ea typeface="ＭＳ Ｐゴシック" pitchFamily="34" charset="-128"/>
              </a:rPr>
              <a:t>A. fumigatus</a:t>
            </a:r>
            <a:r>
              <a:rPr lang="tr-TR" sz="2400">
                <a:ea typeface="ＭＳ Ｐゴシック" pitchFamily="34" charset="-128"/>
              </a:rPr>
              <a:t> Hastalıkları ve Konakçıları</a:t>
            </a:r>
          </a:p>
        </p:txBody>
      </p:sp>
      <p:graphicFrame>
        <p:nvGraphicFramePr>
          <p:cNvPr id="6253" name="Group 109"/>
          <p:cNvGraphicFramePr>
            <a:graphicFrameLocks noGrp="1"/>
          </p:cNvGraphicFramePr>
          <p:nvPr/>
        </p:nvGraphicFramePr>
        <p:xfrm>
          <a:off x="1992313" y="850900"/>
          <a:ext cx="8229600" cy="5322888"/>
        </p:xfrm>
        <a:graphic>
          <a:graphicData uri="http://schemas.openxmlformats.org/drawingml/2006/table">
            <a:tbl>
              <a:tblPr/>
              <a:tblGrid>
                <a:gridCol w="4114800"/>
                <a:gridCol w="4114800"/>
              </a:tblGrid>
              <a:tr h="244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ＭＳ Ｐゴシック" pitchFamily="34" charset="-128"/>
                        </a:rPr>
                        <a:t>Konakçı(lar)</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ＭＳ Ｐゴシック" pitchFamily="34" charset="-128"/>
                        </a:rPr>
                        <a:t>Hastalık(lar)</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row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ＭＳ Ｐゴシック" pitchFamily="34" charset="-128"/>
                        </a:rPr>
                        <a:t>Atlar</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ＭＳ Ｐゴシック" pitchFamily="34" charset="-128"/>
                        </a:rPr>
                        <a:t>Guttural pouch mycosis</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vMerge="1">
                  <a:txBody>
                    <a:bodyPr/>
                    <a:lstStyle/>
                    <a:p>
                      <a:endParaRPr lang="tr-T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ＭＳ Ｐゴシック" pitchFamily="34" charset="-128"/>
                        </a:rPr>
                        <a:t>Nazal granulomlar</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vMerge="1">
                  <a:txBody>
                    <a:bodyPr/>
                    <a:lstStyle/>
                    <a:p>
                      <a:endParaRPr lang="tr-T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ＭＳ Ｐゴシック" pitchFamily="34" charset="-128"/>
                        </a:rPr>
                        <a:t>Korneal infeksiyonlar</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vMerge="1">
                  <a:txBody>
                    <a:bodyPr/>
                    <a:lstStyle/>
                    <a:p>
                      <a:endParaRPr lang="tr-T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ＭＳ Ｐゴシック" pitchFamily="34" charset="-128"/>
                        </a:rPr>
                        <a:t>Taylarda intestinal Aspergillosis</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row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ＭＳ Ｐゴシック" pitchFamily="34" charset="-128"/>
                        </a:rPr>
                        <a:t>Köpekler</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ＭＳ Ｐゴシック" pitchFamily="34" charset="-128"/>
                        </a:rPr>
                        <a:t>Otitis externa (çoğunlukla miks infeksiyona bağlı)</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vMerge="1">
                  <a:txBody>
                    <a:bodyPr/>
                    <a:lstStyle/>
                    <a:p>
                      <a:endParaRPr lang="tr-T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ＭＳ Ｐゴシック" pitchFamily="34" charset="-128"/>
                        </a:rPr>
                        <a:t>Kronik rinitis</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vMerge="1">
                  <a:txBody>
                    <a:bodyPr/>
                    <a:lstStyle/>
                    <a:p>
                      <a:endParaRPr lang="tr-T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ＭＳ Ｐゴシック" pitchFamily="34" charset="-128"/>
                        </a:rPr>
                        <a:t>Nadiren damarlarda trombozların görüldüğü genaralize aspergillozis</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row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ＭＳ Ｐゴシック" pitchFamily="34" charset="-128"/>
                        </a:rPr>
                        <a:t>Sığırlar</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ＭＳ Ｐゴシック" pitchFamily="34" charset="-128"/>
                        </a:rPr>
                        <a:t>Mikotik abortuslar</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vMerge="1">
                  <a:txBody>
                    <a:bodyPr/>
                    <a:lstStyle/>
                    <a:p>
                      <a:endParaRPr lang="tr-T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ＭＳ Ｐゴシック" pitchFamily="34" charset="-128"/>
                        </a:rPr>
                        <a:t>Mikotik pnömoni</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vMerge="1">
                  <a:txBody>
                    <a:bodyPr/>
                    <a:lstStyle/>
                    <a:p>
                      <a:endParaRPr lang="tr-T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ＭＳ Ｐゴシック" pitchFamily="34" charset="-128"/>
                        </a:rPr>
                        <a:t>Mastitis (meme bezinde apse ve granulomlar)</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vMerge="1">
                  <a:txBody>
                    <a:bodyPr/>
                    <a:lstStyle/>
                    <a:p>
                      <a:endParaRPr lang="tr-T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ＭＳ Ｐゴシック" pitchFamily="34" charset="-128"/>
                        </a:rPr>
                        <a:t>Buzağılarda intestinal aspergillozis</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row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ＭＳ Ｐゴシック" pitchFamily="34" charset="-128"/>
                        </a:rPr>
                        <a:t>Kanatlı Hayvanlar (kümes hayvanları., yabani kuşlar, su kuşkarı, penguenler)</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ＭＳ Ｐゴシック" pitchFamily="34" charset="-128"/>
                        </a:rPr>
                        <a:t>Yumurtadan yeni çıkan civcivlerde brooder pnumonia</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vMerge="1">
                  <a:txBody>
                    <a:bodyPr/>
                    <a:lstStyle/>
                    <a:p>
                      <a:endParaRPr lang="tr-T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ＭＳ Ｐゴシック" pitchFamily="34" charset="-128"/>
                        </a:rPr>
                        <a:t>Akut ve kronik pnömoniler ve hava kesesi infeksiyonları</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vMerge="1">
                  <a:txBody>
                    <a:bodyPr/>
                    <a:lstStyle/>
                    <a:p>
                      <a:endParaRPr lang="tr-T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ＭＳ Ｐゴシック" pitchFamily="34" charset="-128"/>
                        </a:rPr>
                        <a:t>Genaralize aspergillozis (Vücut organlarında sarımsı nodüller) </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row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ＭＳ Ｐゴシック" pitchFamily="34" charset="-128"/>
                        </a:rPr>
                        <a:t>Birçok hayvanda</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ＭＳ Ｐゴシック" pitchFamily="34" charset="-128"/>
                        </a:rPr>
                        <a:t>Mikotik pnömoni</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vMerge="1">
                  <a:txBody>
                    <a:bodyPr/>
                    <a:lstStyle/>
                    <a:p>
                      <a:endParaRPr lang="tr-T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ＭＳ Ｐゴシック" pitchFamily="34" charset="-128"/>
                        </a:rPr>
                        <a:t>Deri ve korneanın yüzeysel infeksiyonları</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vMerge="1">
                  <a:txBody>
                    <a:bodyPr/>
                    <a:lstStyle/>
                    <a:p>
                      <a:endParaRPr lang="tr-T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ＭＳ Ｐゴシック" pitchFamily="34" charset="-128"/>
                        </a:rPr>
                        <a:t>Mikotoksikozisler (bazı suşlar tremorgenler üretir)</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223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ＭＳ Ｐゴシック" pitchFamily="34" charset="-128"/>
                        </a:rPr>
                        <a:t>İnsanlarda</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ＭＳ Ｐゴシック" pitchFamily="34" charset="-128"/>
                        </a:rPr>
                        <a:t>İmmun sistemi baskılanmış ve uzun süreli antibiyotik tedavisi gören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ＭＳ Ｐゴシック" pitchFamily="34" charset="-128"/>
                        </a:rPr>
                        <a:t>bireyler yüksek risk altındadır. Beyin zarları, kemikler, bronşiyoller,</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ＭＳ Ｐゴシック" pitchFamily="34" charset="-128"/>
                        </a:rPr>
                        <a:t>Eksternal kulak , nazal sinuslar, deri ve ACleri kapsayan invazif hast.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ＭＳ Ｐゴシック" pitchFamily="34" charset="-128"/>
                        </a:rPr>
                        <a:t>Sporların inhalasyonu aşırı duyarlılık olgusuna neden olabilir.</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5300617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1" name="Rectangle 2"/>
          <p:cNvSpPr>
            <a:spLocks noGrp="1" noChangeArrowheads="1"/>
          </p:cNvSpPr>
          <p:nvPr>
            <p:ph type="title"/>
          </p:nvPr>
        </p:nvSpPr>
        <p:spPr>
          <a:xfrm>
            <a:off x="1981200" y="274639"/>
            <a:ext cx="8229600" cy="706437"/>
          </a:xfrm>
        </p:spPr>
        <p:txBody>
          <a:bodyPr/>
          <a:lstStyle/>
          <a:p>
            <a:pPr algn="l" eaLnBrk="1" hangingPunct="1"/>
            <a:r>
              <a:rPr lang="tr-TR" sz="3200">
                <a:ea typeface="ＭＳ Ｐゴシック" pitchFamily="34" charset="-128"/>
              </a:rPr>
              <a:t>Laboratuvar Teşhisi</a:t>
            </a:r>
          </a:p>
        </p:txBody>
      </p:sp>
      <p:sp>
        <p:nvSpPr>
          <p:cNvPr id="179202" name="Rectangle 3"/>
          <p:cNvSpPr>
            <a:spLocks noGrp="1" noChangeArrowheads="1"/>
          </p:cNvSpPr>
          <p:nvPr>
            <p:ph type="body" idx="1"/>
          </p:nvPr>
        </p:nvSpPr>
        <p:spPr>
          <a:xfrm>
            <a:off x="1981200" y="981075"/>
            <a:ext cx="8229600" cy="5145088"/>
          </a:xfrm>
        </p:spPr>
        <p:txBody>
          <a:bodyPr/>
          <a:lstStyle/>
          <a:p>
            <a:pPr eaLnBrk="1" hangingPunct="1">
              <a:buFontTx/>
              <a:buNone/>
            </a:pPr>
            <a:r>
              <a:rPr lang="tr-TR" sz="2000" b="1">
                <a:ea typeface="ＭＳ Ｐゴシック" pitchFamily="34" charset="-128"/>
              </a:rPr>
              <a:t>Örnekler:</a:t>
            </a:r>
          </a:p>
          <a:p>
            <a:pPr eaLnBrk="1" hangingPunct="1"/>
            <a:r>
              <a:rPr lang="tr-TR" sz="2000">
                <a:ea typeface="ＭＳ Ｐゴシック" pitchFamily="34" charset="-128"/>
              </a:rPr>
              <a:t>Pnömonik AC, granulomatöz nodüller, santrifuj edilmiş süt (mastitis), fötal lezyonlar, fötal mide içeriği,  kotiledonlar, kulak svabları, deri kazıntıları, nazal granulom ve guttoral kesedeki fungal plaklardan biyopsi örnekleri</a:t>
            </a:r>
          </a:p>
          <a:p>
            <a:pPr eaLnBrk="1" hangingPunct="1"/>
            <a:r>
              <a:rPr lang="tr-TR" sz="2000">
                <a:ea typeface="ＭＳ Ｐゴシック" pitchFamily="34" charset="-128"/>
              </a:rPr>
              <a:t>Aspergilluslar her yerde bulunabildiklerinden mümkünse histopatolojik inceleme için de doku örneği alınmalıdır. Örn. Eğer nazal granuloma söz konusu ise nazal akıntıdan </a:t>
            </a:r>
            <a:r>
              <a:rPr lang="tr-TR" sz="2000" i="1">
                <a:ea typeface="ＭＳ Ｐゴシック" pitchFamily="34" charset="-128"/>
              </a:rPr>
              <a:t>A. fumigatus</a:t>
            </a:r>
            <a:r>
              <a:rPr lang="tr-TR" sz="2000">
                <a:ea typeface="ＭＳ Ｐゴシック" pitchFamily="34" charset="-128"/>
              </a:rPr>
              <a:t> kültürü tek başına teşhis için yetersiz olup, daha doğru teşhis izolasyonla birlikte biyopsi örneğinden yapılan histolojik kesitlerde invaze eden septumlu hifaların görülmesi ile olacaktır.</a:t>
            </a:r>
          </a:p>
          <a:p>
            <a:pPr eaLnBrk="1" hangingPunct="1"/>
            <a:r>
              <a:rPr lang="tr-TR" sz="2000">
                <a:ea typeface="ＭＳ Ｐゴシック" pitchFamily="34" charset="-128"/>
              </a:rPr>
              <a:t>Eğer biyopsi materyali çok küçük ise, %10</a:t>
            </a:r>
            <a:r>
              <a:rPr lang="tr-TR" altLang="en-US" sz="2000">
                <a:ea typeface="ＭＳ Ｐゴシック" pitchFamily="34" charset="-128"/>
              </a:rPr>
              <a:t>’</a:t>
            </a:r>
            <a:r>
              <a:rPr lang="tr-TR" sz="2000">
                <a:ea typeface="ＭＳ Ｐゴシック" pitchFamily="34" charset="-128"/>
              </a:rPr>
              <a:t>luk formaline atılmadan önce bir parça kağıda sarılabilir, böylelikle gerektiğinde daha kolay bulunabilir.</a:t>
            </a:r>
          </a:p>
        </p:txBody>
      </p:sp>
    </p:spTree>
    <p:extLst>
      <p:ext uri="{BB962C8B-B14F-4D97-AF65-F5344CB8AC3E}">
        <p14:creationId xmlns:p14="http://schemas.microsoft.com/office/powerpoint/2010/main" val="38072194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5" name="Rectangle 2"/>
          <p:cNvSpPr>
            <a:spLocks noGrp="1" noChangeArrowheads="1"/>
          </p:cNvSpPr>
          <p:nvPr>
            <p:ph type="title"/>
          </p:nvPr>
        </p:nvSpPr>
        <p:spPr>
          <a:xfrm>
            <a:off x="1981200" y="274638"/>
            <a:ext cx="8229600" cy="633412"/>
          </a:xfrm>
        </p:spPr>
        <p:txBody>
          <a:bodyPr/>
          <a:lstStyle/>
          <a:p>
            <a:pPr algn="l" eaLnBrk="1" hangingPunct="1"/>
            <a:r>
              <a:rPr lang="tr-TR" sz="3200">
                <a:ea typeface="ＭＳ Ｐゴシック" pitchFamily="34" charset="-128"/>
              </a:rPr>
              <a:t>Direkt mikroskopi</a:t>
            </a:r>
          </a:p>
        </p:txBody>
      </p:sp>
      <p:sp>
        <p:nvSpPr>
          <p:cNvPr id="180226" name="Rectangle 3"/>
          <p:cNvSpPr>
            <a:spLocks noGrp="1" noChangeArrowheads="1"/>
          </p:cNvSpPr>
          <p:nvPr>
            <p:ph type="body" idx="1"/>
          </p:nvPr>
        </p:nvSpPr>
        <p:spPr>
          <a:xfrm>
            <a:off x="1981200" y="908050"/>
            <a:ext cx="8229600" cy="5473700"/>
          </a:xfrm>
        </p:spPr>
        <p:txBody>
          <a:bodyPr/>
          <a:lstStyle/>
          <a:p>
            <a:pPr eaLnBrk="1" hangingPunct="1"/>
            <a:r>
              <a:rPr lang="tr-TR" sz="2000">
                <a:ea typeface="ＭＳ Ｐゴシック" pitchFamily="34" charset="-128"/>
              </a:rPr>
              <a:t>Doku kazıntıları ve diğer materyal laktofenol pamuk mavisi ya da %10</a:t>
            </a:r>
            <a:r>
              <a:rPr lang="tr-TR" altLang="en-US" sz="2000">
                <a:ea typeface="ＭＳ Ｐゴシック" pitchFamily="34" charset="-128"/>
              </a:rPr>
              <a:t>’</a:t>
            </a:r>
            <a:r>
              <a:rPr lang="tr-TR" sz="2000">
                <a:ea typeface="ＭＳ Ｐゴシック" pitchFamily="34" charset="-128"/>
              </a:rPr>
              <a:t>luk KOH</a:t>
            </a:r>
            <a:r>
              <a:rPr lang="tr-TR" altLang="en-US" sz="2000">
                <a:ea typeface="ＭＳ Ｐゴシック" pitchFamily="34" charset="-128"/>
              </a:rPr>
              <a:t>’</a:t>
            </a:r>
            <a:r>
              <a:rPr lang="tr-TR" sz="2000">
                <a:ea typeface="ＭＳ Ｐゴシック" pitchFamily="34" charset="-128"/>
              </a:rPr>
              <a:t>te hazırlanmış preparatlarda incelenebilir.</a:t>
            </a:r>
          </a:p>
          <a:p>
            <a:pPr eaLnBrk="1" hangingPunct="1"/>
            <a:r>
              <a:rPr lang="tr-TR" sz="2000">
                <a:ea typeface="ＭＳ Ｐゴシック" pitchFamily="34" charset="-128"/>
              </a:rPr>
              <a:t>Histopatolojik incelemeler (PAS boyası, methanamin gümüş boyama) ile dokulara invaze olan septumlu hifalar</a:t>
            </a:r>
          </a:p>
          <a:p>
            <a:pPr eaLnBrk="1" hangingPunct="1">
              <a:buFontTx/>
              <a:buNone/>
            </a:pPr>
            <a:r>
              <a:rPr lang="tr-TR" sz="2000" b="1">
                <a:ea typeface="ＭＳ Ｐゴシック" pitchFamily="34" charset="-128"/>
              </a:rPr>
              <a:t>İzolasyon:</a:t>
            </a:r>
          </a:p>
          <a:p>
            <a:pPr eaLnBrk="1" hangingPunct="1"/>
            <a:r>
              <a:rPr lang="tr-TR" sz="2000">
                <a:ea typeface="ＭＳ Ｐゴシック" pitchFamily="34" charset="-128"/>
              </a:rPr>
              <a:t>Sabouraud Dextrose Agar (kloramfenikollü ya da içermeyen)</a:t>
            </a:r>
          </a:p>
          <a:p>
            <a:pPr eaLnBrk="1" hangingPunct="1"/>
            <a:r>
              <a:rPr lang="tr-TR" sz="2000">
                <a:ea typeface="ＭＳ Ｐゴシック" pitchFamily="34" charset="-128"/>
              </a:rPr>
              <a:t>Aspergilluslar sikloheksimide duyarlıdır.</a:t>
            </a:r>
          </a:p>
          <a:p>
            <a:pPr eaLnBrk="1" hangingPunct="1"/>
            <a:r>
              <a:rPr lang="tr-TR" sz="2000">
                <a:ea typeface="ＭＳ Ｐゴシック" pitchFamily="34" charset="-128"/>
              </a:rPr>
              <a:t>Küçük doku parçaları agara hafifçe batırılır.</a:t>
            </a:r>
          </a:p>
          <a:p>
            <a:pPr eaLnBrk="1" hangingPunct="1"/>
            <a:r>
              <a:rPr lang="tr-TR" sz="2000">
                <a:ea typeface="ＭＳ Ｐゴシック" pitchFamily="34" charset="-128"/>
              </a:rPr>
              <a:t>Sistemik mikozise neden olan </a:t>
            </a:r>
            <a:r>
              <a:rPr lang="tr-TR" sz="2000" i="1">
                <a:ea typeface="ＭＳ Ｐゴシック" pitchFamily="34" charset="-128"/>
              </a:rPr>
              <a:t>A. fumigatus</a:t>
            </a:r>
            <a:r>
              <a:rPr lang="tr-TR" sz="2000">
                <a:ea typeface="ＭＳ Ｐゴシック" pitchFamily="34" charset="-128"/>
              </a:rPr>
              <a:t> ve diğer A. türleri aerobik olarak 37</a:t>
            </a:r>
            <a:r>
              <a:rPr lang="en-US" sz="2000">
                <a:ea typeface="ＭＳ Ｐゴシック" pitchFamily="34" charset="-128"/>
                <a:cs typeface="Arial" pitchFamily="34" charset="0"/>
              </a:rPr>
              <a:t>°</a:t>
            </a:r>
            <a:r>
              <a:rPr lang="tr-TR" sz="2000">
                <a:ea typeface="ＭＳ Ｐゴシック" pitchFamily="34" charset="-128"/>
              </a:rPr>
              <a:t>C</a:t>
            </a:r>
            <a:r>
              <a:rPr lang="tr-TR" altLang="en-US" sz="2000">
                <a:ea typeface="ＭＳ Ｐゴシック" pitchFamily="34" charset="-128"/>
              </a:rPr>
              <a:t>’</a:t>
            </a:r>
            <a:r>
              <a:rPr lang="tr-TR" sz="2000">
                <a:ea typeface="ＭＳ Ｐゴシック" pitchFamily="34" charset="-128"/>
              </a:rPr>
              <a:t>de 5 gün inkubasyona kaldırılır. Koloniler genellikle 2-3 günde belli olur. </a:t>
            </a:r>
          </a:p>
          <a:p>
            <a:pPr eaLnBrk="1" hangingPunct="1"/>
            <a:r>
              <a:rPr lang="tr-TR" sz="2000">
                <a:ea typeface="ＭＳ Ｐゴシック" pitchFamily="34" charset="-128"/>
              </a:rPr>
              <a:t>Aspergilluslar 45</a:t>
            </a:r>
            <a:r>
              <a:rPr lang="en-US" sz="2000">
                <a:ea typeface="ＭＳ Ｐゴシック" pitchFamily="34" charset="-128"/>
                <a:cs typeface="Arial" pitchFamily="34" charset="0"/>
              </a:rPr>
              <a:t>°</a:t>
            </a:r>
            <a:r>
              <a:rPr lang="tr-TR" sz="2000">
                <a:ea typeface="ＭＳ Ｐゴシック" pitchFamily="34" charset="-128"/>
              </a:rPr>
              <a:t>C</a:t>
            </a:r>
            <a:r>
              <a:rPr lang="tr-TR" altLang="en-US" sz="2000">
                <a:ea typeface="ＭＳ Ｐゴシック" pitchFamily="34" charset="-128"/>
              </a:rPr>
              <a:t>’</a:t>
            </a:r>
            <a:r>
              <a:rPr lang="tr-TR" sz="2000">
                <a:ea typeface="ＭＳ Ｐゴシック" pitchFamily="34" charset="-128"/>
              </a:rPr>
              <a:t>yi tolere edebilmekle birlikte bazıları, yüzeysel mikozislere neden olanlar 37</a:t>
            </a:r>
            <a:r>
              <a:rPr lang="en-US" sz="2000">
                <a:ea typeface="ＭＳ Ｐゴシック" pitchFamily="34" charset="-128"/>
                <a:cs typeface="Arial" pitchFamily="34" charset="0"/>
              </a:rPr>
              <a:t>°</a:t>
            </a:r>
            <a:r>
              <a:rPr lang="tr-TR" sz="2000">
                <a:ea typeface="ＭＳ Ｐゴシック" pitchFamily="34" charset="-128"/>
              </a:rPr>
              <a:t>C</a:t>
            </a:r>
            <a:r>
              <a:rPr lang="tr-TR" altLang="en-US" sz="2000">
                <a:ea typeface="ＭＳ Ｐゴシック" pitchFamily="34" charset="-128"/>
              </a:rPr>
              <a:t>’</a:t>
            </a:r>
            <a:r>
              <a:rPr lang="tr-TR" sz="2000">
                <a:ea typeface="ＭＳ Ｐゴシック" pitchFamily="34" charset="-128"/>
              </a:rPr>
              <a:t>de üremeyebilirler; bu nedenle, bunlar 37</a:t>
            </a:r>
            <a:r>
              <a:rPr lang="en-US" sz="2000">
                <a:ea typeface="ＭＳ Ｐゴシック" pitchFamily="34" charset="-128"/>
                <a:cs typeface="Arial" pitchFamily="34" charset="0"/>
              </a:rPr>
              <a:t>°</a:t>
            </a:r>
            <a:r>
              <a:rPr lang="tr-TR" sz="2000">
                <a:ea typeface="ＭＳ Ｐゴシック" pitchFamily="34" charset="-128"/>
              </a:rPr>
              <a:t>C</a:t>
            </a:r>
            <a:r>
              <a:rPr lang="tr-TR" altLang="en-US" sz="2000">
                <a:ea typeface="ＭＳ Ｐゴシック" pitchFamily="34" charset="-128"/>
              </a:rPr>
              <a:t>’</a:t>
            </a:r>
            <a:r>
              <a:rPr lang="tr-TR" sz="2000">
                <a:ea typeface="ＭＳ Ｐゴシック" pitchFamily="34" charset="-128"/>
              </a:rPr>
              <a:t>ye ek olarak 25</a:t>
            </a:r>
            <a:r>
              <a:rPr lang="en-US" sz="2000">
                <a:ea typeface="ＭＳ Ｐゴシック" pitchFamily="34" charset="-128"/>
                <a:cs typeface="Arial" pitchFamily="34" charset="0"/>
              </a:rPr>
              <a:t>°</a:t>
            </a:r>
            <a:r>
              <a:rPr lang="tr-TR" sz="2000">
                <a:ea typeface="ＭＳ Ｐゴシック" pitchFamily="34" charset="-128"/>
              </a:rPr>
              <a:t>C</a:t>
            </a:r>
            <a:r>
              <a:rPr lang="tr-TR" altLang="en-US" sz="2000">
                <a:ea typeface="ＭＳ Ｐゴシック" pitchFamily="34" charset="-128"/>
              </a:rPr>
              <a:t>’</a:t>
            </a:r>
            <a:r>
              <a:rPr lang="tr-TR" sz="2000">
                <a:ea typeface="ＭＳ Ｐゴシック" pitchFamily="34" charset="-128"/>
              </a:rPr>
              <a:t>de üretilirler.</a:t>
            </a:r>
          </a:p>
        </p:txBody>
      </p:sp>
    </p:spTree>
    <p:extLst>
      <p:ext uri="{BB962C8B-B14F-4D97-AF65-F5344CB8AC3E}">
        <p14:creationId xmlns:p14="http://schemas.microsoft.com/office/powerpoint/2010/main" val="9274964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1" name="Rectangle 2"/>
          <p:cNvSpPr>
            <a:spLocks noGrp="1" noChangeArrowheads="1"/>
          </p:cNvSpPr>
          <p:nvPr>
            <p:ph type="title"/>
          </p:nvPr>
        </p:nvSpPr>
        <p:spPr>
          <a:xfrm>
            <a:off x="1981200" y="274638"/>
            <a:ext cx="8229600" cy="633412"/>
          </a:xfrm>
        </p:spPr>
        <p:txBody>
          <a:bodyPr/>
          <a:lstStyle/>
          <a:p>
            <a:pPr algn="l" eaLnBrk="1" hangingPunct="1"/>
            <a:r>
              <a:rPr lang="tr-TR" sz="3200">
                <a:ea typeface="ＭＳ Ｐゴシック" pitchFamily="34" charset="-128"/>
              </a:rPr>
              <a:t>İdentifikasyon</a:t>
            </a:r>
          </a:p>
        </p:txBody>
      </p:sp>
      <p:sp>
        <p:nvSpPr>
          <p:cNvPr id="184322" name="Rectangle 3"/>
          <p:cNvSpPr>
            <a:spLocks noGrp="1" noChangeArrowheads="1"/>
          </p:cNvSpPr>
          <p:nvPr>
            <p:ph type="body" idx="1"/>
          </p:nvPr>
        </p:nvSpPr>
        <p:spPr>
          <a:xfrm>
            <a:off x="1981200" y="981075"/>
            <a:ext cx="8229600" cy="5145088"/>
          </a:xfrm>
        </p:spPr>
        <p:txBody>
          <a:bodyPr/>
          <a:lstStyle/>
          <a:p>
            <a:pPr eaLnBrk="1" hangingPunct="1"/>
            <a:r>
              <a:rPr lang="tr-TR" sz="2000">
                <a:ea typeface="ＭＳ Ｐゴシック" pitchFamily="34" charset="-128"/>
              </a:rPr>
              <a:t>Koloni Morfolojisi:</a:t>
            </a:r>
          </a:p>
          <a:p>
            <a:pPr eaLnBrk="1" hangingPunct="1"/>
            <a:r>
              <a:rPr lang="tr-TR" sz="2000" b="1" i="1">
                <a:ea typeface="ＭＳ Ｐゴシック" pitchFamily="34" charset="-128"/>
              </a:rPr>
              <a:t>A. fumigatus:</a:t>
            </a:r>
            <a:r>
              <a:rPr lang="tr-TR" sz="2000">
                <a:ea typeface="ＭＳ Ｐゴシック" pitchFamily="34" charset="-128"/>
              </a:rPr>
              <a:t> İlk ürediğinde beyaz tüylü koloni, daha sonraları hızla kadifemsi ve granüler karakter kazanmaktadır. Parlak mavimsi-yeşil renktedir. Yaşlı koloniler grimsi renk alabilir.</a:t>
            </a:r>
          </a:p>
          <a:p>
            <a:pPr eaLnBrk="1" hangingPunct="1"/>
            <a:r>
              <a:rPr lang="tr-TR" sz="2000" b="1" i="1">
                <a:ea typeface="ＭＳ Ｐゴシック" pitchFamily="34" charset="-128"/>
              </a:rPr>
              <a:t>A. niger:</a:t>
            </a:r>
            <a:r>
              <a:rPr lang="tr-TR" sz="2000">
                <a:ea typeface="ＭＳ Ｐゴシック" pitchFamily="34" charset="-128"/>
              </a:rPr>
              <a:t> İlk üremede beyaz ancak hemen sonra siyah konidialar üreyince karabiber benzeri koloni oluşturur. Arkadan krem beyazı renklidir. </a:t>
            </a:r>
          </a:p>
          <a:p>
            <a:pPr eaLnBrk="1" hangingPunct="1"/>
            <a:r>
              <a:rPr lang="tr-TR" sz="2000" b="1" i="1">
                <a:ea typeface="ＭＳ Ｐゴシック" pitchFamily="34" charset="-128"/>
              </a:rPr>
              <a:t>A. flavus:</a:t>
            </a:r>
            <a:r>
              <a:rPr lang="tr-TR" sz="2000">
                <a:ea typeface="ＭＳ Ｐゴシック" pitchFamily="34" charset="-128"/>
              </a:rPr>
              <a:t> İlk üremede pamuksu aerial miselyumlar ancak daha sonra şeker benzeri sarı-yeşil koloniler.</a:t>
            </a:r>
          </a:p>
          <a:p>
            <a:pPr eaLnBrk="1" hangingPunct="1"/>
            <a:r>
              <a:rPr lang="tr-TR" sz="2000" b="1" i="1">
                <a:ea typeface="ＭＳ Ｐゴシック" pitchFamily="34" charset="-128"/>
              </a:rPr>
              <a:t>A. terreus:</a:t>
            </a:r>
            <a:r>
              <a:rPr lang="tr-TR" sz="2000">
                <a:ea typeface="ＭＳ Ｐゴシック" pitchFamily="34" charset="-128"/>
              </a:rPr>
              <a:t> Beyaz daha sonra tarçın rengi ve yaygın sporlanmayla birlikte şeker görünümü alır.</a:t>
            </a:r>
          </a:p>
        </p:txBody>
      </p:sp>
    </p:spTree>
    <p:extLst>
      <p:ext uri="{BB962C8B-B14F-4D97-AF65-F5344CB8AC3E}">
        <p14:creationId xmlns:p14="http://schemas.microsoft.com/office/powerpoint/2010/main" val="9509551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821</Words>
  <Application>Microsoft Office PowerPoint</Application>
  <PresentationFormat>Geniş ekran</PresentationFormat>
  <Paragraphs>87</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ＭＳ Ｐゴシック</vt:lpstr>
      <vt:lpstr>Arial</vt:lpstr>
      <vt:lpstr>Calibri</vt:lpstr>
      <vt:lpstr>Calibri Light</vt:lpstr>
      <vt:lpstr>Office Teması</vt:lpstr>
      <vt:lpstr>Sistemik Mikozesler</vt:lpstr>
      <vt:lpstr>Aspergillus Türleri</vt:lpstr>
      <vt:lpstr>PowerPoint Sunusu</vt:lpstr>
      <vt:lpstr>PowerPoint Sunusu</vt:lpstr>
      <vt:lpstr>Patogenez:</vt:lpstr>
      <vt:lpstr>A. fumigatus Hastalıkları ve Konakçıları</vt:lpstr>
      <vt:lpstr>Laboratuvar Teşhisi</vt:lpstr>
      <vt:lpstr>Direkt mikroskopi</vt:lpstr>
      <vt:lpstr>İdentifikasyon</vt:lpstr>
      <vt:lpstr>Seroloji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Sistemik Mikozesler</dc:title>
  <dc:creator>Inci Basak Kaya</dc:creator>
  <cp:lastModifiedBy>Inci Basak Kaya</cp:lastModifiedBy>
  <cp:revision>1</cp:revision>
  <dcterms:created xsi:type="dcterms:W3CDTF">2019-09-27T09:07:08Z</dcterms:created>
  <dcterms:modified xsi:type="dcterms:W3CDTF">2019-09-27T09:07:16Z</dcterms:modified>
</cp:coreProperties>
</file>