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4" d="100"/>
          <a:sy n="94" d="100"/>
        </p:scale>
        <p:origin x="-882" y="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12.10.2019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12.10.2019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12.10.2019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12.10.2019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12.10.2019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12.10.2019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12.10.2019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12.10.2019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12.10.2019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12.10.2019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12.10.2019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12.10.2019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714356"/>
            <a:ext cx="8229600" cy="5411807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tr-TR" dirty="0" smtClean="0"/>
          </a:p>
          <a:p>
            <a:pPr marL="0" indent="0" algn="ctr">
              <a:buNone/>
            </a:pPr>
            <a:r>
              <a:rPr lang="tr-TR" dirty="0" smtClean="0"/>
              <a:t>KAMUSAL </a:t>
            </a:r>
            <a:r>
              <a:rPr lang="tr-TR" dirty="0" smtClean="0"/>
              <a:t>ALAN, KAMUSAL DİN VE KAMUSAL AKIL</a:t>
            </a:r>
          </a:p>
          <a:p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pPr marL="0" indent="0" algn="ctr">
              <a:buNone/>
            </a:pPr>
            <a:r>
              <a:rPr lang="tr-TR" dirty="0" smtClean="0"/>
              <a:t>AHMET </a:t>
            </a:r>
            <a:r>
              <a:rPr lang="tr-TR" dirty="0" smtClean="0"/>
              <a:t>ÇİĞDEM</a:t>
            </a:r>
          </a:p>
          <a:p>
            <a:endParaRPr lang="tr-TR" dirty="0" smtClean="0"/>
          </a:p>
          <a:p>
            <a:pPr marL="0" indent="0">
              <a:buNone/>
            </a:pPr>
            <a:endParaRPr lang="tr-TR" dirty="0" smtClean="0"/>
          </a:p>
          <a:p>
            <a:pPr>
              <a:buNone/>
            </a:pPr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Kamusal Din, Dinsel Kamusal Alan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tr-TR" dirty="0" smtClean="0"/>
              <a:t>Dinin kurumsal-sosyolojik boyutunun kamusal alan tartışmalarına dahil edilmesi, Weber’in deyişiyle, “dünya dinlerinin kamusal alana kültürel ve politik işlevler kazandırma çabasıdır”.</a:t>
            </a:r>
          </a:p>
          <a:p>
            <a:r>
              <a:rPr lang="tr-TR" dirty="0" smtClean="0"/>
              <a:t>Klasik düşünürlerden önde gelen Marks, kamusal alandan (insanların yurttaş olarak kurdukları alandan) geri çekilmesi gerektiği vurgulanarak dini bireyin özel hayatıyla sınırlı kalması gerektiği konusunda düşüncelerini beyan etmiştir.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Kamusal Din, Dinsel Kamusal Alan-2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tr-TR" dirty="0" smtClean="0"/>
              <a:t>Dinler için modern toplumsal dünyada gerçek hedef, sekülerleşen toplumdan kamusal güç ve direnç kazanmak için çaba sarf ederler ve kamusal alanın imkanlarından sonuna kadar faydalanmak isterler.</a:t>
            </a:r>
          </a:p>
          <a:p>
            <a:r>
              <a:rPr lang="tr-TR" dirty="0" smtClean="0"/>
              <a:t>Modern dünyada dini kaderini belirleyecek temel olgu, dinin bireylerin özel alanlarının ve mahrem dünyalarının bir barınağı olarak yapısallaşmasının ortadan kaldırılmasına yönelik verilen uğraştır.</a:t>
            </a:r>
            <a:endParaRPr lang="tr-T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Kamusal Akıl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5286412"/>
          </a:xfrm>
        </p:spPr>
        <p:txBody>
          <a:bodyPr>
            <a:normAutofit fontScale="92500" lnSpcReduction="10000"/>
          </a:bodyPr>
          <a:lstStyle/>
          <a:p>
            <a:r>
              <a:rPr lang="tr-TR" dirty="0" smtClean="0"/>
              <a:t>Kamusallık, aklın eleştirel fonksiyonlarının, kamusal aklın ancak eleştirel amaçların hizmetinde kullanılabileceği bilinciyle gerçekleşeceği belirtilmektedir.</a:t>
            </a:r>
          </a:p>
          <a:p>
            <a:r>
              <a:rPr lang="tr-TR" dirty="0" smtClean="0"/>
              <a:t>Kamusal alanın rasyonel örgütlenmesi, kamusal alandaki toplumsal öznelerin rasyonel bakış açısıyla kamusal alanın şekillenmesinde  toplumsal ve ekonomik gereksinimleri karşılarken “etik” meşruiyete dikkat edilmelidir.</a:t>
            </a:r>
          </a:p>
          <a:p>
            <a:r>
              <a:rPr lang="tr-TR" dirty="0" smtClean="0"/>
              <a:t>Kamusal akıl bireylerin Kant’ın ifadesiyle sorumlu  ve özerk bir donanıma sahip olmasına dikkat çekilmektedir.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Türkiye’de Kamusal Alan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 smtClean="0"/>
              <a:t>Kamusal Alan, toplumsal bütünlük konusunda söz söyleme hakkına sahip olamayacak kadar cılızdır.</a:t>
            </a:r>
          </a:p>
          <a:p>
            <a:r>
              <a:rPr lang="tr-TR" dirty="0" smtClean="0"/>
              <a:t>Türkiye'deki kamusal alan kavramı tarihsel olarak geri döndürülmesi mümkün olmayan burjuva kamusal alan modeli ve teorisinin eziciliğini taşımaktadır. </a:t>
            </a:r>
          </a:p>
          <a:p>
            <a:r>
              <a:rPr lang="tr-TR" dirty="0" smtClean="0"/>
              <a:t>“Kamuoyu” kavramını temsil etme konusunda “söz” sahibi olma konusunda “pazar ilişkileri, bürokrasi ve devlet” ortak hareket etme konusunda her zamankinden daha zor durumdadır.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Türkiye’de Kamusal Alan-2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Kamusal alanın devlete ve bürokrasiye yönelik iradi müdahale imkanları sınırlandırılmış olduğu üzerinde durulmaktadır.</a:t>
            </a:r>
          </a:p>
          <a:p>
            <a:endParaRPr lang="tr-TR" dirty="0" smtClean="0"/>
          </a:p>
          <a:p>
            <a:r>
              <a:rPr lang="tr-TR" dirty="0" smtClean="0"/>
              <a:t>Devletin sınırlandırılmasından doğan gerçeklikte devletin imkanları değil, kamusal alanı kendi çıkar alanı </a:t>
            </a:r>
            <a:r>
              <a:rPr lang="tr-TR" smtClean="0"/>
              <a:t>olarak tahsis etmeye </a:t>
            </a:r>
            <a:r>
              <a:rPr lang="tr-TR" dirty="0" smtClean="0"/>
              <a:t>çalışan burjuvazinin lehine işlediği üzerine vurgu yapılmaktadır.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İLGİLİ DÜŞÜNÜRLER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Kamusal alanın yapısal dönüşümü,</a:t>
            </a:r>
          </a:p>
          <a:p>
            <a:r>
              <a:rPr lang="tr-TR" dirty="0" smtClean="0"/>
              <a:t>Aydınlanma Diyalektiği,</a:t>
            </a:r>
          </a:p>
          <a:p>
            <a:r>
              <a:rPr lang="tr-TR" dirty="0" smtClean="0"/>
              <a:t>Frankfurt Okulu </a:t>
            </a:r>
          </a:p>
          <a:p>
            <a:r>
              <a:rPr lang="tr-TR" dirty="0" smtClean="0"/>
              <a:t>Max </a:t>
            </a:r>
            <a:r>
              <a:rPr lang="tr-TR" dirty="0" err="1" smtClean="0"/>
              <a:t>Horkheimer</a:t>
            </a:r>
            <a:r>
              <a:rPr lang="tr-TR" dirty="0" smtClean="0"/>
              <a:t> (1895-1973)</a:t>
            </a:r>
          </a:p>
          <a:p>
            <a:r>
              <a:rPr lang="tr-TR" dirty="0" err="1" smtClean="0"/>
              <a:t>Herbert</a:t>
            </a:r>
            <a:r>
              <a:rPr lang="tr-TR" dirty="0" smtClean="0"/>
              <a:t> </a:t>
            </a:r>
            <a:r>
              <a:rPr lang="tr-TR" dirty="0" err="1" smtClean="0"/>
              <a:t>Marcuse</a:t>
            </a:r>
            <a:r>
              <a:rPr lang="tr-TR" dirty="0" smtClean="0"/>
              <a:t> (1898-1979)</a:t>
            </a:r>
          </a:p>
          <a:p>
            <a:r>
              <a:rPr lang="tr-TR" dirty="0" err="1" smtClean="0"/>
              <a:t>Thedor</a:t>
            </a:r>
            <a:r>
              <a:rPr lang="tr-TR" dirty="0" smtClean="0"/>
              <a:t> W. </a:t>
            </a:r>
            <a:r>
              <a:rPr lang="tr-TR" dirty="0" err="1" smtClean="0"/>
              <a:t>Adorno</a:t>
            </a:r>
            <a:r>
              <a:rPr lang="tr-TR" dirty="0" smtClean="0"/>
              <a:t> (1903-1969)</a:t>
            </a:r>
          </a:p>
          <a:p>
            <a:r>
              <a:rPr lang="tr-TR" dirty="0" err="1" smtClean="0"/>
              <a:t>Jürgen</a:t>
            </a:r>
            <a:r>
              <a:rPr lang="tr-TR" dirty="0" smtClean="0"/>
              <a:t> </a:t>
            </a:r>
            <a:r>
              <a:rPr lang="tr-TR" dirty="0" err="1" smtClean="0"/>
              <a:t>Habermas</a:t>
            </a:r>
            <a:r>
              <a:rPr lang="tr-TR" dirty="0" smtClean="0"/>
              <a:t> (1919- )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KAVRAMSAL ARKA PLAN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2. Dünya savaşından sonra kurulmaya çalışılan yeni dünya düzeninde Kapitalizme tepki olarak düşünceler ortaya atmışlardır.</a:t>
            </a:r>
          </a:p>
          <a:p>
            <a:r>
              <a:rPr lang="tr-TR" dirty="0" err="1" smtClean="0"/>
              <a:t>Horkheimer</a:t>
            </a:r>
            <a:r>
              <a:rPr lang="tr-TR" dirty="0" smtClean="0"/>
              <a:t>, </a:t>
            </a:r>
            <a:r>
              <a:rPr lang="tr-TR" dirty="0" err="1" smtClean="0"/>
              <a:t>Marcuse</a:t>
            </a:r>
            <a:r>
              <a:rPr lang="tr-TR" dirty="0" smtClean="0"/>
              <a:t> ve </a:t>
            </a:r>
            <a:r>
              <a:rPr lang="tr-TR" dirty="0" err="1" smtClean="0"/>
              <a:t>Adorno</a:t>
            </a:r>
            <a:r>
              <a:rPr lang="tr-TR" dirty="0" smtClean="0"/>
              <a:t> öncülüğünde, aydınlanmanın göz ardı edilmesi ve kitle endüstrisinin ortaya çıkardığı sonuçlar değerlendirilmiştir. </a:t>
            </a:r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714356"/>
            <a:ext cx="8229600" cy="5411807"/>
          </a:xfrm>
        </p:spPr>
        <p:txBody>
          <a:bodyPr/>
          <a:lstStyle/>
          <a:p>
            <a:r>
              <a:rPr lang="tr-TR" dirty="0" smtClean="0"/>
              <a:t>Kapitalizm, </a:t>
            </a:r>
          </a:p>
          <a:p>
            <a:r>
              <a:rPr lang="tr-TR" dirty="0" smtClean="0"/>
              <a:t>Komünizm,</a:t>
            </a:r>
          </a:p>
          <a:p>
            <a:r>
              <a:rPr lang="tr-TR" dirty="0" err="1" smtClean="0"/>
              <a:t>Proleterya</a:t>
            </a:r>
            <a:r>
              <a:rPr lang="tr-TR" dirty="0" smtClean="0"/>
              <a:t>,</a:t>
            </a:r>
          </a:p>
          <a:p>
            <a:r>
              <a:rPr lang="tr-TR" dirty="0" smtClean="0"/>
              <a:t>Burjuvazi, </a:t>
            </a:r>
          </a:p>
          <a:p>
            <a:r>
              <a:rPr lang="tr-TR" dirty="0" smtClean="0"/>
              <a:t>Kavramları üzerinden bulundukları dönemin problemleri üzerine gitmişlerdir.</a:t>
            </a:r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28596" y="500042"/>
            <a:ext cx="8229600" cy="5643602"/>
          </a:xfrm>
        </p:spPr>
        <p:txBody>
          <a:bodyPr/>
          <a:lstStyle/>
          <a:p>
            <a:r>
              <a:rPr lang="tr-TR" dirty="0" smtClean="0"/>
              <a:t>Kapitalizm karşıtı söylemler ve çalışmalar yapılmıştır.</a:t>
            </a:r>
          </a:p>
          <a:p>
            <a:r>
              <a:rPr lang="tr-TR" dirty="0" err="1" smtClean="0"/>
              <a:t>Adorno</a:t>
            </a:r>
            <a:r>
              <a:rPr lang="tr-TR" dirty="0" smtClean="0"/>
              <a:t> ve </a:t>
            </a:r>
            <a:r>
              <a:rPr lang="tr-TR" dirty="0" err="1" smtClean="0"/>
              <a:t>Horkheimer</a:t>
            </a:r>
            <a:r>
              <a:rPr lang="tr-TR" dirty="0" smtClean="0"/>
              <a:t> daha çok “Kamusal alan” konusunda daha çok Felsefî ve Sosyolojik çalışmalara yoğunlaşmıştır.</a:t>
            </a:r>
          </a:p>
          <a:p>
            <a:r>
              <a:rPr lang="tr-TR" dirty="0" err="1" smtClean="0"/>
              <a:t>Marcuse</a:t>
            </a:r>
            <a:r>
              <a:rPr lang="tr-TR" dirty="0" smtClean="0"/>
              <a:t> ve </a:t>
            </a:r>
            <a:r>
              <a:rPr lang="tr-TR" dirty="0" err="1" smtClean="0"/>
              <a:t>Habermas</a:t>
            </a:r>
            <a:r>
              <a:rPr lang="tr-TR" dirty="0" smtClean="0"/>
              <a:t> ikilisi çalışmalarında “Kamusal alan” problemi üzerine “Politik alanı” ele almışlardır.</a:t>
            </a:r>
          </a:p>
          <a:p>
            <a:r>
              <a:rPr lang="tr-TR" dirty="0" smtClean="0"/>
              <a:t>Modern toplumun sömürü mantığı politik alanda çözülebileceğine temas etmişlerdir.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KAMUSAL ALAN VE DÖNÜŞÜMÜ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Katılım -siyasal katılım- burjuvazi ile iç içe gerçekleşmektedir.</a:t>
            </a:r>
          </a:p>
          <a:p>
            <a:pPr>
              <a:buNone/>
            </a:pPr>
            <a:endParaRPr lang="tr-TR" dirty="0" smtClean="0"/>
          </a:p>
          <a:p>
            <a:r>
              <a:rPr lang="tr-TR" dirty="0" smtClean="0"/>
              <a:t>Kamusal alan, ticari kapitalizm ve toplumsal ve politik şartların olgunlaşması sivil toplumla gelişen iktisadi süreçlerin varoluşunu mümkün kılmakta olduğu üzerine temas edilmektedir.</a:t>
            </a:r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857232"/>
            <a:ext cx="8229600" cy="5268931"/>
          </a:xfrm>
        </p:spPr>
        <p:txBody>
          <a:bodyPr/>
          <a:lstStyle/>
          <a:p>
            <a:r>
              <a:rPr lang="tr-TR" dirty="0" err="1" smtClean="0"/>
              <a:t>Habermas</a:t>
            </a:r>
            <a:r>
              <a:rPr lang="tr-TR" dirty="0" smtClean="0"/>
              <a:t>; demokratik ideal üzerine yoğunlaşmaktan çok, kamusal ortamda faaliyet gösteren kurum ve yapıların demokratik seçeneklerin mümkün kılınmasında faydalı olacak demokratik süreçler üzerine durmaktadır.</a:t>
            </a:r>
          </a:p>
          <a:p>
            <a:endParaRPr lang="tr-TR" dirty="0" smtClean="0"/>
          </a:p>
          <a:p>
            <a:r>
              <a:rPr lang="tr-TR" dirty="0" smtClean="0"/>
              <a:t>Buna “doğal düzen” kavramı adını vermektedir.</a:t>
            </a:r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Kamusal Alanın Yapısal  Dönüşümü-1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Frankfurt Okulunda, kamusal alanın dönüşümü bu alanın yeniden “Feodalleşmesi” anlamına gelmektedir. </a:t>
            </a:r>
          </a:p>
          <a:p>
            <a:pPr>
              <a:buNone/>
            </a:pPr>
            <a:endParaRPr lang="tr-TR" dirty="0" smtClean="0"/>
          </a:p>
          <a:p>
            <a:r>
              <a:rPr lang="tr-TR" dirty="0" smtClean="0"/>
              <a:t>Kamusal alanın dönüşümü, baskıdan ve zorluklardan arındırılmış rasyonel bir tartışma ortamının imkânsızlaşması anlamına gelmektedir.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Kamusal Alanın Yapısal  Dönüşümü-2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28596" y="1428736"/>
            <a:ext cx="8229600" cy="5143536"/>
          </a:xfrm>
        </p:spPr>
        <p:txBody>
          <a:bodyPr>
            <a:normAutofit fontScale="92500" lnSpcReduction="20000"/>
          </a:bodyPr>
          <a:lstStyle/>
          <a:p>
            <a:r>
              <a:rPr lang="tr-TR" dirty="0" smtClean="0"/>
              <a:t>Medya üzerinden yapılan algı operasyonları “Görüş Manipülasyonu” olarak değerlendirilmektedir.</a:t>
            </a:r>
          </a:p>
          <a:p>
            <a:endParaRPr lang="tr-TR" dirty="0" smtClean="0"/>
          </a:p>
          <a:p>
            <a:r>
              <a:rPr lang="tr-TR" dirty="0" smtClean="0"/>
              <a:t>Kamusal alanda “Vesayet” kavramı gündeme getirilerek, mülk sahibi burjuvazinin özel alanı haline getirildiği üzerine durulmaktadır.</a:t>
            </a:r>
          </a:p>
          <a:p>
            <a:endParaRPr lang="tr-TR" dirty="0" smtClean="0"/>
          </a:p>
          <a:p>
            <a:r>
              <a:rPr lang="tr-TR" dirty="0" smtClean="0"/>
              <a:t>Kamusal alana devlet müdahalesinin meşrulaştırılması, hem sivil toplum hem de kamusal alanın yok edilmesi anlamını taşımaktadır.</a:t>
            </a:r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196</TotalTime>
  <Words>602</Words>
  <Application>Microsoft Office PowerPoint</Application>
  <PresentationFormat>Ekran Gösterisi (4:3)</PresentationFormat>
  <Paragraphs>63</Paragraphs>
  <Slides>14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14</vt:i4>
      </vt:variant>
    </vt:vector>
  </HeadingPairs>
  <TitlesOfParts>
    <vt:vector size="15" baseType="lpstr">
      <vt:lpstr>Ofis Teması</vt:lpstr>
      <vt:lpstr>PowerPoint Sunusu</vt:lpstr>
      <vt:lpstr>İLGİLİ DÜŞÜNÜRLER</vt:lpstr>
      <vt:lpstr>KAVRAMSAL ARKA PLAN</vt:lpstr>
      <vt:lpstr>PowerPoint Sunusu</vt:lpstr>
      <vt:lpstr>PowerPoint Sunusu</vt:lpstr>
      <vt:lpstr>KAMUSAL ALAN VE DÖNÜŞÜMÜ</vt:lpstr>
      <vt:lpstr>PowerPoint Sunusu</vt:lpstr>
      <vt:lpstr>Kamusal Alanın Yapısal  Dönüşümü-1</vt:lpstr>
      <vt:lpstr>Kamusal Alanın Yapısal  Dönüşümü-2</vt:lpstr>
      <vt:lpstr>Kamusal Din, Dinsel Kamusal Alan</vt:lpstr>
      <vt:lpstr>Kamusal Din, Dinsel Kamusal Alan-2</vt:lpstr>
      <vt:lpstr>Kamusal Akıl</vt:lpstr>
      <vt:lpstr>Türkiye’de Kamusal Alan</vt:lpstr>
      <vt:lpstr>Türkiye’de Kamusal Alan-2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abdulkadirpc</dc:creator>
  <cp:lastModifiedBy>user</cp:lastModifiedBy>
  <cp:revision>27</cp:revision>
  <dcterms:created xsi:type="dcterms:W3CDTF">2019-10-11T11:29:28Z</dcterms:created>
  <dcterms:modified xsi:type="dcterms:W3CDTF">2019-10-12T12:03:59Z</dcterms:modified>
</cp:coreProperties>
</file>