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58" r:id="rId6"/>
    <p:sldId id="264" r:id="rId7"/>
    <p:sldId id="259" r:id="rId8"/>
    <p:sldId id="260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69385C-FAC9-49E6-8676-32177FB4BA72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15669B-5513-4183-BF92-862890192F0F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67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385C-FAC9-49E6-8676-32177FB4BA72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69B-5513-4183-BF92-862890192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20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385C-FAC9-49E6-8676-32177FB4BA72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69B-5513-4183-BF92-862890192F0F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06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385C-FAC9-49E6-8676-32177FB4BA72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69B-5513-4183-BF92-862890192F0F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305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385C-FAC9-49E6-8676-32177FB4BA72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69B-5513-4183-BF92-862890192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7438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385C-FAC9-49E6-8676-32177FB4BA72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69B-5513-4183-BF92-862890192F0F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11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385C-FAC9-49E6-8676-32177FB4BA72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69B-5513-4183-BF92-862890192F0F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248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385C-FAC9-49E6-8676-32177FB4BA72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69B-5513-4183-BF92-862890192F0F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552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385C-FAC9-49E6-8676-32177FB4BA72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69B-5513-4183-BF92-862890192F0F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90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385C-FAC9-49E6-8676-32177FB4BA72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69B-5513-4183-BF92-862890192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494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385C-FAC9-49E6-8676-32177FB4BA72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69B-5513-4183-BF92-862890192F0F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385C-FAC9-49E6-8676-32177FB4BA72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69B-5513-4183-BF92-862890192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29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385C-FAC9-49E6-8676-32177FB4BA72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69B-5513-4183-BF92-862890192F0F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50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385C-FAC9-49E6-8676-32177FB4BA72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69B-5513-4183-BF92-862890192F0F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7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385C-FAC9-49E6-8676-32177FB4BA72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69B-5513-4183-BF92-862890192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740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385C-FAC9-49E6-8676-32177FB4BA72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69B-5513-4183-BF92-862890192F0F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23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385C-FAC9-49E6-8676-32177FB4BA72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69B-5513-4183-BF92-862890192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92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69385C-FAC9-49E6-8676-32177FB4BA72}" type="datetimeFigureOut">
              <a:rPr lang="tr-TR" smtClean="0"/>
              <a:t>4.1.2018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15669B-5513-4183-BF92-862890192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197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Biyofilm</a:t>
            </a:r>
            <a:r>
              <a:rPr lang="tr-TR" dirty="0" smtClean="0"/>
              <a:t> </a:t>
            </a:r>
            <a:r>
              <a:rPr lang="tr-TR" dirty="0" err="1" smtClean="0"/>
              <a:t>Matriksi</a:t>
            </a:r>
            <a:r>
              <a:rPr lang="tr-TR" dirty="0" smtClean="0"/>
              <a:t> ve Bileşenleri (devam)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56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Enzimler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Biyofilm</a:t>
            </a:r>
            <a:r>
              <a:rPr lang="tr-TR" dirty="0"/>
              <a:t> yapısında besinsel kıtlık başladığı zamanlarda, enzimlerin EPS bileşenlerini de </a:t>
            </a:r>
            <a:r>
              <a:rPr lang="tr-TR" dirty="0" err="1"/>
              <a:t>degrade</a:t>
            </a:r>
            <a:r>
              <a:rPr lang="tr-TR" dirty="0"/>
              <a:t> ettiği bilinmektedir. </a:t>
            </a:r>
            <a:endParaRPr lang="tr-TR" dirty="0" smtClean="0"/>
          </a:p>
          <a:p>
            <a:endParaRPr lang="tr-TR"/>
          </a:p>
          <a:p>
            <a:r>
              <a:rPr lang="tr-TR" smtClean="0"/>
              <a:t>EPS </a:t>
            </a:r>
            <a:r>
              <a:rPr lang="tr-TR" dirty="0"/>
              <a:t>bileşenlerini </a:t>
            </a:r>
            <a:r>
              <a:rPr lang="tr-TR" dirty="0" err="1"/>
              <a:t>degrade</a:t>
            </a:r>
            <a:r>
              <a:rPr lang="tr-TR" dirty="0"/>
              <a:t> eden enzimler, </a:t>
            </a:r>
            <a:r>
              <a:rPr lang="tr-TR" dirty="0" err="1"/>
              <a:t>matrikste</a:t>
            </a:r>
            <a:r>
              <a:rPr lang="tr-TR" dirty="0"/>
              <a:t> bulunan polimerleri düşük molekül ağırlıklı ürünlere çeviren sindirim sistemi gibi çalışır ve bu ürünlerin karbon ve enerji kaynağı olarak kullanılmasını sağlar.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514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Yapısal Proteinler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Matrikste</a:t>
            </a:r>
            <a:r>
              <a:rPr lang="tr-TR" dirty="0" smtClean="0"/>
              <a:t> </a:t>
            </a:r>
            <a:r>
              <a:rPr lang="tr-TR" dirty="0"/>
              <a:t>bulunan, </a:t>
            </a:r>
            <a:r>
              <a:rPr lang="tr-TR" dirty="0" err="1"/>
              <a:t>enzimatik</a:t>
            </a:r>
            <a:r>
              <a:rPr lang="tr-TR" dirty="0"/>
              <a:t> olmayan, hücre-yüzey ilişkili ve bazıları </a:t>
            </a:r>
            <a:r>
              <a:rPr lang="tr-TR" dirty="0" err="1"/>
              <a:t>ekstraselüler</a:t>
            </a:r>
            <a:r>
              <a:rPr lang="tr-TR" dirty="0"/>
              <a:t> karbonhidrat-bağlayıcı olan proteinler; yüzey ve EPS arasında bağlantı sağlamasının yanı sıra </a:t>
            </a:r>
            <a:r>
              <a:rPr lang="tr-TR" dirty="0" err="1"/>
              <a:t>biyofilm</a:t>
            </a:r>
            <a:r>
              <a:rPr lang="tr-TR" dirty="0"/>
              <a:t> yapısının </a:t>
            </a:r>
            <a:r>
              <a:rPr lang="tr-TR" dirty="0" err="1"/>
              <a:t>polisakkarit-matriks</a:t>
            </a:r>
            <a:r>
              <a:rPr lang="tr-TR" dirty="0"/>
              <a:t> ağının stabilizasyonundan da sorumludurlar. </a:t>
            </a:r>
            <a:endParaRPr lang="tr-TR" dirty="0" smtClean="0"/>
          </a:p>
          <a:p>
            <a:r>
              <a:rPr lang="tr-TR" dirty="0" smtClean="0"/>
              <a:t>Örneğin</a:t>
            </a:r>
            <a:r>
              <a:rPr lang="tr-TR" dirty="0"/>
              <a:t>, diş çürümesine neden olan faktörlerden </a:t>
            </a:r>
            <a:r>
              <a:rPr lang="tr-TR" i="1" dirty="0" err="1"/>
              <a:t>Streptococcus</a:t>
            </a:r>
            <a:r>
              <a:rPr lang="tr-TR" i="1" dirty="0"/>
              <a:t> </a:t>
            </a:r>
            <a:r>
              <a:rPr lang="tr-TR" i="1" dirty="0" err="1"/>
              <a:t>mutans</a:t>
            </a:r>
            <a:r>
              <a:rPr lang="tr-TR" dirty="0" err="1"/>
              <a:t>’ın</a:t>
            </a:r>
            <a:r>
              <a:rPr lang="tr-TR" dirty="0"/>
              <a:t> oluşturduğu </a:t>
            </a:r>
            <a:r>
              <a:rPr lang="tr-TR" dirty="0" err="1"/>
              <a:t>biyofilm</a:t>
            </a:r>
            <a:r>
              <a:rPr lang="tr-TR" dirty="0"/>
              <a:t> yapısındaki </a:t>
            </a:r>
            <a:r>
              <a:rPr lang="tr-TR" dirty="0" err="1"/>
              <a:t>glukan</a:t>
            </a:r>
            <a:r>
              <a:rPr lang="tr-TR" dirty="0"/>
              <a:t>-bağlayıcı </a:t>
            </a:r>
            <a:r>
              <a:rPr lang="tr-TR" dirty="0" smtClean="0"/>
              <a:t>proteinler, </a:t>
            </a:r>
            <a:r>
              <a:rPr lang="tr-TR" dirty="0" err="1"/>
              <a:t>lektin</a:t>
            </a:r>
            <a:r>
              <a:rPr lang="tr-TR" dirty="0"/>
              <a:t> benzeri </a:t>
            </a:r>
            <a:r>
              <a:rPr lang="tr-TR" dirty="0" smtClean="0"/>
              <a:t>proteinler, </a:t>
            </a:r>
            <a:r>
              <a:rPr lang="tr-TR" i="1" dirty="0" err="1"/>
              <a:t>Azospirillum</a:t>
            </a:r>
            <a:r>
              <a:rPr lang="tr-TR" i="1" dirty="0"/>
              <a:t> </a:t>
            </a:r>
            <a:r>
              <a:rPr lang="tr-TR" i="1" dirty="0" err="1"/>
              <a:t>brasiliense</a:t>
            </a:r>
            <a:r>
              <a:rPr lang="tr-TR" dirty="0" err="1"/>
              <a:t>’in</a:t>
            </a:r>
            <a:r>
              <a:rPr lang="tr-TR" dirty="0"/>
              <a:t> dış </a:t>
            </a:r>
            <a:r>
              <a:rPr lang="tr-TR" dirty="0" err="1"/>
              <a:t>membran</a:t>
            </a:r>
            <a:r>
              <a:rPr lang="tr-TR" dirty="0"/>
              <a:t> </a:t>
            </a:r>
            <a:r>
              <a:rPr lang="tr-TR" dirty="0" err="1" smtClean="0"/>
              <a:t>lektinleri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i="1" dirty="0"/>
              <a:t>P. </a:t>
            </a:r>
            <a:r>
              <a:rPr lang="tr-TR" i="1" dirty="0" err="1"/>
              <a:t>aeruginosa</a:t>
            </a:r>
            <a:r>
              <a:rPr lang="tr-TR" dirty="0" err="1"/>
              <a:t>’nın</a:t>
            </a:r>
            <a:r>
              <a:rPr lang="tr-TR" dirty="0"/>
              <a:t> </a:t>
            </a:r>
            <a:r>
              <a:rPr lang="tr-TR" dirty="0" err="1"/>
              <a:t>galaktoz</a:t>
            </a:r>
            <a:r>
              <a:rPr lang="tr-TR" dirty="0"/>
              <a:t> spesifik  </a:t>
            </a:r>
            <a:r>
              <a:rPr lang="tr-TR" dirty="0" err="1"/>
              <a:t>lektin</a:t>
            </a:r>
            <a:r>
              <a:rPr lang="tr-TR" dirty="0"/>
              <a:t> </a:t>
            </a:r>
            <a:r>
              <a:rPr lang="tr-TR" dirty="0" err="1"/>
              <a:t>LecA</a:t>
            </a:r>
            <a:r>
              <a:rPr lang="tr-TR" dirty="0"/>
              <a:t> ve </a:t>
            </a:r>
            <a:r>
              <a:rPr lang="tr-TR" dirty="0" err="1"/>
              <a:t>fruktoz</a:t>
            </a:r>
            <a:r>
              <a:rPr lang="tr-TR" dirty="0"/>
              <a:t> spesifik </a:t>
            </a:r>
            <a:r>
              <a:rPr lang="tr-TR" dirty="0" err="1"/>
              <a:t>lektin</a:t>
            </a:r>
            <a:r>
              <a:rPr lang="tr-TR" dirty="0"/>
              <a:t> </a:t>
            </a:r>
            <a:r>
              <a:rPr lang="tr-TR" dirty="0" err="1" smtClean="0"/>
              <a:t>LecB</a:t>
            </a:r>
            <a:r>
              <a:rPr lang="tr-TR" dirty="0" smtClean="0"/>
              <a:t> </a:t>
            </a:r>
            <a:r>
              <a:rPr lang="tr-TR" dirty="0"/>
              <a:t>proteinleri de </a:t>
            </a:r>
            <a:r>
              <a:rPr lang="tr-TR" dirty="0" err="1"/>
              <a:t>biyofilm</a:t>
            </a:r>
            <a:r>
              <a:rPr lang="tr-TR" dirty="0"/>
              <a:t> yapısında bulunur.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846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Bir </a:t>
            </a:r>
            <a:r>
              <a:rPr lang="tr-TR" dirty="0" err="1"/>
              <a:t>Matriks</a:t>
            </a:r>
            <a:r>
              <a:rPr lang="tr-TR" dirty="0"/>
              <a:t> Bileşeni Olarak Hücre Dışı </a:t>
            </a:r>
            <a:r>
              <a:rPr lang="tr-TR" dirty="0" err="1"/>
              <a:t>Sürfaktanlar</a:t>
            </a:r>
            <a:r>
              <a:rPr lang="tr-TR" dirty="0"/>
              <a:t> ve Lipitler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Biyofilm</a:t>
            </a:r>
            <a:r>
              <a:rPr lang="tr-TR" dirty="0"/>
              <a:t> </a:t>
            </a:r>
            <a:r>
              <a:rPr lang="tr-TR" dirty="0" err="1"/>
              <a:t>matriksinde</a:t>
            </a:r>
            <a:r>
              <a:rPr lang="tr-TR" dirty="0"/>
              <a:t> bulunan polimerlerden bir diğeri </a:t>
            </a:r>
            <a:r>
              <a:rPr lang="tr-TR" dirty="0" smtClean="0"/>
              <a:t>lipitlerdir. </a:t>
            </a:r>
            <a:r>
              <a:rPr lang="tr-TR" dirty="0"/>
              <a:t>Lipitler </a:t>
            </a:r>
            <a:r>
              <a:rPr lang="tr-TR" dirty="0" err="1"/>
              <a:t>biyofilm</a:t>
            </a:r>
            <a:r>
              <a:rPr lang="tr-TR" dirty="0"/>
              <a:t> yapısının yüzeye tutunmasına katkı sağladığı gibi, biyokimyasal yapılarından dolayı </a:t>
            </a:r>
            <a:r>
              <a:rPr lang="tr-TR" dirty="0" err="1"/>
              <a:t>antimikrobiyallerin</a:t>
            </a:r>
            <a:r>
              <a:rPr lang="tr-TR" dirty="0"/>
              <a:t> etkisini azaltarak yapının korunmasını da sağlar.</a:t>
            </a:r>
          </a:p>
          <a:p>
            <a:r>
              <a:rPr lang="tr-TR" dirty="0"/>
              <a:t>Bir diğer EPS elemanı olan </a:t>
            </a:r>
            <a:r>
              <a:rPr lang="tr-TR" dirty="0" err="1"/>
              <a:t>sürfaktanlar</a:t>
            </a:r>
            <a:r>
              <a:rPr lang="tr-TR" dirty="0"/>
              <a:t> ise </a:t>
            </a:r>
            <a:r>
              <a:rPr lang="tr-TR" dirty="0" err="1"/>
              <a:t>hidrofobik</a:t>
            </a:r>
            <a:r>
              <a:rPr lang="tr-TR" dirty="0"/>
              <a:t> bileşiklerdir. Atmosfer-su ara tabakasındaki mikroorganizmalar tarafından üretilen </a:t>
            </a:r>
            <a:r>
              <a:rPr lang="tr-TR" dirty="0" err="1"/>
              <a:t>sürfaktanlar</a:t>
            </a:r>
            <a:r>
              <a:rPr lang="tr-TR" dirty="0"/>
              <a:t>; atık yağların geri kazanımlarında, petrol sızıntılarında, suyun yüzey geriliminin ayarlanması ve su ile atmosfer arasındaki gaz değişiminin düzenlenmesinde kilit rol </a:t>
            </a:r>
            <a:r>
              <a:rPr lang="tr-TR" dirty="0" smtClean="0"/>
              <a:t>oynarlar.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740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 </a:t>
            </a:r>
            <a:r>
              <a:rPr lang="tr-TR" dirty="0" err="1"/>
              <a:t>Matriks</a:t>
            </a:r>
            <a:r>
              <a:rPr lang="tr-TR" dirty="0"/>
              <a:t> Bileşeni Olarak Su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Marshall vd. (1971), </a:t>
            </a:r>
            <a:r>
              <a:rPr lang="tr-TR" dirty="0" err="1"/>
              <a:t>biyofilm</a:t>
            </a:r>
            <a:r>
              <a:rPr lang="tr-TR" dirty="0"/>
              <a:t> yapısında bulunan su miktarının fazlalığını vurgulamak için </a:t>
            </a:r>
            <a:r>
              <a:rPr lang="tr-TR" dirty="0" err="1"/>
              <a:t>biyofilmleri</a:t>
            </a:r>
            <a:r>
              <a:rPr lang="tr-TR" dirty="0"/>
              <a:t> “katı su” olarak tanımlamıştır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EPS </a:t>
            </a:r>
            <a:r>
              <a:rPr lang="tr-TR" dirty="0" err="1"/>
              <a:t>matriksinin</a:t>
            </a:r>
            <a:r>
              <a:rPr lang="tr-TR" dirty="0"/>
              <a:t> yapısında bulunan su, diğer </a:t>
            </a:r>
            <a:r>
              <a:rPr lang="tr-TR" dirty="0" err="1"/>
              <a:t>kompotentlere</a:t>
            </a:r>
            <a:r>
              <a:rPr lang="tr-TR" dirty="0"/>
              <a:t> ortam sağlamasının yanı sıra, yapının çevreye göre daha yavaş kurumasını sağlar ve </a:t>
            </a:r>
            <a:r>
              <a:rPr lang="tr-TR" dirty="0" err="1"/>
              <a:t>biyofilm</a:t>
            </a:r>
            <a:r>
              <a:rPr lang="tr-TR" dirty="0"/>
              <a:t> hücrelerini tamponlar. </a:t>
            </a:r>
          </a:p>
          <a:p>
            <a:r>
              <a:rPr lang="tr-TR" dirty="0"/>
              <a:t>Bakteriler EPS üretimi yaparken genel olarak su kaybına uğrar. Bu yüzden EPS, bakterilere bu kurumadan etkilenmemeleri için uygun bir ortam </a:t>
            </a:r>
            <a:r>
              <a:rPr lang="tr-TR" dirty="0" smtClean="0"/>
              <a:t>sağlar. </a:t>
            </a:r>
            <a:endParaRPr lang="tr-TR" dirty="0" smtClean="0"/>
          </a:p>
          <a:p>
            <a:r>
              <a:rPr lang="tr-TR" dirty="0" smtClean="0"/>
              <a:t>Çünkü </a:t>
            </a:r>
            <a:r>
              <a:rPr lang="tr-TR" dirty="0"/>
              <a:t>kuruma </a:t>
            </a:r>
            <a:r>
              <a:rPr lang="tr-TR" dirty="0" err="1"/>
              <a:t>EPS’yi</a:t>
            </a:r>
            <a:r>
              <a:rPr lang="tr-TR" dirty="0"/>
              <a:t> yoğunlaştırır, </a:t>
            </a:r>
            <a:r>
              <a:rPr lang="tr-TR" dirty="0" err="1"/>
              <a:t>biyofilm</a:t>
            </a:r>
            <a:r>
              <a:rPr lang="tr-TR" dirty="0"/>
              <a:t> hacmini düşürür ve suya bağlı duran bazı </a:t>
            </a:r>
            <a:r>
              <a:rPr lang="tr-TR" dirty="0" err="1"/>
              <a:t>kompotentlerin</a:t>
            </a:r>
            <a:r>
              <a:rPr lang="tr-TR" dirty="0"/>
              <a:t> bağlantılarının azalmasına neden olup, spesifik olmayan bağlanma bölgelerinin sayısını arttırır.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945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 </a:t>
            </a:r>
            <a:r>
              <a:rPr lang="tr-TR" dirty="0" err="1"/>
              <a:t>Matriks</a:t>
            </a:r>
            <a:r>
              <a:rPr lang="tr-TR" dirty="0"/>
              <a:t> Bileşeni Olarak </a:t>
            </a:r>
            <a:r>
              <a:rPr lang="tr-TR" dirty="0" smtClean="0"/>
              <a:t>Su (devam)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EPS aynı zamanda bazı katyonları, anyonları ve </a:t>
            </a:r>
            <a:r>
              <a:rPr lang="tr-TR" dirty="0" err="1"/>
              <a:t>apolar</a:t>
            </a:r>
            <a:r>
              <a:rPr lang="tr-TR" dirty="0"/>
              <a:t> bileşenleri su fazından ayıran bir moleküler süzgeç görevi görür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 err="1"/>
              <a:t>EPS’de</a:t>
            </a:r>
            <a:r>
              <a:rPr lang="tr-TR" dirty="0"/>
              <a:t>, </a:t>
            </a:r>
            <a:r>
              <a:rPr lang="tr-TR" dirty="0" err="1"/>
              <a:t>apolar</a:t>
            </a:r>
            <a:r>
              <a:rPr lang="tr-TR" dirty="0"/>
              <a:t> bölgeler, hidrojen bağlama bölgeleri, </a:t>
            </a:r>
            <a:r>
              <a:rPr lang="tr-TR" dirty="0" err="1"/>
              <a:t>anyonik</a:t>
            </a:r>
            <a:r>
              <a:rPr lang="tr-TR" dirty="0"/>
              <a:t> ve </a:t>
            </a:r>
            <a:r>
              <a:rPr lang="tr-TR" dirty="0" err="1"/>
              <a:t>katyonik</a:t>
            </a:r>
            <a:r>
              <a:rPr lang="tr-TR" dirty="0"/>
              <a:t> bölgeler vardır. </a:t>
            </a:r>
            <a:endParaRPr lang="tr-TR" dirty="0" smtClean="0"/>
          </a:p>
          <a:p>
            <a:r>
              <a:rPr lang="tr-TR" dirty="0" err="1" smtClean="0"/>
              <a:t>Matriksin</a:t>
            </a:r>
            <a:r>
              <a:rPr lang="tr-TR" dirty="0" smtClean="0"/>
              <a:t> </a:t>
            </a:r>
            <a:r>
              <a:rPr lang="tr-TR" dirty="0"/>
              <a:t>bu yapışkanlığı sayesinde makro ve </a:t>
            </a:r>
            <a:r>
              <a:rPr lang="tr-TR" dirty="0" err="1"/>
              <a:t>nanopartiküller</a:t>
            </a:r>
            <a:r>
              <a:rPr lang="tr-TR" dirty="0"/>
              <a:t> birikip yapıda tutuklanabilir.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071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Bir </a:t>
            </a:r>
            <a:r>
              <a:rPr lang="tr-TR" dirty="0" err="1"/>
              <a:t>Matriks</a:t>
            </a:r>
            <a:r>
              <a:rPr lang="tr-TR" dirty="0"/>
              <a:t> Bileşeni Olarak Hücre Dışı DNA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Bakteri hücreleri </a:t>
            </a:r>
            <a:r>
              <a:rPr lang="tr-TR" dirty="0" err="1"/>
              <a:t>biyofilm</a:t>
            </a:r>
            <a:r>
              <a:rPr lang="tr-TR" dirty="0"/>
              <a:t> </a:t>
            </a:r>
            <a:r>
              <a:rPr lang="tr-TR" dirty="0" err="1"/>
              <a:t>mikrokolonilerinde</a:t>
            </a:r>
            <a:r>
              <a:rPr lang="tr-TR" dirty="0"/>
              <a:t> </a:t>
            </a:r>
            <a:r>
              <a:rPr lang="tr-TR" dirty="0" err="1"/>
              <a:t>otolize</a:t>
            </a:r>
            <a:r>
              <a:rPr lang="tr-TR" dirty="0"/>
              <a:t> olmaktadırlar. Bu durum hücrelerin </a:t>
            </a:r>
            <a:r>
              <a:rPr lang="tr-TR" dirty="0" err="1"/>
              <a:t>genomik</a:t>
            </a:r>
            <a:r>
              <a:rPr lang="tr-TR" dirty="0"/>
              <a:t> DNA parçalarının </a:t>
            </a:r>
            <a:r>
              <a:rPr lang="tr-TR" dirty="0" err="1"/>
              <a:t>biyofilm</a:t>
            </a:r>
            <a:r>
              <a:rPr lang="tr-TR" dirty="0"/>
              <a:t> </a:t>
            </a:r>
            <a:r>
              <a:rPr lang="tr-TR" dirty="0" err="1"/>
              <a:t>matriksine</a:t>
            </a:r>
            <a:r>
              <a:rPr lang="tr-TR" dirty="0"/>
              <a:t> dağılmasına neden olur. </a:t>
            </a:r>
            <a:endParaRPr lang="tr-TR" dirty="0" smtClean="0"/>
          </a:p>
          <a:p>
            <a:r>
              <a:rPr lang="tr-TR" dirty="0" err="1" smtClean="0"/>
              <a:t>Matrikse</a:t>
            </a:r>
            <a:r>
              <a:rPr lang="tr-TR" dirty="0" smtClean="0"/>
              <a:t> </a:t>
            </a:r>
            <a:r>
              <a:rPr lang="tr-TR" dirty="0"/>
              <a:t>bırakılan hücre dışı DNA parçaları </a:t>
            </a:r>
            <a:r>
              <a:rPr lang="tr-TR" dirty="0" err="1"/>
              <a:t>biyofilm</a:t>
            </a:r>
            <a:r>
              <a:rPr lang="tr-TR" dirty="0"/>
              <a:t> yapısı içerisinde diğer bileşenler gibi yapısal ve fonksiyonel görevlere sahip, oldukça önemli bir bileşen haline gelmiştir. </a:t>
            </a:r>
          </a:p>
          <a:p>
            <a:r>
              <a:rPr lang="tr-TR" dirty="0"/>
              <a:t>Hücre dışı DNA bakterilerden </a:t>
            </a:r>
            <a:r>
              <a:rPr lang="tr-TR" dirty="0" err="1"/>
              <a:t>quorum-sensing</a:t>
            </a:r>
            <a:r>
              <a:rPr lang="tr-TR" dirty="0"/>
              <a:t> (QS) mekanizmaları ile salınır. </a:t>
            </a:r>
            <a:endParaRPr lang="tr-TR" dirty="0" smtClean="0"/>
          </a:p>
          <a:p>
            <a:r>
              <a:rPr lang="tr-TR" dirty="0" smtClean="0"/>
              <a:t>QS </a:t>
            </a:r>
            <a:r>
              <a:rPr lang="tr-TR" dirty="0"/>
              <a:t>mekanizmaları </a:t>
            </a:r>
            <a:r>
              <a:rPr lang="tr-TR" dirty="0" err="1"/>
              <a:t>profajların</a:t>
            </a:r>
            <a:r>
              <a:rPr lang="tr-TR" dirty="0"/>
              <a:t> üretimini, hücre </a:t>
            </a:r>
            <a:r>
              <a:rPr lang="tr-TR" dirty="0" err="1"/>
              <a:t>lizisinde</a:t>
            </a:r>
            <a:r>
              <a:rPr lang="tr-TR" dirty="0"/>
              <a:t> yer alan proteinlerin salınmasını ve büyük miktarlarda </a:t>
            </a:r>
            <a:r>
              <a:rPr lang="tr-TR" dirty="0" err="1"/>
              <a:t>eDNA’nın</a:t>
            </a:r>
            <a:r>
              <a:rPr lang="tr-TR" dirty="0"/>
              <a:t> </a:t>
            </a:r>
            <a:r>
              <a:rPr lang="tr-TR" dirty="0" err="1"/>
              <a:t>salımını</a:t>
            </a:r>
            <a:r>
              <a:rPr lang="tr-TR" dirty="0"/>
              <a:t> kontrol eder.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280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Bir </a:t>
            </a:r>
            <a:r>
              <a:rPr lang="tr-TR" dirty="0" err="1"/>
              <a:t>Matriks</a:t>
            </a:r>
            <a:r>
              <a:rPr lang="tr-TR" dirty="0"/>
              <a:t> Bileşeni Olarak Hücre Dışı DNA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eDNA</a:t>
            </a:r>
            <a:r>
              <a:rPr lang="tr-TR" dirty="0"/>
              <a:t> </a:t>
            </a:r>
            <a:r>
              <a:rPr lang="tr-TR" dirty="0" err="1"/>
              <a:t>biyofilm</a:t>
            </a:r>
            <a:r>
              <a:rPr lang="tr-TR" dirty="0"/>
              <a:t> </a:t>
            </a:r>
            <a:r>
              <a:rPr lang="tr-TR" dirty="0" err="1"/>
              <a:t>matriksinde</a:t>
            </a:r>
            <a:r>
              <a:rPr lang="tr-TR" dirty="0"/>
              <a:t> yer alan </a:t>
            </a:r>
            <a:r>
              <a:rPr lang="tr-TR" dirty="0" err="1"/>
              <a:t>polisakkaritlere</a:t>
            </a:r>
            <a:r>
              <a:rPr lang="tr-TR" dirty="0"/>
              <a:t>, proteinlere ve </a:t>
            </a:r>
            <a:r>
              <a:rPr lang="tr-TR" dirty="0" err="1"/>
              <a:t>fenazin</a:t>
            </a:r>
            <a:r>
              <a:rPr lang="tr-TR" dirty="0"/>
              <a:t> gibi </a:t>
            </a:r>
            <a:r>
              <a:rPr lang="tr-TR" dirty="0" err="1"/>
              <a:t>metabolitlere</a:t>
            </a:r>
            <a:r>
              <a:rPr lang="tr-TR" dirty="0"/>
              <a:t> bağlanabilir ve EPS yapısının yapısal direncini arttırabilir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 err="1"/>
              <a:t>Biyofilm</a:t>
            </a:r>
            <a:r>
              <a:rPr lang="tr-TR" dirty="0"/>
              <a:t> yapısının stabilizasyonunda önemli bir rol oynamasının yanı sıra, bakteri hücrelerini fiziksel ve kimyasal değişimlere karşı koruduğu da bilinmektedir.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9396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495</Words>
  <Application>Microsoft Office PowerPoint</Application>
  <PresentationFormat>Geniş ekran</PresentationFormat>
  <Paragraphs>28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</vt:lpstr>
      <vt:lpstr>Biyofilm Matriksi ve Bileşenleri (devam)</vt:lpstr>
      <vt:lpstr>Enzimler</vt:lpstr>
      <vt:lpstr>Yapısal Proteinler </vt:lpstr>
      <vt:lpstr>Bir Matriks Bileşeni Olarak Hücre Dışı Sürfaktanlar ve Lipitler </vt:lpstr>
      <vt:lpstr>Bir Matriks Bileşeni Olarak Su</vt:lpstr>
      <vt:lpstr>Bir Matriks Bileşeni Olarak Su (devam)</vt:lpstr>
      <vt:lpstr>Bir Matriks Bileşeni Olarak Hücre Dışı DNA </vt:lpstr>
      <vt:lpstr>Bir Matriks Bileşeni Olarak Hücre Dışı DNA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Biyofilm Matriksi ve Bileşenleri (devam)</dc:title>
  <dc:creator>iso</dc:creator>
  <cp:lastModifiedBy>iso</cp:lastModifiedBy>
  <cp:revision>3</cp:revision>
  <dcterms:created xsi:type="dcterms:W3CDTF">2018-01-04T07:50:13Z</dcterms:created>
  <dcterms:modified xsi:type="dcterms:W3CDTF">2018-01-04T10:22:46Z</dcterms:modified>
</cp:coreProperties>
</file>