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79" r:id="rId2"/>
    <p:sldId id="380" r:id="rId3"/>
    <p:sldId id="334" r:id="rId4"/>
    <p:sldId id="335" r:id="rId5"/>
    <p:sldId id="342" r:id="rId6"/>
    <p:sldId id="339" r:id="rId7"/>
    <p:sldId id="341" r:id="rId8"/>
    <p:sldId id="338" r:id="rId9"/>
    <p:sldId id="365" r:id="rId10"/>
    <p:sldId id="383"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AE655-523A-4D12-A372-0E354CFE16ED}" type="datetimeFigureOut">
              <a:rPr lang="tr-TR" smtClean="0"/>
              <a:pPr/>
              <a:t>11.10.2021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92B00-99E8-4FCE-952C-C6A837A64EF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lephantjournal.com/2008/10/biomimicry-the-next-generation-of-technology-janine-benyus-bionee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eaLnBrk="1" hangingPunct="1">
              <a:spcBef>
                <a:spcPct val="0"/>
              </a:spcBef>
            </a:pPr>
            <a:r>
              <a:rPr lang="en-GB" b="1" dirty="0" smtClean="0"/>
              <a:t>The Speedo LZR Racer swimsuit mimics shark skin</a:t>
            </a:r>
          </a:p>
          <a:p>
            <a:pPr eaLnBrk="1" hangingPunct="1">
              <a:spcBef>
                <a:spcPct val="0"/>
              </a:spcBef>
            </a:pPr>
            <a:r>
              <a:rPr lang="en-GB" dirty="0" smtClean="0"/>
              <a:t>The new Speedo LZR Racer suit was showcased to the world by US Olympic Gold medallist Michael Phelps. The suit was developed after studying the fast, streamlined and powerfully muscular bodies of sharks, along with their skins. Researchers discovered that sharks have tiny ‘teeth’ within their skin that is positioned across the body of the shark, making for the most efficient flow of water. This close observation of nature has inspired one of the most technologically advanced, and fast, swimsuits.</a:t>
            </a:r>
          </a:p>
          <a:p>
            <a:pPr eaLnBrk="1" hangingPunct="1">
              <a:spcBef>
                <a:spcPct val="0"/>
              </a:spcBef>
            </a:pPr>
            <a:r>
              <a:rPr lang="en-GB" dirty="0" smtClean="0"/>
              <a:t>Information from </a:t>
            </a:r>
            <a:r>
              <a:rPr lang="en-GB" dirty="0" smtClean="0">
                <a:hlinkClick r:id="rId3"/>
              </a:rPr>
              <a:t>http://www.elephantjournal.com/2008/10/biomimicry-the-next-generation-of-technology-janine-benyus-bioneers/</a:t>
            </a:r>
            <a:endParaRPr lang="en-GB" dirty="0" smtClean="0"/>
          </a:p>
          <a:p>
            <a:pPr eaLnBrk="1" hangingPunct="1">
              <a:spcBef>
                <a:spcPct val="0"/>
              </a:spcBef>
            </a:pPr>
            <a:endParaRPr lang="en-GB"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DA5DA88C-B109-47EC-8557-D984123D5AA7}" type="slidenum">
              <a:rPr lang="en-GB"/>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GB" b="1" dirty="0" smtClean="0"/>
              <a:t>Mercedes engineers observe boxfish</a:t>
            </a:r>
          </a:p>
          <a:p>
            <a:r>
              <a:rPr lang="en-GB" dirty="0" smtClean="0"/>
              <a:t>Despite its angular structure, the boxfish has almost as good streamlining qualities as the water drop shape which specialists consider to be the standard for the ideal aerodynamic form. When exposed to an open flow, this streamlined shape has a </a:t>
            </a:r>
            <a:r>
              <a:rPr lang="en-GB" dirty="0" err="1" smtClean="0"/>
              <a:t>Cd</a:t>
            </a:r>
            <a:r>
              <a:rPr lang="en-GB" dirty="0" smtClean="0"/>
              <a:t> value of 0.04. Using computer calculations and wind tunnel tests with an accurate model of the boxfish, the Mercedes engineers achieved a value which came very close to this ideal, namely 0.06 – an outstanding result. It explains why the boxfish is such a good swimmer and is so manoeuvrable with minimal effort.</a:t>
            </a:r>
          </a:p>
          <a:p>
            <a:r>
              <a:rPr lang="en-GB" dirty="0" smtClean="0"/>
              <a:t>For further information, visit: http://conservationreport.com/2008/12/29/biomimicry-solving-engineering-problems-and-inefficiency-by-observing-nature/</a:t>
            </a:r>
            <a:endParaRPr lang="tr-TR" dirty="0"/>
          </a:p>
        </p:txBody>
      </p:sp>
      <p:sp>
        <p:nvSpPr>
          <p:cNvPr id="4" name="3 Slayt Numarası Yer Tutucusu"/>
          <p:cNvSpPr>
            <a:spLocks noGrp="1"/>
          </p:cNvSpPr>
          <p:nvPr>
            <p:ph type="sldNum" sz="quarter" idx="10"/>
          </p:nvPr>
        </p:nvSpPr>
        <p:spPr/>
        <p:txBody>
          <a:bodyPr/>
          <a:lstStyle/>
          <a:p>
            <a:fld id="{90192B00-99E8-4FCE-952C-C6A837A64EFD}" type="slidenum">
              <a:rPr lang="tr-TR" smtClean="0"/>
              <a:pPr/>
              <a:t>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3DD9402-4883-4DD4-8E5C-768A1D5DFCEB}"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3A0481-357E-4EDE-9193-6F14ACA47417}"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60F2781-7E63-4283-A8B1-E26D33305531}"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6FF7089-525C-4053-A71D-BDE30AF9E312}"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AA9519D-AD4E-40EF-8D5B-053E2D0CB1A0}"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222BA0B-16B8-49F1-9E77-ED0B160E2513}"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A84A0FB-8861-4BCD-97C4-9F73BBC358F0}" type="datetime1">
              <a:rPr lang="tr-TR" smtClean="0"/>
              <a:pPr/>
              <a:t>11.10.2021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E727CC-7C7D-434A-92F3-04C54E92C42B}" type="datetime1">
              <a:rPr lang="tr-TR" smtClean="0"/>
              <a:pPr/>
              <a:t>11.10.2021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A4BC429-03D0-46C4-B5E8-A10B959290F6}" type="datetime1">
              <a:rPr lang="tr-TR" smtClean="0"/>
              <a:pPr/>
              <a:t>11.10.2021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1959186-F071-4BF2-B126-DBB09EF3F4A9}"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363BB17-EFB2-4CB7-A86D-FDB8509CA869}"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80BC6-6E16-4FFD-95FB-203B8DFE78B4}" type="datetime1">
              <a:rPr lang="tr-TR" smtClean="0"/>
              <a:pPr/>
              <a:t>11.10.2021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google.co.uk/url?sa=i&amp;rct=j&amp;q=&amp;esrc=s&amp;source=images&amp;cd=&amp;cad=rja&amp;uact=8&amp;ved=2ahUKEwiCuIe4jqbaAhXDWRQKHWB0AMoQjRx6BAgAEAU&amp;url=http://breakthroughmechans.blogspot.com/&amp;psig=AOvVaw1k8b8zy4mafLbCTBjIURxn&amp;ust=1523120020535367"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t/>
            </a:r>
            <a:br>
              <a:rPr lang="tr-TR" dirty="0" smtClean="0"/>
            </a:br>
            <a:r>
              <a:rPr lang="tr-TR" sz="3600" b="1" dirty="0" smtClean="0"/>
              <a:t>Diğer Hayvanlardan Esinlenen Tasarımlar</a:t>
            </a:r>
            <a:endParaRPr lang="tr-TR" sz="3600" b="1" dirty="0"/>
          </a:p>
        </p:txBody>
      </p:sp>
      <p:sp>
        <p:nvSpPr>
          <p:cNvPr id="3" name="2 Alt Başlık"/>
          <p:cNvSpPr>
            <a:spLocks noGrp="1"/>
          </p:cNvSpPr>
          <p:nvPr>
            <p:ph type="subTitle" idx="1"/>
          </p:nvPr>
        </p:nvSpPr>
        <p:spPr/>
        <p:txBody>
          <a:bodyPr>
            <a:normAutofit/>
          </a:bodyPr>
          <a:lstStyle/>
          <a:p>
            <a:pPr>
              <a:spcBef>
                <a:spcPts val="0"/>
              </a:spcBef>
            </a:pPr>
            <a:r>
              <a:rPr lang="tr-TR" sz="2000" b="1" dirty="0" smtClean="0">
                <a:solidFill>
                  <a:schemeClr val="tx1"/>
                </a:solidFill>
              </a:rPr>
              <a:t>Dr. Arzu GÜRSOY ERGEN</a:t>
            </a:r>
          </a:p>
          <a:p>
            <a:pPr>
              <a:spcBef>
                <a:spcPts val="0"/>
              </a:spcBef>
            </a:pPr>
            <a:r>
              <a:rPr lang="tr-TR" sz="2000" b="1" dirty="0" smtClean="0">
                <a:solidFill>
                  <a:schemeClr val="tx1"/>
                </a:solidFill>
              </a:rPr>
              <a:t>Fen Fakültesi</a:t>
            </a:r>
          </a:p>
          <a:p>
            <a:pPr>
              <a:spcBef>
                <a:spcPts val="0"/>
              </a:spcBef>
            </a:pPr>
            <a:r>
              <a:rPr lang="tr-TR" sz="2000" b="1" dirty="0" smtClean="0">
                <a:solidFill>
                  <a:schemeClr val="tx1"/>
                </a:solidFill>
              </a:rPr>
              <a:t>Biyoloji Bölümü</a:t>
            </a:r>
            <a:endParaRPr lang="tr-TR" sz="2000" b="1" dirty="0">
              <a:solidFill>
                <a:schemeClr val="tx1"/>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pic>
        <p:nvPicPr>
          <p:cNvPr id="1026" name="Picture 2" descr="C:\Users\ARZU\Desktop\6-octopus-robot.jpg"/>
          <p:cNvPicPr>
            <a:picLocks noChangeAspect="1" noChangeArrowheads="1"/>
          </p:cNvPicPr>
          <p:nvPr/>
        </p:nvPicPr>
        <p:blipFill>
          <a:blip r:embed="rId2" cstate="print"/>
          <a:srcRect/>
          <a:stretch>
            <a:fillRect/>
          </a:stretch>
        </p:blipFill>
        <p:spPr bwMode="auto">
          <a:xfrm rot="1185372">
            <a:off x="550938" y="585745"/>
            <a:ext cx="1709441" cy="1217165"/>
          </a:xfrm>
          <a:prstGeom prst="rect">
            <a:avLst/>
          </a:prstGeom>
          <a:noFill/>
        </p:spPr>
      </p:pic>
      <p:pic>
        <p:nvPicPr>
          <p:cNvPr id="1027" name="Picture 3" descr="C:\Users\ARZU\Desktop\5315.jpg"/>
          <p:cNvPicPr>
            <a:picLocks noChangeAspect="1" noChangeArrowheads="1"/>
          </p:cNvPicPr>
          <p:nvPr/>
        </p:nvPicPr>
        <p:blipFill>
          <a:blip r:embed="rId3" cstate="print"/>
          <a:srcRect/>
          <a:stretch>
            <a:fillRect/>
          </a:stretch>
        </p:blipFill>
        <p:spPr bwMode="auto">
          <a:xfrm>
            <a:off x="3419872" y="1196752"/>
            <a:ext cx="1751928" cy="1051157"/>
          </a:xfrm>
          <a:prstGeom prst="rect">
            <a:avLst/>
          </a:prstGeom>
          <a:noFill/>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53524">
            <a:off x="251521" y="3645024"/>
            <a:ext cx="1886463"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https://img.cinemablend.com/filter:scale/cb/8/4/6/9/2/6/84692670e3e0c1a40051b87913194c2cacb4dce7340612a1c7f590144e7d2fc7.jpg?mw=6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5301208"/>
            <a:ext cx="2303936" cy="1151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ZU\Desktop\8-bionic-handling-assistant.jpg"/>
          <p:cNvPicPr>
            <a:picLocks noChangeAspect="1" noChangeArrowheads="1"/>
          </p:cNvPicPr>
          <p:nvPr/>
        </p:nvPicPr>
        <p:blipFill>
          <a:blip r:embed="rId6" cstate="print"/>
          <a:srcRect/>
          <a:stretch>
            <a:fillRect/>
          </a:stretch>
        </p:blipFill>
        <p:spPr bwMode="auto">
          <a:xfrm>
            <a:off x="6012160" y="1124744"/>
            <a:ext cx="2047734" cy="1189111"/>
          </a:xfrm>
          <a:prstGeom prst="rect">
            <a:avLst/>
          </a:prstGeom>
          <a:noFill/>
        </p:spPr>
      </p:pic>
      <p:pic>
        <p:nvPicPr>
          <p:cNvPr id="10" name="Picture 3" descr="http://www.technologystudent.com/prddes1/biomim1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749" t="20219" r="3610" b="8808"/>
          <a:stretch/>
        </p:blipFill>
        <p:spPr bwMode="auto">
          <a:xfrm rot="1589314">
            <a:off x="2297481" y="5169559"/>
            <a:ext cx="127832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8172450" y="1052513"/>
            <a:ext cx="1223963" cy="2520950"/>
          </a:xfrm>
          <a:prstGeom prst="roundRect">
            <a:avLst>
              <a:gd name="adj" fmla="val 1265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ounded Rectangle 30"/>
          <p:cNvSpPr/>
          <p:nvPr/>
        </p:nvSpPr>
        <p:spPr>
          <a:xfrm>
            <a:off x="2771775" y="6308725"/>
            <a:ext cx="6516688" cy="360363"/>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Rounded Rectangle 29"/>
          <p:cNvSpPr/>
          <p:nvPr/>
        </p:nvSpPr>
        <p:spPr>
          <a:xfrm>
            <a:off x="-180975" y="4437063"/>
            <a:ext cx="4537075" cy="647700"/>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3"/>
          <p:cNvSpPr>
            <a:spLocks noGrp="1"/>
          </p:cNvSpPr>
          <p:nvPr>
            <p:ph type="title"/>
          </p:nvPr>
        </p:nvSpPr>
        <p:spPr>
          <a:xfrm>
            <a:off x="457200" y="274638"/>
            <a:ext cx="730424" cy="6178698"/>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vert="vert270" rtlCol="0">
            <a:normAutofit fontScale="90000"/>
          </a:bodyPr>
          <a:lstStyle/>
          <a:p>
            <a:pPr fontAlgn="auto">
              <a:spcAft>
                <a:spcPts val="0"/>
              </a:spcAft>
              <a:defRPr/>
            </a:pPr>
            <a:r>
              <a:rPr lang="en-GB" dirty="0" smtClean="0"/>
              <a:t>Bi</a:t>
            </a:r>
            <a:r>
              <a:rPr lang="tr-TR" dirty="0" smtClean="0"/>
              <a:t>y</a:t>
            </a:r>
            <a:r>
              <a:rPr lang="en-GB" dirty="0" err="1" smtClean="0"/>
              <a:t>omimi</a:t>
            </a:r>
            <a:r>
              <a:rPr lang="tr-TR" dirty="0" err="1" smtClean="0"/>
              <a:t>kri</a:t>
            </a:r>
            <a:endParaRPr lang="en-GB" dirty="0"/>
          </a:p>
        </p:txBody>
      </p:sp>
      <p:sp>
        <p:nvSpPr>
          <p:cNvPr id="5" name="Content Placeholder 4"/>
          <p:cNvSpPr>
            <a:spLocks noGrp="1"/>
          </p:cNvSpPr>
          <p:nvPr>
            <p:ph sz="half" idx="1"/>
          </p:nvPr>
        </p:nvSpPr>
        <p:spPr>
          <a:xfrm>
            <a:off x="1476375" y="260350"/>
            <a:ext cx="7199313" cy="647700"/>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r>
              <a:rPr lang="tr-TR" sz="2400" dirty="0" smtClean="0"/>
              <a:t>Tasarımcı</a:t>
            </a:r>
            <a:r>
              <a:rPr lang="en-GB" sz="2400" dirty="0" smtClean="0"/>
              <a:t>:</a:t>
            </a:r>
            <a:endParaRPr lang="en-GB" sz="2400" dirty="0"/>
          </a:p>
        </p:txBody>
      </p:sp>
      <p:sp>
        <p:nvSpPr>
          <p:cNvPr id="6" name="Content Placeholder 5"/>
          <p:cNvSpPr>
            <a:spLocks noGrp="1"/>
          </p:cNvSpPr>
          <p:nvPr>
            <p:ph sz="half" idx="2"/>
          </p:nvPr>
        </p:nvSpPr>
        <p:spPr>
          <a:xfrm>
            <a:off x="1476375" y="1196975"/>
            <a:ext cx="3816350" cy="3384550"/>
          </a:xfrm>
          <a:prstGeom prst="roundRect">
            <a:avLst>
              <a:gd name="adj" fmla="val 10979"/>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endParaRPr lang="en-GB" sz="2400" dirty="0"/>
          </a:p>
        </p:txBody>
      </p:sp>
      <p:sp>
        <p:nvSpPr>
          <p:cNvPr id="7" name="Content Placeholder 5"/>
          <p:cNvSpPr txBox="1">
            <a:spLocks/>
          </p:cNvSpPr>
          <p:nvPr/>
        </p:nvSpPr>
        <p:spPr>
          <a:xfrm>
            <a:off x="5580063" y="1196975"/>
            <a:ext cx="3095625" cy="1439863"/>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342900" indent="-342900" fontAlgn="auto">
              <a:spcBef>
                <a:spcPct val="20000"/>
              </a:spcBef>
              <a:spcAft>
                <a:spcPts val="0"/>
              </a:spcAft>
              <a:buFont typeface="Arial" pitchFamily="34" charset="0"/>
              <a:buChar char="•"/>
              <a:defRPr/>
            </a:pPr>
            <a:r>
              <a:rPr lang="tr-TR" sz="2800" dirty="0" smtClean="0"/>
              <a:t>“Ürün” neyden yapıldı</a:t>
            </a:r>
            <a:r>
              <a:rPr lang="en-GB" sz="2800" dirty="0" smtClean="0"/>
              <a:t>?</a:t>
            </a:r>
            <a:r>
              <a:rPr lang="tr-TR" sz="2800" dirty="0" smtClean="0"/>
              <a:t> Hammaddesi</a:t>
            </a:r>
            <a:endParaRPr lang="en-GB" sz="2800" dirty="0"/>
          </a:p>
        </p:txBody>
      </p:sp>
      <p:sp>
        <p:nvSpPr>
          <p:cNvPr id="8" name="Content Placeholder 5"/>
          <p:cNvSpPr txBox="1">
            <a:spLocks/>
          </p:cNvSpPr>
          <p:nvPr/>
        </p:nvSpPr>
        <p:spPr>
          <a:xfrm>
            <a:off x="5580063" y="2997200"/>
            <a:ext cx="3095625"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a:lnSpc>
                <a:spcPct val="90000"/>
              </a:lnSpc>
              <a:spcBef>
                <a:spcPct val="20000"/>
              </a:spcBef>
              <a:buFont typeface="Arial" pitchFamily="34" charset="0"/>
              <a:buChar char="•"/>
            </a:pPr>
            <a:r>
              <a:rPr lang="tr-TR" sz="2400" dirty="0" smtClean="0">
                <a:solidFill>
                  <a:srgbClr val="000000"/>
                </a:solidFill>
                <a:ea typeface="ＭＳ Ｐゴシック" pitchFamily="34" charset="-128"/>
              </a:rPr>
              <a:t>“Ürün” doğadan nasıl ilham aldı</a:t>
            </a:r>
            <a:r>
              <a:rPr lang="en-GB" sz="2400" dirty="0" smtClean="0">
                <a:solidFill>
                  <a:srgbClr val="000000"/>
                </a:solidFill>
                <a:ea typeface="ＭＳ Ｐゴシック" pitchFamily="34" charset="-128"/>
              </a:rPr>
              <a:t>?</a:t>
            </a:r>
            <a:endParaRPr lang="en-GB" sz="2400" dirty="0">
              <a:solidFill>
                <a:srgbClr val="000000"/>
              </a:solidFill>
              <a:ea typeface="ＭＳ Ｐゴシック" pitchFamily="34" charset="-128"/>
            </a:endParaRPr>
          </a:p>
        </p:txBody>
      </p:sp>
      <p:sp>
        <p:nvSpPr>
          <p:cNvPr id="9" name="Content Placeholder 5"/>
          <p:cNvSpPr txBox="1">
            <a:spLocks/>
          </p:cNvSpPr>
          <p:nvPr/>
        </p:nvSpPr>
        <p:spPr>
          <a:xfrm>
            <a:off x="7019925" y="4868863"/>
            <a:ext cx="16557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defRPr/>
            </a:pPr>
            <a:r>
              <a:rPr lang="tr-TR" sz="2000" dirty="0" smtClean="0"/>
              <a:t>Fotoğraf</a:t>
            </a:r>
            <a:r>
              <a:rPr lang="en-GB" sz="2000" dirty="0" smtClean="0"/>
              <a:t>/</a:t>
            </a:r>
            <a:r>
              <a:rPr lang="tr-TR" sz="2000" dirty="0" err="1" smtClean="0"/>
              <a:t>lar</a:t>
            </a:r>
            <a:endParaRPr lang="en-GB" sz="2000" dirty="0"/>
          </a:p>
        </p:txBody>
      </p:sp>
      <p:sp>
        <p:nvSpPr>
          <p:cNvPr id="10" name="Content Placeholder 5"/>
          <p:cNvSpPr txBox="1">
            <a:spLocks/>
          </p:cNvSpPr>
          <p:nvPr/>
        </p:nvSpPr>
        <p:spPr>
          <a:xfrm>
            <a:off x="3492500" y="4868863"/>
            <a:ext cx="31670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Arial" pitchFamily="34" charset="0"/>
              <a:buChar char="•"/>
              <a:defRPr/>
            </a:pPr>
            <a:r>
              <a:rPr lang="tr-TR" sz="2400" dirty="0" smtClean="0"/>
              <a:t>Bir sistemdeki ürünün döngüsel tasarımı nasıldır?</a:t>
            </a:r>
            <a:endParaRPr lang="en-GB" sz="2400" dirty="0"/>
          </a:p>
        </p:txBody>
      </p:sp>
      <p:sp>
        <p:nvSpPr>
          <p:cNvPr id="11" name="Content Placeholder 5"/>
          <p:cNvSpPr txBox="1">
            <a:spLocks/>
          </p:cNvSpPr>
          <p:nvPr/>
        </p:nvSpPr>
        <p:spPr>
          <a:xfrm>
            <a:off x="1476375" y="4868863"/>
            <a:ext cx="1727200"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 1</a:t>
            </a:r>
            <a:endParaRPr lang="en-GB" sz="2400" dirty="0">
              <a:solidFill>
                <a:schemeClr val="accent3">
                  <a:lumMod val="60000"/>
                  <a:lumOff val="40000"/>
                </a:schemeClr>
              </a:solidFill>
            </a:endParaRPr>
          </a:p>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 </a:t>
            </a:r>
            <a:r>
              <a:rPr lang="en-GB" sz="2400" dirty="0" smtClean="0">
                <a:solidFill>
                  <a:schemeClr val="accent3">
                    <a:lumMod val="75000"/>
                  </a:schemeClr>
                </a:solidFill>
              </a:rPr>
              <a:t>2</a:t>
            </a:r>
            <a:endParaRPr lang="en-GB" sz="2400" dirty="0">
              <a:solidFill>
                <a:schemeClr val="accent3">
                  <a:lumMod val="75000"/>
                </a:schemeClr>
              </a:solidFill>
            </a:endParaRPr>
          </a:p>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a:t>
            </a:r>
            <a:r>
              <a:rPr lang="en-GB" sz="2400" dirty="0" smtClean="0">
                <a:solidFill>
                  <a:schemeClr val="accent3">
                    <a:lumMod val="50000"/>
                  </a:schemeClr>
                </a:solidFill>
              </a:rPr>
              <a:t> </a:t>
            </a:r>
            <a:r>
              <a:rPr lang="en-GB" sz="2400" dirty="0">
                <a:solidFill>
                  <a:schemeClr val="accent3">
                    <a:lumMod val="50000"/>
                  </a:schemeClr>
                </a:solidFill>
              </a:rPr>
              <a:t>3</a:t>
            </a:r>
          </a:p>
        </p:txBody>
      </p:sp>
      <p:cxnSp>
        <p:nvCxnSpPr>
          <p:cNvPr id="15" name="Straight Connector 14"/>
          <p:cNvCxnSpPr/>
          <p:nvPr/>
        </p:nvCxnSpPr>
        <p:spPr>
          <a:xfrm flipV="1">
            <a:off x="2051050" y="908050"/>
            <a:ext cx="0" cy="28892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7" name="Straight Connector 16"/>
          <p:cNvCxnSpPr>
            <a:endCxn id="7" idx="1"/>
          </p:cNvCxnSpPr>
          <p:nvPr/>
        </p:nvCxnSpPr>
        <p:spPr>
          <a:xfrm>
            <a:off x="5292725" y="1916113"/>
            <a:ext cx="287338" cy="0"/>
          </a:xfrm>
          <a:prstGeom prst="line">
            <a:avLst/>
          </a:prstGeom>
          <a:ln w="38100">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8243888" y="2636838"/>
            <a:ext cx="0" cy="36036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8243888" y="4581525"/>
            <a:ext cx="0" cy="287338"/>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3" name="Straight Connector 22"/>
          <p:cNvCxnSpPr>
            <a:stCxn id="11" idx="3"/>
            <a:endCxn id="10" idx="1"/>
          </p:cNvCxnSpPr>
          <p:nvPr/>
        </p:nvCxnSpPr>
        <p:spPr>
          <a:xfrm>
            <a:off x="3203575" y="5661025"/>
            <a:ext cx="28892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5" name="Straight Connector 24"/>
          <p:cNvCxnSpPr>
            <a:stCxn id="10" idx="3"/>
            <a:endCxn id="9" idx="1"/>
          </p:cNvCxnSpPr>
          <p:nvPr/>
        </p:nvCxnSpPr>
        <p:spPr>
          <a:xfrm>
            <a:off x="6659563" y="5661025"/>
            <a:ext cx="360362"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0" name="19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txBox="1">
            <a:spLocks noChangeArrowheads="1"/>
          </p:cNvSpPr>
          <p:nvPr/>
        </p:nvSpPr>
        <p:spPr bwMode="auto">
          <a:xfrm>
            <a:off x="611560" y="764704"/>
            <a:ext cx="8077200" cy="4564062"/>
          </a:xfrm>
          <a:prstGeom prst="rect">
            <a:avLst/>
          </a:prstGeom>
          <a:noFill/>
          <a:ln w="9525">
            <a:noFill/>
            <a:miter lim="800000"/>
            <a:headEnd/>
            <a:tailEnd/>
          </a:ln>
        </p:spPr>
        <p:txBody>
          <a:bodyPr/>
          <a:lstStyle/>
          <a:p>
            <a:pPr marL="457200" indent="-457200" defTabSz="457200" eaLnBrk="0" hangingPunct="0">
              <a:spcBef>
                <a:spcPct val="20000"/>
              </a:spcBef>
              <a:buFont typeface="Helvetica Neue" charset="0"/>
              <a:buAutoNum type="arabicPeriod"/>
            </a:pPr>
            <a:r>
              <a:rPr lang="tr-TR" dirty="0" smtClean="0"/>
              <a:t>Kertenkele = Tırmanış ayakkabısı</a:t>
            </a:r>
            <a:endParaRPr lang="en-GB" dirty="0" smtClean="0">
              <a:solidFill>
                <a:srgbClr val="000000"/>
              </a:solidFill>
            </a:endParaRPr>
          </a:p>
          <a:p>
            <a:pPr marL="457200" indent="-457200" defTabSz="457200" eaLnBrk="0" hangingPunct="0">
              <a:spcBef>
                <a:spcPct val="20000"/>
              </a:spcBef>
              <a:buFont typeface="Helvetica Neue" charset="0"/>
              <a:buAutoNum type="arabicPeriod"/>
            </a:pPr>
            <a:r>
              <a:rPr lang="tr-TR" dirty="0" smtClean="0"/>
              <a:t>Fil Hortumu = Robotik Kol</a:t>
            </a:r>
          </a:p>
          <a:p>
            <a:pPr marL="457200" indent="-457200" defTabSz="457200" eaLnBrk="0" hangingPunct="0">
              <a:spcBef>
                <a:spcPct val="20000"/>
              </a:spcBef>
              <a:buFont typeface="Helvetica Neue" charset="0"/>
              <a:buAutoNum type="arabicPeriod"/>
            </a:pPr>
            <a:r>
              <a:rPr lang="tr-TR" dirty="0" smtClean="0">
                <a:ea typeface="ＭＳ Ｐゴシック" pitchFamily="-105" charset="-128"/>
                <a:cs typeface="ＭＳ Ｐゴシック" pitchFamily="-105" charset="-128"/>
              </a:rPr>
              <a:t>Yarasalar = Görme engelli bastonu</a:t>
            </a:r>
          </a:p>
          <a:p>
            <a:pPr marL="457200" indent="-457200" defTabSz="457200" eaLnBrk="0" hangingPunct="0">
              <a:spcBef>
                <a:spcPct val="20000"/>
              </a:spcBef>
              <a:buFont typeface="Helvetica Neue" charset="0"/>
              <a:buAutoNum type="arabicPeriod"/>
            </a:pPr>
            <a:r>
              <a:rPr lang="tr-TR" dirty="0" smtClean="0">
                <a:solidFill>
                  <a:srgbClr val="000000"/>
                </a:solidFill>
              </a:rPr>
              <a:t>Köpek balıkları</a:t>
            </a:r>
            <a:r>
              <a:rPr lang="en-GB" dirty="0" smtClean="0">
                <a:solidFill>
                  <a:srgbClr val="000000"/>
                </a:solidFill>
              </a:rPr>
              <a:t> &amp; </a:t>
            </a:r>
            <a:r>
              <a:rPr lang="tr-TR" dirty="0" smtClean="0">
                <a:solidFill>
                  <a:srgbClr val="000000"/>
                </a:solidFill>
              </a:rPr>
              <a:t>Yüzücü mayoları </a:t>
            </a:r>
          </a:p>
          <a:p>
            <a:pPr marL="457200" indent="-457200" defTabSz="457200" eaLnBrk="0" hangingPunct="0">
              <a:spcBef>
                <a:spcPct val="20000"/>
              </a:spcBef>
              <a:buFont typeface="Helvetica Neue" charset="0"/>
              <a:buAutoNum type="arabicPeriod"/>
            </a:pPr>
            <a:r>
              <a:rPr lang="tr-TR" dirty="0" smtClean="0">
                <a:cs typeface="Arial"/>
              </a:rPr>
              <a:t>Köpek balığı = Hijyenik yüzey kaplama </a:t>
            </a:r>
          </a:p>
          <a:p>
            <a:pPr marL="457200" indent="-457200" defTabSz="457200" eaLnBrk="0" hangingPunct="0">
              <a:spcBef>
                <a:spcPct val="20000"/>
              </a:spcBef>
              <a:buFont typeface="Helvetica Neue" charset="0"/>
              <a:buAutoNum type="arabicPeriod"/>
            </a:pPr>
            <a:r>
              <a:rPr lang="en-GB" dirty="0" smtClean="0"/>
              <a:t>Mercedes-Benz, </a:t>
            </a:r>
            <a:r>
              <a:rPr lang="tr-TR" dirty="0" smtClean="0"/>
              <a:t>Kutu Balığı </a:t>
            </a:r>
            <a:r>
              <a:rPr lang="en-GB" dirty="0" smtClean="0"/>
              <a:t>&amp; </a:t>
            </a:r>
            <a:r>
              <a:rPr lang="tr-TR" dirty="0" smtClean="0"/>
              <a:t>Araba</a:t>
            </a:r>
          </a:p>
          <a:p>
            <a:pPr marL="457200" indent="-457200" defTabSz="457200" eaLnBrk="0" hangingPunct="0">
              <a:spcBef>
                <a:spcPct val="20000"/>
              </a:spcBef>
              <a:buFont typeface="Helvetica Neue" charset="0"/>
              <a:buAutoNum type="arabicPeriod"/>
            </a:pPr>
            <a:r>
              <a:rPr lang="tr-TR" dirty="0" err="1" smtClean="0"/>
              <a:t>Tsunami</a:t>
            </a:r>
            <a:r>
              <a:rPr lang="tr-TR" dirty="0" smtClean="0"/>
              <a:t> uyarı sistemi = Yunus</a:t>
            </a:r>
          </a:p>
          <a:p>
            <a:pPr marL="457200" indent="-457200" defTabSz="457200" eaLnBrk="0" hangingPunct="0">
              <a:spcBef>
                <a:spcPct val="20000"/>
              </a:spcBef>
              <a:buFont typeface="Helvetica Neue" charset="0"/>
              <a:buAutoNum type="arabicPeriod"/>
            </a:pPr>
            <a:r>
              <a:rPr lang="tr-TR" dirty="0" smtClean="0"/>
              <a:t>Radar/Sonar Sistemi = Yunus-Yarasa</a:t>
            </a:r>
          </a:p>
          <a:p>
            <a:pPr marL="457200" indent="-457200" defTabSz="457200" eaLnBrk="0" hangingPunct="0">
              <a:spcBef>
                <a:spcPct val="20000"/>
              </a:spcBef>
              <a:buFont typeface="Helvetica Neue" charset="0"/>
              <a:buAutoNum type="arabicPeriod"/>
            </a:pPr>
            <a:r>
              <a:rPr lang="tr-TR" dirty="0" smtClean="0"/>
              <a:t>Rüzgar türbinleri = Kambur Balina</a:t>
            </a:r>
          </a:p>
          <a:p>
            <a:pPr marL="457200" indent="-457200" defTabSz="457200" eaLnBrk="0" hangingPunct="0">
              <a:spcBef>
                <a:spcPct val="20000"/>
              </a:spcBef>
              <a:buFont typeface="Helvetica Neue" charset="0"/>
              <a:buAutoNum type="arabicPeriod"/>
            </a:pPr>
            <a:r>
              <a:rPr lang="tr-TR" dirty="0" smtClean="0"/>
              <a:t>Köpek balığı = </a:t>
            </a:r>
            <a:r>
              <a:rPr lang="tr-TR" dirty="0" err="1" smtClean="0"/>
              <a:t>Corvett</a:t>
            </a:r>
            <a:r>
              <a:rPr lang="tr-TR" dirty="0" smtClean="0"/>
              <a:t> </a:t>
            </a:r>
          </a:p>
          <a:p>
            <a:pPr marL="457200" indent="-457200" defTabSz="457200" eaLnBrk="0" hangingPunct="0">
              <a:spcBef>
                <a:spcPct val="20000"/>
              </a:spcBef>
              <a:buFont typeface="Helvetica Neue" charset="0"/>
              <a:buAutoNum type="arabicPeriod"/>
            </a:pPr>
            <a:r>
              <a:rPr lang="tr-TR" dirty="0" smtClean="0"/>
              <a:t>Kar ayakkabısı = Tavşan</a:t>
            </a:r>
            <a:endParaRPr lang="en-GB" dirty="0" smtClean="0">
              <a:solidFill>
                <a:srgbClr val="000000"/>
              </a:solidFill>
            </a:endParaRPr>
          </a:p>
          <a:p>
            <a:pPr marL="457200" indent="-457200" defTabSz="457200" eaLnBrk="0" hangingPunct="0">
              <a:spcBef>
                <a:spcPct val="20000"/>
              </a:spcBef>
              <a:buFont typeface="Helvetica Neue" charset="0"/>
              <a:buAutoNum type="arabicPeriod"/>
            </a:pPr>
            <a:r>
              <a:rPr lang="tr-TR" dirty="0" smtClean="0"/>
              <a:t>Midye = Yapıştırıcı</a:t>
            </a:r>
          </a:p>
          <a:p>
            <a:pPr marL="457200" indent="-457200" defTabSz="457200" eaLnBrk="0" hangingPunct="0">
              <a:spcBef>
                <a:spcPct val="20000"/>
              </a:spcBef>
              <a:buFont typeface="Helvetica Neue" charset="0"/>
              <a:buAutoNum type="arabicPeriod"/>
            </a:pPr>
            <a:r>
              <a:rPr lang="tr-TR" dirty="0" smtClean="0"/>
              <a:t>Yumuşak Dokulu Robotlar = Ahtapot </a:t>
            </a:r>
          </a:p>
          <a:p>
            <a:pPr marL="457200" indent="-457200" defTabSz="457200" eaLnBrk="0" hangingPunct="0">
              <a:spcBef>
                <a:spcPct val="20000"/>
              </a:spcBef>
              <a:buFont typeface="Helvetica Neue" charset="0"/>
              <a:buAutoNum type="arabicPeriod"/>
            </a:pPr>
            <a:r>
              <a:rPr lang="tr-TR" altLang="en-US" dirty="0" smtClean="0"/>
              <a:t>Örümcek ağları = Dayanıklı iplik</a:t>
            </a:r>
            <a:endParaRPr lang="tr-TR" dirty="0" smtClean="0"/>
          </a:p>
          <a:p>
            <a:pPr marL="457200" indent="-457200" defTabSz="457200" eaLnBrk="0" hangingPunct="0">
              <a:spcBef>
                <a:spcPct val="20000"/>
              </a:spcBef>
              <a:buFont typeface="Helvetica Neue" charset="0"/>
              <a:buAutoNum type="arabicPeriod"/>
            </a:pPr>
            <a:r>
              <a:rPr lang="tr-TR" dirty="0" smtClean="0"/>
              <a:t>Kedi gözü= Araba Farları = Reflektör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pic>
        <p:nvPicPr>
          <p:cNvPr id="2050" name="Picture 2" descr="C:\Users\ARZU\Desktop\Biyomimikri\dersler- biomimicry\9. hafta - diğer hayvanlar\fotoğraflar\geyik.jpg"/>
          <p:cNvPicPr>
            <a:picLocks noChangeAspect="1" noChangeArrowheads="1"/>
          </p:cNvPicPr>
          <p:nvPr/>
        </p:nvPicPr>
        <p:blipFill>
          <a:blip r:embed="rId2" cstate="print"/>
          <a:srcRect/>
          <a:stretch>
            <a:fillRect/>
          </a:stretch>
        </p:blipFill>
        <p:spPr bwMode="auto">
          <a:xfrm>
            <a:off x="6804248" y="404664"/>
            <a:ext cx="1752716" cy="1260000"/>
          </a:xfrm>
          <a:prstGeom prst="rect">
            <a:avLst/>
          </a:prstGeom>
          <a:noFill/>
        </p:spPr>
      </p:pic>
      <p:pic>
        <p:nvPicPr>
          <p:cNvPr id="2051" name="Picture 3" descr="C:\Users\ARZU\Desktop\Biyomimikri\dersler- biomimicry\9. hafta - diğer hayvanlar\fotoğraflar\gekko.jpg"/>
          <p:cNvPicPr>
            <a:picLocks noChangeAspect="1" noChangeArrowheads="1"/>
          </p:cNvPicPr>
          <p:nvPr/>
        </p:nvPicPr>
        <p:blipFill>
          <a:blip r:embed="rId3" cstate="print"/>
          <a:srcRect/>
          <a:stretch>
            <a:fillRect/>
          </a:stretch>
        </p:blipFill>
        <p:spPr bwMode="auto">
          <a:xfrm>
            <a:off x="6372200" y="1916832"/>
            <a:ext cx="1901108" cy="1260000"/>
          </a:xfrm>
          <a:prstGeom prst="rect">
            <a:avLst/>
          </a:prstGeom>
          <a:noFill/>
        </p:spPr>
      </p:pic>
      <p:pic>
        <p:nvPicPr>
          <p:cNvPr id="2052" name="Picture 4" descr="C:\Users\ARZU\Desktop\Biyomimikri\dersler- biomimicry\9. hafta - diğer hayvanlar\fotoğraflar\yarasa.jpg"/>
          <p:cNvPicPr>
            <a:picLocks noChangeAspect="1" noChangeArrowheads="1"/>
          </p:cNvPicPr>
          <p:nvPr/>
        </p:nvPicPr>
        <p:blipFill>
          <a:blip r:embed="rId4" cstate="print"/>
          <a:srcRect/>
          <a:stretch>
            <a:fillRect/>
          </a:stretch>
        </p:blipFill>
        <p:spPr bwMode="auto">
          <a:xfrm>
            <a:off x="5004048" y="5085184"/>
            <a:ext cx="2307529" cy="1260000"/>
          </a:xfrm>
          <a:prstGeom prst="rect">
            <a:avLst/>
          </a:prstGeom>
          <a:noFill/>
        </p:spPr>
      </p:pic>
      <p:pic>
        <p:nvPicPr>
          <p:cNvPr id="2053" name="Picture 5" descr="C:\Users\ARZU\Desktop\Biyomimikri\dersler- biomimicry\9. hafta - diğer hayvanlar\fotoğraflar\biyotaklit-örnekleri-moka-shark.jpg"/>
          <p:cNvPicPr>
            <a:picLocks noChangeAspect="1" noChangeArrowheads="1"/>
          </p:cNvPicPr>
          <p:nvPr/>
        </p:nvPicPr>
        <p:blipFill>
          <a:blip r:embed="rId5" cstate="print"/>
          <a:srcRect/>
          <a:stretch>
            <a:fillRect/>
          </a:stretch>
        </p:blipFill>
        <p:spPr bwMode="auto">
          <a:xfrm>
            <a:off x="5940152" y="3573016"/>
            <a:ext cx="2520000" cy="1260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188640"/>
            <a:ext cx="6048672" cy="461655"/>
          </a:xfrm>
          <a:prstGeom prst="rect">
            <a:avLst/>
          </a:prstGeom>
        </p:spPr>
        <p:txBody>
          <a:bodyPr wrap="square" lIns="91429" tIns="45715" rIns="91429" bIns="45715">
            <a:spAutoFit/>
          </a:bodyPr>
          <a:lstStyle/>
          <a:p>
            <a:pPr fontAlgn="base">
              <a:spcBef>
                <a:spcPct val="0"/>
              </a:spcBef>
              <a:spcAft>
                <a:spcPct val="0"/>
              </a:spcAft>
              <a:defRPr/>
            </a:pPr>
            <a:r>
              <a:rPr lang="tr-TR" sz="2400" b="1" dirty="0" smtClean="0">
                <a:solidFill>
                  <a:srgbClr val="000000"/>
                </a:solidFill>
                <a:latin typeface="Century Gothic" panose="020B0502020202020204" pitchFamily="34" charset="0"/>
              </a:rPr>
              <a:t>4) Köpek balıkları</a:t>
            </a:r>
            <a:r>
              <a:rPr lang="en-GB" sz="2400" b="1" dirty="0" smtClean="0">
                <a:solidFill>
                  <a:srgbClr val="000000"/>
                </a:solidFill>
                <a:latin typeface="Century Gothic" panose="020B0502020202020204" pitchFamily="34" charset="0"/>
              </a:rPr>
              <a:t> &amp; </a:t>
            </a:r>
            <a:r>
              <a:rPr lang="tr-TR" sz="2400" b="1" dirty="0" smtClean="0">
                <a:solidFill>
                  <a:srgbClr val="000000"/>
                </a:solidFill>
                <a:latin typeface="Century Gothic" panose="020B0502020202020204" pitchFamily="34" charset="0"/>
              </a:rPr>
              <a:t>Yüzücü mayoları</a:t>
            </a:r>
            <a:endParaRPr lang="en-GB" sz="2400" b="1" dirty="0">
              <a:solidFill>
                <a:srgbClr val="000000"/>
              </a:solidFill>
              <a:latin typeface="Century Gothic" panose="020B0502020202020204" pitchFamily="34" charset="0"/>
            </a:endParaRPr>
          </a:p>
        </p:txBody>
      </p:sp>
      <p:grpSp>
        <p:nvGrpSpPr>
          <p:cNvPr id="2" name="Group 1"/>
          <p:cNvGrpSpPr/>
          <p:nvPr/>
        </p:nvGrpSpPr>
        <p:grpSpPr>
          <a:xfrm>
            <a:off x="153911" y="1052736"/>
            <a:ext cx="4315477" cy="2664296"/>
            <a:chOff x="307265" y="783970"/>
            <a:chExt cx="7086270" cy="4330562"/>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959" y="2066532"/>
              <a:ext cx="574357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descr="https://www.popsci.com/sites/popsci.com/files/styles/655_1x_/public/import/2013/images/2012/07/Michael-Phelps-wearing-the-Speedo-LZR-RACER.jpeg?itok=kVUkms0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65" y="783970"/>
              <a:ext cx="2052142" cy="2365445"/>
            </a:xfrm>
            <a:prstGeom prst="rect">
              <a:avLst/>
            </a:prstGeom>
            <a:noFill/>
            <a:extLst>
              <a:ext uri="{909E8E84-426E-40DD-AFC4-6F175D3DCCD1}">
                <a14:hiddenFill xmlns:a14="http://schemas.microsoft.com/office/drawing/2010/main">
                  <a:solidFill>
                    <a:srgbClr val="FFFFFF"/>
                  </a:solidFill>
                </a14:hiddenFill>
              </a:ext>
            </a:extLst>
          </p:spPr>
        </p:pic>
      </p:grpSp>
      <p:pic>
        <p:nvPicPr>
          <p:cNvPr id="9222"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2" t="4745" r="3707" b="5249"/>
          <a:stretch/>
        </p:blipFill>
        <p:spPr bwMode="auto">
          <a:xfrm>
            <a:off x="4932040" y="4077072"/>
            <a:ext cx="4054452" cy="233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004047" y="1412776"/>
            <a:ext cx="4049465" cy="1349127"/>
          </a:xfrm>
          <a:prstGeom prst="roundRect">
            <a:avLst>
              <a:gd name="adj" fmla="val 86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smtClean="0">
                <a:solidFill>
                  <a:schemeClr val="tx1"/>
                </a:solidFill>
              </a:rPr>
              <a:t>Deri üzerindeki </a:t>
            </a:r>
            <a:r>
              <a:rPr lang="tr-TR" sz="2000" dirty="0" err="1" smtClean="0">
                <a:solidFill>
                  <a:schemeClr val="tx1"/>
                </a:solidFill>
              </a:rPr>
              <a:t>dermal</a:t>
            </a:r>
            <a:r>
              <a:rPr lang="tr-TR" sz="2000" dirty="0" smtClean="0">
                <a:solidFill>
                  <a:schemeClr val="tx1"/>
                </a:solidFill>
              </a:rPr>
              <a:t> dişler, suyun balığın vücuduna temasını arttırarak, suyun yüzmeye karşı direncini azaltır. </a:t>
            </a:r>
            <a:endParaRPr lang="tr-TR" sz="2000" dirty="0">
              <a:solidFill>
                <a:schemeClr val="tx1"/>
              </a:solidFill>
            </a:endParaRPr>
          </a:p>
        </p:txBody>
      </p:sp>
      <p:pic>
        <p:nvPicPr>
          <p:cNvPr id="9223"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2652" y="817154"/>
            <a:ext cx="1849388" cy="94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a:xfrm>
            <a:off x="153912" y="3933055"/>
            <a:ext cx="4634112" cy="2736305"/>
          </a:xfrm>
          <a:prstGeom prst="roundRect">
            <a:avLst>
              <a:gd name="adj" fmla="val 86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latin typeface="Century Gothic" panose="020B0502020202020204" pitchFamily="34" charset="0"/>
              </a:rPr>
              <a:t>Yüz</a:t>
            </a:r>
            <a:r>
              <a:rPr lang="tr-TR" dirty="0" err="1" smtClean="0">
                <a:solidFill>
                  <a:schemeClr val="tx1"/>
                </a:solidFill>
                <a:latin typeface="Century Gothic" panose="020B0502020202020204" pitchFamily="34" charset="0"/>
              </a:rPr>
              <a:t>ücü</a:t>
            </a:r>
            <a:r>
              <a:rPr lang="tr-TR" dirty="0" smtClean="0">
                <a:solidFill>
                  <a:schemeClr val="tx1"/>
                </a:solidFill>
                <a:latin typeface="Century Gothic" panose="020B0502020202020204" pitchFamily="34" charset="0"/>
              </a:rPr>
              <a:t> mayosu </a:t>
            </a:r>
            <a:r>
              <a:rPr lang="en-GB" dirty="0" err="1" smtClean="0">
                <a:solidFill>
                  <a:schemeClr val="tx1"/>
                </a:solidFill>
                <a:latin typeface="Century Gothic" panose="020B0502020202020204" pitchFamily="34" charset="0"/>
              </a:rPr>
              <a:t>tasarlayan</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ve</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üreten</a:t>
            </a:r>
            <a:r>
              <a:rPr lang="en-GB" dirty="0" smtClean="0">
                <a:solidFill>
                  <a:schemeClr val="tx1"/>
                </a:solidFill>
                <a:latin typeface="Century Gothic" panose="020B0502020202020204" pitchFamily="34" charset="0"/>
              </a:rPr>
              <a:t> Speedo, </a:t>
            </a:r>
            <a:r>
              <a:rPr lang="en-GB" dirty="0" err="1" smtClean="0">
                <a:solidFill>
                  <a:schemeClr val="tx1"/>
                </a:solidFill>
                <a:latin typeface="Century Gothic" panose="020B0502020202020204" pitchFamily="34" charset="0"/>
              </a:rPr>
              <a:t>köpekbalıkların</a:t>
            </a:r>
            <a:r>
              <a:rPr lang="tr-TR" dirty="0" smtClean="0">
                <a:solidFill>
                  <a:schemeClr val="tx1"/>
                </a:solidFill>
                <a:latin typeface="Century Gothic" panose="020B0502020202020204" pitchFamily="34" charset="0"/>
              </a:rPr>
              <a:t>dan</a:t>
            </a:r>
            <a:r>
              <a:rPr lang="en-GB" dirty="0" smtClean="0">
                <a:solidFill>
                  <a:schemeClr val="tx1"/>
                </a:solidFill>
                <a:latin typeface="Century Gothic" panose="020B0502020202020204" pitchFamily="34" charset="0"/>
              </a:rPr>
              <a:t> </a:t>
            </a:r>
            <a:r>
              <a:rPr lang="tr-TR" dirty="0" smtClean="0">
                <a:solidFill>
                  <a:schemeClr val="tx1"/>
                </a:solidFill>
                <a:latin typeface="Century Gothic" panose="020B0502020202020204" pitchFamily="34" charset="0"/>
              </a:rPr>
              <a:t>esinlenerek </a:t>
            </a:r>
            <a:r>
              <a:rPr lang="en-GB" dirty="0" smtClean="0">
                <a:solidFill>
                  <a:schemeClr val="tx1"/>
                </a:solidFill>
                <a:latin typeface="Century Gothic" panose="020B0502020202020204" pitchFamily="34" charset="0"/>
              </a:rPr>
              <a:t> 2009 </a:t>
            </a:r>
            <a:r>
              <a:rPr lang="en-GB" dirty="0" err="1" smtClean="0">
                <a:solidFill>
                  <a:schemeClr val="tx1"/>
                </a:solidFill>
                <a:latin typeface="Century Gothic" panose="020B0502020202020204" pitchFamily="34" charset="0"/>
              </a:rPr>
              <a:t>yılında</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sür</a:t>
            </a:r>
            <a:r>
              <a:rPr lang="tr-TR" dirty="0" smtClean="0">
                <a:solidFill>
                  <a:schemeClr val="tx1"/>
                </a:solidFill>
                <a:latin typeface="Century Gothic" panose="020B0502020202020204" pitchFamily="34" charset="0"/>
              </a:rPr>
              <a:t>tünmeyi</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azaltmak</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için</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köpekbalığı</a:t>
            </a:r>
            <a:r>
              <a:rPr lang="en-GB" dirty="0" smtClean="0">
                <a:solidFill>
                  <a:schemeClr val="tx1"/>
                </a:solidFill>
                <a:latin typeface="Century Gothic" panose="020B0502020202020204" pitchFamily="34" charset="0"/>
              </a:rPr>
              <a:t> </a:t>
            </a:r>
            <a:r>
              <a:rPr lang="tr-TR" dirty="0" smtClean="0">
                <a:solidFill>
                  <a:schemeClr val="tx1"/>
                </a:solidFill>
                <a:latin typeface="Century Gothic" panose="020B0502020202020204" pitchFamily="34" charset="0"/>
              </a:rPr>
              <a:t>derisinden</a:t>
            </a:r>
            <a:r>
              <a:rPr lang="en-GB" dirty="0" smtClean="0">
                <a:solidFill>
                  <a:schemeClr val="tx1"/>
                </a:solidFill>
                <a:latin typeface="Century Gothic" panose="020B0502020202020204" pitchFamily="34" charset="0"/>
              </a:rPr>
              <a:t> </a:t>
            </a:r>
            <a:r>
              <a:rPr lang="tr-TR" dirty="0" smtClean="0">
                <a:solidFill>
                  <a:schemeClr val="tx1"/>
                </a:solidFill>
                <a:latin typeface="Century Gothic" panose="020B0502020202020204" pitchFamily="34" charset="0"/>
              </a:rPr>
              <a:t>“</a:t>
            </a:r>
            <a:r>
              <a:rPr lang="en-GB" dirty="0" err="1" smtClean="0">
                <a:solidFill>
                  <a:schemeClr val="tx1"/>
                </a:solidFill>
                <a:latin typeface="Century Gothic" panose="020B0502020202020204" pitchFamily="34" charset="0"/>
              </a:rPr>
              <a:t>Fastskin</a:t>
            </a:r>
            <a:r>
              <a:rPr lang="tr-TR" dirty="0" smtClean="0">
                <a:solidFill>
                  <a:schemeClr val="tx1"/>
                </a:solidFill>
                <a:latin typeface="Century Gothic" panose="020B0502020202020204" pitchFamily="34" charset="0"/>
              </a:rPr>
              <a:t>”</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yüksek</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teknoloji</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performans</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mayoları</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üretti</a:t>
            </a:r>
            <a:r>
              <a:rPr lang="en-GB" dirty="0" smtClean="0">
                <a:solidFill>
                  <a:schemeClr val="tx1"/>
                </a:solidFill>
                <a:latin typeface="Century Gothic" panose="020B0502020202020204" pitchFamily="34" charset="0"/>
              </a:rPr>
              <a:t>. </a:t>
            </a:r>
            <a:endParaRPr lang="tr-TR" dirty="0" smtClean="0">
              <a:solidFill>
                <a:schemeClr val="tx1"/>
              </a:solidFill>
              <a:latin typeface="Century Gothic" panose="020B0502020202020204" pitchFamily="34" charset="0"/>
            </a:endParaRPr>
          </a:p>
          <a:p>
            <a:pPr algn="ctr"/>
            <a:r>
              <a:rPr lang="tr-TR" dirty="0" smtClean="0">
                <a:solidFill>
                  <a:schemeClr val="tx1"/>
                </a:solidFill>
                <a:latin typeface="Century Gothic" panose="020B0502020202020204" pitchFamily="34" charset="0"/>
              </a:rPr>
              <a:t>**D</a:t>
            </a:r>
            <a:r>
              <a:rPr lang="en-GB" dirty="0" smtClean="0">
                <a:solidFill>
                  <a:schemeClr val="tx1"/>
                </a:solidFill>
                <a:latin typeface="Century Gothic" panose="020B0502020202020204" pitchFamily="34" charset="0"/>
              </a:rPr>
              <a:t>aha </a:t>
            </a:r>
            <a:r>
              <a:rPr lang="en-GB" dirty="0" err="1" smtClean="0">
                <a:solidFill>
                  <a:schemeClr val="tx1"/>
                </a:solidFill>
                <a:latin typeface="Century Gothic" panose="020B0502020202020204" pitchFamily="34" charset="0"/>
              </a:rPr>
              <a:t>sonra</a:t>
            </a:r>
            <a:r>
              <a:rPr lang="en-GB" dirty="0" smtClean="0">
                <a:solidFill>
                  <a:schemeClr val="tx1"/>
                </a:solidFill>
                <a:latin typeface="Century Gothic" panose="020B0502020202020204" pitchFamily="34" charset="0"/>
              </a:rPr>
              <a:t> </a:t>
            </a:r>
            <a:r>
              <a:rPr lang="en-GB" dirty="0" err="1" smtClean="0">
                <a:solidFill>
                  <a:schemeClr val="tx1"/>
                </a:solidFill>
                <a:latin typeface="Century Gothic" panose="020B0502020202020204" pitchFamily="34" charset="0"/>
              </a:rPr>
              <a:t>yasaklan</a:t>
            </a:r>
            <a:r>
              <a:rPr lang="tr-TR" dirty="0" err="1" smtClean="0">
                <a:solidFill>
                  <a:schemeClr val="tx1"/>
                </a:solidFill>
                <a:latin typeface="Century Gothic" panose="020B0502020202020204" pitchFamily="34" charset="0"/>
              </a:rPr>
              <a:t>dı</a:t>
            </a:r>
            <a:r>
              <a:rPr lang="tr-TR" dirty="0" smtClean="0">
                <a:solidFill>
                  <a:schemeClr val="tx1"/>
                </a:solidFill>
                <a:latin typeface="Century Gothic" panose="020B0502020202020204" pitchFamily="34" charset="0"/>
              </a:rPr>
              <a:t>.**</a:t>
            </a:r>
            <a:endParaRPr lang="en-GB" dirty="0" smtClean="0">
              <a:solidFill>
                <a:schemeClr val="tx1"/>
              </a:solidFill>
              <a:latin typeface="Century Gothic" panose="020B0502020202020204" pitchFamily="34" charset="0"/>
            </a:endParaRP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extLst>
      <p:ext uri="{BB962C8B-B14F-4D97-AF65-F5344CB8AC3E}">
        <p14:creationId xmlns:p14="http://schemas.microsoft.com/office/powerpoint/2010/main" val="763637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8"/>
          <p:cNvSpPr txBox="1">
            <a:spLocks noChangeArrowheads="1"/>
          </p:cNvSpPr>
          <p:nvPr/>
        </p:nvSpPr>
        <p:spPr bwMode="auto">
          <a:xfrm>
            <a:off x="5148263" y="5157788"/>
            <a:ext cx="3527425" cy="366712"/>
          </a:xfrm>
          <a:prstGeom prst="rect">
            <a:avLst/>
          </a:prstGeom>
          <a:noFill/>
          <a:ln w="9525">
            <a:noFill/>
            <a:miter lim="800000"/>
            <a:headEnd/>
            <a:tailEnd/>
          </a:ln>
        </p:spPr>
        <p:txBody>
          <a:bodyPr>
            <a:spAutoFit/>
          </a:bodyPr>
          <a:lstStyle/>
          <a:p>
            <a:pPr>
              <a:spcBef>
                <a:spcPct val="50000"/>
              </a:spcBef>
            </a:pPr>
            <a:endParaRPr lang="en-GB"/>
          </a:p>
        </p:txBody>
      </p:sp>
      <p:pic>
        <p:nvPicPr>
          <p:cNvPr id="41989" name="Picture 17" descr="nautre4"/>
          <p:cNvPicPr>
            <a:picLocks noChangeAspect="1" noChangeArrowheads="1"/>
          </p:cNvPicPr>
          <p:nvPr/>
        </p:nvPicPr>
        <p:blipFill>
          <a:blip r:embed="rId3" cstate="print"/>
          <a:srcRect/>
          <a:stretch>
            <a:fillRect/>
          </a:stretch>
        </p:blipFill>
        <p:spPr bwMode="auto">
          <a:xfrm>
            <a:off x="683568" y="4149080"/>
            <a:ext cx="4587080" cy="1980000"/>
          </a:xfrm>
          <a:prstGeom prst="rect">
            <a:avLst/>
          </a:prstGeom>
          <a:noFill/>
          <a:ln w="9525">
            <a:noFill/>
            <a:miter lim="800000"/>
            <a:headEnd/>
            <a:tailEnd/>
          </a:ln>
        </p:spPr>
      </p:pic>
      <p:pic>
        <p:nvPicPr>
          <p:cNvPr id="10" name="Picture 15" descr="Shark"/>
          <p:cNvPicPr>
            <a:picLocks noChangeAspect="1" noChangeArrowheads="1"/>
          </p:cNvPicPr>
          <p:nvPr/>
        </p:nvPicPr>
        <p:blipFill>
          <a:blip r:embed="rId4" cstate="print"/>
          <a:srcRect r="26407"/>
          <a:stretch>
            <a:fillRect/>
          </a:stretch>
        </p:blipFill>
        <p:spPr bwMode="auto">
          <a:xfrm>
            <a:off x="5292080" y="4149080"/>
            <a:ext cx="3182568" cy="198000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
        <p:nvSpPr>
          <p:cNvPr id="2049" name="Rectangle 1"/>
          <p:cNvSpPr>
            <a:spLocks noChangeArrowheads="1"/>
          </p:cNvSpPr>
          <p:nvPr/>
        </p:nvSpPr>
        <p:spPr bwMode="auto">
          <a:xfrm>
            <a:off x="539552" y="636072"/>
            <a:ext cx="81369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600" b="1" dirty="0" err="1" smtClean="0"/>
              <a:t>Speedo</a:t>
            </a:r>
            <a:r>
              <a:rPr lang="tr-TR" sz="1600" b="1" dirty="0" smtClean="0"/>
              <a:t> </a:t>
            </a:r>
            <a:r>
              <a:rPr lang="tr-TR" sz="1600" b="1" dirty="0" err="1" smtClean="0"/>
              <a:t>Fastskin</a:t>
            </a:r>
            <a:r>
              <a:rPr lang="tr-TR" sz="1600" dirty="0" smtClean="0"/>
              <a:t> yüzücü mayosu; </a:t>
            </a:r>
          </a:p>
          <a:p>
            <a:pPr>
              <a:buFont typeface="Wingdings" pitchFamily="2" charset="2"/>
              <a:buChar char="Ø"/>
            </a:pPr>
            <a:r>
              <a:rPr lang="tr-TR" sz="1600" dirty="0" smtClean="0"/>
              <a:t>Köpekbalığının derisini elektron mikroskobundaki görüntüsüne bakıldığında </a:t>
            </a:r>
            <a:r>
              <a:rPr lang="tr-TR" sz="1600" dirty="0" err="1" smtClean="0"/>
              <a:t>dermal</a:t>
            </a:r>
            <a:r>
              <a:rPr lang="tr-TR" sz="1600" dirty="0" smtClean="0"/>
              <a:t> dişler (küçük deri dişi) olarak adlandırılan sayısız pulun üst üste bindiği görülür.</a:t>
            </a:r>
          </a:p>
          <a:p>
            <a:pPr>
              <a:buFont typeface="Wingdings" pitchFamily="2" charset="2"/>
              <a:buChar char="Ø"/>
            </a:pPr>
            <a:r>
              <a:rPr lang="tr-TR" sz="1600" dirty="0" smtClean="0"/>
              <a:t>Diş benzeri pullar arasında boylu boyunca uzanan suyun geçmesini sağlayan oluklar olup suyun türbülans ya da girdap oluşturmasına müsaade etmeden suyun hızlıca akıp gitmesine imkan verir. </a:t>
            </a:r>
          </a:p>
          <a:p>
            <a:pPr>
              <a:buFont typeface="Wingdings" pitchFamily="2" charset="2"/>
              <a:buChar char="Ø"/>
            </a:pPr>
            <a:r>
              <a:rPr lang="tr-TR" sz="1600" dirty="0" smtClean="0"/>
              <a:t>Bu yapısı; köpek balığının su içindeki sürtünme direncini azaltır. </a:t>
            </a:r>
          </a:p>
          <a:p>
            <a:pPr>
              <a:buFont typeface="Wingdings" pitchFamily="2" charset="2"/>
              <a:buChar char="Ø"/>
            </a:pPr>
            <a:r>
              <a:rPr lang="tr-TR" sz="1600" dirty="0" smtClean="0"/>
              <a:t>Bilim adamları </a:t>
            </a:r>
            <a:r>
              <a:rPr lang="tr-TR" sz="1600" dirty="0" err="1" smtClean="0"/>
              <a:t>dermal</a:t>
            </a:r>
            <a:r>
              <a:rPr lang="tr-TR" sz="1600" dirty="0" smtClean="0"/>
              <a:t> dişleri yüzücü mayolarında deneyerek yüzücülerin müthiş bir hız kazanmalarına neden olmuştur. </a:t>
            </a:r>
          </a:p>
          <a:p>
            <a:pPr>
              <a:buFont typeface="Wingdings" pitchFamily="2" charset="2"/>
              <a:buChar char="Ø"/>
            </a:pPr>
            <a:r>
              <a:rPr lang="tr-TR" sz="1600" dirty="0" smtClean="0"/>
              <a:t>Sürtünme direncine daha az maruz kalan köpek balığı daha hızlı yüzebilir.</a:t>
            </a:r>
          </a:p>
          <a:p>
            <a:pPr>
              <a:buFont typeface="Wingdings" pitchFamily="2" charset="2"/>
              <a:buChar char="Ø"/>
            </a:pPr>
            <a:r>
              <a:rPr lang="tr-TR" sz="1600" dirty="0" smtClean="0"/>
              <a:t>Sürtünmeyi % 8 azalttığı belirlenmiş.</a:t>
            </a:r>
          </a:p>
          <a:p>
            <a:pPr>
              <a:buFont typeface="Wingdings" pitchFamily="2" charset="2"/>
              <a:buChar char="Ø"/>
            </a:pPr>
            <a:r>
              <a:rPr lang="tr-TR" sz="1600" dirty="0" smtClean="0"/>
              <a:t>Günümüzde büyük organizasyonlarda bu tip mayolar yasaklanmıştır.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T_jkaabbi3fPSIYch-ixDl72eJkfbmt4t8yenImKBXEejxNn4ZJNZ2ss5Ku7Cxt-1.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132856"/>
            <a:ext cx="3160927" cy="2901731"/>
          </a:xfrm>
          <a:prstGeom prst="rect">
            <a:avLst/>
          </a:prstGeom>
        </p:spPr>
      </p:pic>
      <p:sp>
        <p:nvSpPr>
          <p:cNvPr id="7" name="Rectangle 6"/>
          <p:cNvSpPr/>
          <p:nvPr/>
        </p:nvSpPr>
        <p:spPr>
          <a:xfrm>
            <a:off x="3491880" y="1700808"/>
            <a:ext cx="5184576" cy="4031873"/>
          </a:xfrm>
          <a:prstGeom prst="rect">
            <a:avLst/>
          </a:prstGeom>
        </p:spPr>
        <p:txBody>
          <a:bodyPr wrap="square">
            <a:spAutoFit/>
          </a:bodyPr>
          <a:lstStyle/>
          <a:p>
            <a:pPr>
              <a:buFont typeface="Wingdings" pitchFamily="2" charset="2"/>
              <a:buChar char="Ø"/>
            </a:pPr>
            <a:r>
              <a:rPr lang="tr-TR" sz="1600" dirty="0" smtClean="0"/>
              <a:t>Bir balinanın derisi midyeler, algler, bakteriler ve diğer deniz canlıları kolayca yapışırken köpekbalıklarının derisi tertemizdir.</a:t>
            </a:r>
          </a:p>
          <a:p>
            <a:pPr>
              <a:buFont typeface="Wingdings" pitchFamily="2" charset="2"/>
              <a:buChar char="Ø"/>
            </a:pPr>
            <a:r>
              <a:rPr lang="tr-TR" sz="1600" dirty="0" smtClean="0">
                <a:cs typeface="Arial"/>
              </a:rPr>
              <a:t>Köpekbalıkları </a:t>
            </a:r>
            <a:r>
              <a:rPr lang="tr-TR" sz="1600" dirty="0" smtClean="0"/>
              <a:t>asla hastalanmaz.</a:t>
            </a:r>
          </a:p>
          <a:p>
            <a:pPr>
              <a:buFont typeface="Wingdings" pitchFamily="2" charset="2"/>
              <a:buChar char="Ø"/>
            </a:pPr>
            <a:r>
              <a:rPr lang="tr-TR" sz="1600" dirty="0" smtClean="0"/>
              <a:t>Deri, üzerinde bulunan ve 50- 70° açılarla sıralanmış olan deri dişçiklerden (</a:t>
            </a:r>
            <a:r>
              <a:rPr lang="tr-TR" sz="1600" dirty="0" err="1" smtClean="0"/>
              <a:t>dermal</a:t>
            </a:r>
            <a:r>
              <a:rPr lang="tr-TR" sz="1600" dirty="0" smtClean="0"/>
              <a:t> </a:t>
            </a:r>
            <a:r>
              <a:rPr lang="tr-TR" sz="1600" dirty="0" err="1" smtClean="0"/>
              <a:t>denticles</a:t>
            </a:r>
            <a:r>
              <a:rPr lang="tr-TR" sz="1600" dirty="0" smtClean="0"/>
              <a:t>) dolayı hiçbir zaman bakteri barındırmaz.</a:t>
            </a:r>
            <a:endParaRPr lang="tr-TR" sz="1600" dirty="0" smtClean="0">
              <a:cs typeface="Arial"/>
            </a:endParaRPr>
          </a:p>
          <a:p>
            <a:pPr>
              <a:buFont typeface="Wingdings" pitchFamily="2" charset="2"/>
              <a:buChar char="Ø"/>
            </a:pPr>
            <a:r>
              <a:rPr lang="tr-TR" sz="1600" dirty="0" smtClean="0"/>
              <a:t>Bu dişçikler, balığın vücudundaki akım çizgisini oluşturmak için birbirini tamamlayarak sıralanmıştır.</a:t>
            </a:r>
          </a:p>
          <a:p>
            <a:pPr>
              <a:buFont typeface="Wingdings" pitchFamily="2" charset="2"/>
              <a:buChar char="Ø"/>
            </a:pPr>
            <a:r>
              <a:rPr lang="tr-TR" sz="1600" dirty="0" smtClean="0"/>
              <a:t>Derinin üzerindeki bu sistem </a:t>
            </a:r>
            <a:r>
              <a:rPr lang="tr-TR" sz="1600" dirty="0" err="1" smtClean="0"/>
              <a:t>nano</a:t>
            </a:r>
            <a:r>
              <a:rPr lang="tr-TR" sz="1600" dirty="0" smtClean="0"/>
              <a:t> ölçekte kopyalanarak </a:t>
            </a:r>
            <a:r>
              <a:rPr lang="tr-TR" sz="1600" dirty="0" err="1" smtClean="0"/>
              <a:t>Sharklet</a:t>
            </a:r>
            <a:r>
              <a:rPr lang="tr-TR" sz="1600" dirty="0" smtClean="0"/>
              <a:t> adı verilen ve bakteri oluşumunu önleyen hijyenik bir yüzey kaplama malzemesi tasarlanmıştır .</a:t>
            </a:r>
          </a:p>
          <a:p>
            <a:pPr>
              <a:buFont typeface="Wingdings" pitchFamily="2" charset="2"/>
              <a:buChar char="Ø"/>
            </a:pPr>
            <a:r>
              <a:rPr lang="tr-TR" sz="1600" dirty="0" smtClean="0"/>
              <a:t>Bu yeni ve oldukça hijyenik olan doku, arka yüzeyi yapıştırıcı sıvı ile kaplı olan bir plastik yüzey üzerine işlenerek birçok medikal cihazın yanı sıra hastane, sağlık merkezi vb. binalarda kullanıma sunulmuştur. </a:t>
            </a:r>
            <a:endParaRPr lang="en-US" sz="1600" dirty="0">
              <a:latin typeface="Arial"/>
              <a:cs typeface="Arial"/>
            </a:endParaRPr>
          </a:p>
        </p:txBody>
      </p:sp>
      <p:sp>
        <p:nvSpPr>
          <p:cNvPr id="8" name="Rectangle 7"/>
          <p:cNvSpPr/>
          <p:nvPr/>
        </p:nvSpPr>
        <p:spPr>
          <a:xfrm>
            <a:off x="323528" y="548680"/>
            <a:ext cx="8568952" cy="523220"/>
          </a:xfrm>
          <a:prstGeom prst="rect">
            <a:avLst/>
          </a:prstGeom>
        </p:spPr>
        <p:txBody>
          <a:bodyPr wrap="square">
            <a:spAutoFit/>
          </a:bodyPr>
          <a:lstStyle/>
          <a:p>
            <a:r>
              <a:rPr lang="tr-TR" sz="2800" b="1" dirty="0" smtClean="0">
                <a:cs typeface="Arial"/>
              </a:rPr>
              <a:t>5) Köpek balığı = Hijyenik yüzey kaplama</a:t>
            </a:r>
            <a:endParaRPr lang="en-US" sz="2800" b="1" dirty="0">
              <a:cs typeface="Arial"/>
            </a:endParaRP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extLst>
      <p:ext uri="{BB962C8B-B14F-4D97-AF65-F5344CB8AC3E}">
        <p14:creationId xmlns:p14="http://schemas.microsoft.com/office/powerpoint/2010/main" val="218204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813"/>
          <a:stretch/>
        </p:blipFill>
        <p:spPr bwMode="auto">
          <a:xfrm>
            <a:off x="159599" y="1110936"/>
            <a:ext cx="2540193" cy="231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520" y="188640"/>
            <a:ext cx="7697212" cy="461655"/>
          </a:xfrm>
          <a:prstGeom prst="rect">
            <a:avLst/>
          </a:prstGeom>
        </p:spPr>
        <p:txBody>
          <a:bodyPr wrap="square" lIns="91429" tIns="45715" rIns="91429" bIns="45715">
            <a:spAutoFit/>
          </a:bodyPr>
          <a:lstStyle/>
          <a:p>
            <a:pPr fontAlgn="base"/>
            <a:r>
              <a:rPr lang="tr-TR" sz="2400" b="1" dirty="0" smtClean="0">
                <a:solidFill>
                  <a:srgbClr val="000000"/>
                </a:solidFill>
                <a:latin typeface="Century Gothic" panose="020B0502020202020204" pitchFamily="34" charset="0"/>
              </a:rPr>
              <a:t>6) </a:t>
            </a:r>
            <a:r>
              <a:rPr lang="en-GB" sz="2400" b="1" dirty="0" smtClean="0"/>
              <a:t>Mercedes-Benz, the boxfish &amp; the car </a:t>
            </a:r>
            <a:endParaRPr lang="tr-TR" sz="24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473376"/>
            <a:ext cx="1485017" cy="102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5436095" y="1268761"/>
            <a:ext cx="3672409" cy="1296143"/>
          </a:xfrm>
          <a:prstGeom prst="roundRect">
            <a:avLst>
              <a:gd name="adj" fmla="val 86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Kutu Balığı </a:t>
            </a:r>
            <a:r>
              <a:rPr lang="en-GB" sz="2000" dirty="0" smtClean="0">
                <a:solidFill>
                  <a:schemeClr val="tx1"/>
                </a:solidFill>
              </a:rPr>
              <a:t>Mercedes Benz </a:t>
            </a:r>
            <a:r>
              <a:rPr lang="tr-TR" sz="2000" dirty="0" smtClean="0">
                <a:solidFill>
                  <a:schemeClr val="tx1"/>
                </a:solidFill>
              </a:rPr>
              <a:t>’e ilham kaynağı oldu:</a:t>
            </a:r>
          </a:p>
          <a:p>
            <a:pPr algn="ctr"/>
            <a:r>
              <a:rPr lang="tr-TR" sz="2000" dirty="0" smtClean="0">
                <a:solidFill>
                  <a:schemeClr val="tx1"/>
                </a:solidFill>
              </a:rPr>
              <a:t>Biyonik DCX projesi</a:t>
            </a:r>
            <a:endParaRPr lang="en-GB" sz="2000" dirty="0" smtClean="0">
              <a:solidFill>
                <a:schemeClr val="tx1"/>
              </a:solidFill>
            </a:endParaRPr>
          </a:p>
        </p:txBody>
      </p:sp>
      <p:pic>
        <p:nvPicPr>
          <p:cNvPr id="1024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1124744"/>
            <a:ext cx="2361652" cy="132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147330" y="3645024"/>
            <a:ext cx="5000734" cy="3096344"/>
          </a:xfrm>
          <a:prstGeom prst="roundRect">
            <a:avLst>
              <a:gd name="adj" fmla="val 86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tr-TR" sz="2000" b="1" dirty="0" smtClean="0">
                <a:solidFill>
                  <a:schemeClr val="tx1"/>
                </a:solidFill>
              </a:rPr>
              <a:t>Daimler-Chrysler</a:t>
            </a:r>
            <a:r>
              <a:rPr lang="tr-TR" sz="2000" dirty="0" smtClean="0">
                <a:solidFill>
                  <a:schemeClr val="tx1"/>
                </a:solidFill>
              </a:rPr>
              <a:t>, yakıt tasarrufunu artırmayı hedefleyen bir araştırma projesi yürüttü. </a:t>
            </a:r>
          </a:p>
          <a:p>
            <a:pPr algn="just">
              <a:buFont typeface="Wingdings" pitchFamily="2" charset="2"/>
              <a:buChar char="Ø"/>
            </a:pPr>
            <a:r>
              <a:rPr lang="tr-TR" sz="2000" dirty="0" smtClean="0">
                <a:solidFill>
                  <a:schemeClr val="tx1"/>
                </a:solidFill>
              </a:rPr>
              <a:t>Projede amaç aerodinamik açıdan daha uygun bir dış yüzey tasarlamak.</a:t>
            </a:r>
          </a:p>
          <a:p>
            <a:pPr algn="just">
              <a:buFont typeface="Wingdings" pitchFamily="2" charset="2"/>
              <a:buChar char="Ø"/>
            </a:pPr>
            <a:r>
              <a:rPr lang="tr-TR" sz="2000" dirty="0" smtClean="0">
                <a:solidFill>
                  <a:schemeClr val="tx1"/>
                </a:solidFill>
              </a:rPr>
              <a:t>Bunun için uygun çözümü ise denizlerde yaşayan kutu balığı (</a:t>
            </a:r>
            <a:r>
              <a:rPr lang="tr-TR" sz="2000" i="1" dirty="0" err="1" smtClean="0">
                <a:solidFill>
                  <a:schemeClr val="tx1"/>
                </a:solidFill>
              </a:rPr>
              <a:t>Ostraction</a:t>
            </a:r>
            <a:r>
              <a:rPr lang="tr-TR" sz="2000" i="1" dirty="0" smtClean="0">
                <a:solidFill>
                  <a:schemeClr val="tx1"/>
                </a:solidFill>
              </a:rPr>
              <a:t> </a:t>
            </a:r>
            <a:r>
              <a:rPr lang="tr-TR" sz="2000" i="1" dirty="0" err="1" smtClean="0">
                <a:solidFill>
                  <a:schemeClr val="tx1"/>
                </a:solidFill>
              </a:rPr>
              <a:t>meleagris</a:t>
            </a:r>
            <a:r>
              <a:rPr lang="tr-TR" sz="2000" dirty="0" smtClean="0">
                <a:solidFill>
                  <a:schemeClr val="tx1"/>
                </a:solidFill>
              </a:rPr>
              <a:t>) isimli minik bir canlıda buldular.</a:t>
            </a:r>
          </a:p>
        </p:txBody>
      </p:sp>
      <p:pic>
        <p:nvPicPr>
          <p:cNvPr id="10245" name="Picture 5" descr="Related im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2924944"/>
            <a:ext cx="3888432" cy="3856820"/>
          </a:xfrm>
          <a:prstGeom prst="rect">
            <a:avLst/>
          </a:prstGeom>
          <a:noFill/>
          <a:extLst>
            <a:ext uri="{909E8E84-426E-40DD-AFC4-6F175D3DCCD1}">
              <a14:hiddenFill xmlns:a14="http://schemas.microsoft.com/office/drawing/2010/main">
                <a:solidFill>
                  <a:srgbClr val="FFFFFF"/>
                </a:solidFill>
              </a14:hiddenFill>
            </a:ext>
          </a:extLst>
        </p:spPr>
      </p:pic>
      <p:sp>
        <p:nvSpPr>
          <p:cNvPr id="9" name="8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extLst>
      <p:ext uri="{BB962C8B-B14F-4D97-AF65-F5344CB8AC3E}">
        <p14:creationId xmlns:p14="http://schemas.microsoft.com/office/powerpoint/2010/main" val="3764651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476672"/>
            <a:ext cx="3843000" cy="2700000"/>
          </a:xfrm>
        </p:spPr>
      </p:pic>
      <p:sp>
        <p:nvSpPr>
          <p:cNvPr id="6" name="5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
        <p:nvSpPr>
          <p:cNvPr id="7" name="6 Dikdörtgen"/>
          <p:cNvSpPr/>
          <p:nvPr/>
        </p:nvSpPr>
        <p:spPr>
          <a:xfrm>
            <a:off x="323528" y="3212976"/>
            <a:ext cx="8640960" cy="3323987"/>
          </a:xfrm>
          <a:prstGeom prst="rect">
            <a:avLst/>
          </a:prstGeom>
        </p:spPr>
        <p:txBody>
          <a:bodyPr wrap="square">
            <a:spAutoFit/>
          </a:bodyPr>
          <a:lstStyle/>
          <a:p>
            <a:pPr algn="just">
              <a:buFont typeface="Wingdings" pitchFamily="2" charset="2"/>
              <a:buChar char="Ø"/>
            </a:pPr>
            <a:r>
              <a:rPr lang="tr-TR" sz="1500" dirty="0" smtClean="0"/>
              <a:t>ilk iş olarak bilgisayarda kutu balığının vücut şeklinin modelleri çizildi. Özel canlandırma programlarında hareket halindeki balığın üzerindeki havanın nasıl yer değiştirdiği araştırıldı. </a:t>
            </a:r>
          </a:p>
          <a:p>
            <a:pPr algn="just">
              <a:buFont typeface="Wingdings" pitchFamily="2" charset="2"/>
              <a:buChar char="Ø"/>
            </a:pPr>
            <a:r>
              <a:rPr lang="tr-TR" sz="1500" dirty="0" smtClean="0"/>
              <a:t>Canlandırmalarda balığın su içinde hareket ederken suyun direncini en aza indiren bir vücut şekline sahip olduğu gözlemlendi.</a:t>
            </a:r>
          </a:p>
          <a:p>
            <a:pPr algn="just">
              <a:buFont typeface="Wingdings" pitchFamily="2" charset="2"/>
              <a:buChar char="Ø"/>
            </a:pPr>
            <a:r>
              <a:rPr lang="tr-TR" sz="1500" dirty="0" smtClean="0"/>
              <a:t>Araştırmalar ilerledikçe başka ilginç gerçekler de ortaya çıktı. Balığın vücut yapısı dikkatle incelendiğinde, derisinin sayısız altıgene benzer kemiksi plakalarla kaplı olduğu görüldü. Bu da balığa en düşük ağırlıkta en dayanaklı vücut yapısı özelliğini sağlıyordu.</a:t>
            </a:r>
          </a:p>
          <a:p>
            <a:pPr algn="just">
              <a:buFont typeface="Wingdings" pitchFamily="2" charset="2"/>
              <a:buChar char="Ø"/>
            </a:pPr>
            <a:r>
              <a:rPr lang="tr-TR" sz="1500" dirty="0" smtClean="0"/>
              <a:t>Balığın bu yapısı dikkate alınarak yapılan araba taslaklarında, araba kapılarının dış panellerinde %40 daha fazla sağlamlık elde edildi. Bununla beraber arabanın bütün yapısı bu tekniğe dayanılarak üretildiğinde, çarpışma güvenliği hiç azalmamasına karşın araç % 30 hafiflemişti. </a:t>
            </a:r>
          </a:p>
          <a:p>
            <a:pPr algn="just">
              <a:buFont typeface="Wingdings" pitchFamily="2" charset="2"/>
              <a:buChar char="Ø"/>
            </a:pPr>
            <a:r>
              <a:rPr lang="tr-TR" sz="1500" dirty="0" smtClean="0"/>
              <a:t>Günümüzdeki birçok arabada sürtünme katsayısı 0.30 iken kutu balığından ilham alınarak hazırlanan arabada 0.19’a düştü. Sürtünme katsayısının düşmesi hava direncinin de azalması demekti.</a:t>
            </a:r>
          </a:p>
          <a:p>
            <a:pPr algn="just">
              <a:buFont typeface="Wingdings" pitchFamily="2" charset="2"/>
              <a:buChar char="Ø"/>
            </a:pPr>
            <a:r>
              <a:rPr lang="tr-TR" sz="1500" dirty="0" smtClean="0"/>
              <a:t>Üzerindeki hava direncinin azalmış olması arabanın yakıt sarfiyatını da 100 km.de 4.3 litreye kadar düşürerek son derece ekonomik olmasını sağladı.</a:t>
            </a:r>
            <a:endParaRPr lang="en-IN" sz="1500" dirty="0" smtClean="0"/>
          </a:p>
        </p:txBody>
      </p:sp>
      <p:pic>
        <p:nvPicPr>
          <p:cNvPr id="8" name="Picture 9" descr="biomimicry2"/>
          <p:cNvPicPr>
            <a:picLocks noChangeAspect="1" noChangeArrowheads="1"/>
          </p:cNvPicPr>
          <p:nvPr/>
        </p:nvPicPr>
        <p:blipFill>
          <a:blip r:embed="rId4" cstate="print"/>
          <a:srcRect t="54581"/>
          <a:stretch>
            <a:fillRect/>
          </a:stretch>
        </p:blipFill>
        <p:spPr bwMode="auto">
          <a:xfrm>
            <a:off x="4067944" y="548680"/>
            <a:ext cx="2673851" cy="1800000"/>
          </a:xfrm>
          <a:prstGeom prst="rect">
            <a:avLst/>
          </a:prstGeom>
          <a:noFill/>
          <a:ln w="9525">
            <a:noFill/>
            <a:miter lim="800000"/>
            <a:headEnd/>
            <a:tailEnd/>
          </a:ln>
        </p:spPr>
      </p:pic>
      <p:pic>
        <p:nvPicPr>
          <p:cNvPr id="2050" name="Picture 2" descr="C:\Users\ARZU\Desktop\bionic-car-iskelet-300x228.jpg"/>
          <p:cNvPicPr>
            <a:picLocks noChangeAspect="1" noChangeArrowheads="1"/>
          </p:cNvPicPr>
          <p:nvPr/>
        </p:nvPicPr>
        <p:blipFill>
          <a:blip r:embed="rId5" cstate="print"/>
          <a:srcRect/>
          <a:stretch>
            <a:fillRect/>
          </a:stretch>
        </p:blipFill>
        <p:spPr bwMode="auto">
          <a:xfrm>
            <a:off x="6444209" y="548680"/>
            <a:ext cx="2368421" cy="1800000"/>
          </a:xfrm>
          <a:prstGeom prst="rect">
            <a:avLst/>
          </a:prstGeom>
          <a:noFill/>
        </p:spPr>
      </p:pic>
    </p:spTree>
    <p:extLst>
      <p:ext uri="{BB962C8B-B14F-4D97-AF65-F5344CB8AC3E}">
        <p14:creationId xmlns:p14="http://schemas.microsoft.com/office/powerpoint/2010/main" val="2676371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43608" y="332656"/>
            <a:ext cx="6984776" cy="648072"/>
          </a:xfrm>
        </p:spPr>
        <p:txBody>
          <a:bodyPr>
            <a:normAutofit/>
          </a:bodyPr>
          <a:lstStyle/>
          <a:p>
            <a:r>
              <a:rPr lang="tr-TR" sz="2800" b="1" dirty="0" smtClean="0"/>
              <a:t>7) </a:t>
            </a:r>
            <a:r>
              <a:rPr lang="tr-TR" sz="2800" b="1" dirty="0" err="1" smtClean="0"/>
              <a:t>Tsunami</a:t>
            </a:r>
            <a:r>
              <a:rPr lang="tr-TR" sz="2800" b="1" dirty="0" smtClean="0"/>
              <a:t> uyarı sistemi - Yunus</a:t>
            </a:r>
            <a:r>
              <a:rPr lang="en-US" sz="2800" b="1" dirty="0" smtClean="0"/>
              <a:t>!!</a:t>
            </a:r>
            <a:endParaRPr lang="en-GB" sz="2800" b="1" dirty="0" smtClean="0"/>
          </a:p>
        </p:txBody>
      </p:sp>
      <p:sp>
        <p:nvSpPr>
          <p:cNvPr id="3" name="Content Placeholder 2"/>
          <p:cNvSpPr>
            <a:spLocks noGrp="1"/>
          </p:cNvSpPr>
          <p:nvPr>
            <p:ph idx="1"/>
          </p:nvPr>
        </p:nvSpPr>
        <p:spPr>
          <a:xfrm>
            <a:off x="323528" y="3501008"/>
            <a:ext cx="8229600" cy="2088232"/>
          </a:xfrm>
        </p:spPr>
        <p:txBody>
          <a:bodyPr rtlCol="0">
            <a:noAutofit/>
          </a:bodyPr>
          <a:lstStyle/>
          <a:p>
            <a:pPr algn="just">
              <a:buFont typeface="Wingdings" pitchFamily="2" charset="2"/>
              <a:buChar char="Ø"/>
              <a:defRPr/>
            </a:pPr>
            <a:r>
              <a:rPr lang="tr-TR" sz="1600" dirty="0" smtClean="0"/>
              <a:t>Yunuslar, güneş ışığının olmadığı derinliklerde yaşadıkları halde iletişim ve yön bulma konusunda muhteşem bir yeteneğe sahiptir.</a:t>
            </a:r>
          </a:p>
          <a:p>
            <a:pPr algn="just">
              <a:buFont typeface="Wingdings" pitchFamily="2" charset="2"/>
              <a:buChar char="Ø"/>
              <a:defRPr/>
            </a:pPr>
            <a:r>
              <a:rPr lang="tr-TR" sz="1600" dirty="0" smtClean="0"/>
              <a:t>Bunun için seslerinin yankılanmasından yararlanırlar.</a:t>
            </a:r>
          </a:p>
          <a:p>
            <a:pPr algn="just">
              <a:buFont typeface="Wingdings" pitchFamily="2" charset="2"/>
              <a:buChar char="Ø"/>
              <a:defRPr/>
            </a:pPr>
            <a:r>
              <a:rPr lang="tr-TR" sz="1600" dirty="0" smtClean="0"/>
              <a:t>Yunusların yankı ile yön bulmalarını sağlayan, sonar bir sistemdir ve </a:t>
            </a:r>
            <a:r>
              <a:rPr lang="tr-TR" sz="1600" dirty="0" err="1" smtClean="0"/>
              <a:t>ekolokasyon</a:t>
            </a:r>
            <a:r>
              <a:rPr lang="tr-TR" sz="1600" dirty="0" smtClean="0"/>
              <a:t> olarak adlandırılır.</a:t>
            </a:r>
          </a:p>
          <a:p>
            <a:pPr algn="just">
              <a:buFont typeface="Wingdings" pitchFamily="2" charset="2"/>
              <a:buChar char="Ø"/>
              <a:defRPr/>
            </a:pPr>
            <a:r>
              <a:rPr lang="tr-TR" sz="1600" dirty="0" smtClean="0"/>
              <a:t>Bu sistem, yunusların çıkarttıkları yüksek frekanslı seslerin nesnelere çarpıp geri dönmesini sağlayarak, onlara yönlerini bulmada ve cisimlerin uzaklıklarını, büyüklüklerini, hareketli mi yoksa durağan mı olduklarını anlamalarında rehberlik eder. </a:t>
            </a:r>
          </a:p>
          <a:p>
            <a:pPr algn="just">
              <a:buFont typeface="Wingdings" pitchFamily="2" charset="2"/>
              <a:buChar char="Ø"/>
              <a:defRPr/>
            </a:pPr>
            <a:r>
              <a:rPr lang="tr-TR" sz="1600" dirty="0" smtClean="0"/>
              <a:t>Bilim insanları, yunusların bu özelliklerini taklit ederek, Hint Okyanusundaki </a:t>
            </a:r>
            <a:r>
              <a:rPr lang="tr-TR" sz="1600" dirty="0" err="1" smtClean="0"/>
              <a:t>tsunami</a:t>
            </a:r>
            <a:r>
              <a:rPr lang="tr-TR" sz="1600" dirty="0" smtClean="0"/>
              <a:t> erken uyarı sisteminde kullanılan veri iletimi için yüksek performanslı bir su altı modemi geliştirmiştir.</a:t>
            </a:r>
            <a:endParaRPr lang="en-GB" sz="1600" dirty="0"/>
          </a:p>
        </p:txBody>
      </p:sp>
      <p:pic>
        <p:nvPicPr>
          <p:cNvPr id="18436" name="Picture 4" descr="C:\Documents and Settings\Owner\Desktop\underwater_dolphins.jpg"/>
          <p:cNvPicPr>
            <a:picLocks noChangeAspect="1" noChangeArrowheads="1"/>
          </p:cNvPicPr>
          <p:nvPr/>
        </p:nvPicPr>
        <p:blipFill>
          <a:blip r:embed="rId2" cstate="print"/>
          <a:srcRect/>
          <a:stretch>
            <a:fillRect/>
          </a:stretch>
        </p:blipFill>
        <p:spPr bwMode="auto">
          <a:xfrm>
            <a:off x="971600" y="1124744"/>
            <a:ext cx="3348000" cy="2160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pic>
        <p:nvPicPr>
          <p:cNvPr id="1026" name="Picture 2" descr="C:\Users\ARZU\Desktop\Adsız.jpg"/>
          <p:cNvPicPr>
            <a:picLocks noChangeAspect="1" noChangeArrowheads="1"/>
          </p:cNvPicPr>
          <p:nvPr/>
        </p:nvPicPr>
        <p:blipFill>
          <a:blip r:embed="rId3" cstate="print"/>
          <a:srcRect/>
          <a:stretch>
            <a:fillRect/>
          </a:stretch>
        </p:blipFill>
        <p:spPr bwMode="auto">
          <a:xfrm>
            <a:off x="4572000" y="1124744"/>
            <a:ext cx="4146738" cy="216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59832" y="260648"/>
            <a:ext cx="5842992" cy="418058"/>
          </a:xfrm>
        </p:spPr>
        <p:txBody>
          <a:bodyPr>
            <a:noAutofit/>
          </a:bodyPr>
          <a:lstStyle/>
          <a:p>
            <a:r>
              <a:rPr lang="tr-TR" sz="2800" b="1" dirty="0" smtClean="0"/>
              <a:t>8) </a:t>
            </a:r>
            <a:r>
              <a:rPr lang="tr-TR" sz="2700" b="1" dirty="0" smtClean="0"/>
              <a:t>Radar/Sonar Sistemi = Yunus-Yarasa</a:t>
            </a:r>
            <a:endParaRPr lang="tr-TR" sz="2700" b="1" dirty="0"/>
          </a:p>
        </p:txBody>
      </p:sp>
      <p:sp>
        <p:nvSpPr>
          <p:cNvPr id="4" name="3 İçerik Yer Tutucusu"/>
          <p:cNvSpPr>
            <a:spLocks noGrp="1"/>
          </p:cNvSpPr>
          <p:nvPr>
            <p:ph sz="half" idx="2"/>
          </p:nvPr>
        </p:nvSpPr>
        <p:spPr>
          <a:xfrm>
            <a:off x="3995936" y="692696"/>
            <a:ext cx="5148064" cy="5100811"/>
          </a:xfrm>
        </p:spPr>
        <p:txBody>
          <a:bodyPr>
            <a:noAutofit/>
          </a:bodyPr>
          <a:lstStyle/>
          <a:p>
            <a:pPr>
              <a:buFont typeface="Wingdings" pitchFamily="2" charset="2"/>
              <a:buChar char="Ø"/>
            </a:pPr>
            <a:r>
              <a:rPr lang="tr-TR" sz="1400" dirty="0" smtClean="0"/>
              <a:t>Ses, havada ve suda dalgalar halinde yayılır ve bu dalgalar herhangi bir cisme çarparsa geri döner. </a:t>
            </a:r>
          </a:p>
          <a:p>
            <a:pPr>
              <a:buFont typeface="Wingdings" pitchFamily="2" charset="2"/>
              <a:buChar char="Ø"/>
            </a:pPr>
            <a:r>
              <a:rPr lang="tr-TR" sz="1400" dirty="0" smtClean="0"/>
              <a:t>Ses ve basınç dalgalarını kullanarak objelerin yerini tespit etme teknolojisi 20. yüzyılda geliştirilmiştir. </a:t>
            </a:r>
          </a:p>
          <a:p>
            <a:pPr>
              <a:buFont typeface="Wingdings" pitchFamily="2" charset="2"/>
              <a:buChar char="Ø"/>
            </a:pPr>
            <a:r>
              <a:rPr lang="en-US" sz="1400" dirty="0" smtClean="0"/>
              <a:t> </a:t>
            </a:r>
            <a:r>
              <a:rPr lang="tr-TR" sz="1400" dirty="0" smtClean="0"/>
              <a:t>Yunuslar, yarasalar, balıklar ve güveler "sonar" adı verilen bir sisteme sahiptir. Üstelik bu sistemler bugün bizim kullandıklarımızdan çok daha duyarlı ve kullanışlıdır.</a:t>
            </a:r>
          </a:p>
          <a:p>
            <a:pPr>
              <a:buFont typeface="Wingdings" pitchFamily="2" charset="2"/>
              <a:buChar char="Ø"/>
            </a:pPr>
            <a:r>
              <a:rPr lang="tr-TR" sz="1400" dirty="0" smtClean="0"/>
              <a:t>Yunuslar, başlarında bulunan "melon" (kavun) adındaki özel bir organdan sıklığı saniyede 200 bin titreşime ulaşan ses dalgaları yollar. </a:t>
            </a:r>
          </a:p>
          <a:p>
            <a:pPr>
              <a:buFont typeface="Wingdings" pitchFamily="2" charset="2"/>
              <a:buChar char="Ø"/>
            </a:pPr>
            <a:r>
              <a:rPr lang="tr-TR" sz="1400" dirty="0" smtClean="0"/>
              <a:t>Bu canlı, kafasını hareket ettirerek dalgaları istediği tarafa doğru yönlendirebilir.  Yayılan ses dalgaları katı bir cisme çarptığında yansıyarak yunusa geri döner. Balığın ağzının alt tarafı alıcı görevi görür.</a:t>
            </a:r>
          </a:p>
          <a:p>
            <a:pPr>
              <a:buFont typeface="Wingdings" pitchFamily="2" charset="2"/>
              <a:buChar char="Ø"/>
            </a:pPr>
            <a:r>
              <a:rPr lang="tr-TR" sz="1400" dirty="0" smtClean="0"/>
              <a:t> Alınan dalgalar önce iç kulağa, oradan da beyne gönderilir. Bu veriler oldukça hızlı yorumlanır.</a:t>
            </a:r>
          </a:p>
          <a:p>
            <a:pPr>
              <a:buFont typeface="Wingdings" pitchFamily="2" charset="2"/>
              <a:buChar char="Ø"/>
            </a:pPr>
            <a:r>
              <a:rPr lang="tr-TR" sz="1400" dirty="0" smtClean="0"/>
              <a:t>Bu  sayede son derece hassas ve kesin bilgiler elde edilir. </a:t>
            </a:r>
          </a:p>
          <a:p>
            <a:pPr>
              <a:buFont typeface="Wingdings" pitchFamily="2" charset="2"/>
              <a:buChar char="Ø"/>
            </a:pPr>
            <a:r>
              <a:rPr lang="tr-TR" sz="1400" dirty="0" smtClean="0"/>
              <a:t>Yunus, bu sayede ses dalgasının çarptığı objenin hareket yönünü, hızını ve büyüklüğünü ayrıntılarıyla belirleyebilir.</a:t>
            </a:r>
          </a:p>
          <a:p>
            <a:pPr>
              <a:buFont typeface="Wingdings" pitchFamily="2" charset="2"/>
              <a:buChar char="Ø"/>
            </a:pPr>
            <a:r>
              <a:rPr lang="tr-TR" sz="1400" dirty="0" smtClean="0"/>
              <a:t>Yunuslar, bir balık sürüsü içindeki tek bir balığı bile izleyebilir. Hatta zifiri karanlıkta suda kendinden 3 km. uzakta duran iki ayrı metal parayı birbirinden ayırt edebilir.</a:t>
            </a:r>
          </a:p>
          <a:p>
            <a:pPr>
              <a:buFont typeface="Wingdings" pitchFamily="2" charset="2"/>
              <a:buChar char="Ø"/>
            </a:pPr>
            <a:r>
              <a:rPr lang="tr-TR" sz="1400" dirty="0" smtClean="0"/>
              <a:t>Günümüzde, gemilerde ve denizaltılarda yön ve hedef tayininde SONAR70 adı verilen cihaz kullanılır. Sonarların çalışma prensibi, yunusların ve yarasaların ses dalgalarını kullanma sistemiyle aynıdır.</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pic>
        <p:nvPicPr>
          <p:cNvPr id="6" name="Picture 2" descr="C:\Users\ARZU\Desktop\yarasa.jpg"/>
          <p:cNvPicPr>
            <a:picLocks noGrp="1" noChangeAspect="1" noChangeArrowheads="1"/>
          </p:cNvPicPr>
          <p:nvPr>
            <p:ph sz="half" idx="1"/>
          </p:nvPr>
        </p:nvPicPr>
        <p:blipFill>
          <a:blip r:embed="rId2" cstate="print"/>
          <a:srcRect/>
          <a:stretch>
            <a:fillRect/>
          </a:stretch>
        </p:blipFill>
        <p:spPr bwMode="auto">
          <a:xfrm>
            <a:off x="0" y="2348880"/>
            <a:ext cx="4038600" cy="2475271"/>
          </a:xfrm>
          <a:prstGeom prst="rect">
            <a:avLst/>
          </a:prstGeom>
          <a:noFill/>
        </p:spPr>
      </p:pic>
      <p:pic>
        <p:nvPicPr>
          <p:cNvPr id="8"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332200" cy="2340000"/>
          </a:xfrm>
          <a:prstGeom prst="rect">
            <a:avLst/>
          </a:prstGeom>
        </p:spPr>
      </p:pic>
      <p:pic>
        <p:nvPicPr>
          <p:cNvPr id="9" name="Picture 2" descr="C:\Users\ARZU\Desktop\dogadan-esinlenerek-yapilan-icatlar-yunuslar.jpg"/>
          <p:cNvPicPr>
            <a:picLocks noChangeAspect="1" noChangeArrowheads="1"/>
          </p:cNvPicPr>
          <p:nvPr/>
        </p:nvPicPr>
        <p:blipFill>
          <a:blip r:embed="rId4" cstate="print"/>
          <a:srcRect/>
          <a:stretch>
            <a:fillRect/>
          </a:stretch>
        </p:blipFill>
        <p:spPr bwMode="auto">
          <a:xfrm>
            <a:off x="0" y="4725144"/>
            <a:ext cx="3960000" cy="198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1214</Words>
  <Application>Microsoft Office PowerPoint</Application>
  <PresentationFormat>Ekran Gösterisi (4:3)</PresentationFormat>
  <Paragraphs>94</Paragraphs>
  <Slides>10</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vt:i4>
      </vt:variant>
    </vt:vector>
  </HeadingPairs>
  <TitlesOfParts>
    <vt:vector size="17" baseType="lpstr">
      <vt:lpstr>ＭＳ Ｐゴシック</vt:lpstr>
      <vt:lpstr>Arial</vt:lpstr>
      <vt:lpstr>Calibri</vt:lpstr>
      <vt:lpstr>Century Gothic</vt:lpstr>
      <vt:lpstr>Helvetica Neue</vt:lpstr>
      <vt:lpstr>Wingdings</vt:lpstr>
      <vt:lpstr>Ofis Teması</vt:lpstr>
      <vt:lpstr> Diğer Hayvanlardan Esinlenen Tasarımlar</vt:lpstr>
      <vt:lpstr>PowerPoint Sunusu</vt:lpstr>
      <vt:lpstr>PowerPoint Sunusu</vt:lpstr>
      <vt:lpstr>PowerPoint Sunusu</vt:lpstr>
      <vt:lpstr>PowerPoint Sunusu</vt:lpstr>
      <vt:lpstr>PowerPoint Sunusu</vt:lpstr>
      <vt:lpstr>PowerPoint Sunusu</vt:lpstr>
      <vt:lpstr>7) Tsunami uyarı sistemi - Yunus!!</vt:lpstr>
      <vt:lpstr>8) Radar/Sonar Sistemi = Yunus-Yarasa</vt:lpstr>
      <vt:lpstr>Biyomimikri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ARZU</dc:creator>
  <cp:lastModifiedBy>ARZU</cp:lastModifiedBy>
  <cp:revision>186</cp:revision>
  <dcterms:created xsi:type="dcterms:W3CDTF">2020-12-09T10:00:32Z</dcterms:created>
  <dcterms:modified xsi:type="dcterms:W3CDTF">2021-10-11T13:20:17Z</dcterms:modified>
</cp:coreProperties>
</file>