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6" r:id="rId14"/>
    <p:sldId id="348" r:id="rId15"/>
    <p:sldId id="351" r:id="rId16"/>
    <p:sldId id="353" r:id="rId17"/>
    <p:sldId id="354" r:id="rId18"/>
    <p:sldId id="356" r:id="rId19"/>
    <p:sldId id="358" r:id="rId20"/>
    <p:sldId id="359" r:id="rId21"/>
    <p:sldId id="36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CC"/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FEC319F-6460-4F05-A0CC-560BC5C3E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9CA1C88-173B-46B1-8CA9-3D2FCA3BEF7A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634B1A-1441-474E-A8B0-D356C183E588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1CBDCB-2053-47A9-BDE3-0A2DCEC86217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19759A3-9B67-4ECD-AB18-8DB00339FB69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AA36A4D-9351-486B-9914-F3A8997C37BB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B320DA6-FE6A-43D5-B5CA-26EF7E6DACB7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DEFEA-8192-45DF-BC4E-80D8BE0068A3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56CF81-61CB-416D-906D-977FF9AD5D19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35DFAB-16DF-4FBD-81B3-A89463C4FC7C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C69109-2B65-4361-A384-3A87A8A8CC3A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96B70F3-CB4C-45A2-8B73-21DCE48D56FA}" type="slidenum">
              <a:rPr lang="en-US"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486F46-4D41-47F6-8AE9-E65B8A64B1ED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E2526A-2E52-41AA-BD40-8FAFDDC1172D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96BD57F-DC6B-4D97-A3C6-55B310350D17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EEF2966-73C4-4121-BEE2-ECAD137116BD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F36701C-F5F5-4C3A-B087-BE9B8A521314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8BC8D3-FF66-4DFA-99F2-0934E0389FF2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C10F4-17B6-4D0B-8969-A86ACCEA8917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D1A05F-BC89-4D3E-9A76-A43FD116F971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A08C178-D7BB-49CA-8E2B-F64E3916B1B5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4AD16D-AFF2-4CB1-B5E1-AC20AECB7C47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0EC30-DFCD-4638-BBED-628757B3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D2C02-ACCA-44C0-AF5F-4E6D61629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60350"/>
            <a:ext cx="2057400" cy="586581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9800" cy="586581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B5400-543E-4E97-B8EB-BBA7706FBF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3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0623C-D8AA-4249-8F2A-7CDE4AB1F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5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A8DA8-25B1-41F8-A3A1-74BB72154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2F5CE-04C0-432B-8F97-8CE45C635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5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C8519-2524-4C93-992E-A2946C85A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6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83ACA-F897-42A7-87B3-C1E348490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3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46944-0E46-4934-8718-133EFA3EB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03FA5-3804-42E9-9BA9-C46DB7AD0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3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546D0-BA9A-4A20-A12E-B75698E62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1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metin stillerini düzenlemek için tıklatın</a:t>
            </a:r>
          </a:p>
          <a:p>
            <a:pPr lvl="1"/>
            <a:r>
              <a:rPr lang="en-US" altLang="en-US" smtClean="0"/>
              <a:t>İkinci düzey</a:t>
            </a:r>
          </a:p>
          <a:p>
            <a:pPr lvl="2"/>
            <a:r>
              <a:rPr lang="en-US" altLang="en-US" smtClean="0"/>
              <a:t>Üçüncü düzey</a:t>
            </a:r>
          </a:p>
          <a:p>
            <a:pPr lvl="3"/>
            <a:r>
              <a:rPr lang="en-US" altLang="en-US" smtClean="0"/>
              <a:t>Dördüncü düzey</a:t>
            </a:r>
          </a:p>
          <a:p>
            <a:pPr lvl="4"/>
            <a:r>
              <a:rPr lang="en-US" altLang="en-US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479C31-47AF-4434-8B46-FE5E1047C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 err="1" smtClean="0">
                <a:solidFill>
                  <a:srgbClr val="FF0000"/>
                </a:solidFill>
              </a:rPr>
              <a:t>Zamanuyumlu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r>
              <a:rPr lang="en-GB" altLang="en-US" b="1" dirty="0" err="1" smtClean="0">
                <a:solidFill>
                  <a:srgbClr val="FF0000"/>
                </a:solidFill>
              </a:rPr>
              <a:t>Dizisel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r>
              <a:rPr lang="en-GB" altLang="en-US" b="1" dirty="0" err="1" smtClean="0">
                <a:solidFill>
                  <a:srgbClr val="FF0000"/>
                </a:solidFill>
              </a:rPr>
              <a:t>Mantık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br>
              <a:rPr lang="en-GB" altLang="en-US" b="1" dirty="0" smtClean="0">
                <a:solidFill>
                  <a:srgbClr val="FF0000"/>
                </a:solidFill>
              </a:rPr>
            </a:br>
            <a:r>
              <a:rPr lang="en-GB" altLang="en-US" b="1" dirty="0" smtClean="0">
                <a:solidFill>
                  <a:srgbClr val="FF0000"/>
                </a:solidFill>
              </a:rPr>
              <a:t>(</a:t>
            </a:r>
            <a:r>
              <a:rPr lang="en-GB" altLang="en-US" b="1" dirty="0" err="1" smtClean="0">
                <a:solidFill>
                  <a:srgbClr val="FF0000"/>
                </a:solidFill>
              </a:rPr>
              <a:t>Syncronous</a:t>
            </a:r>
            <a:r>
              <a:rPr lang="en-GB" altLang="en-US" b="1" dirty="0" smtClean="0">
                <a:solidFill>
                  <a:srgbClr val="FF0000"/>
                </a:solidFill>
              </a:rPr>
              <a:t> Sequential </a:t>
            </a:r>
            <a:r>
              <a:rPr lang="en-GB" altLang="en-US" b="1" smtClean="0">
                <a:solidFill>
                  <a:srgbClr val="FF0000"/>
                </a:solidFill>
              </a:rPr>
              <a:t>Logic)</a:t>
            </a:r>
            <a:br>
              <a:rPr lang="en-GB" altLang="en-US" b="1" smtClean="0">
                <a:solidFill>
                  <a:srgbClr val="FF0000"/>
                </a:solidFill>
              </a:rPr>
            </a:br>
            <a:r>
              <a:rPr lang="en-GB" altLang="en-US" b="1" smtClean="0">
                <a:solidFill>
                  <a:srgbClr val="FF0000"/>
                </a:solidFill>
              </a:rPr>
              <a:t>1/3</a:t>
            </a:r>
            <a:endParaRPr lang="en-US" altLang="en-US" b="1" dirty="0" smtClean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err="1" smtClean="0"/>
              <a:t>Bölüm</a:t>
            </a:r>
            <a:r>
              <a:rPr lang="tr-TR" altLang="en-US" dirty="0" smtClean="0"/>
              <a:t> 5</a:t>
            </a:r>
          </a:p>
          <a:p>
            <a:pPr eaLnBrk="1" hangingPunct="1">
              <a:lnSpc>
                <a:spcPct val="90000"/>
              </a:lnSpc>
            </a:pPr>
            <a:endParaRPr lang="tr-TR" altLang="en-US" dirty="0" smtClean="0"/>
          </a:p>
          <a:p>
            <a:pPr eaLnBrk="1" hangingPunct="1">
              <a:lnSpc>
                <a:spcPct val="90000"/>
              </a:lnSpc>
            </a:pP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5275"/>
            <a:ext cx="9144000" cy="626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2575"/>
            <a:ext cx="9144000" cy="629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325"/>
            <a:ext cx="91440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7513"/>
            <a:ext cx="9144000" cy="602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7638"/>
            <a:ext cx="9144000" cy="656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9144000" cy="647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575"/>
            <a:ext cx="9144000" cy="654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Diğer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İkidurumlular</a:t>
            </a:r>
            <a:r>
              <a:rPr lang="en-GB" altLang="en-US" dirty="0" smtClean="0"/>
              <a:t> </a:t>
            </a:r>
            <a:br>
              <a:rPr lang="en-GB" altLang="en-US" dirty="0" smtClean="0"/>
            </a:br>
            <a:r>
              <a:rPr lang="en-GB" altLang="en-US" dirty="0" smtClean="0"/>
              <a:t>(Other Flip-Flops)</a:t>
            </a:r>
            <a:endParaRPr lang="en-US" altLang="en-US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D </a:t>
            </a:r>
            <a:r>
              <a:rPr lang="en-GB" altLang="en-US" dirty="0" err="1" smtClean="0"/>
              <a:t>ikidurumluları</a:t>
            </a:r>
            <a:r>
              <a:rPr lang="en-GB" altLang="en-US" dirty="0" smtClean="0"/>
              <a:t> (</a:t>
            </a:r>
            <a:r>
              <a:rPr lang="tr-TR" altLang="en-US" dirty="0" smtClean="0"/>
              <a:t>flip</a:t>
            </a:r>
            <a:r>
              <a:rPr lang="en-GB" altLang="en-US" dirty="0" smtClean="0"/>
              <a:t>-</a:t>
            </a:r>
            <a:r>
              <a:rPr lang="tr-TR" altLang="en-US" dirty="0" smtClean="0"/>
              <a:t>flops</a:t>
            </a:r>
            <a:r>
              <a:rPr lang="en-GB" altLang="en-US" dirty="0" smtClean="0"/>
              <a:t>)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az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kapı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gerektirenlerdir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Dolayısıyla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yaygın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olarak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kullanılır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Alternatifleri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ise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JK </a:t>
            </a:r>
            <a:r>
              <a:rPr lang="en-US" altLang="en-US" dirty="0" err="1" smtClean="0"/>
              <a:t>ikidurumluları</a:t>
            </a:r>
            <a:r>
              <a:rPr lang="en-US" altLang="en-US" dirty="0" smtClean="0"/>
              <a:t> </a:t>
            </a:r>
          </a:p>
          <a:p>
            <a:pPr lvl="1" eaLnBrk="1" hangingPunct="1"/>
            <a:r>
              <a:rPr lang="en-US" altLang="en-US" dirty="0" smtClean="0"/>
              <a:t>T </a:t>
            </a:r>
            <a:r>
              <a:rPr lang="en-US" altLang="en-US" dirty="0" err="1" smtClean="0"/>
              <a:t>ikidurumluları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JK </a:t>
            </a:r>
            <a:r>
              <a:rPr lang="en-US" altLang="en-US" dirty="0" err="1" smtClean="0"/>
              <a:t>İkidurumlusu</a:t>
            </a:r>
            <a:endParaRPr lang="en-US" altLang="en-US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7993063" cy="24050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J </a:t>
            </a:r>
            <a:r>
              <a:rPr lang="en-US" altLang="en-US" dirty="0" err="1" smtClean="0"/>
              <a:t>girdisi</a:t>
            </a:r>
            <a:r>
              <a:rPr lang="en-US" altLang="en-US" dirty="0" smtClean="0"/>
              <a:t> 1’e </a:t>
            </a:r>
            <a:r>
              <a:rPr lang="en-US" altLang="en-US" dirty="0" err="1" smtClean="0"/>
              <a:t>ayarlar</a:t>
            </a:r>
            <a:r>
              <a:rPr lang="en-US" altLang="en-US" dirty="0" smtClean="0"/>
              <a:t> (Set)</a:t>
            </a:r>
          </a:p>
          <a:p>
            <a:pPr eaLnBrk="1" hangingPunct="1"/>
            <a:r>
              <a:rPr lang="en-US" altLang="en-US" dirty="0" smtClean="0"/>
              <a:t>K </a:t>
            </a:r>
            <a:r>
              <a:rPr lang="en-US" altLang="en-US" dirty="0" err="1" smtClean="0"/>
              <a:t>girdisi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sıfırlar</a:t>
            </a:r>
            <a:r>
              <a:rPr lang="en-US" altLang="en-US" dirty="0" smtClean="0"/>
              <a:t> (Reset)</a:t>
            </a:r>
          </a:p>
          <a:p>
            <a:pPr eaLnBrk="1" hangingPunct="1"/>
            <a:r>
              <a:rPr lang="en-US" altLang="en-US" dirty="0" smtClean="0"/>
              <a:t>Her </a:t>
            </a:r>
            <a:r>
              <a:rPr lang="en-US" altLang="en-US" dirty="0" err="1" smtClean="0"/>
              <a:t>iki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de 1 </a:t>
            </a:r>
            <a:r>
              <a:rPr lang="en-US" altLang="en-US" dirty="0" err="1" smtClean="0"/>
              <a:t>olursa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tümleyen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alınır</a:t>
            </a:r>
            <a:endParaRPr lang="en-US" altLang="en-US" dirty="0" smtClean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614738"/>
            <a:ext cx="5688013" cy="324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 (Toggle) </a:t>
            </a:r>
            <a:r>
              <a:rPr lang="en-US" altLang="en-US" dirty="0" err="1" smtClean="0"/>
              <a:t>İkidurumlusu</a:t>
            </a:r>
            <a:endParaRPr lang="en-US" altLang="en-US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6300788" cy="4525963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Tümleyen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alan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ikidurumludur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J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K </a:t>
            </a:r>
            <a:r>
              <a:rPr lang="en-US" altLang="en-US" dirty="0" err="1" smtClean="0"/>
              <a:t>girdileri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Şekil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a’daki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gibi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birbirine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bağlanırsa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T=0 (J=K=0), </a:t>
            </a:r>
            <a:r>
              <a:rPr lang="en-US" altLang="en-US" dirty="0" err="1" smtClean="0"/>
              <a:t>yani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değişmez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T=1 (J=K=1), </a:t>
            </a:r>
            <a:r>
              <a:rPr lang="en-US" altLang="en-US" dirty="0" err="1" smtClean="0"/>
              <a:t>tümleyen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alır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Şekil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b’deki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gibi</a:t>
            </a:r>
            <a:r>
              <a:rPr lang="en-US" altLang="en-US" dirty="0" smtClean="0"/>
              <a:t> D </a:t>
            </a:r>
            <a:r>
              <a:rPr lang="en-US" altLang="en-US" dirty="0" err="1" smtClean="0"/>
              <a:t>ikidurumlusundan</a:t>
            </a:r>
            <a:r>
              <a:rPr lang="en-US" altLang="en-US" dirty="0" smtClean="0"/>
              <a:t> da </a:t>
            </a:r>
            <a:r>
              <a:rPr lang="en-US" altLang="en-US" dirty="0" err="1" smtClean="0"/>
              <a:t>yapılabilir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T=0 </a:t>
            </a:r>
            <a:r>
              <a:rPr lang="en-US" altLang="en-US" dirty="0" err="1" smtClean="0"/>
              <a:t>olduğunda</a:t>
            </a:r>
            <a:r>
              <a:rPr lang="en-US" altLang="en-US" dirty="0" smtClean="0"/>
              <a:t> D=Q (</a:t>
            </a:r>
            <a:r>
              <a:rPr lang="en-US" altLang="en-US" dirty="0" err="1" smtClean="0"/>
              <a:t>değişmez</a:t>
            </a:r>
            <a:r>
              <a:rPr lang="en-US" altLang="en-US" dirty="0" smtClean="0"/>
              <a:t>)</a:t>
            </a:r>
          </a:p>
          <a:p>
            <a:pPr lvl="1" eaLnBrk="1" hangingPunct="1"/>
            <a:r>
              <a:rPr lang="en-US" altLang="en-US" dirty="0" smtClean="0"/>
              <a:t>T=1 </a:t>
            </a:r>
            <a:r>
              <a:rPr lang="en-US" altLang="en-US" dirty="0" err="1" smtClean="0"/>
              <a:t>olduğunda</a:t>
            </a:r>
            <a:r>
              <a:rPr lang="en-US" altLang="en-US" dirty="0" smtClean="0"/>
              <a:t> D=Q’ (</a:t>
            </a:r>
            <a:r>
              <a:rPr lang="en-US" altLang="en-US" dirty="0" err="1" smtClean="0"/>
              <a:t>tümleyen</a:t>
            </a:r>
            <a:r>
              <a:rPr lang="en-US" altLang="en-US" dirty="0" smtClean="0"/>
              <a:t>)</a:t>
            </a:r>
          </a:p>
          <a:p>
            <a:pPr lvl="1" eaLnBrk="1" hangingPunct="1"/>
            <a:endParaRPr lang="en-US" altLang="en-US" dirty="0" smtClean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268413"/>
            <a:ext cx="1800225" cy="169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997200"/>
            <a:ext cx="22288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652963"/>
            <a:ext cx="1571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Rectangle 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rgbClr val="0000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en-US" sz="1800">
              <a:solidFill>
                <a:schemeClr val="tx1"/>
              </a:solidFill>
            </a:endParaRPr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082269"/>
              </p:ext>
            </p:extLst>
          </p:nvPr>
        </p:nvGraphicFramePr>
        <p:xfrm>
          <a:off x="1331913" y="4916462"/>
          <a:ext cx="23050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9" name="Denklem" r:id="rId7" imgW="1473200" imgH="203200" progId="Equation.3">
                  <p:embed/>
                </p:oleObj>
              </mc:Choice>
              <mc:Fallback>
                <p:oleObj name="Denklem" r:id="rId7" imgW="1473200" imgH="203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916462"/>
                        <a:ext cx="23050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58775"/>
            <a:ext cx="8713787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Tabloları</a:t>
            </a:r>
            <a:endParaRPr lang="en-US" altLang="en-US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41438"/>
            <a:ext cx="8351838" cy="537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50825" y="1557338"/>
            <a:ext cx="223361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rgbClr val="0000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Q(t) 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şu</a:t>
            </a:r>
            <a:r>
              <a:rPr lang="en-US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anki</a:t>
            </a:r>
            <a:r>
              <a:rPr lang="en-US" altLang="en-US" sz="1800" dirty="0" smtClean="0">
                <a:solidFill>
                  <a:srgbClr val="FF0000"/>
                </a:solidFill>
              </a:rPr>
              <a:t> (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mevcut</a:t>
            </a:r>
            <a:r>
              <a:rPr lang="en-US" altLang="en-US" sz="1800" dirty="0" smtClean="0">
                <a:solidFill>
                  <a:srgbClr val="FF0000"/>
                </a:solidFill>
              </a:rPr>
              <a:t>) 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durumu</a:t>
            </a:r>
            <a:r>
              <a:rPr lang="en-US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ifade</a:t>
            </a:r>
            <a:r>
              <a:rPr lang="en-US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eder</a:t>
            </a:r>
            <a:r>
              <a:rPr lang="en-US" altLang="en-US" sz="1800" dirty="0" smtClean="0">
                <a:solidFill>
                  <a:srgbClr val="FF0000"/>
                </a:solidFill>
              </a:rPr>
              <a:t>.</a:t>
            </a:r>
            <a:endParaRPr lang="en-US" altLang="en-US" sz="18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Q(t+1) 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sonraki</a:t>
            </a:r>
            <a:r>
              <a:rPr lang="en-US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en-US" sz="1800" dirty="0" err="1" smtClean="0">
                <a:solidFill>
                  <a:srgbClr val="FF0000"/>
                </a:solidFill>
              </a:rPr>
              <a:t>durumu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</a:t>
            </a:r>
            <a:endParaRPr lang="en-US" altLang="en-US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 </a:t>
            </a:r>
            <a:r>
              <a:rPr lang="en-US" altLang="en-US" dirty="0" err="1" smtClean="0"/>
              <a:t>ikidurumlusu</a:t>
            </a:r>
            <a:endParaRPr lang="en-US" altLang="en-US" dirty="0" smtClean="0"/>
          </a:p>
          <a:p>
            <a:pPr lvl="1" eaLnBrk="1" hangingPunct="1">
              <a:buFontTx/>
              <a:buNone/>
            </a:pPr>
            <a:r>
              <a:rPr lang="en-US" altLang="en-US" i="1" dirty="0" smtClean="0"/>
              <a:t>Q(t+1)=D</a:t>
            </a:r>
          </a:p>
          <a:p>
            <a:pPr eaLnBrk="1" hangingPunct="1"/>
            <a:r>
              <a:rPr lang="en-US" altLang="en-US" i="1" dirty="0" smtClean="0"/>
              <a:t>JK </a:t>
            </a:r>
            <a:r>
              <a:rPr lang="en-US" altLang="en-US" i="1" dirty="0" err="1" smtClean="0"/>
              <a:t>ikidurumlusu</a:t>
            </a:r>
            <a:endParaRPr lang="en-US" altLang="en-US" i="1" dirty="0" smtClean="0"/>
          </a:p>
          <a:p>
            <a:pPr lvl="1" eaLnBrk="1" hangingPunct="1">
              <a:buFontTx/>
              <a:buNone/>
            </a:pPr>
            <a:r>
              <a:rPr lang="en-US" altLang="en-US" i="1" dirty="0" smtClean="0"/>
              <a:t>Q(t+1)=JQ’+K’Q</a:t>
            </a:r>
          </a:p>
          <a:p>
            <a:pPr eaLnBrk="1" hangingPunct="1"/>
            <a:r>
              <a:rPr lang="en-US" altLang="en-US" i="1" dirty="0" smtClean="0"/>
              <a:t>T </a:t>
            </a:r>
            <a:r>
              <a:rPr lang="en-US" altLang="en-US" i="1" dirty="0" err="1"/>
              <a:t>ikidurumlusu</a:t>
            </a:r>
            <a:endParaRPr lang="en-US" altLang="en-US" i="1" dirty="0" smtClean="0"/>
          </a:p>
          <a:p>
            <a:pPr lvl="1" eaLnBrk="1" hangingPunct="1"/>
            <a:endParaRPr lang="en-US" altLang="en-US" i="1" dirty="0" smtClean="0"/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rgbClr val="0000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en-US" sz="1800">
              <a:solidFill>
                <a:schemeClr val="tx1"/>
              </a:solidFill>
            </a:endParaRPr>
          </a:p>
        </p:txBody>
      </p:sp>
      <p:graphicFrame>
        <p:nvGraphicFramePr>
          <p:cNvPr id="31749" name="Object 4"/>
          <p:cNvGraphicFramePr>
            <a:graphicFrameLocks noChangeAspect="1"/>
          </p:cNvGraphicFramePr>
          <p:nvPr/>
        </p:nvGraphicFramePr>
        <p:xfrm>
          <a:off x="1042988" y="4149725"/>
          <a:ext cx="31670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Denklem" r:id="rId4" imgW="1803400" imgH="203200" progId="Equation.3">
                  <p:embed/>
                </p:oleObj>
              </mc:Choice>
              <mc:Fallback>
                <p:oleObj name="Denklem" r:id="rId4" imgW="18034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149725"/>
                        <a:ext cx="3167062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27025"/>
            <a:ext cx="8785225" cy="620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4188"/>
            <a:ext cx="9144000" cy="588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365625"/>
            <a:ext cx="64738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238"/>
            <a:ext cx="9144000" cy="635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813"/>
            <a:ext cx="9144000" cy="655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663"/>
            <a:ext cx="9144000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325"/>
            <a:ext cx="91440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88"/>
            <a:ext cx="9144000" cy="659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155</Words>
  <Application>Microsoft Office PowerPoint</Application>
  <PresentationFormat>On-screen Show (4:3)</PresentationFormat>
  <Paragraphs>51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Varsayılan Tasarım</vt:lpstr>
      <vt:lpstr>Denklem</vt:lpstr>
      <vt:lpstr>Zamanuyumlu Dizisel Mantık  (Syncronous Sequential Logic) 1/3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Diğer İkidurumlular  (Other Flip-Flops)</vt:lpstr>
      <vt:lpstr>JK İkidurumlusu</vt:lpstr>
      <vt:lpstr>T (Toggle) İkidurumlusu</vt:lpstr>
      <vt:lpstr>Karakteristik Tabloları</vt:lpstr>
      <vt:lpstr>Karakteristik Denklemler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ankaraunv</dc:creator>
  <cp:lastModifiedBy>KK</cp:lastModifiedBy>
  <cp:revision>72</cp:revision>
  <dcterms:created xsi:type="dcterms:W3CDTF">2008-09-23T09:44:25Z</dcterms:created>
  <dcterms:modified xsi:type="dcterms:W3CDTF">2020-05-11T11:20:01Z</dcterms:modified>
</cp:coreProperties>
</file>