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</p:sldMasterIdLst>
  <p:sldIdLst>
    <p:sldId id="256" r:id="rId3"/>
    <p:sldId id="267" r:id="rId4"/>
    <p:sldId id="268" r:id="rId5"/>
    <p:sldId id="269" r:id="rId6"/>
    <p:sldId id="270" r:id="rId7"/>
    <p:sldId id="271" r:id="rId8"/>
    <p:sldId id="293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8" r:id="rId23"/>
    <p:sldId id="289" r:id="rId24"/>
    <p:sldId id="260" r:id="rId25"/>
    <p:sldId id="262" r:id="rId26"/>
    <p:sldId id="294" r:id="rId27"/>
    <p:sldId id="29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3" autoAdjust="0"/>
    <p:restoredTop sz="94660"/>
  </p:normalViewPr>
  <p:slideViewPr>
    <p:cSldViewPr>
      <p:cViewPr varScale="1">
        <p:scale>
          <a:sx n="59" d="100"/>
          <a:sy n="59" d="100"/>
        </p:scale>
        <p:origin x="113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>
                <a:solidFill>
                  <a:srgbClr val="FFFFFF">
                    <a:tint val="95000"/>
                  </a:srgbClr>
                </a:solidFill>
              </a:rPr>
              <a:pPr/>
              <a:t>12/19/2022</a:t>
            </a:fld>
            <a:endParaRPr lang="en-US">
              <a:solidFill>
                <a:srgbClr val="FFFFFF">
                  <a:tint val="9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9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>
                <a:solidFill>
                  <a:srgbClr val="FFFFFF">
                    <a:tint val="9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95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2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12/19/2022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74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>
                <a:solidFill>
                  <a:srgbClr val="FFFFFF">
                    <a:tint val="95000"/>
                  </a:srgbClr>
                </a:solidFill>
              </a:rPr>
              <a:pPr/>
              <a:t>12/19/2022</a:t>
            </a:fld>
            <a:endParaRPr lang="en-US">
              <a:solidFill>
                <a:srgbClr val="FFFFFF">
                  <a:tint val="9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9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>
                <a:solidFill>
                  <a:srgbClr val="FFFFFF">
                    <a:tint val="9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tint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00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12/19/2022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47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12/19/2022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23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12/19/2022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5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12/19/2022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820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12/19/2022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1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2439910-9CE2-4094-B793-D2CBA6D96877}" type="datetimeFigureOut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12/19/2022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8253BC8-7910-4DA8-9B2D-AC7DE03A8CA2}" type="slidenum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84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12/19/2022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57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12/19/2022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52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39910-9CE2-4094-B793-D2CBA6D9687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3BC8-7910-4DA8-9B2D-AC7DE03A8CA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2439910-9CE2-4094-B793-D2CBA6D9687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8253BC8-7910-4DA8-9B2D-AC7DE03A8CA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2439910-9CE2-4094-B793-D2CBA6D96877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8253BC8-7910-4DA8-9B2D-AC7DE03A8C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2439910-9CE2-4094-B793-D2CBA6D96877}" type="datetimeFigureOut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12/19/2022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8253BC8-7910-4DA8-9B2D-AC7DE03A8CA2}" type="slidenum">
              <a:rPr lang="en-US" smtClean="0">
                <a:solidFill>
                  <a:srgbClr val="000000">
                    <a:tint val="9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93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g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052736"/>
            <a:ext cx="6516216" cy="1012825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err="1" smtClean="0">
                <a:solidFill>
                  <a:srgbClr val="0070C0"/>
                </a:solidFill>
              </a:rPr>
              <a:t>Spirometre</a:t>
            </a:r>
            <a:r>
              <a:rPr lang="tr-TR" dirty="0" smtClean="0">
                <a:solidFill>
                  <a:srgbClr val="0070C0"/>
                </a:solidFill>
              </a:rPr>
              <a:t> ile Akciğer </a:t>
            </a:r>
            <a:r>
              <a:rPr lang="tr-TR" dirty="0">
                <a:solidFill>
                  <a:srgbClr val="0070C0"/>
                </a:solidFill>
              </a:rPr>
              <a:t>H</a:t>
            </a:r>
            <a:r>
              <a:rPr lang="tr-TR" dirty="0" smtClean="0">
                <a:solidFill>
                  <a:srgbClr val="0070C0"/>
                </a:solidFill>
              </a:rPr>
              <a:t>acim ve Kapasitelerinin Ölçülmesi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5805264"/>
            <a:ext cx="4572000" cy="457200"/>
          </a:xfrm>
        </p:spPr>
        <p:txBody>
          <a:bodyPr>
            <a:normAutofit lnSpcReduction="10000"/>
          </a:bodyPr>
          <a:lstStyle/>
          <a:p>
            <a:r>
              <a:rPr lang="tr-TR" sz="3200" dirty="0" smtClean="0">
                <a:solidFill>
                  <a:schemeClr val="tx1"/>
                </a:solidFill>
              </a:rPr>
              <a:t>Dr. </a:t>
            </a:r>
            <a:r>
              <a:rPr lang="tr-TR" sz="3200" dirty="0" smtClean="0">
                <a:solidFill>
                  <a:schemeClr val="tx1"/>
                </a:solidFill>
              </a:rPr>
              <a:t>C. Etkin ŞAFAK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3015600" cy="3291840"/>
          </a:xfrm>
          <a:prstGeom prst="rect">
            <a:avLst/>
          </a:prstGeom>
          <a:noFill/>
          <a:scene3d>
            <a:camera prst="obliqueBottom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16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Ekspirasyon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Y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edek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H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acmi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822161"/>
          </a:xfrm>
        </p:spPr>
        <p:txBody>
          <a:bodyPr>
            <a:normAutofit/>
          </a:bodyPr>
          <a:lstStyle/>
          <a:p>
            <a:r>
              <a:rPr lang="en-US" dirty="0" smtClean="0"/>
              <a:t>Normal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ekspirasyon</a:t>
            </a:r>
            <a:r>
              <a:rPr lang="en-US" dirty="0"/>
              <a:t> </a:t>
            </a:r>
            <a:r>
              <a:rPr lang="en-US" dirty="0" err="1"/>
              <a:t>hareketinden</a:t>
            </a:r>
            <a:r>
              <a:rPr lang="en-US" dirty="0"/>
              <a:t> </a:t>
            </a:r>
            <a:r>
              <a:rPr lang="en-US" dirty="0" err="1"/>
              <a:t>sonra</a:t>
            </a:r>
            <a:r>
              <a:rPr lang="en-US" dirty="0"/>
              <a:t>,</a:t>
            </a:r>
          </a:p>
          <a:p>
            <a:pPr marL="118872" indent="0">
              <a:buNone/>
            </a:pPr>
            <a:r>
              <a:rPr lang="en-US" dirty="0" err="1"/>
              <a:t>zorlu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ekspirasyonla</a:t>
            </a:r>
            <a:r>
              <a:rPr lang="en-US" dirty="0"/>
              <a:t> </a:t>
            </a:r>
            <a:r>
              <a:rPr lang="en-US" dirty="0" err="1" smtClean="0"/>
              <a:t>fazladan</a:t>
            </a:r>
            <a:r>
              <a:rPr lang="tr-TR" dirty="0"/>
              <a:t> </a:t>
            </a:r>
            <a:r>
              <a:rPr lang="en-US" dirty="0" err="1" smtClean="0"/>
              <a:t>çıkarılabilen</a:t>
            </a:r>
            <a:r>
              <a:rPr lang="en-US" dirty="0" smtClean="0"/>
              <a:t> </a:t>
            </a:r>
            <a:r>
              <a:rPr lang="en-US" dirty="0" err="1"/>
              <a:t>hava</a:t>
            </a:r>
            <a:r>
              <a:rPr lang="en-US" dirty="0"/>
              <a:t> </a:t>
            </a:r>
            <a:r>
              <a:rPr lang="en-US" dirty="0" err="1"/>
              <a:t>miktarıdır</a:t>
            </a:r>
            <a:r>
              <a:rPr lang="en-US" dirty="0"/>
              <a:t>.</a:t>
            </a:r>
          </a:p>
          <a:p>
            <a:r>
              <a:rPr lang="tr-TR" dirty="0" smtClean="0"/>
              <a:t>İnsanlarda 1000-1500</a:t>
            </a:r>
            <a:r>
              <a:rPr lang="en-US" dirty="0" smtClean="0"/>
              <a:t> </a:t>
            </a:r>
            <a:r>
              <a:rPr lang="en-US" dirty="0"/>
              <a:t>ml </a:t>
            </a:r>
            <a:r>
              <a:rPr lang="en-US" dirty="0" err="1"/>
              <a:t>civarındadır</a:t>
            </a:r>
            <a:r>
              <a:rPr lang="en-US" dirty="0" smtClean="0"/>
              <a:t>.</a:t>
            </a:r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r>
              <a:rPr lang="tr-TR" sz="3200" dirty="0" smtClean="0"/>
              <a:t>Atlarda 10000-12000 ml civarındadır.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717032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419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Artık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tr-TR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ezidüel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 </a:t>
            </a:r>
            <a:r>
              <a:rPr lang="tr-T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Hacim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/>
              <a:t>zorlu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ekspirasyondan</a:t>
            </a:r>
            <a:r>
              <a:rPr lang="en-US" dirty="0"/>
              <a:t> </a:t>
            </a:r>
            <a:r>
              <a:rPr lang="en-US" dirty="0" err="1"/>
              <a:t>sonra</a:t>
            </a:r>
            <a:r>
              <a:rPr lang="en-US" dirty="0"/>
              <a:t> </a:t>
            </a:r>
            <a:r>
              <a:rPr lang="en-US" dirty="0" smtClean="0"/>
              <a:t>bile</a:t>
            </a:r>
            <a:r>
              <a:rPr lang="tr-TR" dirty="0" smtClean="0"/>
              <a:t> </a:t>
            </a:r>
            <a:r>
              <a:rPr lang="en-US" dirty="0" err="1" smtClean="0"/>
              <a:t>akcigerlerde</a:t>
            </a:r>
            <a:r>
              <a:rPr lang="en-US" dirty="0" smtClean="0"/>
              <a:t> </a:t>
            </a:r>
            <a:r>
              <a:rPr lang="en-US" dirty="0" err="1"/>
              <a:t>kalan</a:t>
            </a:r>
            <a:r>
              <a:rPr lang="en-US" dirty="0"/>
              <a:t> </a:t>
            </a:r>
            <a:r>
              <a:rPr lang="en-US" dirty="0" err="1"/>
              <a:t>hava</a:t>
            </a:r>
            <a:r>
              <a:rPr lang="en-US" dirty="0"/>
              <a:t> </a:t>
            </a:r>
            <a:r>
              <a:rPr lang="en-US" dirty="0" err="1"/>
              <a:t>hacmidir</a:t>
            </a:r>
            <a:endParaRPr lang="en-US" dirty="0"/>
          </a:p>
          <a:p>
            <a:pPr marL="118872" indent="0">
              <a:buNone/>
            </a:pPr>
            <a:r>
              <a:rPr lang="tr-TR" dirty="0" smtClean="0"/>
              <a:t>İnsanlarda </a:t>
            </a:r>
            <a:r>
              <a:rPr lang="en-US" dirty="0" err="1" smtClean="0"/>
              <a:t>yaklasık</a:t>
            </a:r>
            <a:r>
              <a:rPr lang="en-US" dirty="0" smtClean="0"/>
              <a:t> 1</a:t>
            </a:r>
            <a:r>
              <a:rPr lang="tr-TR" dirty="0" smtClean="0"/>
              <a:t>500</a:t>
            </a:r>
            <a:r>
              <a:rPr lang="en-US" dirty="0" smtClean="0"/>
              <a:t> </a:t>
            </a:r>
            <a:r>
              <a:rPr lang="en-US" dirty="0"/>
              <a:t>ml </a:t>
            </a:r>
            <a:r>
              <a:rPr lang="en-US" dirty="0" err="1"/>
              <a:t>kadardır</a:t>
            </a:r>
            <a:r>
              <a:rPr lang="en-US" dirty="0" smtClean="0"/>
              <a:t>.</a:t>
            </a:r>
            <a:endParaRPr lang="tr-TR" dirty="0" smtClean="0"/>
          </a:p>
          <a:p>
            <a:pPr marL="118872" indent="0">
              <a:buNone/>
            </a:pPr>
            <a:r>
              <a:rPr lang="tr-TR" sz="3200" dirty="0" smtClean="0"/>
              <a:t>Atlarda 10000-12000ml civarındadır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Tüberküloz ve Astımda </a:t>
            </a:r>
            <a:r>
              <a:rPr lang="tr-TR" dirty="0" smtClean="0"/>
              <a:t>artar</a:t>
            </a:r>
          </a:p>
          <a:p>
            <a:r>
              <a:rPr lang="tr-TR" sz="3200" dirty="0" smtClean="0"/>
              <a:t>Yeni doğan bir yavru sadece </a:t>
            </a:r>
          </a:p>
          <a:p>
            <a:pPr marL="118872" indent="0">
              <a:buNone/>
            </a:pPr>
            <a:r>
              <a:rPr lang="tr-TR" sz="3200" dirty="0" smtClean="0"/>
              <a:t>bir kere bile nefes alsa bir miktar </a:t>
            </a:r>
          </a:p>
          <a:p>
            <a:pPr marL="118872" indent="0">
              <a:buNone/>
            </a:pPr>
            <a:r>
              <a:rPr lang="tr-TR" sz="3200" dirty="0" smtClean="0"/>
              <a:t>hava akciğerlerinde esir kalır. </a:t>
            </a:r>
          </a:p>
          <a:p>
            <a:pPr marL="118872" indent="0">
              <a:buNone/>
            </a:pPr>
            <a:r>
              <a:rPr lang="tr-TR" sz="3200" dirty="0" smtClean="0"/>
              <a:t>Bu hava </a:t>
            </a:r>
            <a:r>
              <a:rPr lang="tr-TR" sz="3200" dirty="0" smtClean="0">
                <a:solidFill>
                  <a:srgbClr val="FF0000"/>
                </a:solidFill>
              </a:rPr>
              <a:t>Adli Tıpta canlının ölümü </a:t>
            </a:r>
          </a:p>
          <a:p>
            <a:pPr marL="118872" indent="0">
              <a:buNone/>
            </a:pPr>
            <a:r>
              <a:rPr lang="tr-TR" sz="3200" dirty="0" smtClean="0">
                <a:solidFill>
                  <a:srgbClr val="FF0000"/>
                </a:solidFill>
              </a:rPr>
              <a:t>doğduğunu yoksa doğduktan sonramı </a:t>
            </a:r>
          </a:p>
          <a:p>
            <a:pPr marL="118872" indent="0">
              <a:buNone/>
            </a:pPr>
            <a:r>
              <a:rPr lang="tr-TR" sz="3200" dirty="0" smtClean="0">
                <a:solidFill>
                  <a:srgbClr val="FF0000"/>
                </a:solidFill>
              </a:rPr>
              <a:t>öldüğünü belirlemekte kullanılır.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85" y="3645024"/>
            <a:ext cx="2546429" cy="221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697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Akciger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K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apasiteleri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Solunum</a:t>
            </a:r>
            <a:r>
              <a:rPr lang="en-US" dirty="0" smtClean="0"/>
              <a:t> </a:t>
            </a:r>
            <a:r>
              <a:rPr lang="en-US" dirty="0" err="1"/>
              <a:t>döngüsündeki</a:t>
            </a:r>
            <a:r>
              <a:rPr lang="en-US" dirty="0"/>
              <a:t> </a:t>
            </a:r>
            <a:r>
              <a:rPr lang="en-US" dirty="0" err="1" smtClean="0"/>
              <a:t>olaylar</a:t>
            </a:r>
            <a:r>
              <a:rPr lang="tr-TR" dirty="0"/>
              <a:t> </a:t>
            </a:r>
            <a:r>
              <a:rPr lang="en-US" dirty="0" err="1" smtClean="0"/>
              <a:t>tanımlanırken</a:t>
            </a:r>
            <a:r>
              <a:rPr lang="en-US" dirty="0" smtClean="0"/>
              <a:t> </a:t>
            </a:r>
            <a:r>
              <a:rPr lang="en-US" dirty="0" err="1"/>
              <a:t>bazen</a:t>
            </a:r>
            <a:r>
              <a:rPr lang="en-US" dirty="0"/>
              <a:t> </a:t>
            </a:r>
            <a:r>
              <a:rPr lang="en-US" dirty="0" err="1"/>
              <a:t>akciger</a:t>
            </a:r>
            <a:r>
              <a:rPr lang="en-US" dirty="0"/>
              <a:t> </a:t>
            </a:r>
            <a:r>
              <a:rPr lang="en-US" dirty="0" err="1" smtClean="0"/>
              <a:t>hacimlerinin</a:t>
            </a:r>
            <a:r>
              <a:rPr lang="tr-TR" dirty="0"/>
              <a:t> </a:t>
            </a:r>
            <a:r>
              <a:rPr lang="en-US" dirty="0" err="1" smtClean="0"/>
              <a:t>iki</a:t>
            </a:r>
            <a:r>
              <a:rPr lang="en-US" dirty="0" smtClean="0"/>
              <a:t> </a:t>
            </a:r>
            <a:r>
              <a:rPr lang="en-US" dirty="0" err="1"/>
              <a:t>yada</a:t>
            </a:r>
            <a:r>
              <a:rPr lang="en-US" dirty="0"/>
              <a:t> </a:t>
            </a:r>
            <a:r>
              <a:rPr lang="en-US" dirty="0" err="1" smtClean="0"/>
              <a:t>daha</a:t>
            </a:r>
            <a:r>
              <a:rPr lang="tr-TR" dirty="0"/>
              <a:t> </a:t>
            </a:r>
            <a:r>
              <a:rPr lang="en-US" dirty="0" err="1" smtClean="0"/>
              <a:t>fazlasının</a:t>
            </a:r>
            <a:r>
              <a:rPr lang="en-US" dirty="0" smtClean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arada</a:t>
            </a:r>
            <a:r>
              <a:rPr lang="en-US" dirty="0"/>
              <a:t> </a:t>
            </a:r>
            <a:r>
              <a:rPr lang="en-US" dirty="0" err="1" smtClean="0"/>
              <a:t>ifade</a:t>
            </a:r>
            <a:r>
              <a:rPr lang="tr-TR" dirty="0"/>
              <a:t> </a:t>
            </a:r>
            <a:r>
              <a:rPr lang="en-US" dirty="0" err="1" smtClean="0"/>
              <a:t>edilmesi</a:t>
            </a:r>
            <a:r>
              <a:rPr lang="en-US" dirty="0" smtClean="0"/>
              <a:t> </a:t>
            </a:r>
            <a:r>
              <a:rPr lang="en-US" dirty="0" err="1"/>
              <a:t>gerekebilir</a:t>
            </a:r>
            <a:r>
              <a:rPr lang="en-US" dirty="0"/>
              <a:t>.</a:t>
            </a:r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/>
          </a:p>
          <a:p>
            <a:r>
              <a:rPr lang="en-US" dirty="0" smtClean="0"/>
              <a:t>Bu </a:t>
            </a:r>
            <a:r>
              <a:rPr lang="en-US" dirty="0" err="1"/>
              <a:t>tür</a:t>
            </a:r>
            <a:r>
              <a:rPr lang="en-US" dirty="0"/>
              <a:t> </a:t>
            </a:r>
            <a:r>
              <a:rPr lang="en-US" dirty="0" err="1"/>
              <a:t>kombinasyonlar</a:t>
            </a:r>
            <a:r>
              <a:rPr lang="en-US" dirty="0"/>
              <a:t> </a:t>
            </a:r>
            <a:r>
              <a:rPr lang="en-US" dirty="0" err="1"/>
              <a:t>akciger</a:t>
            </a:r>
            <a:r>
              <a:rPr lang="en-US" dirty="0"/>
              <a:t> </a:t>
            </a:r>
            <a:r>
              <a:rPr lang="en-US" dirty="0" err="1" smtClean="0"/>
              <a:t>kapasiteleri</a:t>
            </a:r>
            <a:r>
              <a:rPr lang="tr-TR" dirty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/>
              <a:t>tanımlanır</a:t>
            </a:r>
            <a:r>
              <a:rPr lang="en-US" dirty="0"/>
              <a:t>.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140968"/>
            <a:ext cx="3781425" cy="2295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16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Akciger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kapasiteleri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İ</a:t>
            </a:r>
            <a:r>
              <a:rPr lang="en-US" dirty="0" err="1" smtClean="0"/>
              <a:t>nspirasyon</a:t>
            </a:r>
            <a:r>
              <a:rPr lang="en-US" dirty="0" smtClean="0"/>
              <a:t> </a:t>
            </a:r>
            <a:r>
              <a:rPr lang="en-US" dirty="0" err="1"/>
              <a:t>kapasitesi</a:t>
            </a:r>
            <a:endParaRPr lang="en-US" dirty="0"/>
          </a:p>
          <a:p>
            <a:endParaRPr lang="tr-TR" dirty="0" smtClean="0"/>
          </a:p>
          <a:p>
            <a:r>
              <a:rPr lang="en-US" dirty="0" err="1" smtClean="0"/>
              <a:t>Fonksiyonel</a:t>
            </a:r>
            <a:r>
              <a:rPr lang="en-US" dirty="0" smtClean="0"/>
              <a:t> </a:t>
            </a:r>
            <a:r>
              <a:rPr lang="en-US" dirty="0" err="1"/>
              <a:t>artık</a:t>
            </a:r>
            <a:r>
              <a:rPr lang="en-US" dirty="0"/>
              <a:t> </a:t>
            </a:r>
            <a:r>
              <a:rPr lang="en-US" dirty="0" err="1"/>
              <a:t>kapasite</a:t>
            </a:r>
            <a:endParaRPr lang="en-US" dirty="0"/>
          </a:p>
          <a:p>
            <a:endParaRPr lang="tr-TR" dirty="0" smtClean="0"/>
          </a:p>
          <a:p>
            <a:r>
              <a:rPr lang="en-US" dirty="0" smtClean="0"/>
              <a:t>Vital </a:t>
            </a:r>
            <a:r>
              <a:rPr lang="en-US" dirty="0" err="1"/>
              <a:t>kapasite</a:t>
            </a:r>
            <a:endParaRPr lang="en-US" dirty="0"/>
          </a:p>
          <a:p>
            <a:endParaRPr lang="tr-TR" dirty="0" smtClean="0"/>
          </a:p>
          <a:p>
            <a:r>
              <a:rPr lang="en-US" dirty="0" smtClean="0"/>
              <a:t>Total </a:t>
            </a:r>
            <a:r>
              <a:rPr lang="en-US" dirty="0" err="1"/>
              <a:t>akciger</a:t>
            </a:r>
            <a:r>
              <a:rPr lang="en-US" dirty="0"/>
              <a:t> </a:t>
            </a:r>
            <a:r>
              <a:rPr lang="en-US" dirty="0" err="1"/>
              <a:t>kapasitesi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07" y="2420888"/>
            <a:ext cx="2972842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70C0"/>
                </a:solidFill>
              </a:rPr>
              <a:t>İ</a:t>
            </a:r>
            <a:r>
              <a:rPr lang="en-US" dirty="0" err="1" smtClean="0">
                <a:solidFill>
                  <a:srgbClr val="0070C0"/>
                </a:solidFill>
              </a:rPr>
              <a:t>nspirasyon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tr-TR" dirty="0" err="1">
                <a:solidFill>
                  <a:srgbClr val="0070C0"/>
                </a:solidFill>
              </a:rPr>
              <a:t>K</a:t>
            </a:r>
            <a:r>
              <a:rPr lang="en-US" dirty="0" err="1" smtClean="0">
                <a:solidFill>
                  <a:srgbClr val="0070C0"/>
                </a:solidFill>
              </a:rPr>
              <a:t>apasitesi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Soluk</a:t>
            </a:r>
            <a:r>
              <a:rPr lang="en-US" dirty="0" smtClean="0"/>
              <a:t> </a:t>
            </a:r>
            <a:r>
              <a:rPr lang="tr-TR" dirty="0" err="1"/>
              <a:t>H</a:t>
            </a:r>
            <a:r>
              <a:rPr lang="en-US" dirty="0" err="1" smtClean="0"/>
              <a:t>acmi</a:t>
            </a:r>
            <a:r>
              <a:rPr lang="en-US" dirty="0" smtClean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inspirasyon</a:t>
            </a:r>
            <a:r>
              <a:rPr lang="en-US" dirty="0"/>
              <a:t> </a:t>
            </a:r>
            <a:r>
              <a:rPr lang="tr-TR" dirty="0" err="1"/>
              <a:t>Y</a:t>
            </a:r>
            <a:r>
              <a:rPr lang="en-US" dirty="0" err="1" smtClean="0"/>
              <a:t>edek</a:t>
            </a:r>
            <a:r>
              <a:rPr lang="en-US" dirty="0" smtClean="0"/>
              <a:t> </a:t>
            </a:r>
            <a:r>
              <a:rPr lang="tr-TR" dirty="0" err="1"/>
              <a:t>H</a:t>
            </a:r>
            <a:r>
              <a:rPr lang="en-US" dirty="0" err="1" smtClean="0"/>
              <a:t>acminin</a:t>
            </a:r>
            <a:endParaRPr lang="en-US" dirty="0"/>
          </a:p>
          <a:p>
            <a:pPr marL="118872" indent="0">
              <a:buNone/>
            </a:pPr>
            <a:r>
              <a:rPr lang="en-US" dirty="0" err="1"/>
              <a:t>toplamına</a:t>
            </a:r>
            <a:r>
              <a:rPr lang="en-US" dirty="0"/>
              <a:t> </a:t>
            </a:r>
            <a:r>
              <a:rPr lang="en-US" dirty="0" err="1" smtClean="0"/>
              <a:t>eşittir</a:t>
            </a:r>
            <a:r>
              <a:rPr lang="tr-TR" dirty="0" smtClean="0"/>
              <a:t>.</a:t>
            </a:r>
          </a:p>
          <a:p>
            <a:pPr marL="118872" indent="0">
              <a:buNone/>
            </a:pPr>
            <a:endParaRPr lang="tr-TR" dirty="0"/>
          </a:p>
          <a:p>
            <a:r>
              <a:rPr lang="tr-TR" dirty="0" smtClean="0"/>
              <a:t>Dinlenme halinde </a:t>
            </a:r>
            <a:r>
              <a:rPr lang="tr-TR" dirty="0" err="1" smtClean="0"/>
              <a:t>expirasyondan</a:t>
            </a:r>
            <a:r>
              <a:rPr lang="tr-TR" dirty="0" smtClean="0"/>
              <a:t> sonra yapılan maksimal bir </a:t>
            </a:r>
            <a:r>
              <a:rPr lang="tr-TR" dirty="0" err="1" smtClean="0"/>
              <a:t>inspirasyonla</a:t>
            </a:r>
            <a:r>
              <a:rPr lang="tr-TR" dirty="0" smtClean="0"/>
              <a:t> alınabilen hava miktarıdır.</a:t>
            </a:r>
          </a:p>
          <a:p>
            <a:endParaRPr lang="en-US" dirty="0"/>
          </a:p>
          <a:p>
            <a:r>
              <a:rPr lang="tr-TR" dirty="0" smtClean="0"/>
              <a:t>İnsanlarda</a:t>
            </a:r>
            <a:r>
              <a:rPr lang="en-US" dirty="0" smtClean="0"/>
              <a:t> </a:t>
            </a:r>
            <a:r>
              <a:rPr lang="en-US" dirty="0" err="1"/>
              <a:t>yaklasık</a:t>
            </a:r>
            <a:r>
              <a:rPr lang="en-US" dirty="0"/>
              <a:t> </a:t>
            </a:r>
            <a:r>
              <a:rPr lang="tr-TR" dirty="0" smtClean="0"/>
              <a:t>2500-3000</a:t>
            </a:r>
            <a:r>
              <a:rPr lang="en-US" dirty="0" smtClean="0"/>
              <a:t> </a:t>
            </a:r>
            <a:r>
              <a:rPr lang="en-US" dirty="0"/>
              <a:t>ml dir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sz="3200" dirty="0" smtClean="0"/>
              <a:t>Atlarda 14000-18000 ml </a:t>
            </a:r>
            <a:r>
              <a:rPr lang="tr-TR" sz="3200" dirty="0" err="1" smtClean="0"/>
              <a:t>dir</a:t>
            </a:r>
            <a:r>
              <a:rPr lang="tr-TR" sz="3200" dirty="0" smtClean="0"/>
              <a:t>.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04" y="4581128"/>
            <a:ext cx="2517999" cy="1896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43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50875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Fonksiyonel</a:t>
            </a:r>
            <a:r>
              <a:rPr lang="en-US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sz="4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</a:t>
            </a:r>
            <a:r>
              <a:rPr lang="en-US" sz="40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rtık</a:t>
            </a:r>
            <a:r>
              <a:rPr lang="en-US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tr-TR" sz="40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Rezidüel</a:t>
            </a:r>
            <a:r>
              <a:rPr lang="tr-TR" sz="4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) K</a:t>
            </a:r>
            <a:r>
              <a:rPr lang="en-US" sz="40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apasite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Ekspirasyon</a:t>
            </a:r>
            <a:r>
              <a:rPr lang="en-US" dirty="0" smtClean="0"/>
              <a:t> </a:t>
            </a:r>
            <a:r>
              <a:rPr lang="en-US" dirty="0" err="1"/>
              <a:t>yedek</a:t>
            </a:r>
            <a:r>
              <a:rPr lang="en-US" dirty="0"/>
              <a:t> </a:t>
            </a:r>
            <a:r>
              <a:rPr lang="en-US" dirty="0" err="1"/>
              <a:t>hacmi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tr-TR" dirty="0" err="1"/>
              <a:t>A</a:t>
            </a:r>
            <a:r>
              <a:rPr lang="en-US" dirty="0" err="1" smtClean="0"/>
              <a:t>rtık</a:t>
            </a:r>
            <a:r>
              <a:rPr lang="en-US" dirty="0" smtClean="0"/>
              <a:t> </a:t>
            </a:r>
            <a:r>
              <a:rPr lang="tr-TR" dirty="0" err="1"/>
              <a:t>H</a:t>
            </a:r>
            <a:r>
              <a:rPr lang="en-US" dirty="0" err="1" smtClean="0"/>
              <a:t>acmin</a:t>
            </a:r>
            <a:endParaRPr lang="en-US" dirty="0"/>
          </a:p>
          <a:p>
            <a:pPr marL="118872" indent="0">
              <a:buNone/>
            </a:pPr>
            <a:r>
              <a:rPr lang="en-US" dirty="0" err="1"/>
              <a:t>toplamına</a:t>
            </a:r>
            <a:r>
              <a:rPr lang="en-US" dirty="0"/>
              <a:t> </a:t>
            </a:r>
            <a:r>
              <a:rPr lang="en-US" dirty="0" err="1"/>
              <a:t>esittir</a:t>
            </a:r>
            <a:r>
              <a:rPr lang="en-US" dirty="0"/>
              <a:t>.</a:t>
            </a:r>
          </a:p>
          <a:p>
            <a:r>
              <a:rPr lang="en-US" dirty="0" smtClean="0"/>
              <a:t>Bu </a:t>
            </a:r>
            <a:r>
              <a:rPr lang="en-US" dirty="0"/>
              <a:t>normal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ekspirasyondan</a:t>
            </a:r>
            <a:r>
              <a:rPr lang="en-US" dirty="0"/>
              <a:t> </a:t>
            </a:r>
            <a:r>
              <a:rPr lang="en-US" dirty="0" err="1" smtClean="0"/>
              <a:t>sonra</a:t>
            </a:r>
            <a:r>
              <a:rPr lang="tr-TR" dirty="0"/>
              <a:t> </a:t>
            </a:r>
            <a:r>
              <a:rPr lang="en-US" dirty="0" err="1" smtClean="0"/>
              <a:t>akcigerlerde</a:t>
            </a:r>
            <a:r>
              <a:rPr lang="en-US" dirty="0" smtClean="0"/>
              <a:t> </a:t>
            </a:r>
            <a:r>
              <a:rPr lang="en-US" dirty="0" err="1"/>
              <a:t>kalan</a:t>
            </a:r>
            <a:r>
              <a:rPr lang="en-US" dirty="0"/>
              <a:t> </a:t>
            </a:r>
            <a:r>
              <a:rPr lang="en-US" dirty="0" err="1"/>
              <a:t>hava</a:t>
            </a:r>
            <a:r>
              <a:rPr lang="en-US" dirty="0"/>
              <a:t> </a:t>
            </a:r>
            <a:r>
              <a:rPr lang="en-US" dirty="0" err="1"/>
              <a:t>miktarıdır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dirty="0" smtClean="0"/>
              <a:t>Solunum derinliği arttıkça azalır, Astımda artar</a:t>
            </a:r>
            <a:endParaRPr lang="en-US" dirty="0"/>
          </a:p>
          <a:p>
            <a:r>
              <a:rPr lang="tr-TR" dirty="0" smtClean="0"/>
              <a:t>İnsanlarda 2500-3000 </a:t>
            </a:r>
            <a:r>
              <a:rPr lang="en-US" dirty="0" smtClean="0"/>
              <a:t>ml </a:t>
            </a:r>
            <a:r>
              <a:rPr lang="en-US" dirty="0"/>
              <a:t>dir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sz="3200" dirty="0" smtClean="0"/>
              <a:t>Atlarda 20000-24000 ml </a:t>
            </a:r>
            <a:r>
              <a:rPr lang="tr-TR" sz="3200" dirty="0" err="1" smtClean="0"/>
              <a:t>dir</a:t>
            </a:r>
            <a:r>
              <a:rPr lang="tr-TR" sz="3200" dirty="0" smtClean="0"/>
              <a:t>.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65104"/>
            <a:ext cx="3275856" cy="218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6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Vital </a:t>
            </a:r>
            <a:r>
              <a:rPr lang="tr-TR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K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apasite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/>
              <a:t>İ</a:t>
            </a:r>
            <a:r>
              <a:rPr lang="en-US" dirty="0" err="1" smtClean="0"/>
              <a:t>nspirasyon</a:t>
            </a:r>
            <a:r>
              <a:rPr lang="en-US" dirty="0" smtClean="0"/>
              <a:t> </a:t>
            </a:r>
            <a:r>
              <a:rPr lang="en-US" dirty="0" err="1"/>
              <a:t>yedek</a:t>
            </a:r>
            <a:r>
              <a:rPr lang="en-US" dirty="0"/>
              <a:t> </a:t>
            </a:r>
            <a:r>
              <a:rPr lang="en-US" dirty="0" err="1"/>
              <a:t>hacmi</a:t>
            </a:r>
            <a:r>
              <a:rPr lang="en-US" dirty="0"/>
              <a:t>, </a:t>
            </a:r>
            <a:r>
              <a:rPr lang="en-US" dirty="0" err="1"/>
              <a:t>soluk</a:t>
            </a:r>
            <a:r>
              <a:rPr lang="en-US" dirty="0"/>
              <a:t> </a:t>
            </a:r>
            <a:r>
              <a:rPr lang="en-US" dirty="0" err="1"/>
              <a:t>hacmi</a:t>
            </a:r>
            <a:r>
              <a:rPr lang="en-US" dirty="0"/>
              <a:t> </a:t>
            </a:r>
            <a:r>
              <a:rPr lang="en-US" dirty="0" err="1"/>
              <a:t>ve</a:t>
            </a:r>
            <a:endParaRPr lang="en-US" dirty="0"/>
          </a:p>
          <a:p>
            <a:pPr marL="118872" indent="0">
              <a:buNone/>
            </a:pPr>
            <a:r>
              <a:rPr lang="en-US" dirty="0" err="1"/>
              <a:t>ekspirasyon</a:t>
            </a:r>
            <a:r>
              <a:rPr lang="en-US" dirty="0"/>
              <a:t> </a:t>
            </a:r>
            <a:r>
              <a:rPr lang="en-US" dirty="0" err="1"/>
              <a:t>yedek</a:t>
            </a:r>
            <a:r>
              <a:rPr lang="en-US" dirty="0"/>
              <a:t> </a:t>
            </a:r>
            <a:r>
              <a:rPr lang="en-US" dirty="0" err="1"/>
              <a:t>hacimlerinin</a:t>
            </a:r>
            <a:r>
              <a:rPr lang="en-US" dirty="0"/>
              <a:t> </a:t>
            </a:r>
            <a:r>
              <a:rPr lang="en-US" dirty="0" err="1"/>
              <a:t>toplamına</a:t>
            </a:r>
            <a:endParaRPr lang="en-US" dirty="0"/>
          </a:p>
          <a:p>
            <a:pPr marL="118872" indent="0">
              <a:buNone/>
            </a:pPr>
            <a:r>
              <a:rPr lang="en-US" dirty="0" err="1"/>
              <a:t>esittir</a:t>
            </a:r>
            <a:r>
              <a:rPr lang="en-US" dirty="0"/>
              <a:t>.</a:t>
            </a:r>
          </a:p>
          <a:p>
            <a:r>
              <a:rPr lang="en-US" dirty="0" err="1" smtClean="0"/>
              <a:t>Akcigerlere</a:t>
            </a:r>
            <a:r>
              <a:rPr lang="en-US" dirty="0" smtClean="0"/>
              <a:t> </a:t>
            </a:r>
            <a:r>
              <a:rPr lang="en-US" dirty="0" err="1"/>
              <a:t>girip</a:t>
            </a:r>
            <a:r>
              <a:rPr lang="en-US" dirty="0"/>
              <a:t> </a:t>
            </a:r>
            <a:r>
              <a:rPr lang="en-US" dirty="0" err="1"/>
              <a:t>çıkan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 </a:t>
            </a:r>
            <a:r>
              <a:rPr lang="en-US" dirty="0" err="1" smtClean="0"/>
              <a:t>hava</a:t>
            </a:r>
            <a:r>
              <a:rPr lang="tr-TR" dirty="0"/>
              <a:t> </a:t>
            </a:r>
            <a:r>
              <a:rPr lang="en-US" dirty="0" err="1" smtClean="0"/>
              <a:t>miktarının</a:t>
            </a:r>
            <a:r>
              <a:rPr lang="en-US" dirty="0" smtClean="0"/>
              <a:t> </a:t>
            </a:r>
            <a:r>
              <a:rPr lang="en-US" dirty="0" err="1"/>
              <a:t>göstergesidir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dirty="0" smtClean="0"/>
              <a:t>Maksimal bir </a:t>
            </a:r>
            <a:r>
              <a:rPr lang="tr-TR" dirty="0" err="1" smtClean="0"/>
              <a:t>inspirasyondan</a:t>
            </a:r>
            <a:r>
              <a:rPr lang="tr-TR" dirty="0" smtClean="0"/>
              <a:t> sonra maksimal bir </a:t>
            </a:r>
            <a:r>
              <a:rPr lang="tr-TR" dirty="0" err="1" smtClean="0"/>
              <a:t>ezpirasyon</a:t>
            </a:r>
            <a:r>
              <a:rPr lang="tr-TR" dirty="0" smtClean="0"/>
              <a:t> ile çıkarılabilen hava miktarıdır.</a:t>
            </a:r>
          </a:p>
          <a:p>
            <a:r>
              <a:rPr lang="tr-TR" dirty="0" smtClean="0"/>
              <a:t>Vücut büyüklüğü ve akciğer gelişim derecesi ile ilgilidir.</a:t>
            </a:r>
          </a:p>
          <a:p>
            <a:r>
              <a:rPr lang="tr-TR" dirty="0" smtClean="0"/>
              <a:t>Sol kalp yetmezliği, Tüberküloz, Astım, Akciğer Kanseri, Bronşit, </a:t>
            </a:r>
            <a:r>
              <a:rPr lang="tr-TR" dirty="0" err="1" smtClean="0"/>
              <a:t>Pleurit</a:t>
            </a:r>
            <a:r>
              <a:rPr lang="tr-TR" dirty="0" smtClean="0"/>
              <a:t>, Solunum kaslarının paralizi, Sürekli suni solunum durumlarında azalır.</a:t>
            </a:r>
            <a:endParaRPr lang="en-US" dirty="0"/>
          </a:p>
          <a:p>
            <a:r>
              <a:rPr lang="tr-TR" dirty="0" smtClean="0"/>
              <a:t>İnsanlarda 3500-4500 </a:t>
            </a:r>
            <a:r>
              <a:rPr lang="en-US" dirty="0" smtClean="0"/>
              <a:t>ml</a:t>
            </a:r>
            <a:r>
              <a:rPr lang="tr-TR" dirty="0" smtClean="0"/>
              <a:t> </a:t>
            </a:r>
            <a:r>
              <a:rPr lang="tr-TR" dirty="0" err="1" smtClean="0"/>
              <a:t>dir</a:t>
            </a:r>
            <a:r>
              <a:rPr lang="tr-TR" dirty="0" smtClean="0"/>
              <a:t>.</a:t>
            </a:r>
          </a:p>
          <a:p>
            <a:r>
              <a:rPr lang="tr-TR" sz="3200" dirty="0" smtClean="0"/>
              <a:t>Atlarda 24000-30000 ml </a:t>
            </a:r>
            <a:r>
              <a:rPr lang="tr-TR" sz="3200" dirty="0" err="1" smtClean="0"/>
              <a:t>dir</a:t>
            </a:r>
            <a:r>
              <a:rPr lang="tr-TR" sz="3200" dirty="0" smtClean="0"/>
              <a:t>.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037296"/>
            <a:ext cx="1732925" cy="173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034012"/>
            <a:ext cx="1733803" cy="173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88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Total </a:t>
            </a:r>
            <a:r>
              <a:rPr lang="tr-TR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kciger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K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apasitesi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/>
              <a:t>M</a:t>
            </a:r>
            <a:r>
              <a:rPr lang="en-US" dirty="0" err="1" smtClean="0"/>
              <a:t>ümkün</a:t>
            </a:r>
            <a:r>
              <a:rPr lang="en-US" dirty="0" smtClean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 smtClean="0"/>
              <a:t>büyük</a:t>
            </a:r>
            <a:r>
              <a:rPr lang="tr-TR" dirty="0"/>
              <a:t> </a:t>
            </a:r>
            <a:r>
              <a:rPr lang="en-US" dirty="0" err="1" smtClean="0"/>
              <a:t>inspirasyon</a:t>
            </a:r>
            <a:r>
              <a:rPr lang="en-US" dirty="0" smtClean="0"/>
              <a:t> </a:t>
            </a:r>
            <a:r>
              <a:rPr lang="en-US" dirty="0" err="1"/>
              <a:t>hareketi</a:t>
            </a:r>
            <a:r>
              <a:rPr lang="en-US" dirty="0"/>
              <a:t> </a:t>
            </a:r>
            <a:r>
              <a:rPr lang="en-US" dirty="0" err="1"/>
              <a:t>sonrasında</a:t>
            </a:r>
            <a:r>
              <a:rPr lang="en-US" dirty="0"/>
              <a:t> </a:t>
            </a:r>
            <a:r>
              <a:rPr lang="en-US" dirty="0" err="1" smtClean="0"/>
              <a:t>akciğerlerde</a:t>
            </a:r>
            <a:r>
              <a:rPr lang="tr-TR" dirty="0" smtClean="0"/>
              <a:t> </a:t>
            </a:r>
            <a:r>
              <a:rPr lang="en-US" dirty="0" err="1" smtClean="0"/>
              <a:t>bulunan</a:t>
            </a:r>
            <a:r>
              <a:rPr lang="en-US" dirty="0" smtClean="0"/>
              <a:t>  </a:t>
            </a:r>
            <a:r>
              <a:rPr lang="en-US" dirty="0" err="1"/>
              <a:t>hava</a:t>
            </a:r>
            <a:r>
              <a:rPr lang="en-US" dirty="0"/>
              <a:t> </a:t>
            </a:r>
            <a:r>
              <a:rPr lang="en-US" dirty="0" err="1"/>
              <a:t>miktarıdır</a:t>
            </a:r>
            <a:r>
              <a:rPr lang="en-US" dirty="0"/>
              <a:t>.</a:t>
            </a:r>
          </a:p>
          <a:p>
            <a:r>
              <a:rPr lang="en-US" dirty="0" smtClean="0"/>
              <a:t>Vital </a:t>
            </a:r>
            <a:r>
              <a:rPr lang="en-US" dirty="0" err="1"/>
              <a:t>kapasiteye</a:t>
            </a:r>
            <a:r>
              <a:rPr lang="en-US" dirty="0"/>
              <a:t> </a:t>
            </a:r>
            <a:r>
              <a:rPr lang="tr-TR" dirty="0" err="1"/>
              <a:t>A</a:t>
            </a:r>
            <a:r>
              <a:rPr lang="en-US" dirty="0" err="1" smtClean="0"/>
              <a:t>rtık</a:t>
            </a:r>
            <a:r>
              <a:rPr lang="en-US" dirty="0" smtClean="0"/>
              <a:t> </a:t>
            </a:r>
            <a:r>
              <a:rPr lang="tr-TR" dirty="0" smtClean="0"/>
              <a:t>Hacmin</a:t>
            </a:r>
            <a:r>
              <a:rPr lang="en-US" dirty="0" smtClean="0"/>
              <a:t> </a:t>
            </a:r>
            <a:r>
              <a:rPr lang="en-US" dirty="0" err="1" smtClean="0"/>
              <a:t>ilavesiyle</a:t>
            </a:r>
            <a:r>
              <a:rPr lang="tr-TR" dirty="0"/>
              <a:t> </a:t>
            </a:r>
            <a:r>
              <a:rPr lang="en-US" dirty="0" err="1" smtClean="0"/>
              <a:t>bulunur</a:t>
            </a:r>
            <a:r>
              <a:rPr lang="en-US" dirty="0"/>
              <a:t>.</a:t>
            </a:r>
          </a:p>
          <a:p>
            <a:r>
              <a:rPr lang="tr-TR" dirty="0" smtClean="0"/>
              <a:t>İnsanlarda 5000-6000 ml </a:t>
            </a:r>
            <a:r>
              <a:rPr lang="tr-TR" dirty="0" err="1" smtClean="0"/>
              <a:t>dir</a:t>
            </a:r>
            <a:r>
              <a:rPr lang="tr-TR" dirty="0" smtClean="0"/>
              <a:t>.</a:t>
            </a:r>
          </a:p>
          <a:p>
            <a:r>
              <a:rPr lang="tr-TR" sz="3200" dirty="0" smtClean="0"/>
              <a:t>Atlarda 34000-42000 ml </a:t>
            </a:r>
            <a:r>
              <a:rPr lang="tr-TR" sz="3200" dirty="0" err="1" smtClean="0"/>
              <a:t>dir</a:t>
            </a:r>
            <a:r>
              <a:rPr lang="tr-TR" sz="3200" dirty="0" smtClean="0"/>
              <a:t>.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03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Dinamik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kciger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H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acimleri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Zorlu</a:t>
            </a:r>
            <a:r>
              <a:rPr lang="en-US" dirty="0" smtClean="0"/>
              <a:t> </a:t>
            </a:r>
            <a:r>
              <a:rPr lang="en-US" dirty="0"/>
              <a:t>vital </a:t>
            </a:r>
            <a:r>
              <a:rPr lang="en-US" dirty="0" err="1"/>
              <a:t>kapasite</a:t>
            </a:r>
            <a:r>
              <a:rPr lang="en-US" dirty="0"/>
              <a:t> (Forced </a:t>
            </a:r>
            <a:r>
              <a:rPr lang="en-US" dirty="0" smtClean="0"/>
              <a:t>Vital</a:t>
            </a:r>
            <a:r>
              <a:rPr lang="tr-TR" dirty="0"/>
              <a:t> </a:t>
            </a:r>
            <a:r>
              <a:rPr lang="en-US" dirty="0" smtClean="0"/>
              <a:t>Capacity=FVC)</a:t>
            </a:r>
            <a:endParaRPr lang="tr-TR" dirty="0" smtClean="0"/>
          </a:p>
          <a:p>
            <a:endParaRPr lang="en-US" dirty="0"/>
          </a:p>
          <a:p>
            <a:r>
              <a:rPr lang="en-US" dirty="0" err="1" smtClean="0"/>
              <a:t>Zorlu</a:t>
            </a:r>
            <a:r>
              <a:rPr lang="en-US" dirty="0" smtClean="0"/>
              <a:t> </a:t>
            </a:r>
            <a:r>
              <a:rPr lang="en-US" dirty="0" err="1"/>
              <a:t>ekspirayon</a:t>
            </a:r>
            <a:r>
              <a:rPr lang="en-US" dirty="0"/>
              <a:t> </a:t>
            </a:r>
            <a:r>
              <a:rPr lang="en-US" dirty="0" err="1"/>
              <a:t>hacmi</a:t>
            </a:r>
            <a:r>
              <a:rPr lang="en-US" dirty="0"/>
              <a:t>(Forced </a:t>
            </a:r>
            <a:r>
              <a:rPr lang="en-US" dirty="0" smtClean="0"/>
              <a:t>Expiratory</a:t>
            </a:r>
            <a:r>
              <a:rPr lang="tr-TR" dirty="0" smtClean="0"/>
              <a:t> </a:t>
            </a:r>
            <a:r>
              <a:rPr lang="en-US" dirty="0" smtClean="0"/>
              <a:t>Volume=FEV</a:t>
            </a:r>
            <a:r>
              <a:rPr lang="en-US" dirty="0"/>
              <a:t>, FEV1</a:t>
            </a:r>
            <a:r>
              <a:rPr lang="en-US" dirty="0" smtClean="0"/>
              <a:t>)</a:t>
            </a:r>
            <a:endParaRPr lang="tr-TR" dirty="0" smtClean="0"/>
          </a:p>
          <a:p>
            <a:endParaRPr lang="en-US" dirty="0"/>
          </a:p>
          <a:p>
            <a:r>
              <a:rPr lang="en-US" dirty="0" err="1" smtClean="0"/>
              <a:t>Maksimum</a:t>
            </a:r>
            <a:r>
              <a:rPr lang="en-US" dirty="0" smtClean="0"/>
              <a:t> </a:t>
            </a:r>
            <a:r>
              <a:rPr lang="en-US" dirty="0" err="1"/>
              <a:t>istemli</a:t>
            </a:r>
            <a:r>
              <a:rPr lang="en-US" dirty="0"/>
              <a:t> </a:t>
            </a:r>
            <a:r>
              <a:rPr lang="en-US" dirty="0" err="1"/>
              <a:t>ventilasyon</a:t>
            </a:r>
            <a:r>
              <a:rPr lang="en-US" dirty="0"/>
              <a:t> (</a:t>
            </a:r>
            <a:r>
              <a:rPr lang="en-US" dirty="0" smtClean="0"/>
              <a:t>Maximum</a:t>
            </a:r>
            <a:r>
              <a:rPr lang="tr-TR" dirty="0" smtClean="0"/>
              <a:t> </a:t>
            </a:r>
            <a:r>
              <a:rPr lang="en-US" dirty="0" smtClean="0"/>
              <a:t>Voluntarily </a:t>
            </a:r>
            <a:r>
              <a:rPr lang="en-US" dirty="0" err="1"/>
              <a:t>Ventilatition</a:t>
            </a:r>
            <a:r>
              <a:rPr lang="en-US" dirty="0"/>
              <a:t>=MVV</a:t>
            </a:r>
            <a:r>
              <a:rPr lang="en-US" dirty="0" smtClean="0"/>
              <a:t>)</a:t>
            </a:r>
            <a:endParaRPr lang="tr-TR" dirty="0" smtClean="0"/>
          </a:p>
          <a:p>
            <a:endParaRPr lang="tr-TR" dirty="0" smtClean="0"/>
          </a:p>
          <a:p>
            <a:r>
              <a:rPr lang="tr-TR" sz="3200" dirty="0" smtClean="0"/>
              <a:t>İstemli </a:t>
            </a:r>
            <a:r>
              <a:rPr lang="tr-TR" sz="3200" dirty="0" err="1" smtClean="0"/>
              <a:t>inspirasyon</a:t>
            </a:r>
            <a:r>
              <a:rPr lang="tr-TR" sz="3200" dirty="0" smtClean="0"/>
              <a:t> ve </a:t>
            </a:r>
            <a:r>
              <a:rPr lang="tr-TR" sz="3200" dirty="0" err="1" smtClean="0"/>
              <a:t>ekspirasyon</a:t>
            </a:r>
            <a:r>
              <a:rPr lang="tr-TR" sz="3200" dirty="0" smtClean="0"/>
              <a:t> gerektirdiğinden veteriner hekimlikte kullanılamamaktadırlar.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74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Zorlu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V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ital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K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apasite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tr-T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Forced 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Vital</a:t>
            </a:r>
            <a:r>
              <a:rPr lang="tr-T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Capacity=FVC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dirty="0" smtClean="0"/>
          </a:p>
          <a:p>
            <a:endParaRPr lang="tr-TR" dirty="0"/>
          </a:p>
          <a:p>
            <a:r>
              <a:rPr lang="en-US" dirty="0" err="1" smtClean="0"/>
              <a:t>Maksimum</a:t>
            </a:r>
            <a:r>
              <a:rPr lang="en-US" dirty="0" smtClean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soluk</a:t>
            </a:r>
            <a:r>
              <a:rPr lang="en-US" dirty="0"/>
              <a:t> </a:t>
            </a:r>
            <a:r>
              <a:rPr lang="en-US" dirty="0" err="1"/>
              <a:t>almayı</a:t>
            </a:r>
            <a:r>
              <a:rPr lang="en-US" dirty="0"/>
              <a:t> </a:t>
            </a:r>
            <a:r>
              <a:rPr lang="en-US" dirty="0" err="1" smtClean="0"/>
              <a:t>takiben</a:t>
            </a:r>
            <a:r>
              <a:rPr lang="tr-TR" dirty="0"/>
              <a:t> </a:t>
            </a:r>
            <a:r>
              <a:rPr lang="en-US" dirty="0" err="1" smtClean="0"/>
              <a:t>zorlayarak</a:t>
            </a:r>
            <a:r>
              <a:rPr lang="en-US" dirty="0" smtClean="0"/>
              <a:t> </a:t>
            </a:r>
            <a:r>
              <a:rPr lang="en-US" dirty="0" err="1"/>
              <a:t>maksimum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soluk</a:t>
            </a:r>
            <a:r>
              <a:rPr lang="en-US" dirty="0"/>
              <a:t> </a:t>
            </a:r>
            <a:r>
              <a:rPr lang="en-US" dirty="0" err="1"/>
              <a:t>verme</a:t>
            </a:r>
            <a:r>
              <a:rPr lang="en-US" dirty="0"/>
              <a:t> </a:t>
            </a:r>
            <a:r>
              <a:rPr lang="en-US" dirty="0" err="1"/>
              <a:t>ile</a:t>
            </a:r>
            <a:endParaRPr lang="en-US" dirty="0"/>
          </a:p>
          <a:p>
            <a:pPr marL="118872" indent="0">
              <a:buNone/>
            </a:pPr>
            <a:r>
              <a:rPr lang="tr-TR" dirty="0" smtClean="0"/>
              <a:t>    </a:t>
            </a:r>
            <a:r>
              <a:rPr lang="en-US" dirty="0" err="1" smtClean="0"/>
              <a:t>çıkarılan</a:t>
            </a:r>
            <a:r>
              <a:rPr lang="en-US" dirty="0" smtClean="0"/>
              <a:t> </a:t>
            </a:r>
            <a:r>
              <a:rPr lang="en-US" dirty="0" err="1"/>
              <a:t>hava</a:t>
            </a:r>
            <a:r>
              <a:rPr lang="en-US" dirty="0"/>
              <a:t> </a:t>
            </a:r>
            <a:r>
              <a:rPr lang="en-US" dirty="0" err="1"/>
              <a:t>miktarıdır</a:t>
            </a:r>
            <a:r>
              <a:rPr lang="en-US" dirty="0"/>
              <a:t>.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31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VENTiLASYON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AKCiGER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HAVALANMASI) 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>
              <a:buNone/>
            </a:pPr>
            <a:r>
              <a:rPr lang="en-US" dirty="0"/>
              <a:t>• </a:t>
            </a:r>
            <a:r>
              <a:rPr lang="en-US" dirty="0" err="1"/>
              <a:t>Havanın</a:t>
            </a:r>
            <a:r>
              <a:rPr lang="en-US" dirty="0"/>
              <a:t> </a:t>
            </a:r>
            <a:r>
              <a:rPr lang="tr-TR" dirty="0" smtClean="0"/>
              <a:t>akciğerlere</a:t>
            </a:r>
            <a:r>
              <a:rPr lang="tr-TR" dirty="0"/>
              <a:t> </a:t>
            </a:r>
            <a:r>
              <a:rPr lang="en-US" dirty="0" err="1" smtClean="0"/>
              <a:t>alınıp</a:t>
            </a:r>
            <a:r>
              <a:rPr lang="en-US" dirty="0" smtClean="0"/>
              <a:t> </a:t>
            </a:r>
            <a:r>
              <a:rPr lang="en-US" dirty="0" err="1"/>
              <a:t>verilmesine</a:t>
            </a:r>
            <a:r>
              <a:rPr lang="en-US" dirty="0"/>
              <a:t> </a:t>
            </a:r>
            <a:r>
              <a:rPr lang="tr-TR" dirty="0" err="1">
                <a:solidFill>
                  <a:srgbClr val="FF0000"/>
                </a:solidFill>
              </a:rPr>
              <a:t>P</a:t>
            </a:r>
            <a:r>
              <a:rPr lang="en-US" dirty="0" err="1" smtClean="0">
                <a:solidFill>
                  <a:srgbClr val="FF0000"/>
                </a:solidFill>
              </a:rPr>
              <a:t>ulmoner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V</a:t>
            </a:r>
            <a:r>
              <a:rPr lang="en-US" dirty="0" err="1" smtClean="0">
                <a:solidFill>
                  <a:srgbClr val="FF0000"/>
                </a:solidFill>
              </a:rPr>
              <a:t>entilasyon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denir</a:t>
            </a:r>
            <a:r>
              <a:rPr lang="en-US" dirty="0" smtClean="0"/>
              <a:t>.</a:t>
            </a:r>
            <a:endParaRPr lang="tr-TR" dirty="0" smtClean="0"/>
          </a:p>
          <a:p>
            <a:pPr marL="118872" indent="0">
              <a:buNone/>
            </a:pPr>
            <a:endParaRPr lang="tr-TR" dirty="0" smtClean="0"/>
          </a:p>
          <a:p>
            <a:pPr marL="118872" indent="0">
              <a:buNone/>
            </a:pPr>
            <a:endParaRPr lang="tr-TR" dirty="0" smtClean="0"/>
          </a:p>
          <a:p>
            <a:pPr marL="118872" indent="0">
              <a:buNone/>
            </a:pPr>
            <a:endParaRPr lang="tr-TR" dirty="0" smtClean="0"/>
          </a:p>
          <a:p>
            <a:pPr marL="118872" indent="0">
              <a:buNone/>
            </a:pPr>
            <a:endParaRPr lang="en-US" dirty="0"/>
          </a:p>
          <a:p>
            <a:pPr marL="118872" indent="0">
              <a:buNone/>
            </a:pPr>
            <a:r>
              <a:rPr lang="en-US" dirty="0"/>
              <a:t>• </a:t>
            </a:r>
            <a:r>
              <a:rPr lang="en-US" dirty="0" err="1"/>
              <a:t>Ventilasyon</a:t>
            </a:r>
            <a:r>
              <a:rPr lang="en-US" dirty="0"/>
              <a:t> </a:t>
            </a:r>
            <a:r>
              <a:rPr lang="en-US" dirty="0" err="1"/>
              <a:t>inspirasyon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ekspirasyon</a:t>
            </a:r>
            <a:endParaRPr lang="en-US" dirty="0"/>
          </a:p>
          <a:p>
            <a:pPr marL="118872" indent="0">
              <a:buNone/>
            </a:pPr>
            <a:r>
              <a:rPr lang="en-US" dirty="0" err="1"/>
              <a:t>olayları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gerçeklestirilir</a:t>
            </a:r>
            <a:r>
              <a:rPr lang="en-US" dirty="0"/>
              <a:t>.</a:t>
            </a:r>
          </a:p>
          <a:p>
            <a:pPr marL="118872" indent="0">
              <a:buNone/>
            </a:pPr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996952"/>
            <a:ext cx="1905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Zorlu </a:t>
            </a:r>
            <a:r>
              <a:rPr lang="en-US" dirty="0" err="1">
                <a:solidFill>
                  <a:srgbClr val="0070C0"/>
                </a:solidFill>
              </a:rPr>
              <a:t>ekspirayon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hacmi</a:t>
            </a:r>
            <a:r>
              <a:rPr lang="en-US" dirty="0">
                <a:solidFill>
                  <a:srgbClr val="0070C0"/>
                </a:solidFill>
              </a:rPr>
              <a:t>(Forced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Expiratory Volume=FEV, FEV1)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Ekspirasyonun</a:t>
            </a:r>
            <a:r>
              <a:rPr lang="en-US" dirty="0" smtClean="0"/>
              <a:t> </a:t>
            </a:r>
            <a:r>
              <a:rPr lang="en-US" dirty="0" err="1" smtClean="0"/>
              <a:t>birinci</a:t>
            </a:r>
            <a:r>
              <a:rPr lang="en-US" dirty="0" smtClean="0"/>
              <a:t> </a:t>
            </a:r>
            <a:r>
              <a:rPr lang="en-US" dirty="0" err="1" smtClean="0"/>
              <a:t>saniyesinde</a:t>
            </a:r>
            <a:r>
              <a:rPr lang="tr-TR" dirty="0"/>
              <a:t> </a:t>
            </a:r>
            <a:r>
              <a:rPr lang="en-US" dirty="0" err="1" smtClean="0"/>
              <a:t>çıkarılabilen</a:t>
            </a:r>
            <a:r>
              <a:rPr lang="en-US" dirty="0" smtClean="0"/>
              <a:t> </a:t>
            </a:r>
            <a:r>
              <a:rPr lang="en-US" dirty="0" err="1"/>
              <a:t>hava</a:t>
            </a:r>
            <a:r>
              <a:rPr lang="en-US" dirty="0"/>
              <a:t> </a:t>
            </a:r>
            <a:r>
              <a:rPr lang="en-US" dirty="0" err="1"/>
              <a:t>miktarıdır</a:t>
            </a:r>
            <a:r>
              <a:rPr lang="en-US" dirty="0"/>
              <a:t>.</a:t>
            </a:r>
          </a:p>
          <a:p>
            <a:endParaRPr lang="tr-TR" dirty="0"/>
          </a:p>
          <a:p>
            <a:r>
              <a:rPr lang="en-US" dirty="0" err="1" smtClean="0"/>
              <a:t>Ekspirasyonun</a:t>
            </a:r>
            <a:r>
              <a:rPr lang="en-US" dirty="0" smtClean="0"/>
              <a:t> </a:t>
            </a:r>
            <a:r>
              <a:rPr lang="en-US" dirty="0" err="1"/>
              <a:t>birinci</a:t>
            </a:r>
            <a:r>
              <a:rPr lang="en-US" dirty="0"/>
              <a:t> </a:t>
            </a:r>
            <a:r>
              <a:rPr lang="en-US" dirty="0" err="1"/>
              <a:t>saniyesinde</a:t>
            </a:r>
            <a:r>
              <a:rPr lang="en-US" dirty="0"/>
              <a:t> </a:t>
            </a:r>
            <a:r>
              <a:rPr lang="en-US" dirty="0" err="1"/>
              <a:t>toplam</a:t>
            </a:r>
            <a:endParaRPr lang="en-US" dirty="0"/>
          </a:p>
          <a:p>
            <a:pPr marL="118872" indent="0">
              <a:buNone/>
            </a:pPr>
            <a:r>
              <a:rPr lang="tr-TR" dirty="0" smtClean="0"/>
              <a:t>    </a:t>
            </a:r>
            <a:r>
              <a:rPr lang="en-US" dirty="0" err="1" smtClean="0"/>
              <a:t>ekspirasyonun</a:t>
            </a:r>
            <a:r>
              <a:rPr lang="en-US" dirty="0" smtClean="0"/>
              <a:t> </a:t>
            </a:r>
            <a:r>
              <a:rPr lang="en-US" dirty="0"/>
              <a:t>% 80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dısarı</a:t>
            </a:r>
            <a:r>
              <a:rPr lang="en-US" dirty="0"/>
              <a:t> </a:t>
            </a:r>
            <a:r>
              <a:rPr lang="en-US" dirty="0" err="1"/>
              <a:t>verilmelidir</a:t>
            </a:r>
            <a:endParaRPr lang="en-US" dirty="0"/>
          </a:p>
          <a:p>
            <a:pPr marL="118872" indent="0">
              <a:buNone/>
            </a:pPr>
            <a:endParaRPr lang="tr-TR" dirty="0" smtClean="0"/>
          </a:p>
          <a:p>
            <a:pPr marL="118872" indent="0">
              <a:buNone/>
            </a:pPr>
            <a:r>
              <a:rPr lang="tr-TR" dirty="0"/>
              <a:t> </a:t>
            </a:r>
            <a:r>
              <a:rPr lang="tr-TR" dirty="0" smtClean="0"/>
              <a:t>   </a:t>
            </a:r>
            <a:r>
              <a:rPr lang="en-US" dirty="0" smtClean="0"/>
              <a:t>(</a:t>
            </a:r>
            <a:r>
              <a:rPr lang="en-US" dirty="0"/>
              <a:t>FEV1/FVC= % 80 ).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76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155448"/>
            <a:ext cx="9361040" cy="1252728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Maksimum</a:t>
            </a:r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sz="32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İ</a:t>
            </a:r>
            <a:r>
              <a:rPr lang="en-US" sz="32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stemli</a:t>
            </a:r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sz="32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V</a:t>
            </a:r>
            <a:r>
              <a:rPr lang="en-US" sz="32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entilasyon</a:t>
            </a:r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(Maximum </a:t>
            </a:r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Voluntarily</a:t>
            </a:r>
            <a:r>
              <a:rPr lang="tr-TR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Ventilatition</a:t>
            </a:r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=MVV</a:t>
            </a:r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/>
              <a:t>dakikada</a:t>
            </a:r>
            <a:r>
              <a:rPr lang="en-US" dirty="0"/>
              <a:t> </a:t>
            </a:r>
            <a:r>
              <a:rPr lang="en-US" dirty="0" err="1"/>
              <a:t>maksimum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yapılan</a:t>
            </a:r>
            <a:r>
              <a:rPr lang="en-US" dirty="0"/>
              <a:t> </a:t>
            </a:r>
            <a:r>
              <a:rPr lang="en-US" dirty="0" err="1" smtClean="0"/>
              <a:t>hızlı</a:t>
            </a:r>
            <a:r>
              <a:rPr lang="tr-TR" dirty="0"/>
              <a:t> </a:t>
            </a:r>
            <a:r>
              <a:rPr lang="en-US" dirty="0" err="1" smtClean="0"/>
              <a:t>ve</a:t>
            </a:r>
            <a:r>
              <a:rPr lang="tr-TR" dirty="0"/>
              <a:t> </a:t>
            </a:r>
            <a:r>
              <a:rPr lang="en-US" dirty="0" err="1" smtClean="0"/>
              <a:t>derin</a:t>
            </a:r>
            <a:r>
              <a:rPr lang="en-US" dirty="0" smtClean="0"/>
              <a:t> </a:t>
            </a:r>
            <a:r>
              <a:rPr lang="en-US" dirty="0" err="1"/>
              <a:t>solunma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akcigerlere</a:t>
            </a:r>
            <a:r>
              <a:rPr lang="en-US" dirty="0"/>
              <a:t> </a:t>
            </a:r>
            <a:r>
              <a:rPr lang="en-US" dirty="0" err="1" smtClean="0"/>
              <a:t>alınabilen</a:t>
            </a:r>
            <a:r>
              <a:rPr lang="tr-TR" dirty="0"/>
              <a:t> </a:t>
            </a:r>
            <a:r>
              <a:rPr lang="en-US" dirty="0" err="1" smtClean="0"/>
              <a:t>hava</a:t>
            </a:r>
            <a:r>
              <a:rPr lang="tr-TR" dirty="0"/>
              <a:t> </a:t>
            </a:r>
            <a:r>
              <a:rPr lang="en-US" dirty="0" err="1" smtClean="0"/>
              <a:t>miktarıdır</a:t>
            </a:r>
            <a:r>
              <a:rPr lang="en-US" dirty="0" smtClean="0"/>
              <a:t>.</a:t>
            </a:r>
            <a:endParaRPr lang="tr-TR" dirty="0" smtClean="0"/>
          </a:p>
          <a:p>
            <a:endParaRPr lang="en-US" dirty="0"/>
          </a:p>
          <a:p>
            <a:r>
              <a:rPr lang="en-US" dirty="0" err="1" smtClean="0"/>
              <a:t>Genelde</a:t>
            </a:r>
            <a:r>
              <a:rPr lang="en-US" dirty="0" smtClean="0"/>
              <a:t> </a:t>
            </a:r>
            <a:r>
              <a:rPr lang="en-US" dirty="0"/>
              <a:t>15 </a:t>
            </a:r>
            <a:r>
              <a:rPr lang="en-US" dirty="0" err="1"/>
              <a:t>saniye</a:t>
            </a:r>
            <a:r>
              <a:rPr lang="en-US" dirty="0"/>
              <a:t> </a:t>
            </a:r>
            <a:r>
              <a:rPr lang="en-US" dirty="0" err="1"/>
              <a:t>süreyle</a:t>
            </a:r>
            <a:r>
              <a:rPr lang="en-US" dirty="0"/>
              <a:t> </a:t>
            </a:r>
            <a:r>
              <a:rPr lang="en-US" dirty="0" err="1"/>
              <a:t>yapılıp</a:t>
            </a:r>
            <a:r>
              <a:rPr lang="en-US" dirty="0"/>
              <a:t> 4 </a:t>
            </a:r>
            <a:r>
              <a:rPr lang="en-US" dirty="0" err="1" smtClean="0"/>
              <a:t>ile</a:t>
            </a:r>
            <a:r>
              <a:rPr lang="tr-TR" dirty="0"/>
              <a:t> </a:t>
            </a:r>
            <a:r>
              <a:rPr lang="en-US" dirty="0" err="1" smtClean="0"/>
              <a:t>çarpılmak</a:t>
            </a:r>
            <a:r>
              <a:rPr lang="tr-TR" dirty="0"/>
              <a:t> </a:t>
            </a:r>
            <a:r>
              <a:rPr lang="en-US" dirty="0" err="1" smtClean="0"/>
              <a:t>suretiyle</a:t>
            </a:r>
            <a:r>
              <a:rPr lang="en-US" dirty="0" smtClean="0"/>
              <a:t> </a:t>
            </a:r>
            <a:r>
              <a:rPr lang="en-US" dirty="0" err="1"/>
              <a:t>bulunur</a:t>
            </a:r>
            <a:r>
              <a:rPr lang="en-US" dirty="0" smtClean="0"/>
              <a:t>.</a:t>
            </a:r>
            <a:endParaRPr lang="tr-TR" dirty="0" smtClean="0"/>
          </a:p>
          <a:p>
            <a:endParaRPr lang="en-US" dirty="0"/>
          </a:p>
          <a:p>
            <a:r>
              <a:rPr lang="en-US" dirty="0" err="1" smtClean="0"/>
              <a:t>Saglıklı</a:t>
            </a:r>
            <a:r>
              <a:rPr lang="en-US" dirty="0" smtClean="0"/>
              <a:t> </a:t>
            </a:r>
            <a:r>
              <a:rPr lang="en-US" dirty="0" err="1"/>
              <a:t>kisilerde</a:t>
            </a:r>
            <a:r>
              <a:rPr lang="en-US" dirty="0"/>
              <a:t> MVV 140-180 L/</a:t>
            </a:r>
            <a:r>
              <a:rPr lang="en-US" dirty="0" err="1"/>
              <a:t>dk</a:t>
            </a:r>
            <a:r>
              <a:rPr lang="en-US" dirty="0"/>
              <a:t>, </a:t>
            </a:r>
            <a:r>
              <a:rPr lang="en-US" dirty="0" err="1" smtClean="0"/>
              <a:t>kadınlarda</a:t>
            </a:r>
            <a:r>
              <a:rPr lang="tr-TR" dirty="0"/>
              <a:t> </a:t>
            </a:r>
            <a:r>
              <a:rPr lang="tr-TR" dirty="0" smtClean="0"/>
              <a:t> </a:t>
            </a:r>
            <a:r>
              <a:rPr lang="en-US" dirty="0" smtClean="0"/>
              <a:t>80-120 </a:t>
            </a:r>
            <a:r>
              <a:rPr lang="en-US" dirty="0"/>
              <a:t>L/dk.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93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70C0"/>
                </a:solidFill>
              </a:rPr>
              <a:t>Sonuç olarak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 smtClean="0"/>
              <a:t>Bütün akciğer hacim ve kapasiteleri hayvan türlerine ve ırklarına göre değişir</a:t>
            </a:r>
          </a:p>
          <a:p>
            <a:r>
              <a:rPr lang="tr-TR" dirty="0" smtClean="0"/>
              <a:t>Kadınlarda erkeklerden %20-%25 oranda daha azdır</a:t>
            </a:r>
          </a:p>
          <a:p>
            <a:r>
              <a:rPr lang="tr-TR" dirty="0" err="1" smtClean="0"/>
              <a:t>Rezidüel</a:t>
            </a:r>
            <a:r>
              <a:rPr lang="tr-TR" dirty="0" smtClean="0"/>
              <a:t> Hacim olmasaydı her solukta kanın O2 ce CO2 konsantrasyonu çok geniş sınırlar içerisinde oynardı.</a:t>
            </a:r>
          </a:p>
          <a:p>
            <a:r>
              <a:rPr lang="tr-TR" dirty="0" err="1" smtClean="0"/>
              <a:t>Vital</a:t>
            </a:r>
            <a:r>
              <a:rPr lang="tr-TR" dirty="0" smtClean="0"/>
              <a:t> kapasite egzersiz atlarında elverişlilik, hayvanlarda kondisyon durumu, operasyonda </a:t>
            </a:r>
            <a:r>
              <a:rPr lang="tr-TR" dirty="0" err="1" smtClean="0"/>
              <a:t>inhalasyon</a:t>
            </a:r>
            <a:r>
              <a:rPr lang="tr-TR" dirty="0" smtClean="0"/>
              <a:t> anestezisine karar verme durumu, anatomik yapı, solunum kaslarının gücü, akciğer ve solunum kaslarının gerilebilme gücünün belirlenmesinde önemlidir.</a:t>
            </a:r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18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1487"/>
            <a:ext cx="8229600" cy="931504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Spirometri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 algn="ctr">
              <a:buNone/>
            </a:pPr>
            <a:endParaRPr lang="tr-TR" dirty="0"/>
          </a:p>
          <a:p>
            <a:pPr marL="118872" indent="0" algn="ctr">
              <a:buNone/>
            </a:pPr>
            <a:r>
              <a:rPr lang="en-US" dirty="0" err="1" smtClean="0"/>
              <a:t>Akciğer</a:t>
            </a:r>
            <a:r>
              <a:rPr lang="en-US" dirty="0" smtClean="0"/>
              <a:t> </a:t>
            </a:r>
            <a:r>
              <a:rPr lang="en-US" dirty="0" err="1"/>
              <a:t>ventilasyonunun</a:t>
            </a:r>
            <a:r>
              <a:rPr lang="en-US" dirty="0"/>
              <a:t> </a:t>
            </a:r>
            <a:r>
              <a:rPr lang="en-US" dirty="0" err="1"/>
              <a:t>incelenmesinde</a:t>
            </a:r>
            <a:endParaRPr lang="en-US" dirty="0"/>
          </a:p>
          <a:p>
            <a:pPr marL="118872" indent="0" algn="ctr">
              <a:buNone/>
            </a:pPr>
            <a:r>
              <a:rPr lang="en-US" dirty="0" err="1"/>
              <a:t>akciğerlere</a:t>
            </a:r>
            <a:r>
              <a:rPr lang="en-US" dirty="0"/>
              <a:t> </a:t>
            </a:r>
            <a:r>
              <a:rPr lang="en-US" dirty="0" err="1"/>
              <a:t>giren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çıkan</a:t>
            </a:r>
            <a:r>
              <a:rPr lang="en-US" dirty="0"/>
              <a:t> </a:t>
            </a:r>
            <a:r>
              <a:rPr lang="en-US" dirty="0" err="1"/>
              <a:t>hava</a:t>
            </a:r>
            <a:endParaRPr lang="en-US" dirty="0"/>
          </a:p>
          <a:p>
            <a:pPr marL="118872" indent="0" algn="ctr">
              <a:buNone/>
            </a:pPr>
            <a:r>
              <a:rPr lang="en-US" dirty="0" err="1" smtClean="0"/>
              <a:t>miktarlarının</a:t>
            </a:r>
            <a:r>
              <a:rPr lang="en-US" dirty="0" smtClean="0"/>
              <a:t> </a:t>
            </a:r>
            <a:r>
              <a:rPr lang="en-US" dirty="0" err="1"/>
              <a:t>kaydedilmesidir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93" y="3753132"/>
            <a:ext cx="295275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95003"/>
            <a:ext cx="295275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246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Spirometre</a:t>
            </a:r>
            <a:r>
              <a:rPr lang="en-US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pPr marL="118872" indent="0">
              <a:buNone/>
            </a:pPr>
            <a:endParaRPr lang="tr-TR" dirty="0"/>
          </a:p>
          <a:p>
            <a:pPr marL="118872" indent="0" algn="ctr">
              <a:buNone/>
            </a:pPr>
            <a:r>
              <a:rPr lang="tr-TR" dirty="0" err="1" smtClean="0"/>
              <a:t>Sprirometri</a:t>
            </a:r>
            <a:r>
              <a:rPr lang="tr-TR" dirty="0" smtClean="0"/>
              <a:t> işlemini yapan cihazlar</a:t>
            </a:r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5" y="3636733"/>
            <a:ext cx="2695575" cy="2888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20" y="1554478"/>
            <a:ext cx="3086100" cy="1413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24" y="3636732"/>
            <a:ext cx="2984780" cy="298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863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Spiro</a:t>
            </a:r>
            <a:r>
              <a:rPr lang="tr-T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gram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8872" indent="0" algn="ctr">
              <a:buNone/>
            </a:pPr>
            <a:endParaRPr lang="tr-TR" dirty="0"/>
          </a:p>
          <a:p>
            <a:pPr marL="118872" indent="0" algn="ctr">
              <a:buNone/>
            </a:pPr>
            <a:r>
              <a:rPr lang="tr-TR" dirty="0" err="1" smtClean="0"/>
              <a:t>Spirometre</a:t>
            </a:r>
            <a:r>
              <a:rPr lang="tr-TR" dirty="0" smtClean="0"/>
              <a:t> </a:t>
            </a:r>
            <a:r>
              <a:rPr lang="tr-TR" dirty="0"/>
              <a:t>ile elde edilen akciğer hacim </a:t>
            </a:r>
            <a:r>
              <a:rPr lang="tr-TR" dirty="0" smtClean="0"/>
              <a:t>ve değişikliklerini </a:t>
            </a:r>
            <a:r>
              <a:rPr lang="tr-TR" dirty="0"/>
              <a:t>gösteren diyagram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409167"/>
            <a:ext cx="6148933" cy="336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42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</p:spPr>
      </p:pic>
    </p:spTree>
    <p:extLst>
      <p:ext uri="{BB962C8B-B14F-4D97-AF65-F5344CB8AC3E}">
        <p14:creationId xmlns:p14="http://schemas.microsoft.com/office/powerpoint/2010/main" val="982166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Dakika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Ventilasyon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dakikada</a:t>
            </a:r>
            <a:r>
              <a:rPr lang="en-US" dirty="0"/>
              <a:t> </a:t>
            </a:r>
            <a:r>
              <a:rPr lang="en-US" dirty="0" err="1"/>
              <a:t>solunum</a:t>
            </a:r>
            <a:r>
              <a:rPr lang="en-US" dirty="0"/>
              <a:t> </a:t>
            </a:r>
            <a:r>
              <a:rPr lang="en-US" dirty="0" err="1"/>
              <a:t>yollarına</a:t>
            </a:r>
            <a:r>
              <a:rPr lang="en-US" dirty="0"/>
              <a:t> </a:t>
            </a:r>
            <a:r>
              <a:rPr lang="en-US" dirty="0" err="1"/>
              <a:t>giren</a:t>
            </a:r>
            <a:r>
              <a:rPr lang="en-US" dirty="0"/>
              <a:t> </a:t>
            </a:r>
            <a:r>
              <a:rPr lang="en-US" dirty="0" err="1"/>
              <a:t>yeni</a:t>
            </a:r>
            <a:r>
              <a:rPr lang="en-US" dirty="0"/>
              <a:t> </a:t>
            </a:r>
            <a:r>
              <a:rPr lang="en-US" dirty="0" err="1"/>
              <a:t>hava</a:t>
            </a:r>
            <a:endParaRPr lang="en-US" dirty="0"/>
          </a:p>
          <a:p>
            <a:pPr marL="118872" indent="0">
              <a:buNone/>
            </a:pPr>
            <a:r>
              <a:rPr lang="en-US" dirty="0" err="1"/>
              <a:t>miktarıdır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VE</a:t>
            </a:r>
            <a:r>
              <a:rPr lang="en-US" dirty="0"/>
              <a:t> </a:t>
            </a:r>
            <a:r>
              <a:rPr lang="en-US" dirty="0" err="1"/>
              <a:t>harfleri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ifade</a:t>
            </a:r>
            <a:r>
              <a:rPr lang="en-US" dirty="0"/>
              <a:t> </a:t>
            </a:r>
            <a:r>
              <a:rPr lang="en-US" dirty="0" err="1"/>
              <a:t>edilir</a:t>
            </a:r>
            <a:r>
              <a:rPr lang="en-US" dirty="0" smtClean="0"/>
              <a:t>.</a:t>
            </a:r>
            <a:endParaRPr lang="tr-TR" dirty="0" smtClean="0"/>
          </a:p>
          <a:p>
            <a:pPr marL="118872" indent="0">
              <a:buNone/>
            </a:pPr>
            <a:endParaRPr lang="en-US" dirty="0"/>
          </a:p>
          <a:p>
            <a:r>
              <a:rPr lang="en-US" dirty="0" err="1" smtClean="0"/>
              <a:t>Soluk</a:t>
            </a:r>
            <a:r>
              <a:rPr lang="en-US" dirty="0" smtClean="0"/>
              <a:t> </a:t>
            </a:r>
            <a:r>
              <a:rPr lang="en-US" dirty="0" err="1"/>
              <a:t>hacmi</a:t>
            </a:r>
            <a:r>
              <a:rPr lang="en-US" dirty="0"/>
              <a:t>-Tidal </a:t>
            </a:r>
            <a:r>
              <a:rPr lang="en-US" dirty="0" err="1"/>
              <a:t>volüm</a:t>
            </a:r>
            <a:r>
              <a:rPr lang="en-US" dirty="0"/>
              <a:t> (TV)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soluk</a:t>
            </a:r>
            <a:endParaRPr lang="en-US" dirty="0"/>
          </a:p>
          <a:p>
            <a:pPr marL="118872" indent="0">
              <a:buNone/>
            </a:pPr>
            <a:r>
              <a:rPr lang="en-US" dirty="0" err="1"/>
              <a:t>frekansının</a:t>
            </a:r>
            <a:r>
              <a:rPr lang="en-US" dirty="0"/>
              <a:t> (f)</a:t>
            </a:r>
            <a:r>
              <a:rPr lang="en-US" dirty="0" err="1"/>
              <a:t>çarpımıyla</a:t>
            </a:r>
            <a:r>
              <a:rPr lang="en-US" dirty="0"/>
              <a:t> </a:t>
            </a:r>
            <a:r>
              <a:rPr lang="en-US" dirty="0" err="1"/>
              <a:t>bulunur</a:t>
            </a:r>
            <a:r>
              <a:rPr lang="en-US" dirty="0"/>
              <a:t>.</a:t>
            </a:r>
          </a:p>
          <a:p>
            <a:pPr marL="118872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</a:t>
            </a:r>
          </a:p>
          <a:p>
            <a:pPr marL="118872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</a:t>
            </a:r>
            <a:r>
              <a:rPr lang="en-US" dirty="0" smtClean="0"/>
              <a:t> </a:t>
            </a:r>
            <a:r>
              <a:rPr lang="en-US" dirty="0"/>
              <a:t>VE=TV X f.</a:t>
            </a:r>
          </a:p>
          <a:p>
            <a:r>
              <a:rPr lang="en-US" dirty="0" err="1" smtClean="0"/>
              <a:t>Dinlenimde</a:t>
            </a:r>
            <a:r>
              <a:rPr lang="en-US" dirty="0" smtClean="0"/>
              <a:t> </a:t>
            </a:r>
            <a:r>
              <a:rPr lang="en-US" dirty="0" err="1"/>
              <a:t>solunum</a:t>
            </a:r>
            <a:r>
              <a:rPr lang="en-US" dirty="0"/>
              <a:t> </a:t>
            </a:r>
            <a:r>
              <a:rPr lang="en-US" dirty="0" err="1"/>
              <a:t>hacmi</a:t>
            </a:r>
            <a:r>
              <a:rPr lang="en-US" dirty="0"/>
              <a:t> 500 ml, </a:t>
            </a:r>
            <a:r>
              <a:rPr lang="en-US" dirty="0" err="1"/>
              <a:t>soluk</a:t>
            </a:r>
            <a:r>
              <a:rPr lang="en-US" dirty="0"/>
              <a:t> </a:t>
            </a:r>
            <a:r>
              <a:rPr lang="en-US" dirty="0" err="1"/>
              <a:t>frekansı</a:t>
            </a:r>
            <a:endParaRPr lang="en-US" dirty="0"/>
          </a:p>
          <a:p>
            <a:pPr marL="118872" indent="0">
              <a:buNone/>
            </a:pPr>
            <a:r>
              <a:rPr lang="en-US" dirty="0"/>
              <a:t>da </a:t>
            </a:r>
            <a:r>
              <a:rPr lang="en-US" dirty="0" err="1"/>
              <a:t>dakikada</a:t>
            </a:r>
            <a:r>
              <a:rPr lang="en-US" dirty="0"/>
              <a:t> 12 dir.</a:t>
            </a:r>
          </a:p>
          <a:p>
            <a:r>
              <a:rPr lang="en-US" dirty="0" smtClean="0"/>
              <a:t>Bu </a:t>
            </a:r>
            <a:r>
              <a:rPr lang="en-US" dirty="0" err="1"/>
              <a:t>durumda</a:t>
            </a:r>
            <a:r>
              <a:rPr lang="en-US" dirty="0"/>
              <a:t> </a:t>
            </a:r>
            <a:r>
              <a:rPr lang="en-US" dirty="0" err="1"/>
              <a:t>dinlenimde</a:t>
            </a:r>
            <a:r>
              <a:rPr lang="en-US" dirty="0"/>
              <a:t> </a:t>
            </a:r>
            <a:r>
              <a:rPr lang="en-US" dirty="0" err="1"/>
              <a:t>ventilasyon</a:t>
            </a:r>
            <a:r>
              <a:rPr lang="en-US" dirty="0"/>
              <a:t> </a:t>
            </a:r>
            <a:r>
              <a:rPr lang="en-US" dirty="0" err="1" smtClean="0"/>
              <a:t>veya</a:t>
            </a:r>
            <a:r>
              <a:rPr lang="tr-TR" dirty="0"/>
              <a:t> </a:t>
            </a:r>
            <a:r>
              <a:rPr lang="en-US" dirty="0" err="1" smtClean="0"/>
              <a:t>solumun</a:t>
            </a:r>
            <a:r>
              <a:rPr lang="en-US" dirty="0" smtClean="0"/>
              <a:t> </a:t>
            </a:r>
            <a:r>
              <a:rPr lang="en-US" dirty="0" err="1"/>
              <a:t>dakika</a:t>
            </a:r>
            <a:r>
              <a:rPr lang="en-US" dirty="0"/>
              <a:t> </a:t>
            </a:r>
            <a:r>
              <a:rPr lang="en-US" dirty="0" err="1"/>
              <a:t>hacmi</a:t>
            </a:r>
            <a:r>
              <a:rPr lang="en-US" dirty="0"/>
              <a:t> =500 X 12=6lt/</a:t>
            </a:r>
            <a:r>
              <a:rPr lang="en-US" dirty="0" err="1"/>
              <a:t>dk</a:t>
            </a:r>
            <a:r>
              <a:rPr lang="en-US" dirty="0"/>
              <a:t> dır.</a:t>
            </a:r>
          </a:p>
          <a:p>
            <a:r>
              <a:rPr lang="en-US" dirty="0" err="1" smtClean="0"/>
              <a:t>Egzersizde</a:t>
            </a:r>
            <a:r>
              <a:rPr lang="en-US" dirty="0" smtClean="0"/>
              <a:t> </a:t>
            </a:r>
            <a:r>
              <a:rPr lang="en-US" dirty="0" err="1"/>
              <a:t>ventilasyon</a:t>
            </a:r>
            <a:r>
              <a:rPr lang="en-US" dirty="0"/>
              <a:t> </a:t>
            </a:r>
            <a:r>
              <a:rPr lang="en-US" dirty="0" err="1"/>
              <a:t>artar</a:t>
            </a:r>
            <a:r>
              <a:rPr lang="en-US" dirty="0"/>
              <a:t>.</a:t>
            </a:r>
          </a:p>
          <a:p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22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Alveoler</a:t>
            </a:r>
            <a:r>
              <a:rPr lang="en-US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Ventilasyon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/>
              <a:t>Akcigerlerde</a:t>
            </a:r>
            <a:r>
              <a:rPr lang="en-US" dirty="0" smtClean="0"/>
              <a:t> </a:t>
            </a:r>
            <a:r>
              <a:rPr lang="en-US" dirty="0" err="1"/>
              <a:t>gaz</a:t>
            </a:r>
            <a:r>
              <a:rPr lang="en-US" dirty="0"/>
              <a:t> </a:t>
            </a:r>
            <a:r>
              <a:rPr lang="en-US" dirty="0" err="1"/>
              <a:t>degisimin</a:t>
            </a:r>
            <a:r>
              <a:rPr lang="en-US" dirty="0"/>
              <a:t> </a:t>
            </a:r>
            <a:r>
              <a:rPr lang="en-US" dirty="0" err="1"/>
              <a:t>gerçeklestigi</a:t>
            </a:r>
            <a:r>
              <a:rPr lang="en-US" dirty="0"/>
              <a:t> </a:t>
            </a:r>
            <a:r>
              <a:rPr lang="en-US" dirty="0" err="1"/>
              <a:t>bölgelere</a:t>
            </a:r>
            <a:r>
              <a:rPr lang="en-US" dirty="0"/>
              <a:t> </a:t>
            </a:r>
            <a:r>
              <a:rPr lang="en-US" dirty="0" err="1"/>
              <a:t>yeni</a:t>
            </a:r>
            <a:endParaRPr lang="en-US" dirty="0"/>
          </a:p>
          <a:p>
            <a:pPr marL="118872" indent="0">
              <a:buNone/>
            </a:pPr>
            <a:r>
              <a:rPr lang="en-US" dirty="0" err="1"/>
              <a:t>havanın</a:t>
            </a:r>
            <a:r>
              <a:rPr lang="en-US" dirty="0"/>
              <a:t> </a:t>
            </a:r>
            <a:r>
              <a:rPr lang="en-US" dirty="0" err="1"/>
              <a:t>ulasma</a:t>
            </a:r>
            <a:r>
              <a:rPr lang="en-US" dirty="0"/>
              <a:t> </a:t>
            </a:r>
            <a:r>
              <a:rPr lang="en-US" dirty="0" err="1"/>
              <a:t>hızına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alveoler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ventilasyon</a:t>
            </a:r>
            <a:r>
              <a:rPr lang="en-US" dirty="0"/>
              <a:t> </a:t>
            </a:r>
            <a:r>
              <a:rPr lang="en-US" dirty="0" err="1"/>
              <a:t>denir</a:t>
            </a:r>
            <a:r>
              <a:rPr lang="en-US" dirty="0"/>
              <a:t>.</a:t>
            </a:r>
          </a:p>
          <a:p>
            <a:pPr marL="118872" indent="0">
              <a:buNone/>
            </a:pPr>
            <a:r>
              <a:rPr lang="tr-TR" dirty="0" smtClean="0"/>
              <a:t>                                                               </a:t>
            </a:r>
            <a:r>
              <a:rPr lang="en-US" dirty="0" err="1" smtClean="0"/>
              <a:t>Gaz</a:t>
            </a:r>
            <a:r>
              <a:rPr lang="en-US" dirty="0" smtClean="0"/>
              <a:t> </a:t>
            </a:r>
            <a:r>
              <a:rPr lang="en-US" dirty="0" err="1"/>
              <a:t>degisimi</a:t>
            </a:r>
            <a:r>
              <a:rPr lang="en-US" dirty="0"/>
              <a:t>; </a:t>
            </a:r>
            <a:r>
              <a:rPr lang="en-US" dirty="0" err="1"/>
              <a:t>alveoller</a:t>
            </a:r>
            <a:r>
              <a:rPr lang="en-US" dirty="0"/>
              <a:t>, </a:t>
            </a:r>
            <a:r>
              <a:rPr lang="en-US" dirty="0" err="1" smtClean="0"/>
              <a:t>alveol</a:t>
            </a:r>
            <a:r>
              <a:rPr lang="en-US" dirty="0" smtClean="0"/>
              <a:t> </a:t>
            </a:r>
            <a:r>
              <a:rPr lang="en-US" dirty="0" err="1"/>
              <a:t>keseleri</a:t>
            </a:r>
            <a:r>
              <a:rPr lang="en-US" dirty="0"/>
              <a:t>, </a:t>
            </a:r>
            <a:r>
              <a:rPr lang="tr-TR" dirty="0" smtClean="0"/>
              <a:t>   </a:t>
            </a:r>
          </a:p>
          <a:p>
            <a:pPr marL="118872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                    </a:t>
            </a:r>
            <a:r>
              <a:rPr lang="en-US" dirty="0" err="1" smtClean="0"/>
              <a:t>alveol</a:t>
            </a:r>
            <a:r>
              <a:rPr lang="tr-TR" dirty="0" smtClean="0"/>
              <a:t> </a:t>
            </a:r>
            <a:r>
              <a:rPr lang="en-US" dirty="0" err="1" smtClean="0"/>
              <a:t>kanalları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tr-TR" dirty="0"/>
              <a:t> </a:t>
            </a:r>
            <a:r>
              <a:rPr lang="en-US" dirty="0" err="1" smtClean="0"/>
              <a:t>respiratuvar</a:t>
            </a:r>
            <a:r>
              <a:rPr lang="tr-TR" dirty="0"/>
              <a:t> </a:t>
            </a:r>
            <a:r>
              <a:rPr lang="tr-TR" dirty="0" smtClean="0"/>
              <a:t> </a:t>
            </a:r>
          </a:p>
          <a:p>
            <a:pPr marL="118872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                    </a:t>
            </a:r>
            <a:r>
              <a:rPr lang="en-US" dirty="0" err="1" smtClean="0"/>
              <a:t>bronsiyoller</a:t>
            </a:r>
            <a:r>
              <a:rPr lang="tr-TR" dirty="0" smtClean="0"/>
              <a:t>de</a:t>
            </a:r>
            <a:r>
              <a:rPr lang="en-US" dirty="0" smtClean="0"/>
              <a:t>dir</a:t>
            </a:r>
            <a:r>
              <a:rPr lang="en-US" dirty="0"/>
              <a:t>.</a:t>
            </a:r>
          </a:p>
          <a:p>
            <a:pPr marL="118872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                           </a:t>
            </a:r>
            <a:r>
              <a:rPr lang="en-US" dirty="0" err="1" smtClean="0"/>
              <a:t>Solunum</a:t>
            </a:r>
            <a:r>
              <a:rPr lang="en-US" dirty="0" smtClean="0"/>
              <a:t> </a:t>
            </a:r>
            <a:r>
              <a:rPr lang="en-US" dirty="0" err="1"/>
              <a:t>havasının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kısmı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 </a:t>
            </a:r>
            <a:endParaRPr lang="tr-TR" dirty="0" smtClean="0"/>
          </a:p>
          <a:p>
            <a:pPr marL="118872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                    </a:t>
            </a:r>
            <a:r>
              <a:rPr lang="en-US" dirty="0" err="1" smtClean="0"/>
              <a:t>degisiminin</a:t>
            </a:r>
            <a:r>
              <a:rPr lang="en-US" dirty="0" smtClean="0"/>
              <a:t> </a:t>
            </a:r>
            <a:r>
              <a:rPr lang="en-US" dirty="0" err="1" smtClean="0"/>
              <a:t>yapıldığı</a:t>
            </a:r>
            <a:r>
              <a:rPr lang="tr-TR" dirty="0" smtClean="0"/>
              <a:t> </a:t>
            </a:r>
            <a:r>
              <a:rPr lang="en-US" dirty="0" err="1" smtClean="0"/>
              <a:t>bölgelere</a:t>
            </a:r>
            <a:r>
              <a:rPr lang="en-US" dirty="0" smtClean="0"/>
              <a:t> </a:t>
            </a:r>
            <a:r>
              <a:rPr lang="en-US" dirty="0" err="1"/>
              <a:t>ulasmaz</a:t>
            </a:r>
            <a:r>
              <a:rPr lang="en-US" dirty="0"/>
              <a:t>, </a:t>
            </a:r>
            <a:endParaRPr lang="tr-TR" dirty="0" smtClean="0"/>
          </a:p>
          <a:p>
            <a:pPr marL="118872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                    </a:t>
            </a:r>
            <a:r>
              <a:rPr lang="en-US" dirty="0" err="1" smtClean="0"/>
              <a:t>burun</a:t>
            </a:r>
            <a:r>
              <a:rPr lang="en-US" dirty="0"/>
              <a:t>, </a:t>
            </a:r>
            <a:r>
              <a:rPr lang="en-US" dirty="0" err="1"/>
              <a:t>farinks</a:t>
            </a:r>
            <a:r>
              <a:rPr lang="en-US" dirty="0"/>
              <a:t>, </a:t>
            </a:r>
            <a:r>
              <a:rPr lang="en-US" dirty="0" err="1"/>
              <a:t>trakea</a:t>
            </a:r>
            <a:r>
              <a:rPr lang="en-US" dirty="0"/>
              <a:t>, </a:t>
            </a:r>
            <a:r>
              <a:rPr lang="en-US" dirty="0" err="1"/>
              <a:t>brons</a:t>
            </a:r>
            <a:r>
              <a:rPr lang="en-US" dirty="0"/>
              <a:t> </a:t>
            </a:r>
            <a:r>
              <a:rPr lang="en-US" dirty="0" err="1" smtClean="0"/>
              <a:t>ve</a:t>
            </a:r>
            <a:r>
              <a:rPr lang="tr-TR" dirty="0"/>
              <a:t> </a:t>
            </a:r>
            <a:r>
              <a:rPr lang="tr-TR" dirty="0" smtClean="0"/>
              <a:t>           </a:t>
            </a:r>
          </a:p>
          <a:p>
            <a:pPr marL="118872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                    </a:t>
            </a:r>
            <a:r>
              <a:rPr lang="en-US" dirty="0" err="1" smtClean="0"/>
              <a:t>bronsiyoller</a:t>
            </a:r>
            <a:r>
              <a:rPr lang="en-US" dirty="0" smtClean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 </a:t>
            </a:r>
            <a:r>
              <a:rPr lang="en-US" dirty="0" err="1"/>
              <a:t>degisiminin</a:t>
            </a:r>
            <a:r>
              <a:rPr lang="en-US" dirty="0"/>
              <a:t> </a:t>
            </a:r>
            <a:r>
              <a:rPr lang="en-US" dirty="0" err="1"/>
              <a:t>olmadıgı</a:t>
            </a:r>
            <a:r>
              <a:rPr lang="en-US" dirty="0"/>
              <a:t> </a:t>
            </a:r>
            <a:r>
              <a:rPr lang="tr-TR" dirty="0" smtClean="0"/>
              <a:t>             </a:t>
            </a:r>
          </a:p>
          <a:p>
            <a:pPr marL="118872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                    </a:t>
            </a:r>
            <a:r>
              <a:rPr lang="en-US" dirty="0" err="1" smtClean="0"/>
              <a:t>bölgelerde</a:t>
            </a:r>
            <a:r>
              <a:rPr lang="en-US" dirty="0" smtClean="0"/>
              <a:t> </a:t>
            </a:r>
            <a:r>
              <a:rPr lang="en-US" dirty="0" err="1"/>
              <a:t>kalır</a:t>
            </a:r>
            <a:r>
              <a:rPr lang="en-US" dirty="0"/>
              <a:t>.</a:t>
            </a:r>
          </a:p>
          <a:p>
            <a:pPr marL="118872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                           </a:t>
            </a:r>
            <a:r>
              <a:rPr lang="en-US" dirty="0" smtClean="0"/>
              <a:t>Bu </a:t>
            </a:r>
            <a:r>
              <a:rPr lang="en-US" dirty="0" err="1"/>
              <a:t>bölgelerde</a:t>
            </a:r>
            <a:r>
              <a:rPr lang="en-US" dirty="0"/>
              <a:t> </a:t>
            </a:r>
            <a:r>
              <a:rPr lang="en-US" dirty="0" err="1"/>
              <a:t>kalan</a:t>
            </a:r>
            <a:r>
              <a:rPr lang="en-US" dirty="0"/>
              <a:t> </a:t>
            </a:r>
            <a:r>
              <a:rPr lang="en-US" dirty="0" err="1"/>
              <a:t>havaya</a:t>
            </a:r>
            <a:r>
              <a:rPr lang="en-US" dirty="0"/>
              <a:t> </a:t>
            </a:r>
            <a:r>
              <a:rPr lang="en-US" dirty="0" err="1"/>
              <a:t>gaz</a:t>
            </a:r>
            <a:r>
              <a:rPr lang="en-US" dirty="0"/>
              <a:t> </a:t>
            </a:r>
            <a:r>
              <a:rPr lang="en-US" dirty="0" err="1"/>
              <a:t>degisimine</a:t>
            </a:r>
            <a:r>
              <a:rPr lang="en-US" dirty="0"/>
              <a:t> </a:t>
            </a:r>
            <a:r>
              <a:rPr lang="tr-TR" dirty="0" smtClean="0"/>
              <a:t> </a:t>
            </a:r>
          </a:p>
          <a:p>
            <a:pPr marL="118872" indent="0">
              <a:buNone/>
            </a:pPr>
            <a:r>
              <a:rPr lang="tr-TR" dirty="0"/>
              <a:t> </a:t>
            </a:r>
            <a:r>
              <a:rPr lang="tr-TR" dirty="0" smtClean="0"/>
              <a:t>                                                       </a:t>
            </a:r>
            <a:r>
              <a:rPr lang="en-US" dirty="0" err="1" smtClean="0"/>
              <a:t>katılmadıgı</a:t>
            </a:r>
            <a:r>
              <a:rPr lang="en-US" dirty="0" smtClean="0"/>
              <a:t> </a:t>
            </a:r>
            <a:r>
              <a:rPr lang="en-US" dirty="0" err="1" smtClean="0"/>
              <a:t>için</a:t>
            </a:r>
            <a:r>
              <a:rPr lang="tr-TR" dirty="0"/>
              <a:t> </a:t>
            </a:r>
            <a:r>
              <a:rPr lang="en-US" dirty="0" err="1" smtClean="0">
                <a:solidFill>
                  <a:schemeClr val="tx2"/>
                </a:solidFill>
              </a:rPr>
              <a:t>ölü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bosluk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/>
              <a:t>havası</a:t>
            </a:r>
            <a:r>
              <a:rPr lang="en-US" dirty="0"/>
              <a:t> </a:t>
            </a:r>
            <a:r>
              <a:rPr lang="en-US" dirty="0" err="1"/>
              <a:t>denir</a:t>
            </a:r>
            <a:r>
              <a:rPr lang="en-US" dirty="0"/>
              <a:t>. </a:t>
            </a:r>
            <a:endParaRPr lang="tr-TR" dirty="0" smtClean="0"/>
          </a:p>
          <a:p>
            <a:pPr marL="118872" indent="0">
              <a:buNone/>
            </a:pPr>
            <a:r>
              <a:rPr lang="tr-TR" dirty="0" smtClean="0"/>
              <a:t>                                                               </a:t>
            </a:r>
            <a:r>
              <a:rPr lang="en-US" dirty="0" err="1" smtClean="0"/>
              <a:t>Ölü</a:t>
            </a:r>
            <a:r>
              <a:rPr lang="tr-TR" dirty="0"/>
              <a:t> </a:t>
            </a:r>
            <a:r>
              <a:rPr lang="en-US" dirty="0" err="1" smtClean="0"/>
              <a:t>bosluk</a:t>
            </a:r>
            <a:r>
              <a:rPr lang="en-US" dirty="0" smtClean="0"/>
              <a:t> </a:t>
            </a:r>
            <a:r>
              <a:rPr lang="en-US" dirty="0" err="1"/>
              <a:t>hacmi</a:t>
            </a:r>
            <a:r>
              <a:rPr lang="en-US" dirty="0"/>
              <a:t> 150 ml </a:t>
            </a:r>
            <a:r>
              <a:rPr lang="en-US" dirty="0" err="1"/>
              <a:t>kadardır</a:t>
            </a:r>
            <a:r>
              <a:rPr lang="en-US" dirty="0"/>
              <a:t>.</a:t>
            </a:r>
          </a:p>
          <a:p>
            <a:r>
              <a:rPr lang="en-US" dirty="0" err="1" smtClean="0"/>
              <a:t>Alveoler</a:t>
            </a:r>
            <a:r>
              <a:rPr lang="en-US" dirty="0" smtClean="0"/>
              <a:t> </a:t>
            </a:r>
            <a:r>
              <a:rPr lang="en-US" dirty="0" err="1"/>
              <a:t>ventilasyon</a:t>
            </a:r>
            <a:r>
              <a:rPr lang="en-US" dirty="0"/>
              <a:t> </a:t>
            </a:r>
            <a:r>
              <a:rPr lang="en-US" dirty="0" err="1"/>
              <a:t>hızı</a:t>
            </a:r>
            <a:r>
              <a:rPr lang="en-US" dirty="0"/>
              <a:t> </a:t>
            </a:r>
            <a:r>
              <a:rPr lang="en-US" dirty="0" err="1"/>
              <a:t>dakikada</a:t>
            </a:r>
            <a:r>
              <a:rPr lang="en-US" dirty="0"/>
              <a:t> </a:t>
            </a:r>
            <a:r>
              <a:rPr lang="en-US" dirty="0" err="1"/>
              <a:t>alveollere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öteki</a:t>
            </a:r>
            <a:r>
              <a:rPr lang="en-US" dirty="0"/>
              <a:t> </a:t>
            </a:r>
            <a:r>
              <a:rPr lang="en-US" dirty="0" err="1"/>
              <a:t>bitisik</a:t>
            </a:r>
            <a:endParaRPr lang="en-US" dirty="0"/>
          </a:p>
          <a:p>
            <a:pPr marL="118872" indent="0">
              <a:buNone/>
            </a:pPr>
            <a:r>
              <a:rPr lang="en-US" dirty="0" err="1"/>
              <a:t>gaz</a:t>
            </a:r>
            <a:r>
              <a:rPr lang="en-US" dirty="0"/>
              <a:t> </a:t>
            </a:r>
            <a:r>
              <a:rPr lang="en-US" dirty="0" err="1"/>
              <a:t>degisim</a:t>
            </a:r>
            <a:r>
              <a:rPr lang="en-US" dirty="0"/>
              <a:t> </a:t>
            </a:r>
            <a:r>
              <a:rPr lang="en-US" dirty="0" err="1"/>
              <a:t>alanlarına</a:t>
            </a:r>
            <a:r>
              <a:rPr lang="en-US" dirty="0"/>
              <a:t> </a:t>
            </a:r>
            <a:r>
              <a:rPr lang="en-US" dirty="0" err="1"/>
              <a:t>giren</a:t>
            </a:r>
            <a:r>
              <a:rPr lang="en-US" dirty="0"/>
              <a:t> </a:t>
            </a:r>
            <a:r>
              <a:rPr lang="en-US" dirty="0" err="1"/>
              <a:t>yeni</a:t>
            </a:r>
            <a:r>
              <a:rPr lang="en-US" dirty="0"/>
              <a:t> </a:t>
            </a:r>
            <a:r>
              <a:rPr lang="en-US" dirty="0" err="1"/>
              <a:t>hava</a:t>
            </a:r>
            <a:r>
              <a:rPr lang="en-US" dirty="0"/>
              <a:t> </a:t>
            </a:r>
            <a:r>
              <a:rPr lang="en-US" dirty="0" err="1"/>
              <a:t>miktarıdır</a:t>
            </a:r>
            <a:r>
              <a:rPr lang="en-US" dirty="0"/>
              <a:t>.</a:t>
            </a:r>
          </a:p>
          <a:p>
            <a:r>
              <a:rPr lang="en-US" dirty="0" err="1" smtClean="0"/>
              <a:t>Soluk</a:t>
            </a:r>
            <a:r>
              <a:rPr lang="en-US" dirty="0" smtClean="0"/>
              <a:t> </a:t>
            </a:r>
            <a:r>
              <a:rPr lang="en-US" dirty="0" err="1"/>
              <a:t>hacminden</a:t>
            </a:r>
            <a:r>
              <a:rPr lang="en-US" dirty="0"/>
              <a:t> </a:t>
            </a:r>
            <a:r>
              <a:rPr lang="en-US" dirty="0" err="1"/>
              <a:t>ölü</a:t>
            </a:r>
            <a:r>
              <a:rPr lang="en-US" dirty="0"/>
              <a:t> </a:t>
            </a:r>
            <a:r>
              <a:rPr lang="en-US" dirty="0" err="1"/>
              <a:t>bosluk</a:t>
            </a:r>
            <a:r>
              <a:rPr lang="en-US" dirty="0"/>
              <a:t> </a:t>
            </a:r>
            <a:r>
              <a:rPr lang="en-US" dirty="0" err="1" smtClean="0"/>
              <a:t>hacmi</a:t>
            </a:r>
            <a:r>
              <a:rPr lang="tr-TR" dirty="0"/>
              <a:t> </a:t>
            </a:r>
            <a:r>
              <a:rPr lang="tr-TR" dirty="0" smtClean="0"/>
              <a:t>çıktıktan sonra dakika solunum sayısı ile çarpılarak bulunur</a:t>
            </a:r>
          </a:p>
          <a:p>
            <a:r>
              <a:rPr lang="en-US" dirty="0" err="1" smtClean="0"/>
              <a:t>Miktarı</a:t>
            </a:r>
            <a:r>
              <a:rPr lang="en-US" dirty="0" smtClean="0"/>
              <a:t> (</a:t>
            </a:r>
            <a:r>
              <a:rPr lang="en-US" dirty="0"/>
              <a:t>500-150)*12=4200 ml dir.</a:t>
            </a:r>
          </a:p>
          <a:p>
            <a:endParaRPr lang="en-US" sz="3200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59326"/>
            <a:ext cx="2160240" cy="21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Akciger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hacim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kapasiteleri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tr-TR" dirty="0" smtClean="0"/>
              <a:t>1- </a:t>
            </a:r>
            <a:r>
              <a:rPr lang="en-US" dirty="0" err="1" smtClean="0"/>
              <a:t>Statik</a:t>
            </a:r>
            <a:r>
              <a:rPr lang="en-US" dirty="0" smtClean="0"/>
              <a:t> </a:t>
            </a:r>
            <a:r>
              <a:rPr lang="en-US" dirty="0" err="1"/>
              <a:t>akciger</a:t>
            </a:r>
            <a:r>
              <a:rPr lang="en-US" dirty="0"/>
              <a:t> </a:t>
            </a:r>
            <a:r>
              <a:rPr lang="en-US" dirty="0" err="1"/>
              <a:t>hacimleri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kapasiteleri</a:t>
            </a:r>
            <a:endParaRPr lang="en-US" dirty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pPr marL="118872" indent="0">
              <a:buNone/>
            </a:pPr>
            <a:r>
              <a:rPr lang="tr-TR" dirty="0" smtClean="0"/>
              <a:t>       2- </a:t>
            </a:r>
            <a:r>
              <a:rPr lang="en-US" dirty="0" err="1" smtClean="0"/>
              <a:t>Dinamik</a:t>
            </a:r>
            <a:r>
              <a:rPr lang="en-US" dirty="0" smtClean="0"/>
              <a:t> </a:t>
            </a:r>
            <a:r>
              <a:rPr lang="en-US" dirty="0" err="1"/>
              <a:t>akciger</a:t>
            </a:r>
            <a:r>
              <a:rPr lang="en-US" dirty="0"/>
              <a:t> </a:t>
            </a:r>
            <a:r>
              <a:rPr lang="en-US" dirty="0" err="1"/>
              <a:t>hacimleri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420888"/>
            <a:ext cx="4127443" cy="314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0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0070C0"/>
                </a:solidFill>
              </a:rPr>
              <a:t>1- </a:t>
            </a:r>
            <a:r>
              <a:rPr lang="en-US" dirty="0" err="1" smtClean="0">
                <a:solidFill>
                  <a:srgbClr val="0070C0"/>
                </a:solidFill>
              </a:rPr>
              <a:t>Statik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akciger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hacim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ve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>
                <a:solidFill>
                  <a:srgbClr val="0070C0"/>
                </a:solidFill>
              </a:rPr>
              <a:t>kapasiteleri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Soluk</a:t>
            </a:r>
            <a:r>
              <a:rPr lang="en-US" dirty="0" smtClean="0"/>
              <a:t> </a:t>
            </a:r>
            <a:r>
              <a:rPr lang="en-US" dirty="0" err="1"/>
              <a:t>hacmi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tr-TR" dirty="0" smtClean="0"/>
              <a:t>T</a:t>
            </a:r>
            <a:r>
              <a:rPr lang="en-US" dirty="0" err="1" smtClean="0"/>
              <a:t>idal</a:t>
            </a:r>
            <a:r>
              <a:rPr lang="en-US" dirty="0" smtClean="0"/>
              <a:t> </a:t>
            </a:r>
            <a:r>
              <a:rPr lang="tr-TR" dirty="0" smtClean="0"/>
              <a:t>hacim</a:t>
            </a:r>
            <a:r>
              <a:rPr lang="en-US" dirty="0" smtClean="0"/>
              <a:t>)</a:t>
            </a:r>
            <a:endParaRPr lang="en-US" dirty="0"/>
          </a:p>
          <a:p>
            <a:endParaRPr lang="tr-TR" dirty="0" smtClean="0"/>
          </a:p>
          <a:p>
            <a:r>
              <a:rPr lang="tr-TR" dirty="0" smtClean="0"/>
              <a:t>İ</a:t>
            </a:r>
            <a:r>
              <a:rPr lang="en-US" dirty="0" err="1" smtClean="0"/>
              <a:t>nspirasyon</a:t>
            </a:r>
            <a:r>
              <a:rPr lang="en-US" dirty="0" smtClean="0"/>
              <a:t> </a:t>
            </a:r>
            <a:r>
              <a:rPr lang="en-US" dirty="0" err="1"/>
              <a:t>yedek</a:t>
            </a:r>
            <a:r>
              <a:rPr lang="en-US" dirty="0"/>
              <a:t> </a:t>
            </a:r>
            <a:r>
              <a:rPr lang="en-US" dirty="0" err="1"/>
              <a:t>hacmi</a:t>
            </a:r>
            <a:endParaRPr lang="en-US" dirty="0"/>
          </a:p>
          <a:p>
            <a:endParaRPr lang="tr-TR" dirty="0" smtClean="0"/>
          </a:p>
          <a:p>
            <a:r>
              <a:rPr lang="en-US" dirty="0" err="1" smtClean="0"/>
              <a:t>Ekspirasyon</a:t>
            </a:r>
            <a:r>
              <a:rPr lang="en-US" dirty="0" smtClean="0"/>
              <a:t> </a:t>
            </a:r>
            <a:r>
              <a:rPr lang="en-US" dirty="0" err="1"/>
              <a:t>yedek</a:t>
            </a:r>
            <a:r>
              <a:rPr lang="en-US" dirty="0"/>
              <a:t> </a:t>
            </a:r>
            <a:r>
              <a:rPr lang="en-US" dirty="0" err="1"/>
              <a:t>hacmi</a:t>
            </a:r>
            <a:endParaRPr lang="en-US" dirty="0"/>
          </a:p>
          <a:p>
            <a:endParaRPr lang="tr-TR" dirty="0" smtClean="0"/>
          </a:p>
          <a:p>
            <a:r>
              <a:rPr lang="en-US" dirty="0" err="1" smtClean="0"/>
              <a:t>Artık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rezidüel</a:t>
            </a:r>
            <a:r>
              <a:rPr lang="en-US" dirty="0"/>
              <a:t>) </a:t>
            </a:r>
            <a:r>
              <a:rPr lang="tr-TR" dirty="0" smtClean="0"/>
              <a:t>hacim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3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2536" y="-459432"/>
            <a:ext cx="9649072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Soluk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H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acmi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(</a:t>
            </a:r>
            <a:r>
              <a:rPr lang="tr-T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idal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Hacim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 </a:t>
            </a:r>
            <a:r>
              <a:rPr lang="en-US" dirty="0"/>
              <a:t>normal </a:t>
            </a:r>
            <a:r>
              <a:rPr lang="en-US" dirty="0" err="1"/>
              <a:t>solunum</a:t>
            </a:r>
            <a:r>
              <a:rPr lang="en-US" dirty="0"/>
              <a:t> </a:t>
            </a:r>
            <a:r>
              <a:rPr lang="en-US" dirty="0" err="1"/>
              <a:t>hareketi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akcigerlere</a:t>
            </a:r>
            <a:endParaRPr lang="en-US" dirty="0"/>
          </a:p>
          <a:p>
            <a:pPr marL="118872" indent="0">
              <a:buNone/>
            </a:pPr>
            <a:r>
              <a:rPr lang="en-US" dirty="0" err="1"/>
              <a:t>alınan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akcigerlerden</a:t>
            </a:r>
            <a:r>
              <a:rPr lang="en-US" dirty="0"/>
              <a:t> </a:t>
            </a:r>
            <a:r>
              <a:rPr lang="en-US" dirty="0" err="1"/>
              <a:t>çıkarılan</a:t>
            </a:r>
            <a:r>
              <a:rPr lang="en-US" dirty="0"/>
              <a:t> </a:t>
            </a:r>
            <a:r>
              <a:rPr lang="en-US" dirty="0" err="1" smtClean="0"/>
              <a:t>hava</a:t>
            </a:r>
            <a:r>
              <a:rPr lang="tr-TR" dirty="0"/>
              <a:t> </a:t>
            </a:r>
            <a:r>
              <a:rPr lang="en-US" dirty="0" err="1" smtClean="0"/>
              <a:t>miktarıdır</a:t>
            </a:r>
            <a:r>
              <a:rPr lang="en-US" dirty="0" smtClean="0"/>
              <a:t>.</a:t>
            </a:r>
            <a:endParaRPr lang="tr-TR" dirty="0" smtClean="0"/>
          </a:p>
          <a:p>
            <a:pPr marL="118872" indent="0">
              <a:buNone/>
            </a:pPr>
            <a:endParaRPr lang="en-US" dirty="0"/>
          </a:p>
          <a:p>
            <a:pPr marL="87313" indent="31750"/>
            <a:r>
              <a:rPr lang="tr-TR" dirty="0" smtClean="0"/>
              <a:t>  </a:t>
            </a:r>
            <a:r>
              <a:rPr lang="en-US" dirty="0" err="1" smtClean="0"/>
              <a:t>Miktarı</a:t>
            </a:r>
            <a:r>
              <a:rPr lang="en-US" dirty="0" smtClean="0"/>
              <a:t> </a:t>
            </a:r>
            <a:r>
              <a:rPr lang="en-US" dirty="0" err="1"/>
              <a:t>ortalama</a:t>
            </a:r>
            <a:r>
              <a:rPr lang="en-US" dirty="0"/>
              <a:t> </a:t>
            </a:r>
            <a:r>
              <a:rPr lang="en-US" dirty="0" err="1"/>
              <a:t>genç</a:t>
            </a:r>
            <a:r>
              <a:rPr lang="en-US" dirty="0"/>
              <a:t> </a:t>
            </a:r>
            <a:r>
              <a:rPr lang="en-US" dirty="0" err="1"/>
              <a:t>insanlarda</a:t>
            </a:r>
            <a:r>
              <a:rPr lang="en-US" dirty="0"/>
              <a:t> 500 </a:t>
            </a:r>
            <a:r>
              <a:rPr lang="en-US" dirty="0" smtClean="0"/>
              <a:t>ml</a:t>
            </a:r>
            <a:r>
              <a:rPr lang="tr-TR" dirty="0"/>
              <a:t> </a:t>
            </a:r>
            <a:r>
              <a:rPr lang="en-US" dirty="0" err="1" smtClean="0"/>
              <a:t>kadardır</a:t>
            </a:r>
            <a:r>
              <a:rPr lang="en-US" dirty="0" smtClean="0"/>
              <a:t>.</a:t>
            </a:r>
            <a:endParaRPr lang="tr-TR" dirty="0" smtClean="0"/>
          </a:p>
          <a:p>
            <a:pPr marL="87313" indent="31750"/>
            <a:r>
              <a:rPr lang="tr-TR" dirty="0" smtClean="0"/>
              <a:t>0,0074*Vücut ağırlığı (gr)</a:t>
            </a:r>
          </a:p>
          <a:p>
            <a:pPr marL="87313" indent="0">
              <a:buNone/>
            </a:pPr>
            <a:r>
              <a:rPr lang="tr-TR" dirty="0"/>
              <a:t>f</a:t>
            </a:r>
            <a:r>
              <a:rPr lang="tr-TR" dirty="0" smtClean="0"/>
              <a:t>ormülü ile de hesaplanabilir</a:t>
            </a:r>
          </a:p>
          <a:p>
            <a:pPr marL="87313" indent="31750"/>
            <a:r>
              <a:rPr lang="tr-TR" sz="3200" dirty="0" smtClean="0"/>
              <a:t>Atlarda 4000-6000 ml </a:t>
            </a:r>
            <a:r>
              <a:rPr lang="tr-TR" sz="3200" dirty="0" err="1" smtClean="0"/>
              <a:t>dir</a:t>
            </a:r>
            <a:endParaRPr lang="en-US" sz="3200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437112"/>
            <a:ext cx="3384426" cy="211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945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İ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nspirasyon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Y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edek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tr-TR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acmi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Normal </a:t>
            </a:r>
            <a:r>
              <a:rPr lang="en-US" dirty="0" err="1"/>
              <a:t>soluk</a:t>
            </a:r>
            <a:r>
              <a:rPr lang="en-US" dirty="0"/>
              <a:t> </a:t>
            </a:r>
            <a:r>
              <a:rPr lang="en-US" dirty="0" err="1"/>
              <a:t>hacminin</a:t>
            </a:r>
            <a:r>
              <a:rPr lang="en-US" dirty="0"/>
              <a:t> </a:t>
            </a:r>
            <a:r>
              <a:rPr lang="en-US" dirty="0" err="1"/>
              <a:t>üzerine</a:t>
            </a:r>
            <a:r>
              <a:rPr lang="en-US" dirty="0"/>
              <a:t> </a:t>
            </a:r>
            <a:r>
              <a:rPr lang="en-US" dirty="0" err="1"/>
              <a:t>alınabilen</a:t>
            </a:r>
            <a:endParaRPr lang="en-US" dirty="0"/>
          </a:p>
          <a:p>
            <a:pPr marL="118872" indent="0">
              <a:buNone/>
            </a:pPr>
            <a:r>
              <a:rPr lang="en-US" dirty="0" err="1"/>
              <a:t>fazladan</a:t>
            </a:r>
            <a:r>
              <a:rPr lang="en-US" dirty="0"/>
              <a:t> </a:t>
            </a:r>
            <a:r>
              <a:rPr lang="en-US" dirty="0" err="1"/>
              <a:t>soluk</a:t>
            </a:r>
            <a:r>
              <a:rPr lang="en-US" dirty="0"/>
              <a:t> </a:t>
            </a:r>
            <a:r>
              <a:rPr lang="en-US" dirty="0" err="1" smtClean="0"/>
              <a:t>hacmidir</a:t>
            </a:r>
            <a:r>
              <a:rPr lang="en-US" dirty="0" smtClean="0"/>
              <a:t>.</a:t>
            </a:r>
            <a:endParaRPr lang="tr-TR" dirty="0"/>
          </a:p>
          <a:p>
            <a:r>
              <a:rPr lang="tr-TR" dirty="0" smtClean="0"/>
              <a:t>İnsanlarda</a:t>
            </a:r>
            <a:r>
              <a:rPr lang="en-US" dirty="0" smtClean="0"/>
              <a:t> </a:t>
            </a:r>
            <a:r>
              <a:rPr lang="tr-TR" dirty="0" smtClean="0"/>
              <a:t>200-2500</a:t>
            </a:r>
            <a:r>
              <a:rPr lang="en-US" dirty="0" smtClean="0"/>
              <a:t> </a:t>
            </a:r>
            <a:r>
              <a:rPr lang="en-US" dirty="0"/>
              <a:t>ml </a:t>
            </a:r>
            <a:r>
              <a:rPr lang="en-US" dirty="0" err="1"/>
              <a:t>civarındadır</a:t>
            </a:r>
            <a:r>
              <a:rPr lang="en-US" dirty="0" smtClean="0"/>
              <a:t>.</a:t>
            </a:r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r>
              <a:rPr lang="tr-TR" dirty="0" smtClean="0"/>
              <a:t>Atlarda 10000-12000 ml civarındadır</a:t>
            </a:r>
            <a:endParaRPr lang="en-US" dirty="0"/>
          </a:p>
        </p:txBody>
      </p:sp>
      <p:pic>
        <p:nvPicPr>
          <p:cNvPr id="1026" name="Picture 2" descr="http://www.medicalvoyce.com/sites/default/files/imagecache/article/images/articles/pulmonary%20hypertension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98868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475" y="-1"/>
            <a:ext cx="1487339" cy="155448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284984"/>
            <a:ext cx="4762500" cy="2381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901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ül">
  <a:themeElements>
    <a:clrScheme name="Custom 2">
      <a:dk1>
        <a:srgbClr val="000000"/>
      </a:dk1>
      <a:lt1>
        <a:srgbClr val="FFFFFF"/>
      </a:lt1>
      <a:dk2>
        <a:srgbClr val="0000FF"/>
      </a:dk2>
      <a:lt2>
        <a:srgbClr val="FF0066"/>
      </a:lt2>
      <a:accent1>
        <a:srgbClr val="FF9900"/>
      </a:accent1>
      <a:accent2>
        <a:srgbClr val="00FFFF"/>
      </a:accent2>
      <a:accent3>
        <a:srgbClr val="6565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dule">
  <a:themeElements>
    <a:clrScheme name="Custom 2">
      <a:dk1>
        <a:srgbClr val="000000"/>
      </a:dk1>
      <a:lt1>
        <a:srgbClr val="FFFFFF"/>
      </a:lt1>
      <a:dk2>
        <a:srgbClr val="0000FF"/>
      </a:dk2>
      <a:lt2>
        <a:srgbClr val="FF0066"/>
      </a:lt2>
      <a:accent1>
        <a:srgbClr val="FF9900"/>
      </a:accent1>
      <a:accent2>
        <a:srgbClr val="00FFFF"/>
      </a:accent2>
      <a:accent3>
        <a:srgbClr val="6565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Heart lung</Template>
  <TotalTime>464</TotalTime>
  <Words>918</Words>
  <Application>Microsoft Office PowerPoint</Application>
  <PresentationFormat>Ekran Gösterisi (4:3)</PresentationFormat>
  <Paragraphs>186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26</vt:i4>
      </vt:variant>
    </vt:vector>
  </HeadingPairs>
  <TitlesOfParts>
    <vt:vector size="33" baseType="lpstr">
      <vt:lpstr>Arial</vt:lpstr>
      <vt:lpstr>Corbel</vt:lpstr>
      <vt:lpstr>Wingdings</vt:lpstr>
      <vt:lpstr>Wingdings 2</vt:lpstr>
      <vt:lpstr>Wingdings 3</vt:lpstr>
      <vt:lpstr>Modül</vt:lpstr>
      <vt:lpstr>1_Module</vt:lpstr>
      <vt:lpstr>Spirometre ile Akciğer Hacim ve Kapasitelerinin Ölçülmesi</vt:lpstr>
      <vt:lpstr>VENTiLASYON (AKCiGER HAVALANMASI) </vt:lpstr>
      <vt:lpstr>Dakika Ventilasyon</vt:lpstr>
      <vt:lpstr>Alveoler Ventilasyon</vt:lpstr>
      <vt:lpstr>Akciger hacim ve kapasiteleri</vt:lpstr>
      <vt:lpstr>1- Statik akciger hacim ve kapasiteleri</vt:lpstr>
      <vt:lpstr>PowerPoint Sunusu</vt:lpstr>
      <vt:lpstr>Soluk Hacmi (Tidal Hacim)</vt:lpstr>
      <vt:lpstr>İnspirasyon Yedek Hacmi</vt:lpstr>
      <vt:lpstr>Ekspirasyon Yedek Hacmi</vt:lpstr>
      <vt:lpstr>Artık (Rezidüel) Hacim</vt:lpstr>
      <vt:lpstr>Akciger Kapasiteleri</vt:lpstr>
      <vt:lpstr>Akciger kapasiteleri</vt:lpstr>
      <vt:lpstr>İnspirasyon Kapasitesi</vt:lpstr>
      <vt:lpstr>Fonksiyonel Artık (Rezidüel) Kapasite</vt:lpstr>
      <vt:lpstr>Vital Kapasite</vt:lpstr>
      <vt:lpstr>Total Akciger Kapasitesi</vt:lpstr>
      <vt:lpstr>Dinamik Akciger Hacimleri</vt:lpstr>
      <vt:lpstr>Zorlu Vital Kapasite  (Forced Vital Capacity=FVC)</vt:lpstr>
      <vt:lpstr>Zorlu ekspirayon hacmi(Forced Expiratory Volume=FEV, FEV1)</vt:lpstr>
      <vt:lpstr>Maksimum İstemli Ventilasyon (Maximum Voluntarily Ventilatition=MVV)</vt:lpstr>
      <vt:lpstr>Sonuç olarak</vt:lpstr>
      <vt:lpstr>Spirometri </vt:lpstr>
      <vt:lpstr>Spirometre </vt:lpstr>
      <vt:lpstr>Spirogram 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Spirometre ile Akciğer Hacim ve Kapasitelerinin ölçülmesi</dc:title>
  <dc:creator>Etkin1</dc:creator>
  <cp:lastModifiedBy>Etkin</cp:lastModifiedBy>
  <cp:revision>28</cp:revision>
  <dcterms:created xsi:type="dcterms:W3CDTF">2015-02-18T12:24:31Z</dcterms:created>
  <dcterms:modified xsi:type="dcterms:W3CDTF">2022-12-19T07:30:03Z</dcterms:modified>
</cp:coreProperties>
</file>