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60" r:id="rId7"/>
    <p:sldId id="259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Beyin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Beyin Tümörleri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Beyin tümörleri düşükten yükseğe doğru</a:t>
            </a:r>
          </a:p>
          <a:p>
            <a:r>
              <a:rPr lang="tr-TR" dirty="0"/>
              <a:t>Derecelerine göre sınıflandırılır (birinci dereceden, dördüncü dereceye kadar). </a:t>
            </a:r>
          </a:p>
          <a:p>
            <a:r>
              <a:rPr lang="tr-TR" dirty="0"/>
              <a:t>Bir tümörün derecesi, kanserli hücrelerin mikroskop altında nasıl göründüğüne işaret eder. </a:t>
            </a:r>
          </a:p>
          <a:p>
            <a:r>
              <a:rPr lang="tr-TR" dirty="0"/>
              <a:t>Yüksek dereceli tümörlerin hücreleri, düşük olanlarına göre daha normal dışı görünür ve genellikle daha hızlı büyürler.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1ED5C0-D797-4424-8B82-FC52CB17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Risk Faktörleri</a:t>
            </a:r>
            <a:r>
              <a:rPr lang="tr-TR" u="sng" dirty="0"/>
              <a:t/>
            </a:r>
            <a:br>
              <a:rPr lang="tr-TR" u="sng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4D3248-967C-4933-8C92-57A104502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Erkek olmak</a:t>
            </a:r>
          </a:p>
          <a:p>
            <a:r>
              <a:rPr lang="tr-TR" b="1" dirty="0"/>
              <a:t>Irk:</a:t>
            </a:r>
            <a:r>
              <a:rPr lang="tr-TR" dirty="0"/>
              <a:t> Beyaz ırka mensup kişilerde diğer ırklara nazaran daha sıklıkla görülür.</a:t>
            </a:r>
          </a:p>
          <a:p>
            <a:r>
              <a:rPr lang="tr-TR" b="1" dirty="0"/>
              <a:t>Yaş:</a:t>
            </a:r>
            <a:r>
              <a:rPr lang="tr-TR" dirty="0"/>
              <a:t> Çoğunlukla 70 yaş ve üzeri kişilerde görülmektedir. çocuklarda lösemiden sonra en sık görülen ikinci kanser çeşididir</a:t>
            </a:r>
          </a:p>
          <a:p>
            <a:r>
              <a:rPr lang="tr-TR" b="1" dirty="0"/>
              <a:t>Aile öyküsü</a:t>
            </a:r>
            <a:endParaRPr lang="tr-TR" dirty="0"/>
          </a:p>
          <a:p>
            <a:r>
              <a:rPr lang="tr-TR" b="1" dirty="0"/>
              <a:t>İşyerinde belli kimyasal ve/ya da radyasyona maruz kalmak: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67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r>
              <a:rPr lang="tr-TR" dirty="0"/>
              <a:t>Kemoterapidir. </a:t>
            </a:r>
          </a:p>
          <a:p>
            <a:endParaRPr lang="tr-TR" dirty="0"/>
          </a:p>
          <a:p>
            <a:r>
              <a:rPr lang="tr-TR" dirty="0"/>
              <a:t>Hastalara öncelikle cerrahi önerilir. </a:t>
            </a:r>
          </a:p>
          <a:p>
            <a:r>
              <a:rPr lang="tr-TR" dirty="0"/>
              <a:t>Cerrahi uygulanamayan hastalara veya operasyon uygulanan  hastalarda operasyon  sonrası lokal kontrolü arttırmak için radyoterapi uygulanır.</a:t>
            </a:r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r>
              <a:rPr lang="tr-TR" dirty="0"/>
              <a:t> için uygun </a:t>
            </a:r>
            <a:r>
              <a:rPr lang="tr-TR" dirty="0" err="1"/>
              <a:t>lişiye</a:t>
            </a:r>
            <a:r>
              <a:rPr lang="tr-TR" dirty="0"/>
              <a:t> özel </a:t>
            </a:r>
            <a:r>
              <a:rPr lang="tr-TR" dirty="0" err="1"/>
              <a:t>termoplastik</a:t>
            </a:r>
            <a:r>
              <a:rPr lang="tr-TR" dirty="0"/>
              <a:t> maske kullanılarak </a:t>
            </a:r>
            <a:r>
              <a:rPr lang="tr-TR" dirty="0" err="1"/>
              <a:t>supin</a:t>
            </a:r>
            <a:r>
              <a:rPr lang="tr-TR" dirty="0"/>
              <a:t> pozisyonda başın stabilizasyonu sağlanır </a:t>
            </a:r>
          </a:p>
          <a:p>
            <a:endParaRPr lang="tr-TR" dirty="0"/>
          </a:p>
          <a:p>
            <a:r>
              <a:rPr lang="tr-TR" dirty="0"/>
              <a:t>Tümörün lokalizasyonuna göre baş </a:t>
            </a:r>
            <a:r>
              <a:rPr lang="tr-TR" dirty="0" err="1"/>
              <a:t>fleksiyon</a:t>
            </a:r>
            <a:r>
              <a:rPr lang="tr-TR" dirty="0"/>
              <a:t> veya </a:t>
            </a:r>
            <a:r>
              <a:rPr lang="tr-TR" dirty="0" err="1"/>
              <a:t>ekstansiyon</a:t>
            </a:r>
            <a:r>
              <a:rPr lang="tr-TR" dirty="0"/>
              <a:t> pozisyonuna getirilip sabitlenir. </a:t>
            </a:r>
          </a:p>
          <a:p>
            <a:endParaRPr lang="tr-TR" dirty="0"/>
          </a:p>
          <a:p>
            <a:r>
              <a:rPr lang="tr-TR" dirty="0"/>
              <a:t>Tedavi pozisyonunda planlama amaçlı 3-5 mm kesit aralığıyla bilgisayarlı tomografi görüntüleri alınır.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Elde edilen bu görüntüler tedavi planlama sistemine aktarılır. </a:t>
            </a:r>
          </a:p>
          <a:p>
            <a:r>
              <a:rPr lang="tr-TR" dirty="0"/>
              <a:t>Bilgisayarlı tomografi </a:t>
            </a:r>
            <a:r>
              <a:rPr lang="tr-TR" dirty="0" err="1"/>
              <a:t>görüntileri</a:t>
            </a:r>
            <a:r>
              <a:rPr lang="tr-TR" dirty="0"/>
              <a:t> arasında cerrahi öncesi ve sonrası manyetik </a:t>
            </a:r>
            <a:r>
              <a:rPr lang="tr-TR" dirty="0" err="1"/>
              <a:t>rozonans</a:t>
            </a:r>
            <a:r>
              <a:rPr lang="tr-TR" dirty="0"/>
              <a:t> (MRI) görüntüleri arasında füzyon yapılır</a:t>
            </a:r>
          </a:p>
          <a:p>
            <a:r>
              <a:rPr lang="tr-TR" dirty="0"/>
              <a:t>Normal riskli dokular </a:t>
            </a:r>
          </a:p>
          <a:p>
            <a:pPr lvl="1"/>
            <a:r>
              <a:rPr lang="tr-TR" dirty="0"/>
              <a:t>Optik </a:t>
            </a:r>
            <a:r>
              <a:rPr lang="tr-TR" dirty="0" err="1"/>
              <a:t>kiazma</a:t>
            </a:r>
            <a:endParaRPr lang="tr-TR" dirty="0"/>
          </a:p>
          <a:p>
            <a:pPr lvl="1"/>
            <a:r>
              <a:rPr lang="tr-TR" dirty="0"/>
              <a:t>Optik sinirler</a:t>
            </a:r>
          </a:p>
          <a:p>
            <a:pPr lvl="1"/>
            <a:r>
              <a:rPr lang="tr-TR" dirty="0"/>
              <a:t>Gözler</a:t>
            </a:r>
          </a:p>
          <a:p>
            <a:pPr lvl="1"/>
            <a:r>
              <a:rPr lang="tr-TR" dirty="0"/>
              <a:t>Beyin sapı</a:t>
            </a:r>
          </a:p>
          <a:p>
            <a:pPr lvl="1"/>
            <a:r>
              <a:rPr lang="tr-TR" dirty="0"/>
              <a:t>Normal beyin </a:t>
            </a:r>
            <a:r>
              <a:rPr lang="tr-TR" dirty="0" err="1"/>
              <a:t>parankimi</a:t>
            </a:r>
            <a:endParaRPr lang="tr-TR" dirty="0"/>
          </a:p>
          <a:p>
            <a:r>
              <a:rPr lang="tr-TR" dirty="0"/>
              <a:t>Hedef tümör hacmi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Stereotaktik</a:t>
            </a:r>
            <a:r>
              <a:rPr lang="tr-TR" dirty="0"/>
              <a:t> </a:t>
            </a:r>
            <a:r>
              <a:rPr lang="tr-TR" dirty="0" err="1"/>
              <a:t>radyocerrahi</a:t>
            </a:r>
            <a:r>
              <a:rPr lang="tr-TR" dirty="0"/>
              <a:t> (SRC)</a:t>
            </a:r>
          </a:p>
          <a:p>
            <a:r>
              <a:rPr lang="tr-TR" dirty="0" err="1"/>
              <a:t>Stereotaktik</a:t>
            </a:r>
            <a:r>
              <a:rPr lang="tr-TR" dirty="0"/>
              <a:t> beden radyoterapisi (SBRT)</a:t>
            </a:r>
          </a:p>
          <a:p>
            <a:r>
              <a:rPr lang="tr-TR" dirty="0"/>
              <a:t> </a:t>
            </a:r>
            <a:r>
              <a:rPr lang="tr-TR" dirty="0" err="1"/>
              <a:t>İntraoperatif</a:t>
            </a:r>
            <a:r>
              <a:rPr lang="tr-TR" dirty="0"/>
              <a:t> radyoterapi (İORT</a:t>
            </a:r>
          </a:p>
          <a:p>
            <a:r>
              <a:rPr lang="tr-TR" dirty="0"/>
              <a:t>Parçacık tedavisi</a:t>
            </a:r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Hastalara 5-6 hafta arası toplam 50-60 </a:t>
            </a:r>
            <a:r>
              <a:rPr lang="tr-TR" dirty="0" err="1"/>
              <a:t>Gy</a:t>
            </a:r>
            <a:r>
              <a:rPr lang="tr-TR" dirty="0"/>
              <a:t> radyoterapi uygulanmaktadır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/>
              <a:t>Beyin tümörlerinde baş dönmesi, bulantı, kişilik değişikliği durumunda hekimine yönlendirilmeli ve bilgi verilmelidir.</a:t>
            </a:r>
          </a:p>
          <a:p>
            <a:endParaRPr lang="tr-TR" dirty="0"/>
          </a:p>
          <a:p>
            <a:r>
              <a:rPr lang="tr-TR" dirty="0"/>
              <a:t>Haftalık doktor kontrolüne yönlendirilmelidir.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302</Words>
  <Application>Microsoft Office PowerPoint</Application>
  <PresentationFormat>Geniş ekran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Beyin Tümörlerine Radyoterapi Yaklaşımları ve Uygulamaları </vt:lpstr>
      <vt:lpstr>Beyin Tümörleri</vt:lpstr>
      <vt:lpstr> Risk Faktörleri </vt:lpstr>
      <vt:lpstr>Tedavi Seçenekleri</vt:lpstr>
      <vt:lpstr>Simülasyon </vt:lpstr>
      <vt:lpstr>Planlama</vt:lpstr>
      <vt:lpstr>Radyoterapi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11</cp:revision>
  <dcterms:created xsi:type="dcterms:W3CDTF">2019-02-24T09:33:56Z</dcterms:created>
  <dcterms:modified xsi:type="dcterms:W3CDTF">2021-04-07T10:37:47Z</dcterms:modified>
</cp:coreProperties>
</file>