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64" r:id="rId2"/>
    <p:sldId id="258" r:id="rId3"/>
    <p:sldId id="263" r:id="rId4"/>
    <p:sldId id="265" r:id="rId5"/>
    <p:sldId id="260" r:id="rId6"/>
    <p:sldId id="262" r:id="rId7"/>
    <p:sldId id="257" r:id="rId8"/>
    <p:sldId id="266" r:id="rId9"/>
    <p:sldId id="267" r:id="rId10"/>
    <p:sldId id="261"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666"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5A361C-51ED-476A-B4CB-B86B1E95B75D}" type="datetimeFigureOut">
              <a:rPr lang="tr-TR" smtClean="0"/>
              <a:pPr/>
              <a:t>20.4.2018</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E9C12-E0E5-42AE-A4C6-560D77C049C9}" type="slidenum">
              <a:rPr lang="tr-TR" smtClean="0"/>
              <a:pPr/>
              <a:t>‹#›</a:t>
            </a:fld>
            <a:endParaRPr lang="tr-TR"/>
          </a:p>
        </p:txBody>
      </p:sp>
    </p:spTree>
    <p:extLst>
      <p:ext uri="{BB962C8B-B14F-4D97-AF65-F5344CB8AC3E}">
        <p14:creationId xmlns:p14="http://schemas.microsoft.com/office/powerpoint/2010/main" xmlns="" val="1937482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2A7927-220E-44EB-A5DE-1759B68E96AB}" type="slidenum">
              <a:rPr kumimoji="0" lang="tr-T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tr-T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xmlns="" val="2066928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558129" y="434162"/>
            <a:ext cx="11075745"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963168" y="1820206"/>
            <a:ext cx="103632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19 Alt Başlık"/>
          <p:cNvSpPr>
            <a:spLocks noGrp="1"/>
          </p:cNvSpPr>
          <p:nvPr>
            <p:ph type="subTitle" idx="1"/>
          </p:nvPr>
        </p:nvSpPr>
        <p:spPr>
          <a:xfrm>
            <a:off x="963168" y="3685032"/>
            <a:ext cx="103632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E323EF0-A112-4ED8-B99D-916B5D27948A}" type="datetimeFigureOut">
              <a:rPr lang="tr-TR" smtClean="0"/>
              <a:pPr/>
              <a:t>20.4.2018</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70560" y="530352"/>
            <a:ext cx="10911840" cy="4187952"/>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20.4.2018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533405"/>
            <a:ext cx="2641600" cy="5257799"/>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711200" y="533403"/>
            <a:ext cx="7924800" cy="525780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20.4.2018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670560" y="530352"/>
            <a:ext cx="10911840" cy="41879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E323EF0-A112-4ED8-B99D-916B5D27948A}" type="datetimeFigureOut">
              <a:rPr lang="tr-TR" smtClean="0"/>
              <a:pPr/>
              <a:t>20.4.2018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558129" y="434163"/>
            <a:ext cx="11075745"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24459" y="4928616"/>
            <a:ext cx="1091184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24459" y="5624484"/>
            <a:ext cx="1091184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E323EF0-A112-4ED8-B99D-916B5D27948A}" type="datetimeFigureOut">
              <a:rPr lang="tr-TR" smtClean="0"/>
              <a:pPr/>
              <a:t>20.4.2018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85803"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340480" y="530352"/>
            <a:ext cx="524256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20.4.2018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70560" y="4983480"/>
            <a:ext cx="10911840" cy="1051560"/>
          </a:xfrm>
        </p:spPr>
        <p:txBody>
          <a:bodyPr anchor="b"/>
          <a:lstStyle>
            <a:lvl1pPr>
              <a:defRPr b="1"/>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809632" y="579438"/>
            <a:ext cx="524256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202892" y="579438"/>
            <a:ext cx="524256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80963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6202892" y="1447800"/>
            <a:ext cx="524256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E323EF0-A112-4ED8-B99D-916B5D27948A}" type="datetimeFigureOut">
              <a:rPr lang="tr-TR" smtClean="0"/>
              <a:pPr/>
              <a:t>20.4.2018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E323EF0-A112-4ED8-B99D-916B5D27948A}" type="datetimeFigureOut">
              <a:rPr lang="tr-TR" smtClean="0"/>
              <a:pPr/>
              <a:t>20.4.2018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E323EF0-A112-4ED8-B99D-916B5D27948A}" type="datetimeFigureOut">
              <a:rPr lang="tr-TR" smtClean="0"/>
              <a:pPr/>
              <a:t>20.4.2018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7385045" y="533400"/>
            <a:ext cx="39624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7385129" y="1447802"/>
            <a:ext cx="39624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1"/>
          </p:nvPr>
        </p:nvSpPr>
        <p:spPr>
          <a:xfrm>
            <a:off x="1015163" y="930144"/>
            <a:ext cx="6168212"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20.4.2018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8534401" y="434162"/>
            <a:ext cx="3099473"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609600" y="5012056"/>
            <a:ext cx="109728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bwMode="grayWhite">
          <a:xfrm>
            <a:off x="8616949" y="533400"/>
            <a:ext cx="298704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E323EF0-A112-4ED8-B99D-916B5D27948A}" type="datetimeFigureOut">
              <a:rPr lang="tr-TR" smtClean="0"/>
              <a:pPr/>
              <a:t>20.4.2018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F229467-69F6-40A3-A5A4-F1D592B5B33C}" type="slidenum">
              <a:rPr lang="tr-TR" smtClean="0"/>
              <a:pPr/>
              <a:t>‹#›</a:t>
            </a:fld>
            <a:endParaRPr lang="tr-TR"/>
          </a:p>
        </p:txBody>
      </p:sp>
      <p:sp>
        <p:nvSpPr>
          <p:cNvPr id="3" name="2 Resim Yer Tutucusu"/>
          <p:cNvSpPr>
            <a:spLocks noGrp="1"/>
          </p:cNvSpPr>
          <p:nvPr>
            <p:ph type="pic" idx="1"/>
          </p:nvPr>
        </p:nvSpPr>
        <p:spPr>
          <a:xfrm>
            <a:off x="561973" y="435768"/>
            <a:ext cx="7900416"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406401" y="329185"/>
            <a:ext cx="11376073"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558129" y="434162"/>
            <a:ext cx="11075745"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670560" y="4985590"/>
            <a:ext cx="10911840" cy="1051560"/>
          </a:xfrm>
          <a:prstGeom prst="rect">
            <a:avLst/>
          </a:prstGeom>
        </p:spPr>
        <p:txBody>
          <a:bodyPr vert="horz" anchor="b">
            <a:normAutofit/>
          </a:bodyPr>
          <a:lstStyle/>
          <a:p>
            <a:r>
              <a:rPr kumimoji="0" lang="tr-TR" smtClean="0"/>
              <a:t>Asıl başlık stili için tıklatın</a:t>
            </a:r>
            <a:endParaRPr kumimoji="0" lang="en-US"/>
          </a:p>
        </p:txBody>
      </p:sp>
      <p:sp>
        <p:nvSpPr>
          <p:cNvPr id="4" name="3 Metin Yer Tutucusu"/>
          <p:cNvSpPr>
            <a:spLocks noGrp="1"/>
          </p:cNvSpPr>
          <p:nvPr>
            <p:ph type="body" idx="1"/>
          </p:nvPr>
        </p:nvSpPr>
        <p:spPr>
          <a:xfrm>
            <a:off x="670560" y="530352"/>
            <a:ext cx="10911840" cy="4187952"/>
          </a:xfrm>
          <a:prstGeom prst="rect">
            <a:avLst/>
          </a:prstGeom>
        </p:spPr>
        <p:txBody>
          <a:bodyPr vert="horz" lIns="182880" tIns="91440">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24 Veri Yer Tutucusu"/>
          <p:cNvSpPr>
            <a:spLocks noGrp="1"/>
          </p:cNvSpPr>
          <p:nvPr>
            <p:ph type="dt" sz="half" idx="2"/>
          </p:nvPr>
        </p:nvSpPr>
        <p:spPr>
          <a:xfrm>
            <a:off x="5035104" y="6111876"/>
            <a:ext cx="3048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E323EF0-A112-4ED8-B99D-916B5D27948A}" type="datetimeFigureOut">
              <a:rPr lang="tr-TR" smtClean="0"/>
              <a:pPr/>
              <a:t>20.4.2018</a:t>
            </a:fld>
            <a:endParaRPr lang="tr-TR"/>
          </a:p>
        </p:txBody>
      </p:sp>
      <p:sp>
        <p:nvSpPr>
          <p:cNvPr id="18" name="17 Altbilgi Yer Tutucusu"/>
          <p:cNvSpPr>
            <a:spLocks noGrp="1"/>
          </p:cNvSpPr>
          <p:nvPr>
            <p:ph type="ftr" sz="quarter" idx="3"/>
          </p:nvPr>
        </p:nvSpPr>
        <p:spPr>
          <a:xfrm>
            <a:off x="8083104" y="6111876"/>
            <a:ext cx="3048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11131104" y="6111876"/>
            <a:ext cx="6096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F229467-69F6-40A3-A5A4-F1D592B5B33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sz="4900" dirty="0" smtClean="0">
                <a:latin typeface="Book Antiqua" pitchFamily="18" charset="0"/>
              </a:rPr>
              <a:t>KENT SOSYOLOJİSİ </a:t>
            </a:r>
            <a:r>
              <a:rPr lang="tr-TR" dirty="0" smtClean="0">
                <a:latin typeface="Book Antiqua" pitchFamily="18" charset="0"/>
              </a:rPr>
              <a:t/>
            </a:r>
            <a:br>
              <a:rPr lang="tr-TR" dirty="0" smtClean="0">
                <a:latin typeface="Book Antiqua" pitchFamily="18" charset="0"/>
              </a:rPr>
            </a:br>
            <a:r>
              <a:rPr lang="tr-TR" sz="4000" i="1" dirty="0" smtClean="0">
                <a:latin typeface="Book Antiqua" pitchFamily="18" charset="0"/>
              </a:rPr>
              <a:t>Temel Kavramlar ve Kent Kavramına </a:t>
            </a:r>
            <a:r>
              <a:rPr lang="tr-TR" sz="4000" i="1" dirty="0" err="1" smtClean="0">
                <a:latin typeface="Book Antiqua" pitchFamily="18" charset="0"/>
              </a:rPr>
              <a:t>Disiplinlerarası</a:t>
            </a:r>
            <a:r>
              <a:rPr lang="tr-TR" sz="4000" i="1" dirty="0" smtClean="0">
                <a:latin typeface="Book Antiqua" pitchFamily="18" charset="0"/>
              </a:rPr>
              <a:t> Yaklaşımlar</a:t>
            </a:r>
            <a:endParaRPr lang="tr-TR" i="1" dirty="0">
              <a:latin typeface="Book Antiqua" pitchFamily="18" charset="0"/>
            </a:endParaRPr>
          </a:p>
        </p:txBody>
      </p:sp>
      <p:sp>
        <p:nvSpPr>
          <p:cNvPr id="3" name="2 Alt Başlık"/>
          <p:cNvSpPr>
            <a:spLocks noGrp="1"/>
          </p:cNvSpPr>
          <p:nvPr>
            <p:ph type="subTitle" idx="1"/>
          </p:nvPr>
        </p:nvSpPr>
        <p:spPr>
          <a:xfrm>
            <a:off x="963168" y="3685031"/>
            <a:ext cx="10363200" cy="2396279"/>
          </a:xfrm>
        </p:spPr>
        <p:txBody>
          <a:bodyPr>
            <a:normAutofit/>
          </a:bodyPr>
          <a:lstStyle/>
          <a:p>
            <a:endParaRPr lang="tr-TR" dirty="0" smtClean="0"/>
          </a:p>
          <a:p>
            <a:r>
              <a:rPr lang="tr-TR" b="1" dirty="0" smtClean="0">
                <a:latin typeface="Book Antiqua" pitchFamily="18" charset="0"/>
              </a:rPr>
              <a:t>Prof. Dr. Erol Demir</a:t>
            </a:r>
          </a:p>
          <a:p>
            <a:r>
              <a:rPr lang="tr-TR" b="1" dirty="0" smtClean="0">
                <a:latin typeface="Book Antiqua" pitchFamily="18" charset="0"/>
              </a:rPr>
              <a:t>Ankara Üniversitesi</a:t>
            </a:r>
          </a:p>
          <a:p>
            <a:r>
              <a:rPr lang="tr-TR" b="1" dirty="0" smtClean="0">
                <a:latin typeface="Book Antiqua" pitchFamily="18" charset="0"/>
              </a:rPr>
              <a:t>Sosyoloji Bölümü</a:t>
            </a:r>
          </a:p>
          <a:p>
            <a:r>
              <a:rPr lang="tr-TR" b="1" dirty="0" err="1" smtClean="0">
                <a:latin typeface="Book Antiqua" pitchFamily="18" charset="0"/>
              </a:rPr>
              <a:t>erol</a:t>
            </a:r>
            <a:r>
              <a:rPr lang="tr-TR" b="1" dirty="0" smtClean="0">
                <a:latin typeface="Book Antiqua" pitchFamily="18" charset="0"/>
              </a:rPr>
              <a:t>.demir@</a:t>
            </a:r>
            <a:r>
              <a:rPr lang="tr-TR" b="1" dirty="0" err="1" smtClean="0">
                <a:latin typeface="Book Antiqua" pitchFamily="18" charset="0"/>
              </a:rPr>
              <a:t>humanity</a:t>
            </a:r>
            <a:r>
              <a:rPr lang="tr-TR" b="1" dirty="0" smtClean="0">
                <a:latin typeface="Book Antiqua" pitchFamily="18" charset="0"/>
              </a:rPr>
              <a:t>.</a:t>
            </a:r>
            <a:r>
              <a:rPr lang="tr-TR" b="1" dirty="0" err="1" smtClean="0">
                <a:latin typeface="Book Antiqua" pitchFamily="18" charset="0"/>
              </a:rPr>
              <a:t>ankara</a:t>
            </a:r>
            <a:r>
              <a:rPr lang="tr-TR" b="1" dirty="0" smtClean="0">
                <a:latin typeface="Book Antiqua" pitchFamily="18" charset="0"/>
              </a:rPr>
              <a:t>.edu.tr</a:t>
            </a:r>
          </a:p>
          <a:p>
            <a:endParaRPr lang="tr-TR" sz="2400" dirty="0" smtClean="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857494"/>
            <a:ext cx="10515600" cy="1325563"/>
          </a:xfrm>
        </p:spPr>
        <p:txBody>
          <a:bodyPr/>
          <a:lstStyle/>
          <a:p>
            <a:pPr algn="ctr"/>
            <a:r>
              <a:rPr lang="tr-TR" b="1" dirty="0">
                <a:latin typeface="Book Antiqua" panose="02040602050305030304" pitchFamily="18" charset="0"/>
              </a:rPr>
              <a:t>Kaynakça</a:t>
            </a: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1769252" y="1781036"/>
            <a:ext cx="8609428" cy="4922728"/>
          </a:xfrm>
        </p:spPr>
        <p:txBody>
          <a:bodyPr>
            <a:normAutofit/>
          </a:bodyPr>
          <a:lstStyle/>
          <a:p>
            <a:pPr marL="0" indent="0">
              <a:buNone/>
            </a:pPr>
            <a:endParaRPr lang="tr-TR" dirty="0"/>
          </a:p>
          <a:p>
            <a:pPr marL="0" indent="0">
              <a:buNone/>
            </a:pPr>
            <a:r>
              <a:rPr lang="tr-TR" dirty="0">
                <a:latin typeface="Book Antiqua" panose="02040602050305030304" pitchFamily="18" charset="0"/>
              </a:rPr>
              <a:t>Keleş, R. (1993). </a:t>
            </a:r>
            <a:r>
              <a:rPr lang="tr-TR" i="1" dirty="0">
                <a:latin typeface="Book Antiqua" panose="02040602050305030304" pitchFamily="18" charset="0"/>
              </a:rPr>
              <a:t>Kentleşme </a:t>
            </a:r>
            <a:r>
              <a:rPr lang="tr-TR" i="1" dirty="0" smtClean="0">
                <a:latin typeface="Book Antiqua" panose="02040602050305030304" pitchFamily="18" charset="0"/>
              </a:rPr>
              <a:t>Politikası</a:t>
            </a:r>
            <a:r>
              <a:rPr lang="tr-TR" i="1" dirty="0">
                <a:latin typeface="Book Antiqua" panose="02040602050305030304" pitchFamily="18" charset="0"/>
              </a:rPr>
              <a:t>. </a:t>
            </a:r>
            <a:r>
              <a:rPr lang="tr-TR" dirty="0">
                <a:latin typeface="Book Antiqua" panose="02040602050305030304" pitchFamily="18" charset="0"/>
              </a:rPr>
              <a:t>Ankara: İmge Kitabevi Yayınları.</a:t>
            </a:r>
          </a:p>
          <a:p>
            <a:pPr marL="0" indent="0">
              <a:buNone/>
            </a:pPr>
            <a:r>
              <a:rPr lang="tr-TR" dirty="0" err="1">
                <a:latin typeface="Book Antiqua" panose="02040602050305030304" pitchFamily="18" charset="0"/>
              </a:rPr>
              <a:t>Mumford</a:t>
            </a:r>
            <a:r>
              <a:rPr lang="tr-TR" dirty="0">
                <a:latin typeface="Book Antiqua" panose="02040602050305030304" pitchFamily="18" charset="0"/>
              </a:rPr>
              <a:t>, L. (2007). </a:t>
            </a:r>
            <a:r>
              <a:rPr lang="tr-TR" i="1" dirty="0">
                <a:latin typeface="Book Antiqua" panose="02040602050305030304" pitchFamily="18" charset="0"/>
              </a:rPr>
              <a:t>Tarih </a:t>
            </a:r>
            <a:r>
              <a:rPr lang="tr-TR" i="1" dirty="0" smtClean="0">
                <a:latin typeface="Book Antiqua" panose="02040602050305030304" pitchFamily="18" charset="0"/>
              </a:rPr>
              <a:t>Boyunca Kent</a:t>
            </a:r>
            <a:r>
              <a:rPr lang="tr-TR" i="1" dirty="0">
                <a:latin typeface="Book Antiqua" panose="02040602050305030304" pitchFamily="18" charset="0"/>
              </a:rPr>
              <a:t>: </a:t>
            </a:r>
            <a:r>
              <a:rPr lang="tr-TR" i="1" dirty="0" smtClean="0">
                <a:latin typeface="Book Antiqua" panose="02040602050305030304" pitchFamily="18" charset="0"/>
              </a:rPr>
              <a:t>Kökenleri</a:t>
            </a:r>
            <a:r>
              <a:rPr lang="tr-TR" i="1" dirty="0">
                <a:latin typeface="Book Antiqua" panose="02040602050305030304" pitchFamily="18" charset="0"/>
              </a:rPr>
              <a:t>, </a:t>
            </a:r>
            <a:r>
              <a:rPr lang="tr-TR" i="1" dirty="0" smtClean="0">
                <a:latin typeface="Book Antiqua" panose="02040602050305030304" pitchFamily="18" charset="0"/>
              </a:rPr>
              <a:t>Geçirdiği Dönüşümler </a:t>
            </a:r>
            <a:r>
              <a:rPr lang="tr-TR" i="1" dirty="0">
                <a:latin typeface="Book Antiqua" panose="02040602050305030304" pitchFamily="18" charset="0"/>
              </a:rPr>
              <a:t>ve </a:t>
            </a:r>
            <a:r>
              <a:rPr lang="tr-TR" i="1" dirty="0" smtClean="0">
                <a:latin typeface="Book Antiqua" panose="02040602050305030304" pitchFamily="18" charset="0"/>
              </a:rPr>
              <a:t>Geleceği</a:t>
            </a:r>
            <a:r>
              <a:rPr lang="tr-TR" dirty="0">
                <a:latin typeface="Book Antiqua" panose="02040602050305030304" pitchFamily="18" charset="0"/>
              </a:rPr>
              <a:t>. İstanbul: Ayrıntı Yayınları.</a:t>
            </a:r>
          </a:p>
          <a:p>
            <a:pPr marL="0" indent="0">
              <a:buNone/>
            </a:pPr>
            <a:r>
              <a:rPr lang="en-US" dirty="0" err="1">
                <a:latin typeface="Book Antiqua" panose="02040602050305030304" pitchFamily="18" charset="0"/>
              </a:rPr>
              <a:t>Topal</a:t>
            </a:r>
            <a:r>
              <a:rPr lang="en-US" dirty="0">
                <a:latin typeface="Book Antiqua" panose="02040602050305030304" pitchFamily="18" charset="0"/>
              </a:rPr>
              <a:t>, A. K. (2004). </a:t>
            </a:r>
            <a:r>
              <a:rPr lang="en-US" dirty="0" err="1">
                <a:latin typeface="Book Antiqua" panose="02040602050305030304" pitchFamily="18" charset="0"/>
              </a:rPr>
              <a:t>Kavramsal</a:t>
            </a:r>
            <a:r>
              <a:rPr lang="en-US" dirty="0">
                <a:latin typeface="Book Antiqua" panose="02040602050305030304" pitchFamily="18" charset="0"/>
              </a:rPr>
              <a:t> </a:t>
            </a:r>
            <a:r>
              <a:rPr lang="en-US" dirty="0" err="1">
                <a:latin typeface="Book Antiqua" panose="02040602050305030304" pitchFamily="18" charset="0"/>
              </a:rPr>
              <a:t>Olarak</a:t>
            </a:r>
            <a:r>
              <a:rPr lang="en-US" dirty="0">
                <a:latin typeface="Book Antiqua" panose="02040602050305030304" pitchFamily="18" charset="0"/>
              </a:rPr>
              <a:t> Kent </a:t>
            </a:r>
            <a:r>
              <a:rPr lang="en-US" dirty="0" err="1">
                <a:latin typeface="Book Antiqua" panose="02040602050305030304" pitchFamily="18" charset="0"/>
              </a:rPr>
              <a:t>Nedir</a:t>
            </a:r>
            <a:r>
              <a:rPr lang="en-US" dirty="0">
                <a:latin typeface="Book Antiqua" panose="02040602050305030304" pitchFamily="18" charset="0"/>
              </a:rPr>
              <a:t> </a:t>
            </a:r>
            <a:r>
              <a:rPr lang="en-US" dirty="0" err="1">
                <a:latin typeface="Book Antiqua" panose="02040602050305030304" pitchFamily="18" charset="0"/>
              </a:rPr>
              <a:t>ve</a:t>
            </a:r>
            <a:r>
              <a:rPr lang="en-US" dirty="0">
                <a:latin typeface="Book Antiqua" panose="02040602050305030304" pitchFamily="18" charset="0"/>
              </a:rPr>
              <a:t> </a:t>
            </a:r>
            <a:r>
              <a:rPr lang="en-US" dirty="0" err="1">
                <a:latin typeface="Book Antiqua" panose="02040602050305030304" pitchFamily="18" charset="0"/>
              </a:rPr>
              <a:t>Türkiye'de</a:t>
            </a:r>
            <a:r>
              <a:rPr lang="en-US" dirty="0">
                <a:latin typeface="Book Antiqua" panose="02040602050305030304" pitchFamily="18" charset="0"/>
              </a:rPr>
              <a:t> Kent </a:t>
            </a:r>
            <a:r>
              <a:rPr lang="en-US" dirty="0" err="1">
                <a:latin typeface="Book Antiqua" panose="02040602050305030304" pitchFamily="18" charset="0"/>
              </a:rPr>
              <a:t>Neresidir</a:t>
            </a:r>
            <a:r>
              <a:rPr lang="en-US" i="1" dirty="0">
                <a:latin typeface="Book Antiqua" panose="02040602050305030304" pitchFamily="18" charset="0"/>
              </a:rPr>
              <a:t>?</a:t>
            </a:r>
            <a:r>
              <a:rPr lang="tr-TR" i="1" dirty="0">
                <a:latin typeface="Book Antiqua" panose="02040602050305030304" pitchFamily="18" charset="0"/>
              </a:rPr>
              <a:t> Dokuz Eylül Üniversitesi Sosyal Bilimler Enstitüsü Dergisi, </a:t>
            </a:r>
            <a:r>
              <a:rPr lang="tr-TR" dirty="0">
                <a:latin typeface="Book Antiqua" panose="02040602050305030304" pitchFamily="18" charset="0"/>
              </a:rPr>
              <a:t>6(1</a:t>
            </a:r>
            <a:r>
              <a:rPr lang="tr-TR" dirty="0" smtClean="0">
                <a:latin typeface="Book Antiqua" panose="02040602050305030304" pitchFamily="18" charset="0"/>
              </a:rPr>
              <a:t>). </a:t>
            </a:r>
            <a:r>
              <a:rPr lang="tr-TR" dirty="0">
                <a:latin typeface="Book Antiqua" panose="02040602050305030304" pitchFamily="18" charset="0"/>
              </a:rPr>
              <a:t>s. 276-294.</a:t>
            </a:r>
          </a:p>
        </p:txBody>
      </p:sp>
    </p:spTree>
    <p:extLst>
      <p:ext uri="{BB962C8B-B14F-4D97-AF65-F5344CB8AC3E}">
        <p14:creationId xmlns:p14="http://schemas.microsoft.com/office/powerpoint/2010/main" xmlns="" val="1636714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857494"/>
            <a:ext cx="10515600" cy="1325563"/>
          </a:xfrm>
        </p:spPr>
        <p:txBody>
          <a:bodyPr>
            <a:normAutofit/>
          </a:bodyPr>
          <a:lstStyle/>
          <a:p>
            <a:pPr algn="ctr"/>
            <a:r>
              <a:rPr lang="tr-TR" b="1" dirty="0">
                <a:latin typeface="Book Antiqua" panose="02040602050305030304" pitchFamily="18" charset="0"/>
              </a:rPr>
              <a:t>Temel Kavramlar ve Kent Kavramına </a:t>
            </a:r>
            <a:r>
              <a:rPr lang="tr-TR" b="1" dirty="0" err="1">
                <a:latin typeface="Book Antiqua" panose="02040602050305030304" pitchFamily="18" charset="0"/>
              </a:rPr>
              <a:t>Disiplinlerarası</a:t>
            </a:r>
            <a:r>
              <a:rPr lang="tr-TR" b="1" dirty="0">
                <a:latin typeface="Book Antiqua" panose="02040602050305030304" pitchFamily="18" charset="0"/>
              </a:rPr>
              <a:t> Yaklaşımlar – Ders İçeriği</a:t>
            </a: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1603717" y="2506662"/>
            <a:ext cx="8679768" cy="4351338"/>
          </a:xfrm>
        </p:spPr>
        <p:txBody>
          <a:bodyPr>
            <a:normAutofit/>
          </a:bodyPr>
          <a:lstStyle/>
          <a:p>
            <a:r>
              <a:rPr lang="tr-TR" dirty="0">
                <a:latin typeface="Book Antiqua" panose="02040602050305030304" pitchFamily="18" charset="0"/>
              </a:rPr>
              <a:t>Kent Kavramı</a:t>
            </a:r>
          </a:p>
          <a:p>
            <a:pPr lvl="1"/>
            <a:r>
              <a:rPr lang="tr-TR" dirty="0">
                <a:latin typeface="Book Antiqua" panose="02040602050305030304" pitchFamily="18" charset="0"/>
              </a:rPr>
              <a:t>Tarihsel gelişim</a:t>
            </a:r>
          </a:p>
          <a:p>
            <a:pPr lvl="1"/>
            <a:r>
              <a:rPr lang="tr-TR" dirty="0">
                <a:latin typeface="Book Antiqua" panose="02040602050305030304" pitchFamily="18" charset="0"/>
              </a:rPr>
              <a:t>Farklı yaklaşımlar</a:t>
            </a:r>
          </a:p>
          <a:p>
            <a:pPr lvl="1"/>
            <a:r>
              <a:rPr lang="tr-TR" dirty="0">
                <a:latin typeface="Book Antiqua" panose="02040602050305030304" pitchFamily="18" charset="0"/>
              </a:rPr>
              <a:t>Kentin farklı boyutları</a:t>
            </a:r>
          </a:p>
          <a:p>
            <a:r>
              <a:rPr lang="tr-TR" dirty="0" smtClean="0">
                <a:latin typeface="Book Antiqua" panose="02040602050305030304" pitchFamily="18" charset="0"/>
              </a:rPr>
              <a:t>Kentleşme</a:t>
            </a:r>
          </a:p>
          <a:p>
            <a:r>
              <a:rPr lang="tr-TR" dirty="0" smtClean="0">
                <a:latin typeface="Book Antiqua" panose="02040602050305030304" pitchFamily="18" charset="0"/>
              </a:rPr>
              <a:t>Metropolitenleşme</a:t>
            </a:r>
          </a:p>
          <a:p>
            <a:r>
              <a:rPr lang="tr-TR" dirty="0" smtClean="0">
                <a:latin typeface="Book Antiqua" panose="02040602050305030304" pitchFamily="18" charset="0"/>
              </a:rPr>
              <a:t>Banliyöleşme</a:t>
            </a:r>
            <a:endParaRPr lang="tr-TR" dirty="0">
              <a:latin typeface="Book Antiqua" panose="02040602050305030304" pitchFamily="18" charset="0"/>
            </a:endParaRPr>
          </a:p>
        </p:txBody>
      </p:sp>
    </p:spTree>
    <p:extLst>
      <p:ext uri="{BB962C8B-B14F-4D97-AF65-F5344CB8AC3E}">
        <p14:creationId xmlns:p14="http://schemas.microsoft.com/office/powerpoint/2010/main" xmlns="" val="3575598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857494"/>
            <a:ext cx="10515600" cy="1325563"/>
          </a:xfrm>
        </p:spPr>
        <p:txBody>
          <a:bodyPr/>
          <a:lstStyle/>
          <a:p>
            <a:pPr algn="ctr"/>
            <a:r>
              <a:rPr lang="tr-TR" b="1" dirty="0">
                <a:latin typeface="Book Antiqua" panose="02040602050305030304" pitchFamily="18" charset="0"/>
              </a:rPr>
              <a:t>Kent</a:t>
            </a: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2082019" y="2183057"/>
            <a:ext cx="8679768" cy="4351338"/>
          </a:xfrm>
        </p:spPr>
        <p:txBody>
          <a:bodyPr>
            <a:normAutofit/>
          </a:bodyPr>
          <a:lstStyle/>
          <a:p>
            <a:r>
              <a:rPr lang="tr-TR" dirty="0">
                <a:latin typeface="Book Antiqua" panose="02040602050305030304" pitchFamily="18" charset="0"/>
              </a:rPr>
              <a:t>Tarihsel gelişim içinde «kent», </a:t>
            </a:r>
            <a:r>
              <a:rPr lang="tr-TR" dirty="0" smtClean="0">
                <a:latin typeface="Book Antiqua" panose="02040602050305030304" pitchFamily="18" charset="0"/>
              </a:rPr>
              <a:t>hem tarihsel olarak değişmelere uğramış hem de farklı ayırt edici isimlerle anılmıştır.</a:t>
            </a:r>
            <a:endParaRPr lang="tr-TR" dirty="0">
              <a:latin typeface="Book Antiqua" panose="02040602050305030304" pitchFamily="18" charset="0"/>
            </a:endParaRPr>
          </a:p>
          <a:p>
            <a:pPr lvl="1"/>
            <a:r>
              <a:rPr lang="tr-TR" dirty="0" err="1">
                <a:latin typeface="Book Antiqua" panose="02040602050305030304" pitchFamily="18" charset="0"/>
              </a:rPr>
              <a:t>Cite</a:t>
            </a:r>
            <a:r>
              <a:rPr lang="tr-TR" dirty="0">
                <a:latin typeface="Book Antiqua" panose="02040602050305030304" pitchFamily="18" charset="0"/>
              </a:rPr>
              <a:t>, polis, </a:t>
            </a:r>
            <a:r>
              <a:rPr lang="tr-TR" dirty="0" err="1">
                <a:latin typeface="Book Antiqua" panose="02040602050305030304" pitchFamily="18" charset="0"/>
              </a:rPr>
              <a:t>medine</a:t>
            </a:r>
            <a:r>
              <a:rPr lang="tr-TR" dirty="0">
                <a:latin typeface="Book Antiqua" panose="02040602050305030304" pitchFamily="18" charset="0"/>
              </a:rPr>
              <a:t>, </a:t>
            </a:r>
            <a:r>
              <a:rPr lang="tr-TR" dirty="0" err="1">
                <a:latin typeface="Book Antiqua" panose="02040602050305030304" pitchFamily="18" charset="0"/>
              </a:rPr>
              <a:t>bourg</a:t>
            </a:r>
            <a:r>
              <a:rPr lang="tr-TR" dirty="0">
                <a:latin typeface="Book Antiqua" panose="02040602050305030304" pitchFamily="18" charset="0"/>
              </a:rPr>
              <a:t>, </a:t>
            </a:r>
            <a:r>
              <a:rPr lang="tr-TR" dirty="0" err="1">
                <a:latin typeface="Book Antiqua" panose="02040602050305030304" pitchFamily="18" charset="0"/>
              </a:rPr>
              <a:t>ville</a:t>
            </a:r>
            <a:r>
              <a:rPr lang="tr-TR" dirty="0">
                <a:latin typeface="Book Antiqua" panose="02040602050305030304" pitchFamily="18" charset="0"/>
              </a:rPr>
              <a:t>, </a:t>
            </a:r>
            <a:r>
              <a:rPr lang="tr-TR" dirty="0" err="1">
                <a:latin typeface="Book Antiqua" panose="02040602050305030304" pitchFamily="18" charset="0"/>
              </a:rPr>
              <a:t>city</a:t>
            </a:r>
            <a:r>
              <a:rPr lang="tr-TR" dirty="0">
                <a:latin typeface="Book Antiqua" panose="02040602050305030304" pitchFamily="18" charset="0"/>
              </a:rPr>
              <a:t>, urban</a:t>
            </a:r>
            <a:r>
              <a:rPr lang="tr-TR" dirty="0" smtClean="0">
                <a:latin typeface="Book Antiqua" panose="02040602050305030304" pitchFamily="18" charset="0"/>
              </a:rPr>
              <a:t>…</a:t>
            </a:r>
          </a:p>
        </p:txBody>
      </p:sp>
    </p:spTree>
    <p:extLst>
      <p:ext uri="{BB962C8B-B14F-4D97-AF65-F5344CB8AC3E}">
        <p14:creationId xmlns:p14="http://schemas.microsoft.com/office/powerpoint/2010/main" xmlns="" val="941654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857494"/>
            <a:ext cx="10515600" cy="1325563"/>
          </a:xfrm>
        </p:spPr>
        <p:txBody>
          <a:bodyPr/>
          <a:lstStyle/>
          <a:p>
            <a:pPr algn="ctr"/>
            <a:r>
              <a:rPr lang="tr-TR" b="1" dirty="0">
                <a:latin typeface="Book Antiqua" panose="02040602050305030304" pitchFamily="18" charset="0"/>
              </a:rPr>
              <a:t>Kent</a:t>
            </a: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2082019" y="2183057"/>
            <a:ext cx="8679768" cy="4351338"/>
          </a:xfrm>
        </p:spPr>
        <p:txBody>
          <a:bodyPr>
            <a:normAutofit/>
          </a:bodyPr>
          <a:lstStyle/>
          <a:p>
            <a:r>
              <a:rPr lang="tr-TR" dirty="0" smtClean="0">
                <a:latin typeface="Book Antiqua" panose="02040602050305030304" pitchFamily="18" charset="0"/>
              </a:rPr>
              <a:t>«Kent, neolitik çağ kültürüyle ondan daha eski </a:t>
            </a:r>
            <a:r>
              <a:rPr lang="tr-TR" dirty="0" err="1" smtClean="0">
                <a:latin typeface="Book Antiqua" panose="02040602050305030304" pitchFamily="18" charset="0"/>
              </a:rPr>
              <a:t>paleolitik</a:t>
            </a:r>
            <a:r>
              <a:rPr lang="tr-TR" dirty="0" smtClean="0">
                <a:latin typeface="Book Antiqua" panose="02040602050305030304" pitchFamily="18" charset="0"/>
              </a:rPr>
              <a:t> çağ kültürünün birleşmesinin en önemli meyvesidir» (</a:t>
            </a:r>
            <a:r>
              <a:rPr lang="tr-TR" dirty="0" err="1" smtClean="0">
                <a:latin typeface="Book Antiqua" panose="02040602050305030304" pitchFamily="18" charset="0"/>
              </a:rPr>
              <a:t>Mumford</a:t>
            </a:r>
            <a:r>
              <a:rPr lang="tr-TR" dirty="0" smtClean="0">
                <a:latin typeface="Book Antiqua" panose="02040602050305030304" pitchFamily="18" charset="0"/>
              </a:rPr>
              <a:t>, 2007: 41).</a:t>
            </a:r>
          </a:p>
          <a:p>
            <a:r>
              <a:rPr lang="tr-TR" dirty="0" smtClean="0">
                <a:latin typeface="Book Antiqua" panose="02040602050305030304" pitchFamily="18" charset="0"/>
              </a:rPr>
              <a:t>Yakın dönemde sanayileşme ve kapitalistleşme süreçleri tarihte daha önce görülmemiş düzeyde büyük kentler ve nüfusunun büyük çoğunluğunun kentlerde yaşadığı bir toplum yaratmıştır. </a:t>
            </a:r>
          </a:p>
          <a:p>
            <a:endParaRPr lang="tr-TR" dirty="0">
              <a:latin typeface="Book Antiqua" panose="02040602050305030304" pitchFamily="18" charset="0"/>
            </a:endParaRPr>
          </a:p>
        </p:txBody>
      </p:sp>
    </p:spTree>
    <p:extLst>
      <p:ext uri="{BB962C8B-B14F-4D97-AF65-F5344CB8AC3E}">
        <p14:creationId xmlns:p14="http://schemas.microsoft.com/office/powerpoint/2010/main" xmlns="" val="941654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857494"/>
            <a:ext cx="10515600" cy="1325563"/>
          </a:xfrm>
        </p:spPr>
        <p:txBody>
          <a:bodyPr/>
          <a:lstStyle/>
          <a:p>
            <a:pPr algn="ctr"/>
            <a:r>
              <a:rPr lang="tr-TR" b="1" dirty="0">
                <a:latin typeface="Book Antiqua" panose="02040602050305030304" pitchFamily="18" charset="0"/>
              </a:rPr>
              <a:t>Kent</a:t>
            </a: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2082019" y="2183057"/>
            <a:ext cx="8679768" cy="4351338"/>
          </a:xfrm>
        </p:spPr>
        <p:txBody>
          <a:bodyPr>
            <a:normAutofit/>
          </a:bodyPr>
          <a:lstStyle/>
          <a:p>
            <a:pPr>
              <a:buNone/>
            </a:pPr>
            <a:r>
              <a:rPr lang="tr-TR" dirty="0" smtClean="0">
                <a:latin typeface="Book Antiqua" panose="02040602050305030304" pitchFamily="18" charset="0"/>
              </a:rPr>
              <a:t>“Özellikle </a:t>
            </a:r>
            <a:r>
              <a:rPr lang="tr-TR" dirty="0">
                <a:latin typeface="Book Antiqua" panose="02040602050305030304" pitchFamily="18" charset="0"/>
              </a:rPr>
              <a:t>sanayi devrimi ile birlikte kentsel mekanların biçim ve işlevlerinin değişmesi kent kavramının içeriğini bütünüyle değiştirmiş, sosyoloji, tarih, coğrafya ve ekoloji gibi birçok bilim dalının inceleme alanına girmesi nedeniyle de «kentin tanımlaması»nda farklı yaklaşımlar </a:t>
            </a:r>
            <a:r>
              <a:rPr lang="tr-TR" dirty="0" smtClean="0">
                <a:latin typeface="Book Antiqua" panose="02040602050305030304" pitchFamily="18" charset="0"/>
              </a:rPr>
              <a:t>sergilenmiştir” (Topal</a:t>
            </a:r>
            <a:r>
              <a:rPr lang="tr-TR" dirty="0">
                <a:latin typeface="Book Antiqua" panose="02040602050305030304" pitchFamily="18" charset="0"/>
              </a:rPr>
              <a:t>: 2004: 277</a:t>
            </a:r>
            <a:r>
              <a:rPr lang="tr-TR" dirty="0" smtClean="0">
                <a:latin typeface="Book Antiqua" panose="02040602050305030304" pitchFamily="18" charset="0"/>
              </a:rPr>
              <a:t>).</a:t>
            </a:r>
            <a:endParaRPr lang="tr-TR" dirty="0">
              <a:latin typeface="Book Antiqua" panose="02040602050305030304" pitchFamily="18" charset="0"/>
            </a:endParaRPr>
          </a:p>
          <a:p>
            <a:endParaRPr lang="tr-TR" dirty="0">
              <a:latin typeface="Book Antiqua" panose="02040602050305030304" pitchFamily="18" charset="0"/>
            </a:endParaRPr>
          </a:p>
        </p:txBody>
      </p:sp>
    </p:spTree>
    <p:extLst>
      <p:ext uri="{BB962C8B-B14F-4D97-AF65-F5344CB8AC3E}">
        <p14:creationId xmlns:p14="http://schemas.microsoft.com/office/powerpoint/2010/main" xmlns="" val="2356595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857494"/>
            <a:ext cx="10515600" cy="1325563"/>
          </a:xfrm>
        </p:spPr>
        <p:txBody>
          <a:bodyPr/>
          <a:lstStyle/>
          <a:p>
            <a:pPr algn="ctr"/>
            <a:r>
              <a:rPr lang="tr-TR" b="1" dirty="0">
                <a:latin typeface="Book Antiqua" panose="02040602050305030304" pitchFamily="18" charset="0"/>
              </a:rPr>
              <a:t>Kent</a:t>
            </a: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2082019" y="2183057"/>
            <a:ext cx="8679768" cy="4351338"/>
          </a:xfrm>
        </p:spPr>
        <p:txBody>
          <a:bodyPr>
            <a:normAutofit/>
          </a:bodyPr>
          <a:lstStyle/>
          <a:p>
            <a:r>
              <a:rPr lang="tr-TR" dirty="0">
                <a:latin typeface="Book Antiqua" panose="02040602050305030304" pitchFamily="18" charset="0"/>
              </a:rPr>
              <a:t>Kent kavramını nüfus, idari, ekonomik ve sosyolojik boyutlarıyla tanımlarıyla düşünmek </a:t>
            </a:r>
            <a:r>
              <a:rPr lang="tr-TR" dirty="0" smtClean="0">
                <a:latin typeface="Book Antiqua" panose="02040602050305030304" pitchFamily="18" charset="0"/>
              </a:rPr>
              <a:t>gerekir (Keleş</a:t>
            </a:r>
            <a:r>
              <a:rPr lang="tr-TR" dirty="0">
                <a:latin typeface="Book Antiqua" panose="02040602050305030304" pitchFamily="18" charset="0"/>
              </a:rPr>
              <a:t>, 2016</a:t>
            </a:r>
            <a:r>
              <a:rPr lang="tr-TR" dirty="0" smtClean="0">
                <a:latin typeface="Book Antiqua" panose="02040602050305030304" pitchFamily="18" charset="0"/>
              </a:rPr>
              <a:t>). </a:t>
            </a:r>
            <a:endParaRPr lang="tr-TR" dirty="0">
              <a:latin typeface="Book Antiqua" panose="02040602050305030304" pitchFamily="18" charset="0"/>
            </a:endParaRPr>
          </a:p>
          <a:p>
            <a:r>
              <a:rPr lang="tr-TR" dirty="0">
                <a:latin typeface="Book Antiqua" panose="02040602050305030304" pitchFamily="18" charset="0"/>
              </a:rPr>
              <a:t>Günümüzde kent kavramının tanımlanmasında istihdam yapısı, ekonomik faaliyet, nüfus yoğunluğu </a:t>
            </a:r>
            <a:r>
              <a:rPr lang="tr-TR" dirty="0" smtClean="0">
                <a:latin typeface="Book Antiqua" panose="02040602050305030304" pitchFamily="18" charset="0"/>
              </a:rPr>
              <a:t>vb. </a:t>
            </a:r>
            <a:r>
              <a:rPr lang="tr-TR" dirty="0">
                <a:latin typeface="Book Antiqua" panose="02040602050305030304" pitchFamily="18" charset="0"/>
              </a:rPr>
              <a:t>farklı kriterler kullanılmaktadır.</a:t>
            </a:r>
          </a:p>
          <a:p>
            <a:endParaRPr lang="tr-TR" dirty="0">
              <a:latin typeface="Book Antiqua" panose="02040602050305030304" pitchFamily="18" charset="0"/>
            </a:endParaRPr>
          </a:p>
        </p:txBody>
      </p:sp>
    </p:spTree>
    <p:extLst>
      <p:ext uri="{BB962C8B-B14F-4D97-AF65-F5344CB8AC3E}">
        <p14:creationId xmlns:p14="http://schemas.microsoft.com/office/powerpoint/2010/main" xmlns="" val="944812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857494"/>
            <a:ext cx="10515600" cy="1325563"/>
          </a:xfrm>
        </p:spPr>
        <p:txBody>
          <a:bodyPr/>
          <a:lstStyle/>
          <a:p>
            <a:pPr algn="ctr"/>
            <a:r>
              <a:rPr lang="tr-TR" b="1" dirty="0">
                <a:latin typeface="Book Antiqua" panose="02040602050305030304" pitchFamily="18" charset="0"/>
              </a:rPr>
              <a:t>Kentleşme</a:t>
            </a: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1856935" y="1825625"/>
            <a:ext cx="8679768" cy="4351338"/>
          </a:xfrm>
        </p:spPr>
        <p:txBody>
          <a:bodyPr/>
          <a:lstStyle/>
          <a:p>
            <a:pPr marL="0" indent="0" algn="r">
              <a:buNone/>
            </a:pPr>
            <a:endParaRPr lang="tr-TR" i="1" dirty="0">
              <a:latin typeface="Book Antiqua" panose="02040602050305030304" pitchFamily="18" charset="0"/>
            </a:endParaRPr>
          </a:p>
          <a:p>
            <a:pPr marL="0" indent="0">
              <a:buNone/>
            </a:pPr>
            <a:r>
              <a:rPr lang="tr-TR" dirty="0">
                <a:latin typeface="Book Antiqua" panose="02040602050305030304" pitchFamily="18" charset="0"/>
              </a:rPr>
              <a:t>“sanayileşme ve ekonomik gelişmeye koşut olarak kent sayısının artması ve bugünkü kentlerin büyümesi sonucunu doğuran, toplum yapısında artan oranda örgütleşme, işbölümü ve uzmanlaşma yaratan, insan davranış ve ilişkilerinde kentlere özgü değişikliklere yol açan nüfus birikim </a:t>
            </a:r>
            <a:r>
              <a:rPr lang="tr-TR" dirty="0" smtClean="0">
                <a:latin typeface="Book Antiqua" panose="02040602050305030304" pitchFamily="18" charset="0"/>
              </a:rPr>
              <a:t>süreci” (Keleş</a:t>
            </a:r>
            <a:r>
              <a:rPr lang="tr-TR" dirty="0">
                <a:latin typeface="Book Antiqua" panose="02040602050305030304" pitchFamily="18" charset="0"/>
              </a:rPr>
              <a:t>, 2016: 37</a:t>
            </a:r>
            <a:r>
              <a:rPr lang="tr-TR" dirty="0" smtClean="0">
                <a:latin typeface="Book Antiqua" panose="02040602050305030304" pitchFamily="18" charset="0"/>
              </a:rPr>
              <a:t>).</a:t>
            </a:r>
            <a:endParaRPr lang="tr-TR" dirty="0">
              <a:latin typeface="Book Antiqua" panose="02040602050305030304" pitchFamily="18" charset="0"/>
            </a:endParaRPr>
          </a:p>
        </p:txBody>
      </p:sp>
    </p:spTree>
    <p:extLst>
      <p:ext uri="{BB962C8B-B14F-4D97-AF65-F5344CB8AC3E}">
        <p14:creationId xmlns:p14="http://schemas.microsoft.com/office/powerpoint/2010/main" xmlns="" val="1308983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857494"/>
            <a:ext cx="10515600" cy="1325563"/>
          </a:xfrm>
        </p:spPr>
        <p:txBody>
          <a:bodyPr/>
          <a:lstStyle/>
          <a:p>
            <a:pPr algn="ctr"/>
            <a:r>
              <a:rPr lang="tr-TR" dirty="0" smtClean="0">
                <a:latin typeface="Book Antiqua" panose="02040602050305030304" pitchFamily="18" charset="0"/>
              </a:rPr>
              <a:t>Metropolitenleş</a:t>
            </a:r>
            <a:r>
              <a:rPr lang="tr-TR" b="1" dirty="0" smtClean="0">
                <a:latin typeface="Book Antiqua" panose="02040602050305030304" pitchFamily="18" charset="0"/>
              </a:rPr>
              <a:t>me</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1856934" y="1825625"/>
            <a:ext cx="8862477" cy="4351338"/>
          </a:xfrm>
        </p:spPr>
        <p:txBody>
          <a:bodyPr>
            <a:normAutofit lnSpcReduction="10000"/>
          </a:bodyPr>
          <a:lstStyle/>
          <a:p>
            <a:pPr marL="0" indent="0" algn="r"/>
            <a:endParaRPr lang="tr-TR" i="1" dirty="0">
              <a:latin typeface="Book Antiqua" panose="02040602050305030304" pitchFamily="18" charset="0"/>
            </a:endParaRPr>
          </a:p>
          <a:p>
            <a:pPr marL="0" indent="0"/>
            <a:r>
              <a:rPr lang="tr-TR" dirty="0" smtClean="0">
                <a:latin typeface="Book Antiqua" panose="02040602050305030304" pitchFamily="18" charset="0"/>
              </a:rPr>
              <a:t>Nüfusu bir milyonu geçen kentler metropoliten kent (</a:t>
            </a:r>
            <a:r>
              <a:rPr lang="tr-TR" dirty="0" err="1" smtClean="0">
                <a:latin typeface="Book Antiqua" panose="02040602050305030304" pitchFamily="18" charset="0"/>
              </a:rPr>
              <a:t>metropolis</a:t>
            </a:r>
            <a:r>
              <a:rPr lang="tr-TR" dirty="0" smtClean="0">
                <a:latin typeface="Book Antiqua" panose="02040602050305030304" pitchFamily="18" charset="0"/>
              </a:rPr>
              <a:t>) olarak adlandırılsa da nüfus kriteri bu kent biçimini tanımlamak için yeterli olmamakta, ekonomik ve politik boyutları dikkate alınmaktadır.</a:t>
            </a:r>
          </a:p>
          <a:p>
            <a:pPr marL="0" indent="0"/>
            <a:r>
              <a:rPr lang="tr-TR" dirty="0" smtClean="0">
                <a:latin typeface="Book Antiqua" panose="02040602050305030304" pitchFamily="18" charset="0"/>
              </a:rPr>
              <a:t>Metropolitenleşme kavramı metropol sayısının artması ve kentleşme dinamiklerinin gerçekleşmesi anlamına gelmektedir.</a:t>
            </a:r>
          </a:p>
          <a:p>
            <a:pPr marL="0" indent="0"/>
            <a:r>
              <a:rPr lang="tr-TR" dirty="0" smtClean="0">
                <a:latin typeface="Book Antiqua" panose="02040602050305030304" pitchFamily="18" charset="0"/>
              </a:rPr>
              <a:t>Kıray (2003</a:t>
            </a:r>
            <a:r>
              <a:rPr lang="tr-TR" dirty="0" smtClean="0">
                <a:latin typeface="Book Antiqua" panose="02040602050305030304" pitchFamily="18" charset="0"/>
              </a:rPr>
              <a:t>), </a:t>
            </a:r>
            <a:r>
              <a:rPr lang="tr-TR" dirty="0" smtClean="0">
                <a:latin typeface="Book Antiqua" panose="02040602050305030304" pitchFamily="18" charset="0"/>
              </a:rPr>
              <a:t>metropolitenleşmeyi kentleşmenin özel bir hali ve daha ileri seviyesi olarak </a:t>
            </a:r>
            <a:r>
              <a:rPr lang="tr-TR" dirty="0" smtClean="0">
                <a:latin typeface="Book Antiqua" panose="02040602050305030304" pitchFamily="18" charset="0"/>
              </a:rPr>
              <a:t>tanımlamıştır.</a:t>
            </a:r>
          </a:p>
        </p:txBody>
      </p:sp>
    </p:spTree>
    <p:extLst>
      <p:ext uri="{BB962C8B-B14F-4D97-AF65-F5344CB8AC3E}">
        <p14:creationId xmlns:p14="http://schemas.microsoft.com/office/powerpoint/2010/main" xmlns="" val="13089832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a:extLst>
              <a:ext uri="{FF2B5EF4-FFF2-40B4-BE49-F238E27FC236}">
                <a16:creationId xmlns:a16="http://schemas.microsoft.com/office/drawing/2014/main" xmlns="" id="{2AED106B-B077-4308-BDCC-00F8E5035558}"/>
              </a:ext>
            </a:extLst>
          </p:cNvPr>
          <p:cNvSpPr>
            <a:spLocks noGrp="1"/>
          </p:cNvSpPr>
          <p:nvPr>
            <p:ph type="title"/>
          </p:nvPr>
        </p:nvSpPr>
        <p:spPr>
          <a:xfrm>
            <a:off x="838200" y="857494"/>
            <a:ext cx="10515600" cy="1325563"/>
          </a:xfrm>
        </p:spPr>
        <p:txBody>
          <a:bodyPr/>
          <a:lstStyle/>
          <a:p>
            <a:pPr algn="ctr"/>
            <a:r>
              <a:rPr lang="tr-TR" dirty="0" smtClean="0">
                <a:latin typeface="Book Antiqua" panose="02040602050305030304" pitchFamily="18" charset="0"/>
              </a:rPr>
              <a:t>Banliyöleş</a:t>
            </a:r>
            <a:r>
              <a:rPr lang="tr-TR" b="1" dirty="0" smtClean="0">
                <a:latin typeface="Book Antiqua" panose="02040602050305030304" pitchFamily="18" charset="0"/>
              </a:rPr>
              <a:t>me</a:t>
            </a:r>
            <a:endParaRPr lang="tr-TR" b="1" dirty="0">
              <a:latin typeface="Book Antiqua" panose="02040602050305030304" pitchFamily="18" charset="0"/>
            </a:endParaRPr>
          </a:p>
        </p:txBody>
      </p:sp>
      <p:sp>
        <p:nvSpPr>
          <p:cNvPr id="5" name="İçerik Yer Tutucusu 4">
            <a:extLst>
              <a:ext uri="{FF2B5EF4-FFF2-40B4-BE49-F238E27FC236}">
                <a16:creationId xmlns:a16="http://schemas.microsoft.com/office/drawing/2014/main" xmlns="" id="{BDFCB459-153C-4AEF-8308-D2A973833287}"/>
              </a:ext>
            </a:extLst>
          </p:cNvPr>
          <p:cNvSpPr>
            <a:spLocks noGrp="1"/>
          </p:cNvSpPr>
          <p:nvPr>
            <p:ph idx="1"/>
          </p:nvPr>
        </p:nvSpPr>
        <p:spPr>
          <a:xfrm>
            <a:off x="1856934" y="1825625"/>
            <a:ext cx="8862477" cy="4351338"/>
          </a:xfrm>
        </p:spPr>
        <p:txBody>
          <a:bodyPr>
            <a:normAutofit/>
          </a:bodyPr>
          <a:lstStyle/>
          <a:p>
            <a:pPr marL="0" indent="0" algn="r"/>
            <a:endParaRPr lang="tr-TR" i="1" dirty="0" smtClean="0">
              <a:latin typeface="Book Antiqua" panose="02040602050305030304" pitchFamily="18" charset="0"/>
            </a:endParaRPr>
          </a:p>
          <a:p>
            <a:pPr marL="0" indent="0"/>
            <a:r>
              <a:rPr lang="tr-TR" dirty="0" smtClean="0">
                <a:latin typeface="Book Antiqua" panose="02040602050305030304" pitchFamily="18" charset="0"/>
              </a:rPr>
              <a:t>Kent merkezindeki yaşam ve fonksiyonların dış çevreye göçü olarak tanımlanabilir.</a:t>
            </a:r>
          </a:p>
          <a:p>
            <a:pPr marL="0" indent="0"/>
            <a:r>
              <a:rPr lang="tr-TR" dirty="0" smtClean="0">
                <a:latin typeface="Book Antiqua" panose="02040602050305030304" pitchFamily="18" charset="0"/>
              </a:rPr>
              <a:t>Banliyöler merkezi kente toplumsal ve ekonomik olarak bağlıdır.</a:t>
            </a:r>
          </a:p>
          <a:p>
            <a:pPr marL="0" indent="0"/>
            <a:r>
              <a:rPr lang="tr-TR" dirty="0" err="1" smtClean="0">
                <a:latin typeface="Book Antiqua" panose="02040602050305030304" pitchFamily="18" charset="0"/>
              </a:rPr>
              <a:t>Suburbanizasyon</a:t>
            </a:r>
            <a:r>
              <a:rPr lang="tr-TR" dirty="0" smtClean="0">
                <a:latin typeface="Book Antiqua" panose="02040602050305030304" pitchFamily="18" charset="0"/>
              </a:rPr>
              <a:t>, </a:t>
            </a:r>
            <a:r>
              <a:rPr lang="tr-TR" dirty="0" err="1" smtClean="0">
                <a:latin typeface="Book Antiqua" panose="02040602050305030304" pitchFamily="18" charset="0"/>
              </a:rPr>
              <a:t>altkentleşme</a:t>
            </a:r>
            <a:r>
              <a:rPr lang="tr-TR" dirty="0" smtClean="0">
                <a:latin typeface="Book Antiqua" panose="02040602050305030304" pitchFamily="18" charset="0"/>
              </a:rPr>
              <a:t> ve </a:t>
            </a:r>
            <a:r>
              <a:rPr lang="tr-TR" dirty="0" err="1" smtClean="0">
                <a:latin typeface="Book Antiqua" panose="02040602050305030304" pitchFamily="18" charset="0"/>
              </a:rPr>
              <a:t>çevrekentleşme</a:t>
            </a:r>
            <a:r>
              <a:rPr lang="tr-TR" dirty="0" smtClean="0">
                <a:latin typeface="Book Antiqua" panose="02040602050305030304" pitchFamily="18" charset="0"/>
              </a:rPr>
              <a:t> olarak da adlandırılabilmektedir.</a:t>
            </a:r>
          </a:p>
        </p:txBody>
      </p:sp>
    </p:spTree>
    <p:extLst>
      <p:ext uri="{BB962C8B-B14F-4D97-AF65-F5344CB8AC3E}">
        <p14:creationId xmlns:p14="http://schemas.microsoft.com/office/powerpoint/2010/main" xmlns="" val="13089832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Equity</Template>
  <TotalTime>135</TotalTime>
  <Words>366</Words>
  <Application>Microsoft Office PowerPoint</Application>
  <PresentationFormat>Özel</PresentationFormat>
  <Paragraphs>44</Paragraphs>
  <Slides>10</Slides>
  <Notes>1</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Görünüş</vt:lpstr>
      <vt:lpstr>KENT SOSYOLOJİSİ  Temel Kavramlar ve Kent Kavramına Disiplinlerarası Yaklaşımlar</vt:lpstr>
      <vt:lpstr>Temel Kavramlar ve Kent Kavramına Disiplinlerarası Yaklaşımlar – Ders İçeriği</vt:lpstr>
      <vt:lpstr>Kent</vt:lpstr>
      <vt:lpstr>Kent</vt:lpstr>
      <vt:lpstr>Kent</vt:lpstr>
      <vt:lpstr>Kent</vt:lpstr>
      <vt:lpstr>Kentleşme</vt:lpstr>
      <vt:lpstr>Metropolitenleşme</vt:lpstr>
      <vt:lpstr>Banliyöleşme</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Kentleşme</dc:title>
  <dc:creator>bilgiseyerim</dc:creator>
  <cp:lastModifiedBy>FİZYNH</cp:lastModifiedBy>
  <cp:revision>69</cp:revision>
  <dcterms:created xsi:type="dcterms:W3CDTF">2018-03-24T09:54:46Z</dcterms:created>
  <dcterms:modified xsi:type="dcterms:W3CDTF">2018-04-20T11:00:56Z</dcterms:modified>
</cp:coreProperties>
</file>