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1"/>
  </p:notesMasterIdLst>
  <p:sldIdLst>
    <p:sldId id="604" r:id="rId4"/>
    <p:sldId id="611" r:id="rId5"/>
    <p:sldId id="614" r:id="rId6"/>
    <p:sldId id="615" r:id="rId7"/>
    <p:sldId id="612" r:id="rId8"/>
    <p:sldId id="616" r:id="rId9"/>
    <p:sldId id="613"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59147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11. HAFTA</a:t>
            </a: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Sözleşme Düzenlenmesi Gerekmeyen İşlemler</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Mirasın intikali</a:t>
            </a:r>
          </a:p>
        </p:txBody>
      </p:sp>
    </p:spTree>
    <p:extLst>
      <p:ext uri="{BB962C8B-B14F-4D97-AF65-F5344CB8AC3E}">
        <p14:creationId xmlns:p14="http://schemas.microsoft.com/office/powerpoint/2010/main" val="47047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 Düzenlenmesi Gerekmeyen İşlemler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196946" y="2281398"/>
            <a:ext cx="8750105" cy="1938992"/>
          </a:xfrm>
          <a:prstGeom prst="rect">
            <a:avLst/>
          </a:prstGeom>
        </p:spPr>
        <p:txBody>
          <a:bodyPr wrap="square">
            <a:spAutoFit/>
          </a:bodyPr>
          <a:lstStyle/>
          <a:p>
            <a:pPr algn="just"/>
            <a:r>
              <a:rPr lang="tr-TR" sz="2000" dirty="0">
                <a:latin typeface="Arial" panose="020B0604020202020204" pitchFamily="34" charset="0"/>
                <a:cs typeface="Arial" panose="020B0604020202020204" pitchFamily="34" charset="0"/>
              </a:rPr>
              <a:t>Bazı istemler vardır ki, tarafların karşılıklı ve birbirine uygun irade beyanları ile tamam olur. Yani sözleşme düzenlenir. Ancak </a:t>
            </a:r>
            <a:r>
              <a:rPr lang="tr-TR" sz="2000" b="1" u="sng" dirty="0">
                <a:latin typeface="Arial" panose="020B0604020202020204" pitchFamily="34" charset="0"/>
                <a:cs typeface="Arial" panose="020B0604020202020204" pitchFamily="34" charset="0"/>
              </a:rPr>
              <a:t>bu sözleşmeler bilfiil tapu müdürlüğünce düzenlenmediğinden (başkaca merciiler yetkili olduğundan) tapu işlemleri yönünden sözleşme düzenlenmesi gerekmeyen işlemler kategorisine girer ve tescil istem belgesi düzenlenir.</a:t>
            </a:r>
            <a:r>
              <a:rPr lang="tr-TR"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 Düzenlenmesi Gerekmeyen İşlemler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281398"/>
            <a:ext cx="8750105" cy="1938992"/>
          </a:xfrm>
          <a:prstGeom prst="rect">
            <a:avLst/>
          </a:prstGeom>
        </p:spPr>
        <p:txBody>
          <a:bodyPr wrap="square">
            <a:spAutoFit/>
          </a:bodyPr>
          <a:lstStyle/>
          <a:p>
            <a:pPr algn="just"/>
            <a:r>
              <a:rPr lang="tr-TR" sz="2000" dirty="0" smtClean="0">
                <a:latin typeface="Arial" panose="020B0604020202020204" pitchFamily="34" charset="0"/>
                <a:cs typeface="Arial" panose="020B0604020202020204" pitchFamily="34" charset="0"/>
              </a:rPr>
              <a:t>Örneğin</a:t>
            </a:r>
            <a:r>
              <a:rPr lang="tr-TR" sz="2000" dirty="0">
                <a:latin typeface="Arial" panose="020B0604020202020204" pitchFamily="34" charset="0"/>
                <a:cs typeface="Arial" panose="020B0604020202020204" pitchFamily="34" charset="0"/>
              </a:rPr>
              <a:t>, satış vaadi sözleşmesi, kat karşılığı inşaat sözleşmesi, kira sözleşmesi, sözleşmeden doğan şufa hakkı, vefa (geri alım), iştira alım hakkı gibi. Oysa taşınmaz satış sözleşmesini düzenleme yetkisi tapu müdürlüğünde olup, tarafların karşılıklı ve birbirine uygun iradeleri için resmî senet düzenlenir.</a:t>
            </a:r>
          </a:p>
          <a:p>
            <a:pPr algn="just"/>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9460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Sözleşme Düzenlenmesi Gerekmeyen İşlemler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511606"/>
            <a:ext cx="8750105" cy="1323439"/>
          </a:xfrm>
          <a:prstGeom prst="rect">
            <a:avLst/>
          </a:prstGeom>
        </p:spPr>
        <p:txBody>
          <a:bodyPr wrap="square">
            <a:spAutoFit/>
          </a:bodyPr>
          <a:lstStyle/>
          <a:p>
            <a:pPr algn="just"/>
            <a:endParaRPr lang="tr-TR" sz="2000" dirty="0" smtClean="0">
              <a:latin typeface="Arial" panose="020B0604020202020204" pitchFamily="34" charset="0"/>
              <a:cs typeface="Arial" panose="020B0604020202020204" pitchFamily="34" charset="0"/>
            </a:endParaRPr>
          </a:p>
          <a:p>
            <a:pPr algn="just"/>
            <a:r>
              <a:rPr lang="tr-TR" sz="2000" dirty="0" smtClean="0">
                <a:latin typeface="Arial" panose="020B0604020202020204" pitchFamily="34" charset="0"/>
                <a:cs typeface="Arial" panose="020B0604020202020204" pitchFamily="34" charset="0"/>
              </a:rPr>
              <a:t>Tapu </a:t>
            </a:r>
            <a:r>
              <a:rPr lang="tr-TR" sz="2000" dirty="0">
                <a:latin typeface="Arial" panose="020B0604020202020204" pitchFamily="34" charset="0"/>
                <a:cs typeface="Arial" panose="020B0604020202020204" pitchFamily="34" charset="0"/>
              </a:rPr>
              <a:t>müdürlüğünce sözleşme düzenlenmesi gerekmeyen işlemler tescile yönelik ise düzenlenecek belge tescil istem belgesi, terkine yönelik ise terkin istem belgesi adını alır.</a:t>
            </a:r>
          </a:p>
        </p:txBody>
      </p:sp>
    </p:spTree>
    <p:extLst>
      <p:ext uri="{BB962C8B-B14F-4D97-AF65-F5344CB8AC3E}">
        <p14:creationId xmlns:p14="http://schemas.microsoft.com/office/powerpoint/2010/main" val="1627268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dirty="0"/>
              <a:t/>
            </a:r>
            <a:br>
              <a:rPr lang="tr-TR" dirty="0"/>
            </a:br>
            <a:r>
              <a:rPr lang="tr-TR" dirty="0" smtClean="0"/>
              <a:t>	Mirasın intikali</a:t>
            </a:r>
            <a:endParaRPr lang="tr-TR" dirty="0"/>
          </a:p>
        </p:txBody>
      </p:sp>
      <p:sp>
        <p:nvSpPr>
          <p:cNvPr id="3" name="İçerik Yer Tutucusu 2"/>
          <p:cNvSpPr>
            <a:spLocks noGrp="1"/>
          </p:cNvSpPr>
          <p:nvPr>
            <p:ph idx="1"/>
          </p:nvPr>
        </p:nvSpPr>
        <p:spPr>
          <a:xfrm>
            <a:off x="163537" y="2336995"/>
            <a:ext cx="8792308" cy="4970585"/>
          </a:xfrm>
        </p:spPr>
        <p:txBody>
          <a:bodyPr/>
          <a:lstStyle/>
          <a:p>
            <a:pPr marL="0" indent="0" algn="just">
              <a:buNone/>
            </a:pPr>
            <a:r>
              <a:rPr lang="tr-TR" sz="2400" dirty="0"/>
              <a:t>Miras, </a:t>
            </a:r>
            <a:r>
              <a:rPr lang="tr-TR" sz="2400" dirty="0" err="1"/>
              <a:t>mirasbırakanın</a:t>
            </a:r>
            <a:r>
              <a:rPr lang="tr-TR" sz="2400" dirty="0"/>
              <a:t> ölümü anında (haklar ve borçlar) bir bütün halinde </a:t>
            </a:r>
            <a:r>
              <a:rPr lang="tr-TR" sz="2400" b="1" dirty="0"/>
              <a:t>kendiliğinden </a:t>
            </a:r>
            <a:r>
              <a:rPr lang="tr-TR" sz="2400" dirty="0"/>
              <a:t>yasal ve atanmış mirasçılara geçer. Külli </a:t>
            </a:r>
            <a:r>
              <a:rPr lang="tr-TR" sz="2400" dirty="0" err="1"/>
              <a:t>halefiyet</a:t>
            </a:r>
            <a:r>
              <a:rPr lang="tr-TR" sz="2400" dirty="0"/>
              <a:t>, bir kişinin malvarlığının tümünün tek bir hukuki işlem veya hukuki olayla bir başka kişiye geçmesidir. Külli </a:t>
            </a:r>
            <a:r>
              <a:rPr lang="tr-TR" sz="2400" dirty="0" err="1"/>
              <a:t>halefiyet</a:t>
            </a:r>
            <a:r>
              <a:rPr lang="tr-TR" sz="2400" dirty="0"/>
              <a:t> halleri kanunda sınırlı olarak sayılmıştır. Bunlardan birisi de mirastır. </a:t>
            </a:r>
            <a:endParaRPr lang="tr-TR" sz="1800"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3981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dirty="0"/>
              <a:t/>
            </a:r>
            <a:br>
              <a:rPr lang="tr-TR" dirty="0"/>
            </a:br>
            <a:r>
              <a:rPr lang="tr-TR" dirty="0" smtClean="0"/>
              <a:t>	Mirasın intikali</a:t>
            </a:r>
            <a:endParaRPr lang="tr-TR" dirty="0"/>
          </a:p>
        </p:txBody>
      </p:sp>
      <p:sp>
        <p:nvSpPr>
          <p:cNvPr id="3" name="İçerik Yer Tutucusu 2"/>
          <p:cNvSpPr>
            <a:spLocks noGrp="1"/>
          </p:cNvSpPr>
          <p:nvPr>
            <p:ph idx="1"/>
          </p:nvPr>
        </p:nvSpPr>
        <p:spPr>
          <a:xfrm>
            <a:off x="220687" y="2302705"/>
            <a:ext cx="8792308" cy="4970585"/>
          </a:xfrm>
        </p:spPr>
        <p:txBody>
          <a:bodyPr/>
          <a:lstStyle/>
          <a:p>
            <a:pPr marL="0" indent="0" algn="just">
              <a:buNone/>
            </a:pPr>
            <a:r>
              <a:rPr lang="tr-TR" sz="2400" b="1" dirty="0" smtClean="0"/>
              <a:t>Miras </a:t>
            </a:r>
            <a:r>
              <a:rPr lang="tr-TR" sz="2400" b="1" dirty="0"/>
              <a:t>bırakanın ölümüyle mirasçılar terekenin külli halefi olurlar. </a:t>
            </a:r>
            <a:r>
              <a:rPr lang="tr-TR" sz="2400" dirty="0"/>
              <a:t>Bunun için herhangi bir hukuki işlem yapılmasına gerek yoktur. </a:t>
            </a:r>
            <a:r>
              <a:rPr lang="tr-TR" sz="2400" b="1" dirty="0"/>
              <a:t>Külli halefler, yasal ve atanmış mirasçılardır</a:t>
            </a:r>
            <a:r>
              <a:rPr lang="tr-TR" sz="2400" dirty="0"/>
              <a:t>. Vasiyet alacaklıları ise cüzi haleftir</a:t>
            </a:r>
            <a:r>
              <a:rPr lang="tr-TR" sz="2400" dirty="0" smtClean="0"/>
              <a:t>.</a:t>
            </a:r>
          </a:p>
          <a:p>
            <a:pPr marL="0" indent="0" algn="just">
              <a:buNone/>
            </a:pPr>
            <a:endParaRPr lang="tr-TR" sz="2400" dirty="0"/>
          </a:p>
          <a:p>
            <a:pPr marL="0" indent="0" algn="just">
              <a:buNone/>
            </a:pPr>
            <a:r>
              <a:rPr lang="tr-TR" sz="2400" dirty="0" smtClean="0"/>
              <a:t>Mirasın, mirasçılara elbirliği veya paylı mülkiyet esaslarına göre geçmesi için tapu müdürlüğünde tescil istem belgesi düzenlenir.</a:t>
            </a:r>
            <a:endParaRPr lang="tr-TR" sz="2400" dirty="0"/>
          </a:p>
          <a:p>
            <a:pPr marL="0" indent="0" algn="just">
              <a:buNone/>
            </a:pPr>
            <a:endParaRPr lang="tr-TR" sz="1800"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344339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322587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12541</TotalTime>
  <Words>315</Words>
  <Application>Microsoft Office PowerPoint</Application>
  <PresentationFormat>Ekran Gösterisi (4:3)</PresentationFormat>
  <Paragraphs>43</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7</vt:i4>
      </vt:variant>
    </vt:vector>
  </HeadingPairs>
  <TitlesOfParts>
    <vt:vector size="15" baseType="lpstr">
      <vt:lpstr>ＭＳ Ｐゴシック</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   Mirasın intikali</vt:lpstr>
      <vt:lpstr>   Mirasın intikali</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841</cp:revision>
  <cp:lastPrinted>2016-10-24T07:53:35Z</cp:lastPrinted>
  <dcterms:created xsi:type="dcterms:W3CDTF">2016-09-18T09:35:24Z</dcterms:created>
  <dcterms:modified xsi:type="dcterms:W3CDTF">2020-03-02T13:18:43Z</dcterms:modified>
</cp:coreProperties>
</file>