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19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737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892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502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33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406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47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97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85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1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BE82F-BA0C-4058-A7D1-D6158F8F444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0D06-B83D-4299-BBA8-43A5847A9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40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58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3384375"/>
          </a:xfrm>
        </p:spPr>
        <p:txBody>
          <a:bodyPr>
            <a:norm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ÜNİTE 6.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Öğretmen Yapımı Testler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ya da 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Sınıf İçi Ölçme </a:t>
            </a:r>
            <a:r>
              <a:rPr lang="tr-TR" b="1" dirty="0" smtClean="0">
                <a:solidFill>
                  <a:srgbClr val="7030A0"/>
                </a:solidFill>
              </a:rPr>
              <a:t>Araçları</a:t>
            </a:r>
            <a:r>
              <a:rPr lang="en-GB" b="1" dirty="0" smtClean="0">
                <a:solidFill>
                  <a:srgbClr val="7030A0"/>
                </a:solidFill>
              </a:rPr>
              <a:t> - 2</a:t>
            </a:r>
            <a:endParaRPr lang="tr-T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92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Olumlu-Olumsuz Yönler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i="1" dirty="0" smtClean="0"/>
              <a:t>Hazırlama Kolaylığı/Güçlüğü</a:t>
            </a:r>
          </a:p>
          <a:p>
            <a:r>
              <a:rPr lang="tr-TR" dirty="0" smtClean="0"/>
              <a:t>Hangi ölçme araçlarını hazırlamak daha </a:t>
            </a:r>
            <a:r>
              <a:rPr lang="tr-TR" u="sng" dirty="0" smtClean="0"/>
              <a:t>kolaydır</a:t>
            </a:r>
            <a:r>
              <a:rPr lang="tr-TR" dirty="0" smtClean="0"/>
              <a:t>?</a:t>
            </a:r>
          </a:p>
          <a:p>
            <a:r>
              <a:rPr lang="tr-TR" dirty="0" smtClean="0"/>
              <a:t>Hangi ölçme araçlarını hazırlamak </a:t>
            </a:r>
            <a:r>
              <a:rPr lang="tr-TR" u="sng" dirty="0" smtClean="0"/>
              <a:t>teknik yeterlilik </a:t>
            </a:r>
            <a:r>
              <a:rPr lang="tr-TR" dirty="0" smtClean="0"/>
              <a:t>gerektirir?</a:t>
            </a:r>
          </a:p>
          <a:p>
            <a:r>
              <a:rPr lang="tr-TR" dirty="0" smtClean="0"/>
              <a:t>Hangi ölçme araçlarını hazırlamak </a:t>
            </a:r>
            <a:r>
              <a:rPr lang="tr-TR" u="sng" dirty="0" smtClean="0"/>
              <a:t>teknik uzmanlık</a:t>
            </a:r>
            <a:r>
              <a:rPr lang="tr-TR" dirty="0" smtClean="0"/>
              <a:t> gerektirir?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i="1" dirty="0" smtClean="0"/>
              <a:t>Uygulama Kolaylığı/Güçlüğü</a:t>
            </a:r>
          </a:p>
          <a:p>
            <a:pPr marL="0" indent="0">
              <a:buNone/>
            </a:pPr>
            <a:r>
              <a:rPr lang="tr-TR" dirty="0" smtClean="0"/>
              <a:t>Hangi ölçme araçlarını uygulamak daha </a:t>
            </a:r>
            <a:r>
              <a:rPr lang="tr-TR" u="sng" dirty="0" smtClean="0"/>
              <a:t>kolaydır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54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i="1" dirty="0"/>
              <a:t>Yoklanan Davranışlar</a:t>
            </a:r>
          </a:p>
          <a:p>
            <a:r>
              <a:rPr lang="tr-TR" dirty="0"/>
              <a:t>Hangi ölçme araçları temel beceri ve davranışları yoklamada daha kullanışlı ve işlevseldir?</a:t>
            </a:r>
          </a:p>
          <a:p>
            <a:r>
              <a:rPr lang="tr-TR" dirty="0"/>
              <a:t>Hangi ölçme araçları üst düzey beceri ve davranışları yoklamada daha kullanışlı ve işlevseldir?</a:t>
            </a:r>
          </a:p>
          <a:p>
            <a:r>
              <a:rPr lang="tr-TR" dirty="0"/>
              <a:t>Çoktan seçmeli testler ile üst düzey davranışlar yoklanabilir mi</a:t>
            </a:r>
            <a:r>
              <a:rPr lang="tr-TR" dirty="0" smtClean="0"/>
              <a:t>?</a:t>
            </a:r>
          </a:p>
          <a:p>
            <a:r>
              <a:rPr lang="tr-TR" dirty="0" smtClean="0"/>
              <a:t>Yazılı yoklama olmasa olmaz mı?</a:t>
            </a:r>
          </a:p>
          <a:p>
            <a:r>
              <a:rPr lang="tr-TR" dirty="0" smtClean="0"/>
              <a:t>Sözlü yoklama olmasa olmaz mı?</a:t>
            </a:r>
            <a:endParaRPr lang="tr-TR" dirty="0"/>
          </a:p>
          <a:p>
            <a:r>
              <a:rPr lang="tr-TR" dirty="0" smtClean="0"/>
              <a:t>Ölçme araçları, birbirinin </a:t>
            </a:r>
            <a:r>
              <a:rPr lang="tr-TR" u="sng" dirty="0" smtClean="0"/>
              <a:t>alternatifi</a:t>
            </a:r>
            <a:r>
              <a:rPr lang="tr-TR" dirty="0" smtClean="0"/>
              <a:t> olarak kullanılabilir mi?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73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i="1" dirty="0"/>
              <a:t>Geçerlik ve Güvenirlik</a:t>
            </a:r>
          </a:p>
          <a:p>
            <a:r>
              <a:rPr lang="tr-TR" dirty="0"/>
              <a:t>Geçerlik ve güvenirlik düzeyi yüksek ve düşük olan ölçme araçları hangileridir?</a:t>
            </a:r>
          </a:p>
          <a:p>
            <a:r>
              <a:rPr lang="tr-TR" dirty="0"/>
              <a:t>Ölçme aracının geçerlik ve güvenirlik düzeyi nasıl artırılabilir?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i="1" dirty="0" smtClean="0"/>
              <a:t>Puanlama</a:t>
            </a:r>
            <a:endParaRPr lang="tr-TR" b="1" i="1" dirty="0"/>
          </a:p>
          <a:p>
            <a:r>
              <a:rPr lang="tr-TR" dirty="0"/>
              <a:t>Tek tip ve kısmî puanlanan maddelerden oluşan ölçme araçları hangileridir?</a:t>
            </a:r>
          </a:p>
          <a:p>
            <a:r>
              <a:rPr lang="tr-TR" dirty="0"/>
              <a:t>Hangi durumlarda hangisini tercih etmeliyiz?</a:t>
            </a:r>
          </a:p>
          <a:p>
            <a:r>
              <a:rPr lang="tr-TR" dirty="0" err="1"/>
              <a:t>Polythom</a:t>
            </a:r>
            <a:r>
              <a:rPr lang="tr-TR" dirty="0"/>
              <a:t> puanlamada verilecek puanlar nasıl belirlenir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96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/>
              <a:t>Puanlama Güvenirliği</a:t>
            </a:r>
          </a:p>
          <a:p>
            <a:r>
              <a:rPr lang="tr-TR" u="sng" dirty="0"/>
              <a:t>Puanlama ve </a:t>
            </a:r>
            <a:r>
              <a:rPr lang="tr-TR" u="sng" dirty="0" err="1"/>
              <a:t>puanlayıcı</a:t>
            </a:r>
            <a:r>
              <a:rPr lang="tr-TR" u="sng" dirty="0"/>
              <a:t> yanlılığı</a:t>
            </a:r>
            <a:r>
              <a:rPr lang="tr-TR" dirty="0"/>
              <a:t> yüksek ve düşük olan ölçme araçları hangileridir?</a:t>
            </a:r>
          </a:p>
          <a:p>
            <a:r>
              <a:rPr lang="tr-TR" u="sng" dirty="0"/>
              <a:t>Puanlama ve </a:t>
            </a:r>
            <a:r>
              <a:rPr lang="tr-TR" u="sng" dirty="0" err="1"/>
              <a:t>puanlayıcı</a:t>
            </a:r>
            <a:r>
              <a:rPr lang="tr-TR" u="sng" dirty="0"/>
              <a:t> güvenirliği</a:t>
            </a:r>
            <a:r>
              <a:rPr lang="tr-TR" dirty="0"/>
              <a:t> nasıl yükseltilebilir? 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i="1" dirty="0" smtClean="0"/>
              <a:t>Şans Başarısı</a:t>
            </a:r>
          </a:p>
          <a:p>
            <a:r>
              <a:rPr lang="tr-TR" dirty="0" smtClean="0"/>
              <a:t>Şans başarı yüksek ve düşük olan ölçme araçları hangileridir?</a:t>
            </a:r>
          </a:p>
          <a:p>
            <a:r>
              <a:rPr lang="tr-TR" dirty="0" smtClean="0"/>
              <a:t>Şans başarısı ile nasıl başa çıkılabilir?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76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Ekran Gösterisi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Eğitimde ve Psikolojide ÖLÇME VE DEĞERLENDİRME</vt:lpstr>
      <vt:lpstr>ÜNİTE 6. Öğretmen Yapımı Testler ya da  Sınıf İçi Ölçme Araçları - 2</vt:lpstr>
      <vt:lpstr>Olumlu-Olumsuz Yönler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Admin</dc:creator>
  <cp:lastModifiedBy>Admin</cp:lastModifiedBy>
  <cp:revision>1</cp:revision>
  <dcterms:created xsi:type="dcterms:W3CDTF">2017-02-13T13:21:46Z</dcterms:created>
  <dcterms:modified xsi:type="dcterms:W3CDTF">2017-02-13T13:22:04Z</dcterms:modified>
</cp:coreProperties>
</file>