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8"/>
  </p:notesMasterIdLst>
  <p:sldIdLst>
    <p:sldId id="256" r:id="rId4"/>
    <p:sldId id="267" r:id="rId5"/>
    <p:sldId id="257" r:id="rId6"/>
    <p:sldId id="258" r:id="rId7"/>
    <p:sldId id="259" r:id="rId8"/>
    <p:sldId id="260" r:id="rId9"/>
    <p:sldId id="261" r:id="rId10"/>
    <p:sldId id="262" r:id="rId11"/>
    <p:sldId id="263" r:id="rId12"/>
    <p:sldId id="264" r:id="rId13"/>
    <p:sldId id="265" r:id="rId14"/>
    <p:sldId id="266" r:id="rId15"/>
    <p:sldId id="268" r:id="rId16"/>
    <p:sldId id="269"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9F0B68-1030-4076-9435-2C3DCCC3D0BB}" type="datetimeFigureOut">
              <a:rPr lang="tr-TR" smtClean="0"/>
              <a:t>29.04.2020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63742B-9EB4-4064-BF38-32AB0E75FC9E}" type="slidenum">
              <a:rPr lang="tr-TR" smtClean="0"/>
              <a:t>‹#›</a:t>
            </a:fld>
            <a:endParaRPr lang="tr-TR"/>
          </a:p>
        </p:txBody>
      </p:sp>
    </p:spTree>
    <p:extLst>
      <p:ext uri="{BB962C8B-B14F-4D97-AF65-F5344CB8AC3E}">
        <p14:creationId xmlns:p14="http://schemas.microsoft.com/office/powerpoint/2010/main" val="1777801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6CD587-6B20-4857-9087-8EF4D475D4BB}" type="slidenum">
              <a:rPr kumimoji="0" lang="tr-T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tr-T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6013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620A067-24F4-47CF-B43A-815D2D7B20B3}" type="datetimeFigureOut">
              <a:rPr lang="tr-TR" smtClean="0"/>
              <a:t>29.04.2020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1902577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20A067-24F4-47CF-B43A-815D2D7B20B3}" type="datetimeFigureOut">
              <a:rPr lang="tr-TR" smtClean="0"/>
              <a:t>29.04.2020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3209298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20A067-24F4-47CF-B43A-815D2D7B20B3}" type="datetimeFigureOut">
              <a:rPr lang="tr-TR" smtClean="0"/>
              <a:t>29.04.2020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4140674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0774302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26752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29.04.2020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8095959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61522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1519728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043401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66444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8377309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20A067-24F4-47CF-B43A-815D2D7B20B3}" type="datetimeFigureOut">
              <a:rPr lang="tr-TR" smtClean="0"/>
              <a:t>29.04.2020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24310245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737881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17776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87225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0266597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167126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D9F75050-0E15-4C5B-92B0-66D068882F1F}" type="datetimeFigureOut">
              <a:rPr lang="tr-TR" smtClean="0">
                <a:solidFill>
                  <a:srgbClr val="FFF39D"/>
                </a:solidFill>
              </a:rPr>
              <a:pPr/>
              <a:t>29.04.2020</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46522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4163208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8739131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832019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94988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620A067-24F4-47CF-B43A-815D2D7B20B3}" type="datetimeFigureOut">
              <a:rPr lang="tr-TR" smtClean="0"/>
              <a:t>29.04.2020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30158534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18862338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D9F75050-0E15-4C5B-92B0-66D068882F1F}" type="datetimeFigureOut">
              <a:rPr lang="tr-TR" smtClean="0">
                <a:solidFill>
                  <a:srgbClr val="575F6D"/>
                </a:solidFill>
              </a:rPr>
              <a:pPr/>
              <a:t>29.04.2020</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44581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323446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60901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20A067-24F4-47CF-B43A-815D2D7B20B3}" type="datetimeFigureOut">
              <a:rPr lang="tr-TR" smtClean="0"/>
              <a:t>29.04.2020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3234525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20A067-24F4-47CF-B43A-815D2D7B20B3}" type="datetimeFigureOut">
              <a:rPr lang="tr-TR" smtClean="0"/>
              <a:t>29.04.2020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3204940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20A067-24F4-47CF-B43A-815D2D7B20B3}" type="datetimeFigureOut">
              <a:rPr lang="tr-TR" smtClean="0"/>
              <a:t>29.04.2020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325305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20A067-24F4-47CF-B43A-815D2D7B20B3}" type="datetimeFigureOut">
              <a:rPr lang="tr-TR" smtClean="0"/>
              <a:t>29.04.2020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684629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20A067-24F4-47CF-B43A-815D2D7B20B3}" type="datetimeFigureOut">
              <a:rPr lang="tr-TR" smtClean="0"/>
              <a:t>29.04.2020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693997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20A067-24F4-47CF-B43A-815D2D7B20B3}" type="datetimeFigureOut">
              <a:rPr lang="tr-TR" smtClean="0"/>
              <a:t>29.04.2020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29D31A-4014-45DE-BA71-CD230C30A215}" type="slidenum">
              <a:rPr lang="tr-TR" smtClean="0"/>
              <a:t>‹#›</a:t>
            </a:fld>
            <a:endParaRPr lang="tr-TR"/>
          </a:p>
        </p:txBody>
      </p:sp>
    </p:spTree>
    <p:extLst>
      <p:ext uri="{BB962C8B-B14F-4D97-AF65-F5344CB8AC3E}">
        <p14:creationId xmlns:p14="http://schemas.microsoft.com/office/powerpoint/2010/main" val="1079524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20A067-24F4-47CF-B43A-815D2D7B20B3}" type="datetimeFigureOut">
              <a:rPr lang="tr-TR" smtClean="0"/>
              <a:t>29.04.2020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D31A-4014-45DE-BA71-CD230C30A215}" type="slidenum">
              <a:rPr lang="tr-TR" smtClean="0"/>
              <a:t>‹#›</a:t>
            </a:fld>
            <a:endParaRPr lang="tr-TR"/>
          </a:p>
        </p:txBody>
      </p:sp>
    </p:spTree>
    <p:extLst>
      <p:ext uri="{BB962C8B-B14F-4D97-AF65-F5344CB8AC3E}">
        <p14:creationId xmlns:p14="http://schemas.microsoft.com/office/powerpoint/2010/main" val="3390246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7062485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solidFill>
                  <a:srgbClr val="575F6D"/>
                </a:solidFill>
              </a:rPr>
              <a:pPr/>
              <a:t>29.04.2020</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201284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b="1" smtClean="0"/>
              <a:t>BİREYSEL </a:t>
            </a:r>
            <a:r>
              <a:rPr lang="tr-TR" sz="3600" b="1" dirty="0" smtClean="0"/>
              <a:t>EĞİTİM PROGRAMI</a:t>
            </a:r>
            <a:endParaRPr lang="tr-TR" sz="3600" b="1" dirty="0"/>
          </a:p>
        </p:txBody>
      </p:sp>
      <p:sp>
        <p:nvSpPr>
          <p:cNvPr id="3" name="Alt Başlık 2"/>
          <p:cNvSpPr>
            <a:spLocks noGrp="1"/>
          </p:cNvSpPr>
          <p:nvPr>
            <p:ph type="subTitle" idx="1"/>
          </p:nvPr>
        </p:nvSpPr>
        <p:spPr/>
        <p:txBody>
          <a:bodyPr>
            <a:normAutofit/>
          </a:bodyPr>
          <a:lstStyle/>
          <a:p>
            <a:r>
              <a:rPr lang="tr-TR" sz="3600" dirty="0" smtClean="0"/>
              <a:t>GRUP EĞİTİMİ</a:t>
            </a:r>
            <a:endParaRPr lang="tr-TR" sz="3600" dirty="0"/>
          </a:p>
        </p:txBody>
      </p:sp>
    </p:spTree>
    <p:extLst>
      <p:ext uri="{BB962C8B-B14F-4D97-AF65-F5344CB8AC3E}">
        <p14:creationId xmlns:p14="http://schemas.microsoft.com/office/powerpoint/2010/main" val="393740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dirty="0">
                <a:solidFill>
                  <a:prstClr val="black"/>
                </a:solidFill>
                <a:latin typeface="Times New Roman" panose="02020603050405020304" pitchFamily="18" charset="0"/>
                <a:ea typeface="Times New Roman"/>
                <a:cs typeface="Times New Roman" panose="02020603050405020304" pitchFamily="18" charset="0"/>
              </a:rPr>
              <a:t>Öğretim planında; çocuğun performans düzeyi, öğretimin amaçları, amaçlara ulaşmak için kullanılacak öğretim yöntem ve materyalleri ile öğretim ortamının yer alması gerekmektedir.</a:t>
            </a:r>
            <a:endParaRPr lang="tr-TR" sz="3200" dirty="0">
              <a:solidFill>
                <a:prstClr val="black"/>
              </a:solidFill>
              <a:latin typeface="Times New Roman" panose="02020603050405020304" pitchFamily="18" charset="0"/>
              <a:cs typeface="Times New Roman" panose="02020603050405020304" pitchFamily="18" charset="0"/>
            </a:endParaRPr>
          </a:p>
          <a:p>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9581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3600" dirty="0">
                <a:latin typeface="Times New Roman"/>
                <a:ea typeface="Times New Roman"/>
              </a:rPr>
              <a:t>Hazırlanacak planlar, katı ve şekilci olmaktan çok, fazla ayrıntıya girmeyen nitelikte olmalı, uygulayıcının çalışmalarını desteklemeli, ona serbestlik ve güven vermelidir. </a:t>
            </a:r>
            <a:r>
              <a:rPr lang="tr-TR" sz="3600" b="1" dirty="0">
                <a:latin typeface="Times New Roman"/>
                <a:ea typeface="Times New Roman"/>
              </a:rPr>
              <a:t>Ç</a:t>
            </a:r>
            <a:r>
              <a:rPr lang="tr-TR" sz="3600" dirty="0">
                <a:latin typeface="Times New Roman"/>
                <a:ea typeface="Times New Roman"/>
              </a:rPr>
              <a:t>ocuğun öğretim sürecinde ve öğretimin sonunda da sürekli olarak değerlendirilmesi gerekmektedir </a:t>
            </a:r>
            <a:endParaRPr lang="tr-TR" sz="3600" dirty="0"/>
          </a:p>
        </p:txBody>
      </p:sp>
    </p:spTree>
    <p:extLst>
      <p:ext uri="{BB962C8B-B14F-4D97-AF65-F5344CB8AC3E}">
        <p14:creationId xmlns:p14="http://schemas.microsoft.com/office/powerpoint/2010/main" val="14171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Bireyselleştirilmiş eğitim programının başarıyla uygulanabilmesi için uzmanların bu konuda donanımlı olmaları gerekmektedir. Bireyselleştirilmiş eğitim programının planlanmasında  ve uygulanmasında bir çok etken ve bu etkenlerin birbiriyle ilişkisi etkili olmaktadır.</a:t>
            </a:r>
            <a:endParaRPr lang="tr-TR" sz="2800" dirty="0"/>
          </a:p>
        </p:txBody>
      </p:sp>
    </p:spTree>
    <p:extLst>
      <p:ext uri="{BB962C8B-B14F-4D97-AF65-F5344CB8AC3E}">
        <p14:creationId xmlns:p14="http://schemas.microsoft.com/office/powerpoint/2010/main" val="863142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i="1" dirty="0">
                <a:solidFill>
                  <a:prstClr val="black"/>
                </a:solidFill>
                <a:latin typeface="Calibri-Italic"/>
              </a:rPr>
              <a:t>Grup eğitimi </a:t>
            </a:r>
            <a:endParaRPr lang="tr-TR" sz="3200" i="1" dirty="0" smtClean="0">
              <a:solidFill>
                <a:prstClr val="black"/>
              </a:solidFill>
              <a:latin typeface="Calibri-Italic"/>
            </a:endParaRPr>
          </a:p>
          <a:p>
            <a:pPr lvl="0">
              <a:buClr>
                <a:srgbClr val="FE8637"/>
              </a:buClr>
            </a:pPr>
            <a:r>
              <a:rPr lang="tr-TR" sz="3200" dirty="0" smtClean="0">
                <a:solidFill>
                  <a:prstClr val="black"/>
                </a:solidFill>
                <a:latin typeface="Calibri" panose="020F0502020204030204" pitchFamily="34" charset="0"/>
              </a:rPr>
              <a:t> </a:t>
            </a:r>
            <a:r>
              <a:rPr lang="tr-TR" sz="3200" dirty="0">
                <a:solidFill>
                  <a:prstClr val="black"/>
                </a:solidFill>
                <a:latin typeface="Calibri" panose="020F0502020204030204" pitchFamily="34" charset="0"/>
              </a:rPr>
              <a:t>engelin türü, derecesi, takvim yaşı ve gelişim özellikleri ile destek eğitim programı ve modülleri dikkate alınarak birden fazla bireyden oluşturulan gruplara verilen eğitimdir. </a:t>
            </a:r>
            <a:endParaRPr lang="tr-TR" sz="3200" dirty="0">
              <a:solidFill>
                <a:prstClr val="black"/>
              </a:solidFill>
            </a:endParaRPr>
          </a:p>
          <a:p>
            <a:endParaRPr lang="tr-TR" sz="3200" dirty="0"/>
          </a:p>
        </p:txBody>
      </p:sp>
    </p:spTree>
    <p:extLst>
      <p:ext uri="{BB962C8B-B14F-4D97-AF65-F5344CB8AC3E}">
        <p14:creationId xmlns:p14="http://schemas.microsoft.com/office/powerpoint/2010/main" val="2199856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0">
              <a:buClr>
                <a:srgbClr val="FE8637"/>
              </a:buClr>
            </a:pPr>
            <a:r>
              <a:rPr lang="tr-TR" sz="3200" dirty="0">
                <a:solidFill>
                  <a:prstClr val="black"/>
                </a:solidFill>
                <a:latin typeface="Calibri" panose="020F0502020204030204" pitchFamily="34" charset="0"/>
              </a:rPr>
              <a:t>Gruplar görme yetersizliği olan bireyler, işitme yetersizliği olan bireyler, dil ve konuşma güçlüğü olan bireyler, özel öğrenme güçlüğü olan bireyler için en fazla on kişi, zihinsel yetersizliği olan bireyler için en fazla sekiz, yaygın gelişimsel bozukluğu olan bireyler için ise en fazla dört kişiden oluşmaktadır.</a:t>
            </a:r>
          </a:p>
          <a:p>
            <a:endParaRPr lang="tr-TR" sz="3200" dirty="0"/>
          </a:p>
        </p:txBody>
      </p:sp>
    </p:spTree>
    <p:extLst>
      <p:ext uri="{BB962C8B-B14F-4D97-AF65-F5344CB8AC3E}">
        <p14:creationId xmlns:p14="http://schemas.microsoft.com/office/powerpoint/2010/main" val="3601863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fontAlgn="base">
              <a:lnSpc>
                <a:spcPct val="150000"/>
              </a:lnSpc>
              <a:spcBef>
                <a:spcPts val="1000"/>
              </a:spcBef>
            </a:pPr>
            <a:r>
              <a:rPr lang="tr-TR" sz="2000" dirty="0">
                <a:solidFill>
                  <a:srgbClr val="000000"/>
                </a:solidFill>
                <a:latin typeface="Times New Roman"/>
              </a:rPr>
              <a:t>Bu bölüm;</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latin typeface="Times New Roman"/>
              <a:ea typeface="Times New Roman"/>
              <a:cs typeface="Times New Roman"/>
            </a:endParaRPr>
          </a:p>
          <a:p>
            <a:pPr marL="347345" indent="-347345" fontAlgn="base">
              <a:spcBef>
                <a:spcPts val="1000"/>
              </a:spcBef>
            </a:pPr>
            <a:r>
              <a:rPr lang="tr-TR" sz="2000" dirty="0">
                <a:solidFill>
                  <a:srgbClr val="000000"/>
                </a:solidFill>
                <a:latin typeface="Times New Roman"/>
              </a:rPr>
              <a:t>kaynağından aynen alınmıştır.        </a:t>
            </a:r>
            <a:endParaRPr lang="tr-TR" sz="2000" dirty="0">
              <a:latin typeface="Times New Roman"/>
              <a:ea typeface="Times New Roman"/>
            </a:endParaRPr>
          </a:p>
          <a:p>
            <a:pPr algn="just">
              <a:lnSpc>
                <a:spcPct val="150000"/>
              </a:lnSpc>
              <a:spcAft>
                <a:spcPts val="800"/>
              </a:spcAft>
            </a:pPr>
            <a:r>
              <a:rPr lang="tr-TR" sz="2000" dirty="0">
                <a:latin typeface="Times New Roman"/>
                <a:ea typeface="Times New Roman"/>
                <a:cs typeface="Times New Roman"/>
              </a:rPr>
              <a:t> </a:t>
            </a:r>
            <a:endParaRPr lang="tr-TR" sz="2000" dirty="0">
              <a:latin typeface="Calibri"/>
              <a:ea typeface="Calibri"/>
              <a:cs typeface="Times New Roman"/>
            </a:endParaRPr>
          </a:p>
        </p:txBody>
      </p:sp>
    </p:spTree>
    <p:extLst>
      <p:ext uri="{BB962C8B-B14F-4D97-AF65-F5344CB8AC3E}">
        <p14:creationId xmlns:p14="http://schemas.microsoft.com/office/powerpoint/2010/main" val="229928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Öğretim Yöntemleri ve Materyaller</a:t>
            </a:r>
            <a:endParaRPr lang="tr-TR" sz="2000" dirty="0">
              <a:latin typeface="Calibri"/>
              <a:ea typeface="Calibri"/>
              <a:cs typeface="Times New Roman"/>
            </a:endParaRPr>
          </a:p>
          <a:p>
            <a:r>
              <a:rPr lang="tr-TR" sz="2800" dirty="0">
                <a:latin typeface="Times New Roman"/>
                <a:ea typeface="Times New Roman"/>
              </a:rPr>
              <a:t>Bireyselleştirilmiş eğitim programı hazırlanırken kısa dönemli amaçlarla birlikte, bu amaçlara ulaşmada kullanılacak öğretim yöntemleri ile birlikte materyaller de belirlenmelidir. Belirlenen yöntem ve materyaller kısa dönemli amaçlara ulaşmada etkili olmaktadır </a:t>
            </a:r>
            <a:endParaRPr lang="tr-TR" sz="2800" dirty="0"/>
          </a:p>
        </p:txBody>
      </p:sp>
    </p:spTree>
    <p:extLst>
      <p:ext uri="{BB962C8B-B14F-4D97-AF65-F5344CB8AC3E}">
        <p14:creationId xmlns:p14="http://schemas.microsoft.com/office/powerpoint/2010/main" val="285657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Kısa Dönemli Amaçlar İçin Başlama ve Bitiş Tarihleri</a:t>
            </a:r>
            <a:endParaRPr lang="tr-TR" sz="2000" dirty="0">
              <a:latin typeface="Calibri"/>
              <a:ea typeface="Calibri"/>
              <a:cs typeface="Times New Roman"/>
            </a:endParaRPr>
          </a:p>
          <a:p>
            <a:r>
              <a:rPr lang="tr-TR" dirty="0" err="1">
                <a:latin typeface="Times New Roman"/>
                <a:ea typeface="Times New Roman"/>
              </a:rPr>
              <a:t>Bireyselleştilmiş</a:t>
            </a:r>
            <a:r>
              <a:rPr lang="tr-TR" dirty="0">
                <a:latin typeface="Times New Roman"/>
                <a:ea typeface="Times New Roman"/>
              </a:rPr>
              <a:t> eğitim programı sürecinde gerçekçi zaman çizelgesi oluşturmak, amaçların zamanında gerçekleşmesi ve hizmetlerin planlanması ve yeniden gözden geçirilmesi açısından önemlidir</a:t>
            </a:r>
            <a:r>
              <a:rPr lang="tr-TR" dirty="0" smtClean="0">
                <a:latin typeface="Times New Roman"/>
                <a:ea typeface="Times New Roman"/>
              </a:rPr>
              <a:t>.</a:t>
            </a:r>
          </a:p>
          <a:p>
            <a:r>
              <a:rPr lang="tr-TR" dirty="0" smtClean="0">
                <a:latin typeface="Times New Roman"/>
                <a:ea typeface="Times New Roman"/>
              </a:rPr>
              <a:t> </a:t>
            </a:r>
            <a:r>
              <a:rPr lang="tr-TR" dirty="0">
                <a:latin typeface="Times New Roman"/>
                <a:ea typeface="Times New Roman"/>
              </a:rPr>
              <a:t>Kısa dönemli amaçlara ulaşmak için gerekli zaman, çocuğun var olan performansına, geçmişteki başarı düzeyine, içinde yaşadığı çevrenin ve ailenin özelliklerine, çocuğun ek özel eğitim desteği alıp almamasına ve eğitim ortamının özelliklerine göre belirlenmelidir </a:t>
            </a:r>
            <a:endParaRPr lang="tr-TR" dirty="0"/>
          </a:p>
        </p:txBody>
      </p:sp>
    </p:spTree>
    <p:extLst>
      <p:ext uri="{BB962C8B-B14F-4D97-AF65-F5344CB8AC3E}">
        <p14:creationId xmlns:p14="http://schemas.microsoft.com/office/powerpoint/2010/main" val="222488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lnSpc>
                <a:spcPct val="150000"/>
              </a:lnSpc>
              <a:spcAft>
                <a:spcPts val="600"/>
              </a:spcAft>
            </a:pPr>
            <a:r>
              <a:rPr lang="tr-TR" b="1" dirty="0">
                <a:latin typeface="Times New Roman"/>
                <a:ea typeface="Times New Roman"/>
                <a:cs typeface="Times New Roman"/>
              </a:rPr>
              <a:t>Değerlendirme Yöntem ve Ölçütleri</a:t>
            </a:r>
            <a:endParaRPr lang="tr-TR" sz="2000" dirty="0">
              <a:latin typeface="Calibri"/>
              <a:ea typeface="Calibri"/>
              <a:cs typeface="Times New Roman"/>
            </a:endParaRPr>
          </a:p>
          <a:p>
            <a:r>
              <a:rPr lang="tr-TR" sz="2800" dirty="0">
                <a:latin typeface="Times New Roman"/>
                <a:ea typeface="Times New Roman"/>
              </a:rPr>
              <a:t>Değerlendirmenin hangi yönetmelerle yapılacağına, hangi ölçütlerin kullanılacağına bireyselleştirilmiş eğitim programının planlama aşamasında karar verilmelidir. Bireyselleştirilmiş eğitim programında çocuğun öğretim sürecinde ve öğretimin sonunda sürekli olarak değerlendirilmesi de gerekir. </a:t>
            </a:r>
            <a:endParaRPr lang="tr-TR" sz="2800" dirty="0"/>
          </a:p>
        </p:txBody>
      </p:sp>
    </p:spTree>
    <p:extLst>
      <p:ext uri="{BB962C8B-B14F-4D97-AF65-F5344CB8AC3E}">
        <p14:creationId xmlns:p14="http://schemas.microsoft.com/office/powerpoint/2010/main" val="1651790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Çocuğun performans düzeyini belirlemek amacıyla hazırlanan ölçüt bağımlı testler, öğretim sırasında ve öğretim sonunda yapılacak değerlendirmelerde de kullanılabilir. Ölçüt bağımlı testteki sorular, sırayla çocuğa sorulur, çocuğun doğru ve yanlış tepkileri kaydedilerek, çocuğun öğretim sırasında ve sonunda kısa dönemli amaçları gerçekleştirip gerçekleştiremediği saptanır </a:t>
            </a:r>
            <a:endParaRPr lang="tr-TR" sz="2800" dirty="0"/>
          </a:p>
        </p:txBody>
      </p:sp>
    </p:spTree>
    <p:extLst>
      <p:ext uri="{BB962C8B-B14F-4D97-AF65-F5344CB8AC3E}">
        <p14:creationId xmlns:p14="http://schemas.microsoft.com/office/powerpoint/2010/main" val="3844287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sz="2800" b="1" dirty="0">
                <a:latin typeface="Times New Roman" panose="02020603050405020304" pitchFamily="18" charset="0"/>
                <a:ea typeface="Times New Roman"/>
                <a:cs typeface="Times New Roman" panose="02020603050405020304" pitchFamily="18" charset="0"/>
              </a:rPr>
              <a:t>Ek Hizmetler</a:t>
            </a:r>
            <a:endParaRPr lang="tr-TR" sz="2800" dirty="0">
              <a:latin typeface="Times New Roman" panose="02020603050405020304" pitchFamily="18" charset="0"/>
              <a:ea typeface="Calibri"/>
              <a:cs typeface="Times New Roman" panose="02020603050405020304" pitchFamily="18" charset="0"/>
            </a:endParaRPr>
          </a:p>
          <a:p>
            <a:r>
              <a:rPr lang="tr-TR" sz="2800" dirty="0">
                <a:latin typeface="Times New Roman" panose="02020603050405020304" pitchFamily="18" charset="0"/>
                <a:ea typeface="Times New Roman"/>
                <a:cs typeface="Times New Roman" panose="02020603050405020304" pitchFamily="18" charset="0"/>
              </a:rPr>
              <a:t>Ek hizmetler programın planlama aşamasında belirlenmelidir. Ek hizmetler çocuğun gereksinimlerine göre değişir ve her çocuğun ek özel eğitim hizmetlerine ihtiyacı olmayabilir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197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sz="2800" b="1" dirty="0">
                <a:latin typeface="Times New Roman" panose="02020603050405020304" pitchFamily="18" charset="0"/>
                <a:ea typeface="Times New Roman"/>
                <a:cs typeface="Times New Roman" panose="02020603050405020304" pitchFamily="18" charset="0"/>
              </a:rPr>
              <a:t>Bireyselleştirilmiş Öğretim Planı</a:t>
            </a:r>
            <a:endParaRPr lang="tr-TR" sz="2800" dirty="0">
              <a:latin typeface="Times New Roman" panose="02020603050405020304" pitchFamily="18" charset="0"/>
              <a:ea typeface="Calibri"/>
              <a:cs typeface="Times New Roman" panose="02020603050405020304" pitchFamily="18" charset="0"/>
            </a:endParaRPr>
          </a:p>
          <a:p>
            <a:r>
              <a:rPr lang="tr-TR" sz="2800" dirty="0">
                <a:latin typeface="Times New Roman" panose="02020603050405020304" pitchFamily="18" charset="0"/>
                <a:ea typeface="Times New Roman"/>
                <a:cs typeface="Times New Roman" panose="02020603050405020304" pitchFamily="18" charset="0"/>
              </a:rPr>
              <a:t>Bireyselleştirilmiş eğitim programında çocuğun  gereken davranışları kazanması için, çocuğun ve çalışanların yapması gerekenleri ayrıntılı, belirgin ve açıkça ifade eden plandır.</a:t>
            </a:r>
          </a:p>
          <a:p>
            <a:r>
              <a:rPr lang="tr-TR" sz="2800" dirty="0">
                <a:latin typeface="Times New Roman" panose="02020603050405020304" pitchFamily="18" charset="0"/>
                <a:ea typeface="Times New Roman"/>
                <a:cs typeface="Times New Roman" panose="02020603050405020304" pitchFamily="18" charset="0"/>
              </a:rPr>
              <a:t> Günlük,  haftalık  veya  aylık olarak geliştirilebilir. Bireyselleştirilmiş öğretim planındaki amaçlar bireyselleştirilmiş eğitim programın kısa dönemli amaçlarıdır.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407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latin typeface="Times New Roman"/>
                <a:ea typeface="Times New Roman"/>
              </a:rPr>
              <a:t>Belirlenen uzun  ve kısa dönemli amaçlara ulaşmada öğretim planının önemi büyüktür.  Bireyselleştirilmiş eğitim programında yer alan uzun dönemli amaçlara ulaşmak için kısa dönemli amaçların nasıl kazandırılacağı konusunda yol gösteren planlardır. Belirlenen amaçlara ulaşılmasında iyi bir plânlamanın önemi büyüktür. </a:t>
            </a:r>
            <a:endParaRPr lang="tr-TR" sz="2800" dirty="0"/>
          </a:p>
        </p:txBody>
      </p:sp>
    </p:spTree>
    <p:extLst>
      <p:ext uri="{BB962C8B-B14F-4D97-AF65-F5344CB8AC3E}">
        <p14:creationId xmlns:p14="http://schemas.microsoft.com/office/powerpoint/2010/main" val="356619048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520</Words>
  <Application>Microsoft Office PowerPoint</Application>
  <PresentationFormat>Geniş ekran</PresentationFormat>
  <Paragraphs>28</Paragraphs>
  <Slides>14</Slides>
  <Notes>1</Notes>
  <HiddenSlides>1</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14</vt:i4>
      </vt:variant>
    </vt:vector>
  </HeadingPairs>
  <TitlesOfParts>
    <vt:vector size="25" baseType="lpstr">
      <vt:lpstr>Arial</vt:lpstr>
      <vt:lpstr>Calibri</vt:lpstr>
      <vt:lpstr>Calibri Light</vt:lpstr>
      <vt:lpstr>Calibri-Italic</vt:lpstr>
      <vt:lpstr>Century Schoolbook</vt:lpstr>
      <vt:lpstr>Times New Roman</vt:lpstr>
      <vt:lpstr>Wingdings</vt:lpstr>
      <vt:lpstr>Wingdings 2</vt:lpstr>
      <vt:lpstr>Office Teması</vt:lpstr>
      <vt:lpstr>Cumba</vt:lpstr>
      <vt:lpstr>1_Cumba</vt:lpstr>
      <vt:lpstr>BİREYSEL EĞİTİM PROGRAMI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7</cp:revision>
  <dcterms:created xsi:type="dcterms:W3CDTF">2020-04-28T19:45:17Z</dcterms:created>
  <dcterms:modified xsi:type="dcterms:W3CDTF">2020-04-28T21:27:40Z</dcterms:modified>
</cp:coreProperties>
</file>