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492" r:id="rId2"/>
    <p:sldId id="493" r:id="rId3"/>
    <p:sldId id="552" r:id="rId4"/>
    <p:sldId id="554" r:id="rId5"/>
    <p:sldId id="555" r:id="rId6"/>
    <p:sldId id="557" r:id="rId7"/>
    <p:sldId id="769" r:id="rId8"/>
    <p:sldId id="558"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0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302176B-0E47-46AC-8F43-DAB4B8A37D06}" type="slidenum">
              <a:rPr lang="tr-TR" smtClean="0"/>
              <a:pPr/>
              <a:t>‹#›</a:t>
            </a:fld>
            <a:endParaRPr lang="tr-T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Asıl başlık stili için tıklatın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28.11.19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28.11.19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23720DD-5B6D-40BF-8493-A6B52D484E6B}" type="datetimeFigureOut">
              <a:rPr lang="tr-TR" smtClean="0"/>
              <a:pPr/>
              <a:t>28.11.19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28.11.19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6128" y="188640"/>
            <a:ext cx="8260672" cy="1563960"/>
          </a:xfrm>
        </p:spPr>
        <p:txBody>
          <a:bodyPr>
            <a:noAutofit/>
          </a:bodyPr>
          <a:lstStyle/>
          <a:p>
            <a:r>
              <a:rPr lang="tr-TR" sz="2000" b="1" dirty="0" smtClean="0"/>
              <a:t>ÇOCUK </a:t>
            </a:r>
            <a:r>
              <a:rPr lang="tr-TR" sz="2000" b="1" dirty="0"/>
              <a:t>EDEBİYATININ ÇOCUĞUN ÇEŞİTLİ GELİŞİMLERİ AÇISINDAN İŞLEVLERİ VE ÇOCUĞUN DUYARLIK EĞİTİMİNE KATKISI</a:t>
            </a:r>
          </a:p>
        </p:txBody>
      </p:sp>
      <p:sp>
        <p:nvSpPr>
          <p:cNvPr id="3" name="İçerik Yer Tutucusu 2"/>
          <p:cNvSpPr>
            <a:spLocks noGrp="1"/>
          </p:cNvSpPr>
          <p:nvPr>
            <p:ph idx="1"/>
          </p:nvPr>
        </p:nvSpPr>
        <p:spPr/>
        <p:txBody>
          <a:bodyPr>
            <a:normAutofit fontScale="92500" lnSpcReduction="20000"/>
          </a:bodyPr>
          <a:lstStyle/>
          <a:p>
            <a:pPr marL="114300" indent="0" algn="ctr">
              <a:buNone/>
            </a:pPr>
            <a:r>
              <a:rPr lang="tr-TR" b="1" dirty="0"/>
              <a:t>Çocuk Edebiyatı Nedir? </a:t>
            </a:r>
            <a:endParaRPr lang="tr-TR" b="1" dirty="0" smtClean="0"/>
          </a:p>
          <a:p>
            <a:pPr marL="114300" indent="0" algn="ctr">
              <a:buNone/>
            </a:pPr>
            <a:endParaRPr lang="tr-TR" dirty="0"/>
          </a:p>
          <a:p>
            <a:pPr algn="just"/>
            <a:r>
              <a:rPr lang="tr-TR" dirty="0" smtClean="0"/>
              <a:t>Çocuk </a:t>
            </a:r>
            <a:r>
              <a:rPr lang="tr-TR" dirty="0"/>
              <a:t>edebiyatı, “Erken çocukluk döneminden başlayıp ergenlik dönemini de kapsayan bir yaşam evresinde, çocukların dil gelişimi ve anlama düzeylerine uygun olarak duygu ve düşünce dünyalarını sanatsal niteliği olan dilsel ve görsel iletilerle zenginleştiren, beğeni düzeylerini yükselten ürünlerin genel adıdır” Sever (2012: 17). Okulöncesi zaman dilimi ile çocuğun ergenliğe ulaştığı döneme kadar olan bir zaman dilimini kapsayan; başka bir deyişle, 3-4 ile 12-13 yaşlar arasındaki çocuklara yönelik yazınsal ve düşünsel nitelikleri olan, çocuğun anlama düzeyi, dili, imgeleri ve eğitim gereksinimi de göz önüne alınarak yazılmış kitaplardır (</a:t>
            </a:r>
            <a:r>
              <a:rPr lang="tr-TR" dirty="0" err="1"/>
              <a:t>Dilidüzgün</a:t>
            </a:r>
            <a:r>
              <a:rPr lang="tr-TR" dirty="0"/>
              <a:t>, 2018: 19). </a:t>
            </a:r>
          </a:p>
        </p:txBody>
      </p:sp>
    </p:spTree>
    <p:extLst>
      <p:ext uri="{BB962C8B-B14F-4D97-AF65-F5344CB8AC3E}">
        <p14:creationId xmlns:p14="http://schemas.microsoft.com/office/powerpoint/2010/main" val="1485783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000" b="1" dirty="0">
                <a:solidFill>
                  <a:srgbClr val="93A299">
                    <a:lumMod val="75000"/>
                  </a:srgbClr>
                </a:solidFill>
              </a:rPr>
              <a:t>ÇOCUK EDEBİYATININ ÇOCUĞUN ÇEŞİTLİ GELİŞİMLERİ AÇISINDAN İŞLEVLERİ VE ÇOCUĞUN DUYARLIK EĞİTİMİNE KATKISI</a:t>
            </a:r>
            <a:endParaRPr lang="tr-TR" dirty="0"/>
          </a:p>
        </p:txBody>
      </p:sp>
      <p:sp>
        <p:nvSpPr>
          <p:cNvPr id="3" name="İçerik Yer Tutucusu 2"/>
          <p:cNvSpPr>
            <a:spLocks noGrp="1"/>
          </p:cNvSpPr>
          <p:nvPr>
            <p:ph idx="1"/>
          </p:nvPr>
        </p:nvSpPr>
        <p:spPr/>
        <p:txBody>
          <a:bodyPr>
            <a:normAutofit/>
          </a:bodyPr>
          <a:lstStyle/>
          <a:p>
            <a:pPr algn="just"/>
            <a:r>
              <a:rPr lang="tr-TR" dirty="0"/>
              <a:t>Temel kaynağı çocuk ve çocukluk olan; çocuğun algı, ilgi, dikkat, duygu, düş ve düşünce dünyasına uygun; çocuk bakışını ve çocuk gerçekliğini yansıtan; ölçüde, dilde, düşüncede ve tiplerde çocuğa göre içeriği yalın biçimde ve içtenlikle gerçekleştiren; okuma alışkanlığını kazandırmasının yanında çocuğun edebiyat, sanat ve estetik yönden gelişmesine da katkı sağlayan, çocuğu duyarlı biçimde yetişkinliğe hazırlayan bir geçiş </a:t>
            </a:r>
            <a:r>
              <a:rPr lang="tr-TR" dirty="0" err="1"/>
              <a:t>geçiş</a:t>
            </a:r>
            <a:r>
              <a:rPr lang="tr-TR" dirty="0"/>
              <a:t> dönemi edebiyatıdır (Şirin, 2007b: 16). </a:t>
            </a:r>
          </a:p>
        </p:txBody>
      </p:sp>
    </p:spTree>
    <p:extLst>
      <p:ext uri="{BB962C8B-B14F-4D97-AF65-F5344CB8AC3E}">
        <p14:creationId xmlns:p14="http://schemas.microsoft.com/office/powerpoint/2010/main" val="746905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t>Çocuk Edebiyatının Yetişkin Edebiyatından Farkı </a:t>
            </a:r>
            <a:endParaRPr lang="tr-TR" b="1" dirty="0"/>
          </a:p>
        </p:txBody>
      </p:sp>
      <p:sp>
        <p:nvSpPr>
          <p:cNvPr id="3" name="İçerik Yer Tutucusu 2"/>
          <p:cNvSpPr>
            <a:spLocks noGrp="1"/>
          </p:cNvSpPr>
          <p:nvPr>
            <p:ph idx="1"/>
          </p:nvPr>
        </p:nvSpPr>
        <p:spPr/>
        <p:txBody>
          <a:bodyPr>
            <a:normAutofit/>
          </a:bodyPr>
          <a:lstStyle/>
          <a:p>
            <a:pPr algn="just"/>
            <a:r>
              <a:rPr lang="tr-TR" dirty="0" smtClean="0"/>
              <a:t>Şirin </a:t>
            </a:r>
            <a:r>
              <a:rPr lang="tr-TR" dirty="0"/>
              <a:t>(2007a: 40-42)’e göre, çocuk ve gençlik edebiyatı, edebiyat yönüyle bağımsız birer tür değildir; bunların yetişkin edebiyatından farkı, çocuğun ve gencin içinde bulunduğu büyüme ve gelişme evresindeki gerçekliği algılama biçiminden </a:t>
            </a:r>
            <a:r>
              <a:rPr lang="tr-TR" dirty="0" smtClean="0"/>
              <a:t>kaynaklanır</a:t>
            </a:r>
            <a:r>
              <a:rPr lang="tr-TR" dirty="0"/>
              <a:t>.</a:t>
            </a:r>
          </a:p>
        </p:txBody>
      </p:sp>
    </p:spTree>
    <p:extLst>
      <p:ext uri="{BB962C8B-B14F-4D97-AF65-F5344CB8AC3E}">
        <p14:creationId xmlns:p14="http://schemas.microsoft.com/office/powerpoint/2010/main" val="2714100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dirty="0">
                <a:solidFill>
                  <a:srgbClr val="93A299">
                    <a:lumMod val="75000"/>
                  </a:srgbClr>
                </a:solidFill>
              </a:rPr>
              <a:t>Çocuk Edebiyatının Yetişkin Edebiyatından Farkı </a:t>
            </a:r>
            <a:endParaRPr lang="tr-TR" dirty="0"/>
          </a:p>
        </p:txBody>
      </p:sp>
      <p:sp>
        <p:nvSpPr>
          <p:cNvPr id="3" name="İçerik Yer Tutucusu 2"/>
          <p:cNvSpPr>
            <a:spLocks noGrp="1"/>
          </p:cNvSpPr>
          <p:nvPr>
            <p:ph idx="1"/>
          </p:nvPr>
        </p:nvSpPr>
        <p:spPr/>
        <p:txBody>
          <a:bodyPr>
            <a:normAutofit/>
          </a:bodyPr>
          <a:lstStyle/>
          <a:p>
            <a:pPr algn="just"/>
            <a:r>
              <a:rPr lang="tr-TR" dirty="0"/>
              <a:t>Aslan (2006, 2008a, 2008b)’a göre, çocuk edebiyatı yapıtları edebiyat yapıtlarının belirgin özelliklerinden olan “</a:t>
            </a:r>
            <a:r>
              <a:rPr lang="tr-TR" dirty="0" err="1"/>
              <a:t>kurmacasallık</a:t>
            </a:r>
            <a:r>
              <a:rPr lang="tr-TR" dirty="0"/>
              <a:t> ve gerçeğe uygunluk”, “dil”, “tek bir iletinin olmayışı”, “iletinin </a:t>
            </a:r>
            <a:r>
              <a:rPr lang="tr-TR" dirty="0" err="1"/>
              <a:t>örtüklüğü</a:t>
            </a:r>
            <a:r>
              <a:rPr lang="tr-TR" dirty="0"/>
              <a:t>”, “</a:t>
            </a:r>
            <a:r>
              <a:rPr lang="tr-TR" dirty="0" err="1"/>
              <a:t>metinlerarasılık</a:t>
            </a:r>
            <a:r>
              <a:rPr lang="tr-TR" dirty="0"/>
              <a:t>” gibi özellikleri taşır ve çocuğu yetişkin edebiyatını anlamaya hazırlar. </a:t>
            </a:r>
          </a:p>
        </p:txBody>
      </p:sp>
    </p:spTree>
    <p:extLst>
      <p:ext uri="{BB962C8B-B14F-4D97-AF65-F5344CB8AC3E}">
        <p14:creationId xmlns:p14="http://schemas.microsoft.com/office/powerpoint/2010/main" val="1460248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dirty="0">
                <a:solidFill>
                  <a:srgbClr val="93A299">
                    <a:lumMod val="75000"/>
                  </a:srgbClr>
                </a:solidFill>
              </a:rPr>
              <a:t>Çocuk Edebiyatının Yetişkin Edebiyatından Farkı </a:t>
            </a:r>
            <a:endParaRPr lang="tr-TR" dirty="0"/>
          </a:p>
        </p:txBody>
      </p:sp>
      <p:sp>
        <p:nvSpPr>
          <p:cNvPr id="3" name="İçerik Yer Tutucusu 2"/>
          <p:cNvSpPr>
            <a:spLocks noGrp="1"/>
          </p:cNvSpPr>
          <p:nvPr>
            <p:ph idx="1"/>
          </p:nvPr>
        </p:nvSpPr>
        <p:spPr/>
        <p:txBody>
          <a:bodyPr>
            <a:normAutofit/>
          </a:bodyPr>
          <a:lstStyle/>
          <a:p>
            <a:pPr algn="just"/>
            <a:r>
              <a:rPr lang="tr-TR" dirty="0"/>
              <a:t>Baş (2015: 5-6), çocuk edebiyatının edebiyatın küçültülmüş, kısaltılmış, yalınlaştırılmış, yazınsal ve estetik yanları göz ardı edilmiş hâli olmadığını belirtir. Ona göre çocuk edebiyatı, edebiyatın temel değerlerini benimseyen bir edebiyattır. </a:t>
            </a:r>
          </a:p>
        </p:txBody>
      </p:sp>
    </p:spTree>
    <p:extLst>
      <p:ext uri="{BB962C8B-B14F-4D97-AF65-F5344CB8AC3E}">
        <p14:creationId xmlns:p14="http://schemas.microsoft.com/office/powerpoint/2010/main" val="1660054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dirty="0"/>
              <a:t>Çocuk Edebiyatının İşlevleri </a:t>
            </a:r>
            <a:endParaRPr lang="tr-TR" b="1" dirty="0"/>
          </a:p>
        </p:txBody>
      </p:sp>
      <p:sp>
        <p:nvSpPr>
          <p:cNvPr id="3" name="İçerik Yer Tutucusu 2"/>
          <p:cNvSpPr>
            <a:spLocks noGrp="1"/>
          </p:cNvSpPr>
          <p:nvPr>
            <p:ph idx="1"/>
          </p:nvPr>
        </p:nvSpPr>
        <p:spPr/>
        <p:txBody>
          <a:bodyPr>
            <a:normAutofit/>
          </a:bodyPr>
          <a:lstStyle/>
          <a:p>
            <a:pPr algn="just"/>
            <a:r>
              <a:rPr lang="tr-TR" dirty="0" smtClean="0"/>
              <a:t>Çocuk </a:t>
            </a:r>
            <a:r>
              <a:rPr lang="tr-TR" dirty="0"/>
              <a:t>edebiyatı ürünlerinin çocuğun çeşitli gelişimleri açısından birçok işlevi bulunmaktadır. Öncelikli amacı okur yetiştirmek olan bu nitelikteki yapıtlar, en başta çocukların sözcük dağarcıklarını geliştirir, kavram dünyalarını zenginleştirir. Onların dilsel becerilerini yetkinleştirir; düş ve düşüncelerinin gelişmesini sağlar. Bilişsel, duyuşsal, </a:t>
            </a:r>
            <a:r>
              <a:rPr lang="tr-TR" dirty="0" err="1"/>
              <a:t>devinişsel</a:t>
            </a:r>
            <a:r>
              <a:rPr lang="tr-TR" dirty="0"/>
              <a:t>, kültürel ve toplumsal yönlerden gelişmelerine, kendi doğrularını/değerlerini oluşturmalarına katkıda bulunur (Aslan, 2007; Sever, 2015). </a:t>
            </a:r>
            <a:endParaRPr lang="tr-TR" dirty="0" smtClean="0"/>
          </a:p>
          <a:p>
            <a:pPr algn="just"/>
            <a:endParaRPr lang="tr-TR" dirty="0"/>
          </a:p>
          <a:p>
            <a:pPr algn="just"/>
            <a:endParaRPr lang="tr-TR" dirty="0" smtClean="0"/>
          </a:p>
        </p:txBody>
      </p:sp>
    </p:spTree>
    <p:extLst>
      <p:ext uri="{BB962C8B-B14F-4D97-AF65-F5344CB8AC3E}">
        <p14:creationId xmlns:p14="http://schemas.microsoft.com/office/powerpoint/2010/main" val="554214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b="1" dirty="0">
                <a:solidFill>
                  <a:srgbClr val="93A299">
                    <a:lumMod val="75000"/>
                  </a:srgbClr>
                </a:solidFill>
              </a:rPr>
              <a:t>Çocuk Edebiyatının İşlevleri </a:t>
            </a:r>
            <a:endParaRPr lang="tr-TR" dirty="0"/>
          </a:p>
        </p:txBody>
      </p:sp>
      <p:sp>
        <p:nvSpPr>
          <p:cNvPr id="3" name="İçerik Yer Tutucusu 2"/>
          <p:cNvSpPr>
            <a:spLocks noGrp="1"/>
          </p:cNvSpPr>
          <p:nvPr>
            <p:ph idx="1"/>
          </p:nvPr>
        </p:nvSpPr>
        <p:spPr/>
        <p:txBody>
          <a:bodyPr/>
          <a:lstStyle/>
          <a:p>
            <a:pPr lvl="0" algn="just">
              <a:buClr>
                <a:srgbClr val="93A299"/>
              </a:buClr>
            </a:pPr>
            <a:r>
              <a:rPr lang="tr-TR" sz="1700" dirty="0" err="1">
                <a:solidFill>
                  <a:srgbClr val="564B3C"/>
                </a:solidFill>
              </a:rPr>
              <a:t>Dilidüzgün</a:t>
            </a:r>
            <a:r>
              <a:rPr lang="tr-TR" sz="1700" dirty="0">
                <a:solidFill>
                  <a:srgbClr val="564B3C"/>
                </a:solidFill>
              </a:rPr>
              <a:t> (2018: 27)’e göre çocuk ve gençlik edebiyatının okuma alışkanlığının kazanılmasından yazınsal duyarlığın gelişmesine ve bireyin kendi kimliğini oluşturmasına değin geniş bir etki alanı vardır. Çocuklar ve gençler bu yapıtlar yoluyla hem bireysel hem de kültürel gelişimlerini tamamlayabilirler. </a:t>
            </a:r>
            <a:endParaRPr lang="tr-TR" sz="1700" dirty="0" smtClean="0">
              <a:solidFill>
                <a:srgbClr val="564B3C"/>
              </a:solidFill>
            </a:endParaRPr>
          </a:p>
          <a:p>
            <a:pPr lvl="0" algn="just">
              <a:buClr>
                <a:srgbClr val="93A299"/>
              </a:buClr>
            </a:pPr>
            <a:endParaRPr lang="tr-TR" sz="1700" dirty="0">
              <a:solidFill>
                <a:srgbClr val="564B3C"/>
              </a:solidFill>
            </a:endParaRPr>
          </a:p>
          <a:p>
            <a:pPr lvl="0" algn="just">
              <a:buClr>
                <a:srgbClr val="93A299"/>
              </a:buClr>
            </a:pPr>
            <a:r>
              <a:rPr lang="tr-TR" sz="1700" dirty="0" smtClean="0">
                <a:solidFill>
                  <a:srgbClr val="564B3C"/>
                </a:solidFill>
              </a:rPr>
              <a:t>Şirin </a:t>
            </a:r>
            <a:r>
              <a:rPr lang="tr-TR" sz="1700" dirty="0">
                <a:solidFill>
                  <a:srgbClr val="564B3C"/>
                </a:solidFill>
              </a:rPr>
              <a:t>(2016: 41)’e göre çocuk edebiyatı; dil ve kişilik gelişimi, bilişsel ve toplumsal gelişim gibi eğitici özelliklere sahip olmasının yanı sıra duygu, düşünce, düş ve sanat-estetik eğitimi ile çocukların iç dünyalarını da zenginleştirir. </a:t>
            </a:r>
          </a:p>
          <a:p>
            <a:endParaRPr lang="tr-TR" dirty="0"/>
          </a:p>
        </p:txBody>
      </p:sp>
    </p:spTree>
    <p:extLst>
      <p:ext uri="{BB962C8B-B14F-4D97-AF65-F5344CB8AC3E}">
        <p14:creationId xmlns:p14="http://schemas.microsoft.com/office/powerpoint/2010/main" val="1126701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600" b="1" dirty="0"/>
              <a:t>Çocuk Edebiyatının İşlevleri </a:t>
            </a:r>
            <a:endParaRPr lang="tr-TR" dirty="0"/>
          </a:p>
        </p:txBody>
      </p:sp>
      <p:sp>
        <p:nvSpPr>
          <p:cNvPr id="3" name="İçerik Yer Tutucusu 2"/>
          <p:cNvSpPr>
            <a:spLocks noGrp="1"/>
          </p:cNvSpPr>
          <p:nvPr>
            <p:ph idx="1"/>
          </p:nvPr>
        </p:nvSpPr>
        <p:spPr/>
        <p:txBody>
          <a:bodyPr>
            <a:normAutofit/>
          </a:bodyPr>
          <a:lstStyle/>
          <a:p>
            <a:pPr algn="just"/>
            <a:r>
              <a:rPr lang="tr-TR" dirty="0"/>
              <a:t>Sever (2012: 19)’e göre çocuk edebiyatının en temel işlevlerinden biri çocuklara okuma sevgisi ve alışkanlığı kazandırmaktır. Bu ürünler çocukları nitelikli metinlere yöneltmeyi başarabilen, onlara zamanla okuma kültürü kazandırabilen bir sorumluluk üstlenmeli; çocuk-edebiyat-sanat etkileşiminin kapısını aralayan etkili birer uyaran olmalıdır. </a:t>
            </a:r>
            <a:endParaRPr lang="tr-TR" dirty="0" smtClean="0"/>
          </a:p>
        </p:txBody>
      </p:sp>
    </p:spTree>
    <p:extLst>
      <p:ext uri="{BB962C8B-B14F-4D97-AF65-F5344CB8AC3E}">
        <p14:creationId xmlns:p14="http://schemas.microsoft.com/office/powerpoint/2010/main" val="32597357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zacı">
  <a:themeElements>
    <a:clrScheme name="Eczacı">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Eczacı">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czacı">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2932</TotalTime>
  <Words>595</Words>
  <Application>Microsoft Macintosh PowerPoint</Application>
  <PresentationFormat>On-screen Show (4:3)</PresentationFormat>
  <Paragraphs>20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Eczacı</vt:lpstr>
      <vt:lpstr>ÇOCUK EDEBİYATININ ÇOCUĞUN ÇEŞİTLİ GELİŞİMLERİ AÇISINDAN İŞLEVLERİ VE ÇOCUĞUN DUYARLIK EĞİTİMİNE KATKISI</vt:lpstr>
      <vt:lpstr>ÇOCUK EDEBİYATININ ÇOCUĞUN ÇEŞİTLİ GELİŞİMLERİ AÇISINDAN İŞLEVLERİ VE ÇOCUĞUN DUYARLIK EĞİTİMİNE KATKISI</vt:lpstr>
      <vt:lpstr>Çocuk Edebiyatının Yetişkin Edebiyatından Farkı </vt:lpstr>
      <vt:lpstr>Çocuk Edebiyatının Yetişkin Edebiyatından Farkı </vt:lpstr>
      <vt:lpstr>Çocuk Edebiyatının Yetişkin Edebiyatından Farkı </vt:lpstr>
      <vt:lpstr>Çocuk Edebiyatının İşlevleri </vt:lpstr>
      <vt:lpstr>Çocuk Edebiyatının İşlevleri </vt:lpstr>
      <vt:lpstr>Çocuk Edebiyatının İşlevleri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Duyarlık Eğitimi</dc:title>
  <dc:creator>Canan</dc:creator>
  <cp:lastModifiedBy>a a</cp:lastModifiedBy>
  <cp:revision>150</cp:revision>
  <dcterms:created xsi:type="dcterms:W3CDTF">2013-04-08T11:12:00Z</dcterms:created>
  <dcterms:modified xsi:type="dcterms:W3CDTF">2019-11-28T19:11:46Z</dcterms:modified>
</cp:coreProperties>
</file>