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0" r:id="rId5"/>
    <p:sldId id="261" r:id="rId6"/>
    <p:sldId id="259"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12.12.2018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12.12.2018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4</a:t>
            </a:r>
            <a:r>
              <a:rPr lang="tr-TR" sz="4800" dirty="0" smtClean="0">
                <a:latin typeface="Andalus" pitchFamily="18" charset="-78"/>
                <a:cs typeface="Andalus" pitchFamily="18" charset="-78"/>
              </a:rPr>
              <a:t>.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p:txBody>
          <a:bodyPr>
            <a:normAutofit/>
          </a:bodyPr>
          <a:lstStyle/>
          <a:p>
            <a:r>
              <a:rPr lang="tr-TR" sz="4400" dirty="0" err="1" smtClean="0">
                <a:latin typeface="Bell MT" pitchFamily="18" charset="0"/>
                <a:cs typeface="Andalus" pitchFamily="18" charset="-78"/>
              </a:rPr>
              <a:t>Evans</a:t>
            </a:r>
            <a:r>
              <a:rPr lang="tr-TR" sz="4400" dirty="0" smtClean="0">
                <a:latin typeface="Bell MT" pitchFamily="18" charset="0"/>
                <a:cs typeface="Andalus" pitchFamily="18" charset="-78"/>
              </a:rPr>
              <a:t>-</a:t>
            </a:r>
            <a:r>
              <a:rPr lang="tr-TR" sz="4400" dirty="0" err="1" smtClean="0">
                <a:latin typeface="Bell MT" pitchFamily="18" charset="0"/>
                <a:cs typeface="Andalus" pitchFamily="18" charset="-78"/>
              </a:rPr>
              <a:t>Pritchard</a:t>
            </a:r>
            <a:r>
              <a:rPr lang="tr-TR" sz="4400" dirty="0" smtClean="0">
                <a:latin typeface="Bell MT" pitchFamily="18" charset="0"/>
                <a:cs typeface="Andalus" pitchFamily="18" charset="-78"/>
              </a:rPr>
              <a:t> </a:t>
            </a:r>
            <a:r>
              <a:rPr lang="tr-TR" sz="4400" dirty="0" smtClean="0">
                <a:latin typeface="Bell MT" pitchFamily="18" charset="0"/>
                <a:cs typeface="Andalus" pitchFamily="18" charset="-78"/>
              </a:rPr>
              <a:t>ve Yapısal-İşlevselcilik</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Akrabalık ve Sosyal Organizasyon dersinin üçüncü ve dördüncü haftaları, sosyal antropolojinin </a:t>
            </a:r>
            <a:r>
              <a:rPr lang="tr-TR" sz="2400" dirty="0" err="1" smtClean="0">
                <a:latin typeface="Bell MT" pitchFamily="18" charset="0"/>
              </a:rPr>
              <a:t>Durkheimcı</a:t>
            </a:r>
            <a:r>
              <a:rPr lang="tr-TR" sz="2400" dirty="0" smtClean="0">
                <a:latin typeface="Bell MT" pitchFamily="18" charset="0"/>
              </a:rPr>
              <a:t> paradigmanın izinde yürüdüğü yaklaşık kırk senelik bir zamanı aydınlatmak amacıyla iki ünlü sosyal antropologa ayrıldı: </a:t>
            </a:r>
            <a:r>
              <a:rPr lang="tr-TR" sz="2400" dirty="0" err="1" smtClean="0">
                <a:latin typeface="Bell MT" pitchFamily="18" charset="0"/>
              </a:rPr>
              <a:t>Radcliffe</a:t>
            </a:r>
            <a:r>
              <a:rPr lang="tr-TR" sz="2400" dirty="0" smtClean="0">
                <a:latin typeface="Bell MT" pitchFamily="18" charset="0"/>
              </a:rPr>
              <a:t>-Brown ve </a:t>
            </a:r>
            <a:r>
              <a:rPr lang="tr-TR" sz="2400" dirty="0" err="1" smtClean="0">
                <a:latin typeface="Bell MT" pitchFamily="18" charset="0"/>
              </a:rPr>
              <a:t>Evans</a:t>
            </a:r>
            <a:r>
              <a:rPr lang="tr-TR" sz="2400" dirty="0" smtClean="0">
                <a:latin typeface="Bell MT" pitchFamily="18" charset="0"/>
              </a:rPr>
              <a:t>-</a:t>
            </a:r>
            <a:r>
              <a:rPr lang="tr-TR" sz="2400" dirty="0" err="1" smtClean="0">
                <a:latin typeface="Bell MT" pitchFamily="18" charset="0"/>
              </a:rPr>
              <a:t>Pritchard</a:t>
            </a:r>
            <a:r>
              <a:rPr lang="tr-TR" sz="2400" dirty="0" smtClean="0">
                <a:latin typeface="Bell MT" pitchFamily="18" charset="0"/>
              </a:rPr>
              <a:t> .</a:t>
            </a:r>
          </a:p>
          <a:p>
            <a:r>
              <a:rPr lang="tr-TR" sz="2400" dirty="0" smtClean="0">
                <a:latin typeface="Bell MT" pitchFamily="18" charset="0"/>
              </a:rPr>
              <a:t>Bir hafta önce </a:t>
            </a:r>
            <a:r>
              <a:rPr lang="tr-TR" sz="2400" dirty="0" err="1" smtClean="0">
                <a:latin typeface="Bell MT" pitchFamily="18" charset="0"/>
              </a:rPr>
              <a:t>Radcliffe</a:t>
            </a:r>
            <a:r>
              <a:rPr lang="tr-TR" sz="2400" dirty="0" smtClean="0">
                <a:latin typeface="Bell MT" pitchFamily="18" charset="0"/>
              </a:rPr>
              <a:t>-Brown’la başladığımız sosyal antropoloji için akrabalık terminolojileri ve buna paralel olarak soy ve </a:t>
            </a:r>
            <a:r>
              <a:rPr lang="tr-TR" sz="2400" dirty="0" smtClean="0">
                <a:latin typeface="Bell MT" pitchFamily="18" charset="0"/>
              </a:rPr>
              <a:t>akrabalık diyagramları üretme yolculuğu </a:t>
            </a:r>
            <a:r>
              <a:rPr lang="tr-TR" sz="2400" dirty="0" smtClean="0">
                <a:latin typeface="Bell MT" pitchFamily="18" charset="0"/>
              </a:rPr>
              <a:t>sosyal antropolojiyi bir bilimsel disiplin kılma çabasının ürünüydüler.</a:t>
            </a: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4</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Bu hafta artık aşina olduğumuz kavramlar ve akrabalık sembollerini bolca kullanarak, yapı ve işlevi, belki de bir daha böylesi üretilemeyecek kadar başarıyla bir araya getiren </a:t>
            </a:r>
            <a:r>
              <a:rPr lang="tr-TR" sz="2400" dirty="0" err="1" smtClean="0">
                <a:latin typeface="Bell MT" pitchFamily="18" charset="0"/>
              </a:rPr>
              <a:t>Nuer</a:t>
            </a:r>
            <a:r>
              <a:rPr lang="tr-TR" sz="2400" dirty="0" smtClean="0">
                <a:latin typeface="Bell MT" pitchFamily="18" charset="0"/>
              </a:rPr>
              <a:t> </a:t>
            </a:r>
            <a:r>
              <a:rPr lang="tr-TR" sz="2400" dirty="0" err="1" smtClean="0">
                <a:latin typeface="Bell MT" pitchFamily="18" charset="0"/>
              </a:rPr>
              <a:t>etnografisine</a:t>
            </a:r>
            <a:r>
              <a:rPr lang="tr-TR" sz="2400" dirty="0" smtClean="0">
                <a:latin typeface="Bell MT" pitchFamily="18" charset="0"/>
              </a:rPr>
              <a:t> ve onun üzerinden </a:t>
            </a:r>
            <a:r>
              <a:rPr lang="tr-TR" sz="2400" dirty="0" err="1" smtClean="0">
                <a:latin typeface="Bell MT" pitchFamily="18" charset="0"/>
              </a:rPr>
              <a:t>Evans</a:t>
            </a:r>
            <a:r>
              <a:rPr lang="tr-TR" sz="2400" dirty="0" smtClean="0">
                <a:latin typeface="Bell MT" pitchFamily="18" charset="0"/>
              </a:rPr>
              <a:t>-</a:t>
            </a:r>
            <a:r>
              <a:rPr lang="tr-TR" sz="2400" dirty="0" err="1" smtClean="0">
                <a:latin typeface="Bell MT" pitchFamily="18" charset="0"/>
              </a:rPr>
              <a:t>Pritchard’a</a:t>
            </a:r>
            <a:r>
              <a:rPr lang="tr-TR" sz="2400" dirty="0" smtClean="0">
                <a:latin typeface="Bell MT" pitchFamily="18" charset="0"/>
              </a:rPr>
              <a:t> ayrıldı.</a:t>
            </a:r>
          </a:p>
          <a:p>
            <a:r>
              <a:rPr lang="tr-TR" sz="2400" dirty="0" err="1" smtClean="0">
                <a:latin typeface="Bell MT" pitchFamily="18" charset="0"/>
              </a:rPr>
              <a:t>Evans</a:t>
            </a:r>
            <a:r>
              <a:rPr lang="tr-TR" sz="2400" dirty="0" smtClean="0">
                <a:latin typeface="Bell MT" pitchFamily="18" charset="0"/>
              </a:rPr>
              <a:t>-</a:t>
            </a:r>
            <a:r>
              <a:rPr lang="tr-TR" sz="2400" dirty="0" err="1" smtClean="0">
                <a:latin typeface="Bell MT" pitchFamily="18" charset="0"/>
              </a:rPr>
              <a:t>Pritchard</a:t>
            </a:r>
            <a:r>
              <a:rPr lang="tr-TR" sz="2400" dirty="0" smtClean="0">
                <a:latin typeface="Bell MT" pitchFamily="18" charset="0"/>
              </a:rPr>
              <a:t>, </a:t>
            </a:r>
            <a:r>
              <a:rPr lang="tr-TR" sz="2400" dirty="0" err="1" smtClean="0">
                <a:latin typeface="Bell MT" pitchFamily="18" charset="0"/>
              </a:rPr>
              <a:t>Nuer</a:t>
            </a:r>
            <a:r>
              <a:rPr lang="tr-TR" sz="2400" dirty="0" smtClean="0">
                <a:latin typeface="Bell MT" pitchFamily="18" charset="0"/>
              </a:rPr>
              <a:t> </a:t>
            </a:r>
            <a:r>
              <a:rPr lang="tr-TR" sz="2400" dirty="0" err="1" smtClean="0">
                <a:latin typeface="Bell MT" pitchFamily="18" charset="0"/>
              </a:rPr>
              <a:t>etnografisinde</a:t>
            </a:r>
            <a:r>
              <a:rPr lang="tr-TR" sz="2400" dirty="0" smtClean="0">
                <a:latin typeface="Bell MT" pitchFamily="18" charset="0"/>
              </a:rPr>
              <a:t> devletsiz toplumların siyasetine dair bir tip yaratır. Bir şekilde siyasetle devletin veya hiç olmadı bir tür lider veya iktidarın varlığını eşleştirmeye meyilli Batı yazınına devletsiz de siyasetin mümkün olduğu eklemesini yapar.</a:t>
            </a:r>
            <a:r>
              <a:rPr lang="tr-TR" sz="2400" dirty="0" smtClean="0">
                <a:latin typeface="Bell MT" pitchFamily="18" charset="0"/>
              </a:rPr>
              <a:t> </a:t>
            </a:r>
            <a:endParaRPr lang="tr-TR" sz="2400" dirty="0" smtClean="0">
              <a:latin typeface="Bell MT" pitchFamily="18" charset="0"/>
            </a:endParaRPr>
          </a:p>
          <a:p>
            <a:pPr>
              <a:buNone/>
            </a:pPr>
            <a:endParaRPr lang="tr-TR" sz="2400" dirty="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lnSpcReduction="10000"/>
          </a:bodyPr>
          <a:lstStyle/>
          <a:p>
            <a:r>
              <a:rPr lang="tr-TR" sz="2400" dirty="0" err="1" smtClean="0">
                <a:latin typeface="Bell MT" pitchFamily="18" charset="0"/>
              </a:rPr>
              <a:t>Nuerlerde</a:t>
            </a:r>
            <a:r>
              <a:rPr lang="tr-TR" sz="2400" dirty="0" smtClean="0">
                <a:latin typeface="Bell MT" pitchFamily="18" charset="0"/>
              </a:rPr>
              <a:t> hakikaten herhangi bir tür kurumsal veya temsili siyasi otorite yoktur. İnsanları mobilize eden, ortak çıkarlarına temas eden, birliği ve ayrılığı vurgulayan, anlaşmazlıkların çözümüne dönük bir hüküm veya hüküm bir yana kanaat üreten herhangi bir lider, kurum veya grup bulunmaz. Fakat bu </a:t>
            </a:r>
            <a:r>
              <a:rPr lang="tr-TR" sz="2400" dirty="0" err="1" smtClean="0">
                <a:latin typeface="Bell MT" pitchFamily="18" charset="0"/>
              </a:rPr>
              <a:t>namevcudiyete</a:t>
            </a:r>
            <a:r>
              <a:rPr lang="tr-TR" sz="2400" dirty="0" smtClean="0">
                <a:latin typeface="Bell MT" pitchFamily="18" charset="0"/>
              </a:rPr>
              <a:t> rağmen topluluk tam manasıyla siyasidir.</a:t>
            </a:r>
          </a:p>
          <a:p>
            <a:r>
              <a:rPr lang="tr-TR" sz="2400" dirty="0" smtClean="0">
                <a:latin typeface="Bell MT" pitchFamily="18" charset="0"/>
              </a:rPr>
              <a:t>Yaşanılan mekansal ölçeğe ve mensup bulunulan soya göre nüfusça büyük </a:t>
            </a:r>
            <a:r>
              <a:rPr lang="tr-TR" sz="2400" dirty="0" err="1" smtClean="0">
                <a:latin typeface="Bell MT" pitchFamily="18" charset="0"/>
              </a:rPr>
              <a:t>Nuer</a:t>
            </a:r>
            <a:r>
              <a:rPr lang="tr-TR" sz="2400" dirty="0" smtClean="0">
                <a:latin typeface="Bell MT" pitchFamily="18" charset="0"/>
              </a:rPr>
              <a:t> toplumu, küçük topluluklar halinde bölümlü olarak yaşamaktadır. Bunlar, bir çatışmada bir araya gelerek daha büyük topluluklar oluşturmakta, ilgili mevzu çözüme kavuştuğunda tekrar daha küçük ölçekli organizasyonuna geri dönmektedirler.</a:t>
            </a:r>
            <a:endParaRPr lang="tr-TR" sz="2400" dirty="0">
              <a:latin typeface="Bell M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err="1" smtClean="0">
                <a:latin typeface="Bell MT" pitchFamily="18" charset="0"/>
              </a:rPr>
              <a:t>Evans</a:t>
            </a:r>
            <a:r>
              <a:rPr lang="tr-TR" sz="2400" dirty="0" smtClean="0">
                <a:latin typeface="Bell MT" pitchFamily="18" charset="0"/>
              </a:rPr>
              <a:t>-</a:t>
            </a:r>
            <a:r>
              <a:rPr lang="tr-TR" sz="2400" dirty="0" err="1" smtClean="0">
                <a:latin typeface="Bell MT" pitchFamily="18" charset="0"/>
              </a:rPr>
              <a:t>Pritchard’ın</a:t>
            </a:r>
            <a:r>
              <a:rPr lang="tr-TR" sz="2400" dirty="0" smtClean="0">
                <a:latin typeface="Bell MT" pitchFamily="18" charset="0"/>
              </a:rPr>
              <a:t> bölümlü veya parçalı sülale yapısı şeklinde isimlendirdiği bu yapı, çatışmalara bağlı olarak ayrışma-birleşme düzenlemeleri içerisine girmektedir. Çatışma adeta işlevsel bir biçimde farklı ölçüde </a:t>
            </a:r>
            <a:r>
              <a:rPr lang="tr-TR" sz="2400" dirty="0" err="1" smtClean="0">
                <a:latin typeface="Bell MT" pitchFamily="18" charset="0"/>
              </a:rPr>
              <a:t>Nuer</a:t>
            </a:r>
            <a:r>
              <a:rPr lang="tr-TR" sz="2400" dirty="0" smtClean="0">
                <a:latin typeface="Bell MT" pitchFamily="18" charset="0"/>
              </a:rPr>
              <a:t> olmanın devamlı keşfedilmesini harekete geçirir. Bir çatışmada düşman topluluklar bir diğerinde bir araya gelerek daha büyük bir topluluk oluşturmakta, bir sonrakinde yine düşman olarak birbirlerine karşı konumlanmaktadır. Yapı adeta kendiliğinden işleyen bir siyasi mekanizmadır.</a:t>
            </a:r>
            <a:endParaRPr lang="tr-TR" sz="2400" dirty="0">
              <a:latin typeface="Bell MT"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a:t>
            </a:r>
            <a:r>
              <a:rPr lang="tr-TR" sz="2400" b="1" dirty="0" smtClean="0">
                <a:latin typeface="Bell MT" pitchFamily="18" charset="0"/>
              </a:rPr>
              <a:t>okuma:</a:t>
            </a:r>
          </a:p>
          <a:p>
            <a:r>
              <a:rPr lang="en-US" sz="2400" dirty="0" err="1" smtClean="0">
                <a:latin typeface="Bell MT" pitchFamily="18" charset="0"/>
              </a:rPr>
              <a:t>E.E.Evans</a:t>
            </a:r>
            <a:r>
              <a:rPr lang="en-US" sz="2400" dirty="0" smtClean="0">
                <a:latin typeface="Bell MT" pitchFamily="18" charset="0"/>
              </a:rPr>
              <a:t>-Pritchard - </a:t>
            </a:r>
            <a:r>
              <a:rPr lang="en-US" sz="2400" i="1" dirty="0" smtClean="0">
                <a:latin typeface="Bell MT" pitchFamily="18" charset="0"/>
              </a:rPr>
              <a:t>The </a:t>
            </a:r>
            <a:r>
              <a:rPr lang="en-US" sz="2400" i="1" dirty="0" err="1" smtClean="0">
                <a:latin typeface="Bell MT" pitchFamily="18" charset="0"/>
              </a:rPr>
              <a:t>Nuer</a:t>
            </a:r>
            <a:r>
              <a:rPr lang="en-US" sz="2400" i="1" dirty="0" smtClean="0">
                <a:latin typeface="Bell MT" pitchFamily="18" charset="0"/>
              </a:rPr>
              <a:t>: A Description of the Modes of Livelihood and Political Institutions of a </a:t>
            </a:r>
            <a:r>
              <a:rPr lang="en-US" sz="2400" i="1" dirty="0" err="1" smtClean="0">
                <a:latin typeface="Bell MT" pitchFamily="18" charset="0"/>
              </a:rPr>
              <a:t>Nilotic</a:t>
            </a:r>
            <a:r>
              <a:rPr lang="en-US" sz="2400" i="1" dirty="0" smtClean="0">
                <a:latin typeface="Bell MT" pitchFamily="18" charset="0"/>
              </a:rPr>
              <a:t> People</a:t>
            </a:r>
            <a:r>
              <a:rPr lang="tr-TR" sz="2400" i="1" dirty="0" smtClean="0">
                <a:latin typeface="Bell MT" pitchFamily="18" charset="0"/>
              </a:rPr>
              <a:t>.</a:t>
            </a:r>
            <a:r>
              <a:rPr lang="tr-TR" sz="2400" dirty="0" smtClean="0">
                <a:latin typeface="Bell MT" pitchFamily="18" charset="0"/>
              </a:rPr>
              <a:t> </a:t>
            </a:r>
            <a:r>
              <a:rPr lang="tr-TR" sz="2400" dirty="0" err="1" smtClean="0">
                <a:latin typeface="Bell MT" pitchFamily="18" charset="0"/>
              </a:rPr>
              <a:t>Oxford</a:t>
            </a:r>
            <a:r>
              <a:rPr lang="tr-TR" sz="2400" dirty="0" smtClean="0">
                <a:latin typeface="Bell MT" pitchFamily="18" charset="0"/>
              </a:rPr>
              <a:t> : </a:t>
            </a:r>
            <a:r>
              <a:rPr lang="tr-TR" sz="2400" dirty="0" err="1" smtClean="0">
                <a:latin typeface="Bell MT" pitchFamily="18" charset="0"/>
              </a:rPr>
              <a:t>Clarendon</a:t>
            </a:r>
            <a:r>
              <a:rPr lang="tr-TR" sz="2400" dirty="0" smtClean="0">
                <a:latin typeface="Bell MT" pitchFamily="18" charset="0"/>
              </a:rPr>
              <a:t> </a:t>
            </a:r>
            <a:r>
              <a:rPr lang="tr-TR" sz="2400" dirty="0" err="1" smtClean="0">
                <a:latin typeface="Bell MT" pitchFamily="18" charset="0"/>
              </a:rPr>
              <a:t>Press</a:t>
            </a:r>
            <a:r>
              <a:rPr lang="tr-TR" sz="2400" smtClean="0">
                <a:latin typeface="Bell MT" pitchFamily="18" charset="0"/>
              </a:rPr>
              <a:t>.</a:t>
            </a:r>
            <a:endParaRPr lang="en-US" sz="2400" dirty="0" smtClean="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TotalTime>
  <Words>348</Words>
  <Application>Microsoft Office PowerPoint</Application>
  <PresentationFormat>Ekran Gösterisi (4:3)</PresentationFormat>
  <Paragraphs>17</Paragraphs>
  <Slides>6</Slides>
  <Notes>1</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4. konu</vt:lpstr>
      <vt:lpstr>4. hafta</vt:lpstr>
      <vt:lpstr>4. hafta</vt:lpstr>
      <vt:lpstr>4. hafta</vt:lpstr>
      <vt:lpstr>4. hafta</vt:lpstr>
      <vt:lpstr>4.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27</cp:revision>
  <dcterms:created xsi:type="dcterms:W3CDTF">2018-05-08T13:48:36Z</dcterms:created>
  <dcterms:modified xsi:type="dcterms:W3CDTF">2018-12-12T18:10:29Z</dcterms:modified>
</cp:coreProperties>
</file>