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425959" y="1190201"/>
            <a:ext cx="5523723" cy="3690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5"/>
              </a:lnSpc>
            </a:pPr>
            <a:endParaRPr lang="en-US" dirty="0" smtClean="0"/>
          </a:p>
          <a:p>
            <a:pPr marL="0" indent="496189">
              <a:lnSpc>
                <a:spcPct val="100000"/>
              </a:lnSpc>
            </a:pPr>
            <a:r>
              <a:rPr lang="en-US" altLang="zh-CN" sz="3600" b="1" spc="-15" dirty="0">
                <a:solidFill>
                  <a:srgbClr val="BF0000"/>
                </a:solidFill>
                <a:latin typeface="Arial"/>
                <a:ea typeface="Arial"/>
              </a:rPr>
              <a:t>(Temel</a:t>
            </a:r>
            <a:r>
              <a:rPr lang="en-US" altLang="zh-CN" sz="360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spc="-20" dirty="0">
                <a:solidFill>
                  <a:srgbClr val="BF0000"/>
                </a:solidFill>
                <a:latin typeface="Arial"/>
                <a:ea typeface="Arial"/>
              </a:rPr>
              <a:t>Kavramlar)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1432813" y="321488"/>
            <a:ext cx="7505405" cy="222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21333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Şekil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Yer</a:t>
            </a:r>
            <a:r>
              <a:rPr lang="en-US" altLang="zh-CN" sz="3200" b="1" spc="-259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Değiştirme</a:t>
            </a:r>
          </a:p>
          <a:p>
            <a:pPr>
              <a:lnSpc>
                <a:spcPts val="684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7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kuvvetlerin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molekülleri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değiştirir.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cisimde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meydana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gelir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32813" y="2710992"/>
            <a:ext cx="753673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257425" algn="l"/>
                <a:tab pos="3501263" algn="l"/>
                <a:tab pos="4455286" algn="l"/>
                <a:tab pos="5511800" algn="l"/>
              </a:tabLst>
            </a:pPr>
            <a:r>
              <a:rPr lang="en-US" altLang="zh-CN" sz="1900" spc="-20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ea typeface="Arial"/>
              </a:rPr>
              <a:t>Cisimlerin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şekil	ve	yer	değiştirmeleri,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16277" y="3259632"/>
            <a:ext cx="725246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931287" algn="l"/>
                <a:tab pos="3978275" algn="l"/>
                <a:tab pos="5109464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uzunluklarındaki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ve	açı	durumlarındaki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32813" y="3808160"/>
            <a:ext cx="7508994" cy="2180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değişimlerinin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belirlenmesi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hesaplanabilir.</a:t>
            </a:r>
          </a:p>
          <a:p>
            <a:pPr>
              <a:lnSpc>
                <a:spcPts val="1325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2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uzunluklarda,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(kesme)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gerilmeleri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açısal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yer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değiştirmeye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neden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olur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4"/>
          <p:cNvSpPr txBox="1"/>
          <p:nvPr/>
        </p:nvSpPr>
        <p:spPr>
          <a:xfrm>
            <a:off x="1432813" y="235996"/>
            <a:ext cx="7506853" cy="2851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581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Katı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Cisimlerin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Mekanik</a:t>
            </a:r>
            <a:r>
              <a:rPr lang="en-US" altLang="zh-CN" sz="3200" b="1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Özellikleri</a:t>
            </a:r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8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Kuvvetin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uygulama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öncesi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sonrası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ortadan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kalkması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durumlarında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cisimdeki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değiştirmeler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özelliklerine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farklılık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gösterir.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8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yüklerin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kaldırılması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durumunda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cisimdeki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16277" y="3270570"/>
            <a:ext cx="725546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tamamen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dönebiliyorsa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tür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716277" y="3821557"/>
            <a:ext cx="461672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elastik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cisim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32813" y="4444303"/>
            <a:ext cx="753861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8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ortadan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kalktıktan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sonra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716277" y="4904003"/>
            <a:ext cx="7224914" cy="1097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49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değiştirmenin</a:t>
            </a:r>
            <a:r>
              <a:rPr lang="en-US" altLang="zh-CN" sz="2400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aynen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kaldığı</a:t>
            </a:r>
            <a:r>
              <a:rPr lang="en-US" altLang="zh-CN" sz="2400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cisimlere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plastik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-15" dirty="0">
                <a:solidFill>
                  <a:srgbClr val="BF0000"/>
                </a:solidFill>
                <a:latin typeface="Arial"/>
                <a:ea typeface="Arial"/>
              </a:rPr>
              <a:t>cisim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denir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0"/>
          <p:cNvSpPr txBox="1"/>
          <p:nvPr/>
        </p:nvSpPr>
        <p:spPr>
          <a:xfrm>
            <a:off x="1576069" y="300659"/>
            <a:ext cx="7366227" cy="3499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500" b="1" dirty="0">
                <a:solidFill>
                  <a:srgbClr val="552112"/>
                </a:solidFill>
                <a:latin typeface="Arial"/>
                <a:ea typeface="Arial"/>
              </a:rPr>
              <a:t>Katı</a:t>
            </a:r>
            <a:r>
              <a:rPr lang="en-US" altLang="zh-CN" sz="35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500" b="1" dirty="0">
                <a:solidFill>
                  <a:srgbClr val="552112"/>
                </a:solidFill>
                <a:latin typeface="Arial"/>
                <a:ea typeface="Arial"/>
              </a:rPr>
              <a:t>Cisimlerin</a:t>
            </a:r>
            <a:r>
              <a:rPr lang="en-US" altLang="zh-CN" sz="35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500" b="1" dirty="0">
                <a:solidFill>
                  <a:srgbClr val="552112"/>
                </a:solidFill>
                <a:latin typeface="Arial"/>
                <a:ea typeface="Arial"/>
              </a:rPr>
              <a:t>Mekanik</a:t>
            </a:r>
            <a:r>
              <a:rPr lang="en-US" altLang="zh-CN" sz="3500" b="1" spc="6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500" b="1" dirty="0">
                <a:solidFill>
                  <a:srgbClr val="552112"/>
                </a:solidFill>
                <a:latin typeface="Arial"/>
                <a:ea typeface="Arial"/>
              </a:rPr>
              <a:t>Özellikleri</a:t>
            </a:r>
          </a:p>
          <a:p>
            <a:pPr>
              <a:lnSpc>
                <a:spcPts val="1720"/>
              </a:lnSpc>
            </a:pPr>
            <a:endParaRPr lang="en-US" dirty="0" smtClean="0"/>
          </a:p>
          <a:p>
            <a:pPr marL="316484" indent="-283464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43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Uygulamada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kullanılan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tam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elastik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tam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plastik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özellik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göstermezler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cisimlerde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kalktığında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değiştirmenin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kısmı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kalırken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diğer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kısmı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döner.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elasto-plastik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cisim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592323" y="4165136"/>
            <a:ext cx="76245" cy="1459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904489" y="5567267"/>
            <a:ext cx="605567" cy="2974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1404">
              <a:lnSpc>
                <a:spcPct val="100000"/>
              </a:lnSpc>
            </a:pPr>
            <a:r>
              <a:rPr lang="en-US" altLang="zh-CN" sz="900" spc="-5" dirty="0">
                <a:solidFill>
                  <a:srgbClr val="000000"/>
                </a:solidFill>
                <a:latin typeface="Times New Roman"/>
                <a:ea typeface="Times New Roman"/>
              </a:rPr>
              <a:t>(a)</a:t>
            </a:r>
          </a:p>
          <a:p>
            <a:pPr marL="0">
              <a:lnSpc>
                <a:spcPct val="100000"/>
              </a:lnSpc>
              <a:spcBef>
                <a:spcPts val="179"/>
              </a:spcBef>
            </a:pP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Elastik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spc="-5" dirty="0">
                <a:solidFill>
                  <a:srgbClr val="000000"/>
                </a:solidFill>
                <a:latin typeface="Times New Roman"/>
                <a:ea typeface="Times New Roman"/>
              </a:rPr>
              <a:t>cisim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812794" y="5510269"/>
            <a:ext cx="82532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006596" y="4195108"/>
            <a:ext cx="76245" cy="1451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373245" y="5532520"/>
            <a:ext cx="600271" cy="372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3807">
              <a:lnSpc>
                <a:spcPct val="100000"/>
              </a:lnSpc>
            </a:pPr>
            <a:r>
              <a:rPr lang="en-US" altLang="zh-CN" sz="900" spc="-5" dirty="0">
                <a:solidFill>
                  <a:srgbClr val="000000"/>
                </a:solidFill>
                <a:latin typeface="Times New Roman"/>
                <a:ea typeface="Times New Roman"/>
              </a:rPr>
              <a:t>(b)</a:t>
            </a:r>
          </a:p>
          <a:p>
            <a:pPr>
              <a:lnSpc>
                <a:spcPts val="7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Plastik</a:t>
            </a:r>
            <a:r>
              <a:rPr lang="en-US" altLang="zh-CN" sz="9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cisim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216905" y="5509659"/>
            <a:ext cx="82532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17184" y="4125004"/>
            <a:ext cx="76245" cy="1507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00953" y="5547455"/>
            <a:ext cx="916578" cy="334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42595">
              <a:lnSpc>
                <a:spcPct val="100000"/>
              </a:lnSpc>
            </a:pPr>
            <a:r>
              <a:rPr lang="en-US" altLang="zh-CN" sz="900" spc="-5" dirty="0">
                <a:solidFill>
                  <a:srgbClr val="000000"/>
                </a:solidFill>
                <a:latin typeface="Times New Roman"/>
                <a:ea typeface="Times New Roman"/>
              </a:rPr>
              <a:t>(c)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Elasto-plastik</a:t>
            </a:r>
            <a:r>
              <a:rPr lang="en-US" altLang="zh-CN" sz="9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cisim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614414" y="5520023"/>
            <a:ext cx="82532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838188" y="4155103"/>
            <a:ext cx="76245" cy="1389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118857" y="5507221"/>
            <a:ext cx="623288" cy="347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3878">
              <a:lnSpc>
                <a:spcPct val="100000"/>
              </a:lnSpc>
            </a:pPr>
            <a:r>
              <a:rPr lang="en-US" altLang="zh-CN" sz="900" spc="-5" dirty="0">
                <a:solidFill>
                  <a:srgbClr val="000000"/>
                </a:solidFill>
                <a:latin typeface="Times New Roman"/>
                <a:ea typeface="Times New Roman"/>
              </a:rPr>
              <a:t>(d)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spc="-5" dirty="0">
                <a:solidFill>
                  <a:srgbClr val="000000"/>
                </a:solidFill>
                <a:latin typeface="Times New Roman"/>
                <a:ea typeface="Times New Roman"/>
              </a:rPr>
              <a:t>Hooke</a:t>
            </a:r>
            <a:r>
              <a:rPr lang="en-US" altLang="zh-CN" sz="9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cisimi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981822" y="5500820"/>
            <a:ext cx="82532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4"/>
          <p:cNvSpPr txBox="1"/>
          <p:nvPr/>
        </p:nvSpPr>
        <p:spPr>
          <a:xfrm>
            <a:off x="1432813" y="437312"/>
            <a:ext cx="7421560" cy="1018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581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Katı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Cisimlerin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Mekanik</a:t>
            </a:r>
            <a:r>
              <a:rPr lang="en-US" altLang="zh-CN" sz="3200" b="1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Özellikleri</a:t>
            </a:r>
          </a:p>
          <a:p>
            <a:pPr>
              <a:lnSpc>
                <a:spcPts val="12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5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Cisimlerin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içyapılarının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karmaşık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olması</a:t>
            </a:r>
            <a:r>
              <a:rPr lang="en-US" altLang="zh-CN" sz="2400" spc="-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nedeniyle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716277" y="1455851"/>
            <a:ext cx="725327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mekanik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özelliklerinin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belirlenmesinde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daha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32813" y="1821611"/>
            <a:ext cx="7508082" cy="1539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deneysel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yöntemler</a:t>
            </a:r>
            <a:r>
              <a:rPr lang="en-US" altLang="zh-CN" sz="24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kullanılır.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Statik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deneylerde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uygulanan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yavaş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yavaş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artırılır.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Artan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malzemedeki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değişimler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gözlemlenir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32813" y="3437320"/>
            <a:ext cx="753841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763648" algn="l"/>
                <a:tab pos="3653663" algn="l"/>
                <a:tab pos="4420234" algn="l"/>
                <a:tab pos="5577331" algn="l"/>
                <a:tab pos="7089393" algn="l"/>
              </a:tabLst>
            </a:pPr>
            <a:r>
              <a:rPr lang="en-US" altLang="zh-CN" sz="1900" spc="-23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4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spc="-154" dirty="0">
                <a:solidFill>
                  <a:srgbClr val="BF0000"/>
                </a:solidFill>
                <a:latin typeface="Arial"/>
                <a:ea typeface="Arial"/>
              </a:rPr>
              <a:t>Dinamik	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deneylerde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ortam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koşulları	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16277" y="3803446"/>
            <a:ext cx="7224304" cy="731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yüklemelerde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değişiklikler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oluşturularak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davranışı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değişimi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belirlenir.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432813" y="4611054"/>
            <a:ext cx="753675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640204" algn="l"/>
                <a:tab pos="3016630" algn="l"/>
                <a:tab pos="5223764" algn="l"/>
                <a:tab pos="6275323" algn="l"/>
              </a:tabLst>
            </a:pPr>
            <a:r>
              <a:rPr lang="en-US" altLang="zh-CN" sz="1900" spc="-259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5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spc="-209" dirty="0">
                <a:solidFill>
                  <a:srgbClr val="BF0000"/>
                </a:solidFill>
                <a:latin typeface="Arial"/>
                <a:ea typeface="Arial"/>
              </a:rPr>
              <a:t>Çekme	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deneyi</a:t>
            </a:r>
            <a:r>
              <a:rPr lang="en-US" altLang="zh-CN" sz="2400" spc="5" dirty="0">
                <a:solidFill>
                  <a:srgbClr val="BF0000"/>
                </a:solidFill>
                <a:latin typeface="Arial"/>
                <a:ea typeface="Arial"/>
              </a:rPr>
              <a:t>,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malzemelerin	farklı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yükleme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716277" y="4977155"/>
            <a:ext cx="7222186" cy="731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koşullarında,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yer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değiştirmeleri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dayanım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sınırlarını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belirlemek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amacıyla</a:t>
            </a:r>
            <a:r>
              <a:rPr lang="en-US" altLang="zh-CN" sz="24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yapılır.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2"/>
          <p:cNvSpPr txBox="1"/>
          <p:nvPr/>
        </p:nvSpPr>
        <p:spPr>
          <a:xfrm>
            <a:off x="1361566" y="232313"/>
            <a:ext cx="7580793" cy="2701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8828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Katı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Cisimlerin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Mekanik</a:t>
            </a:r>
            <a:r>
              <a:rPr lang="en-US" altLang="zh-CN" sz="3200" b="1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Özellikleri</a:t>
            </a:r>
          </a:p>
          <a:p>
            <a:pPr marL="283463" indent="-283463" hangingPunct="0">
              <a:lnSpc>
                <a:spcPct val="99583"/>
              </a:lnSpc>
              <a:spcBef>
                <a:spcPts val="160"/>
              </a:spcBef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Deneysel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ortamda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çeliğine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uygulanan</a:t>
            </a:r>
            <a:r>
              <a:rPr lang="en-US" altLang="zh-CN" sz="2400" spc="-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çekme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kuvveti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sonucu,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artan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yükleme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koşulları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altında,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belirli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sınıra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kadar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uygulanan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kuvvet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miktarı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uzama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arasında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doğrusal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ilişkinin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bulunduğu,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Robert</a:t>
            </a:r>
            <a:r>
              <a:rPr lang="en-US" altLang="zh-CN" sz="2400" i="1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Hooke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(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Hooke</a:t>
            </a:r>
            <a:r>
              <a:rPr lang="en-US" altLang="zh-CN" sz="2400" b="1" i="1" spc="5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Kanunu)</a:t>
            </a:r>
            <a:r>
              <a:rPr lang="en-US" altLang="zh-CN" sz="2400" b="1" i="1" spc="5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tarafından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atılmıştır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61566" y="3011744"/>
            <a:ext cx="760779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0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arasındaki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ilişkinin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61566" y="3379966"/>
            <a:ext cx="7580145" cy="2710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991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doğrusal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(lineer)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olduğu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cisme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Hooke</a:t>
            </a:r>
            <a:r>
              <a:rPr lang="en-US" altLang="zh-CN" sz="2400" b="1" i="1" spc="139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cismi</a:t>
            </a:r>
            <a:r>
              <a:rPr lang="en-US" altLang="zh-CN" sz="2400" b="1" i="1" spc="139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verilir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30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spc="89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8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kanuna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BF0000"/>
                </a:solidFill>
                <a:latin typeface="Arial"/>
                <a:ea typeface="Arial"/>
              </a:rPr>
              <a:t>“</a:t>
            </a:r>
            <a:r>
              <a:rPr lang="en-US" altLang="zh-CN" sz="2400" i="1" spc="55" dirty="0">
                <a:solidFill>
                  <a:srgbClr val="BF0000"/>
                </a:solidFill>
                <a:latin typeface="Arial"/>
                <a:ea typeface="Arial"/>
              </a:rPr>
              <a:t>kuvvet</a:t>
            </a:r>
            <a:r>
              <a:rPr lang="en-US" altLang="zh-CN" sz="2400" i="1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spc="69" dirty="0">
                <a:solidFill>
                  <a:srgbClr val="BF0000"/>
                </a:solidFill>
                <a:latin typeface="Arial"/>
                <a:ea typeface="Arial"/>
              </a:rPr>
              <a:t>ne</a:t>
            </a:r>
            <a:r>
              <a:rPr lang="en-US" altLang="zh-CN" sz="2400" i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spc="60" dirty="0">
                <a:solidFill>
                  <a:srgbClr val="BF0000"/>
                </a:solidFill>
                <a:latin typeface="Arial"/>
                <a:ea typeface="Arial"/>
              </a:rPr>
              <a:t>kadar</a:t>
            </a:r>
            <a:r>
              <a:rPr lang="en-US" altLang="zh-CN" sz="2400" i="1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spc="50" dirty="0">
                <a:solidFill>
                  <a:srgbClr val="BF0000"/>
                </a:solidFill>
                <a:latin typeface="Arial"/>
                <a:ea typeface="Arial"/>
              </a:rPr>
              <a:t>ise</a:t>
            </a:r>
            <a:r>
              <a:rPr lang="en-US" altLang="zh-CN" sz="2400" i="1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spc="69" dirty="0">
                <a:solidFill>
                  <a:srgbClr val="BF0000"/>
                </a:solidFill>
                <a:latin typeface="Arial"/>
                <a:ea typeface="Arial"/>
              </a:rPr>
              <a:t>uzama</a:t>
            </a:r>
            <a:r>
              <a:rPr lang="en-US" altLang="zh-CN" sz="2400" i="1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spc="64" dirty="0">
                <a:solidFill>
                  <a:srgbClr val="BF0000"/>
                </a:solidFill>
                <a:latin typeface="Arial"/>
                <a:ea typeface="Arial"/>
              </a:rPr>
              <a:t>da</a:t>
            </a:r>
            <a:r>
              <a:rPr lang="en-US" altLang="zh-CN" sz="2400" i="1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spc="69" dirty="0">
                <a:solidFill>
                  <a:srgbClr val="BF0000"/>
                </a:solidFill>
                <a:latin typeface="Arial"/>
                <a:ea typeface="Arial"/>
              </a:rPr>
              <a:t>o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spc="-10" dirty="0">
                <a:solidFill>
                  <a:srgbClr val="BF0000"/>
                </a:solidFill>
                <a:latin typeface="Arial"/>
                <a:ea typeface="Arial"/>
              </a:rPr>
              <a:t>kadardır”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denilir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3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Ancak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cismin,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kuvvetin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belirli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büyüklük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sınırı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aşılınca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Hooke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özelliği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göstermesi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mümkün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değildir.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sınır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değerine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orantılılık</a:t>
            </a:r>
            <a:r>
              <a:rPr lang="en-US" altLang="zh-CN" sz="2400" i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sınırı</a:t>
            </a:r>
            <a:r>
              <a:rPr lang="en-US" altLang="zh-CN" sz="2400" i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6"/>
          <p:cNvSpPr txBox="1"/>
          <p:nvPr/>
        </p:nvSpPr>
        <p:spPr>
          <a:xfrm>
            <a:off x="1642617" y="246664"/>
            <a:ext cx="672657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Katı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Cisimlerin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Mekanik</a:t>
            </a:r>
            <a:r>
              <a:rPr lang="en-US" altLang="zh-CN" sz="3200" b="1" spc="2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Özellikleri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404236" y="1049722"/>
            <a:ext cx="4103671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092197" algn="l"/>
                <a:tab pos="3235197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σ	Akma</a:t>
            </a:r>
            <a:r>
              <a:rPr lang="en-US" altLang="zh-CN" sz="900" spc="-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Bölgesi	Kopma</a:t>
            </a:r>
            <a:r>
              <a:rPr lang="en-US" altLang="zh-CN" sz="900" spc="-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Bölgesi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394450" y="1392091"/>
            <a:ext cx="196832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356227" y="1974894"/>
            <a:ext cx="203231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568953" y="2172760"/>
            <a:ext cx="203232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639434" y="2318429"/>
            <a:ext cx="209519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900172" y="2630468"/>
            <a:ext cx="209519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2759964" y="3620304"/>
            <a:ext cx="181750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Times New Roman"/>
                <a:ea typeface="Times New Roman"/>
              </a:rPr>
              <a:t>θ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350261" y="3966273"/>
            <a:ext cx="5200260" cy="233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70000"/>
              </a:lnSpc>
              <a:tabLst>
                <a:tab pos="5025263" algn="l"/>
              </a:tabLst>
            </a:pPr>
            <a:r>
              <a:rPr lang="en-US" altLang="zh-CN" sz="900" spc="-5" dirty="0">
                <a:solidFill>
                  <a:srgbClr val="000000"/>
                </a:solidFill>
                <a:latin typeface="Times New Roman"/>
                <a:ea typeface="Times New Roman"/>
              </a:rPr>
              <a:t>0	</a:t>
            </a:r>
            <a:r>
              <a:rPr lang="en-US" altLang="zh-CN" sz="900" spc="-45" dirty="0">
                <a:solidFill>
                  <a:srgbClr val="000000"/>
                </a:solidFill>
                <a:latin typeface="Times New Roman"/>
                <a:ea typeface="Times New Roman"/>
              </a:rPr>
              <a:t>ε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639314" y="4341031"/>
            <a:ext cx="330107" cy="275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5" dirty="0">
                <a:solidFill>
                  <a:srgbClr val="000000"/>
                </a:solidFill>
                <a:latin typeface="Times New Roman"/>
                <a:ea typeface="Times New Roman"/>
              </a:rPr>
              <a:t>Ela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stik</a:t>
            </a:r>
          </a:p>
          <a:p>
            <a:pPr marL="0" indent="28955">
              <a:lnSpc>
                <a:spcPct val="100000"/>
              </a:lnSpc>
            </a:pPr>
            <a:r>
              <a:rPr lang="en-US" altLang="zh-CN" sz="900" spc="-5" dirty="0">
                <a:solidFill>
                  <a:srgbClr val="000000"/>
                </a:solidFill>
                <a:latin typeface="Times New Roman"/>
                <a:ea typeface="Times New Roman"/>
              </a:rPr>
              <a:t>Bö</a:t>
            </a:r>
            <a:r>
              <a:rPr lang="en-US" altLang="zh-CN" sz="900" dirty="0">
                <a:solidFill>
                  <a:srgbClr val="000000"/>
                </a:solidFill>
                <a:latin typeface="Times New Roman"/>
                <a:ea typeface="Times New Roman"/>
              </a:rPr>
              <a:t>lge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302252" y="4400847"/>
            <a:ext cx="681567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10" dirty="0">
                <a:solidFill>
                  <a:srgbClr val="000000"/>
                </a:solidFill>
                <a:latin typeface="Times New Roman"/>
                <a:ea typeface="Times New Roman"/>
              </a:rPr>
              <a:t>Plastik</a:t>
            </a:r>
            <a:r>
              <a:rPr lang="en-US" altLang="zh-CN" sz="9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900" spc="20" dirty="0">
                <a:solidFill>
                  <a:srgbClr val="000000"/>
                </a:solidFill>
                <a:latin typeface="Times New Roman"/>
                <a:ea typeface="Times New Roman"/>
              </a:rPr>
              <a:t>Bölge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037076" y="5919787"/>
            <a:ext cx="199104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Arial"/>
                <a:ea typeface="Arial"/>
              </a:rPr>
              <a:t>Hooke</a:t>
            </a:r>
            <a:r>
              <a:rPr lang="en-US" altLang="zh-CN" sz="18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Diyagramı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79"/>
          <p:cNvSpPr txBox="1"/>
          <p:nvPr/>
        </p:nvSpPr>
        <p:spPr>
          <a:xfrm>
            <a:off x="1432813" y="79244"/>
            <a:ext cx="7509509" cy="43904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581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Katı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Cisimlerin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Mekanik</a:t>
            </a:r>
            <a:r>
              <a:rPr lang="en-US" altLang="zh-CN" sz="3200" b="1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Özellikleri</a:t>
            </a:r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6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Diyagrama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orantılılık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sınırına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(A)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kadar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bölgeye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orantılılık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bölgesi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  <a:p>
            <a:pPr marL="283463" indent="-283463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bölgede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orantılı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artacaktır.</a:t>
            </a:r>
          </a:p>
          <a:p>
            <a:pPr>
              <a:lnSpc>
                <a:spcPts val="509"/>
              </a:lnSpc>
            </a:pPr>
            <a:endParaRPr lang="en-US" dirty="0" smtClean="0"/>
          </a:p>
          <a:p>
            <a:pPr marL="283463" indent="-283463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1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sınırın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hemen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yanındaki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noktasına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kadar,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uygulanan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kaldırıldığında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ilk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geri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dönebilmektedir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432813" y="4637709"/>
            <a:ext cx="753592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012316" algn="l"/>
                <a:tab pos="2623184" algn="l"/>
                <a:tab pos="3743578" algn="l"/>
                <a:tab pos="4966207" algn="l"/>
                <a:tab pos="6476492" algn="l"/>
              </a:tabLst>
            </a:pPr>
            <a:r>
              <a:rPr lang="en-US" altLang="zh-CN" sz="1900" spc="-44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340" dirty="0">
                <a:solidFill>
                  <a:srgbClr val="000000"/>
                </a:solidFill>
                <a:latin typeface="Arial"/>
                <a:ea typeface="Arial"/>
              </a:rPr>
              <a:t>Bu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noktadan	sonra	cismin	elastiklik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özelliği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716277" y="5186349"/>
            <a:ext cx="725332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231517" algn="l"/>
                <a:tab pos="3071494" algn="l"/>
                <a:tab pos="4249546" algn="l"/>
                <a:tab pos="5380735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kaybolmakta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ve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farklı	şekil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değiştirmeler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16277" y="5645294"/>
            <a:ext cx="7223694" cy="1093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491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oluşmaktadır.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nedenle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noktasına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elastiklik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sınırı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4"/>
          <p:cNvSpPr txBox="1"/>
          <p:nvPr/>
        </p:nvSpPr>
        <p:spPr>
          <a:xfrm>
            <a:off x="1890395" y="124003"/>
            <a:ext cx="671807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Katı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Cisimlerin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Mekanik</a:t>
            </a:r>
            <a:r>
              <a:rPr lang="en-US" altLang="zh-CN" sz="3200" b="1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Özellikleri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289938" y="740841"/>
            <a:ext cx="768057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431033" algn="l"/>
                <a:tab pos="4681092" algn="l"/>
                <a:tab pos="5927725" algn="l"/>
              </a:tabLst>
            </a:pPr>
            <a:r>
              <a:rPr lang="en-US" altLang="zh-CN" sz="1900" spc="-17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2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ea typeface="Arial"/>
              </a:rPr>
              <a:t>Projelemede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malzemelerin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yükler	karşısındaki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289938" y="1106601"/>
            <a:ext cx="7651723" cy="4252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tepkilerinin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belirli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olması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gerekir.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Diyagramda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noktasından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sonra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artırılmasa</a:t>
            </a:r>
            <a:r>
              <a:rPr lang="en-US" altLang="zh-CN" sz="2400" spc="-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boyunda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uzamalar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kesitinde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incelmeler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görülür.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noktasında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akışa</a:t>
            </a:r>
            <a:r>
              <a:rPr lang="en-US" altLang="zh-CN" sz="24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geçtiğinden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noktaya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spc="100" dirty="0">
                <a:solidFill>
                  <a:srgbClr val="BF0000"/>
                </a:solidFill>
                <a:latin typeface="Arial"/>
                <a:ea typeface="Arial"/>
              </a:rPr>
              <a:t>akma</a:t>
            </a:r>
            <a:r>
              <a:rPr lang="en-US" altLang="zh-CN" sz="2400" b="1" i="1" spc="4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b="1" i="1" spc="60" dirty="0">
                <a:solidFill>
                  <a:srgbClr val="BF0000"/>
                </a:solidFill>
                <a:latin typeface="Arial"/>
                <a:ea typeface="Arial"/>
              </a:rPr>
              <a:t>sınırı</a:t>
            </a:r>
            <a:r>
              <a:rPr lang="en-US" altLang="zh-CN" sz="2400" b="1" i="1" spc="4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sınırdaki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dayanımın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maksimum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ea typeface="Arial"/>
              </a:rPr>
              <a:t>gerilme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5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noktasında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cisim,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azalmasından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dolayı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kopmuştur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nedenle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D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noktasına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44" dirty="0">
                <a:solidFill>
                  <a:srgbClr val="BF0000"/>
                </a:solidFill>
                <a:latin typeface="Arial"/>
                <a:ea typeface="Arial"/>
              </a:rPr>
              <a:t>kopma</a:t>
            </a:r>
            <a:r>
              <a:rPr lang="en-US" altLang="zh-CN" sz="2400" b="1" i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i="1" spc="34" dirty="0">
                <a:solidFill>
                  <a:srgbClr val="BF0000"/>
                </a:solidFill>
                <a:latin typeface="Arial"/>
                <a:ea typeface="Arial"/>
              </a:rPr>
              <a:t>noktası</a:t>
            </a:r>
            <a:r>
              <a:rPr lang="en-US" altLang="zh-CN" sz="2400" b="1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verilir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46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kopmaya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kadar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uzamasının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ilk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oranına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kopma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uzaması</a:t>
            </a:r>
            <a:r>
              <a:rPr lang="en-US" altLang="zh-CN" sz="2400" i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289938" y="5435650"/>
            <a:ext cx="767777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2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Kopma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uzaması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değeri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malzemeye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573402" y="5801410"/>
            <a:ext cx="7366248" cy="732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gevrek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,</a:t>
            </a:r>
            <a:r>
              <a:rPr lang="en-US" altLang="zh-CN" sz="2400" spc="139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değerin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büyük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olduğu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malzemeye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sünek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(düktil)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malzeme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90"/>
          <p:cNvSpPr txBox="1"/>
          <p:nvPr/>
        </p:nvSpPr>
        <p:spPr>
          <a:xfrm>
            <a:off x="1890395" y="163098"/>
            <a:ext cx="671802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Katı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Cisimlerin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Mekanik</a:t>
            </a:r>
            <a:r>
              <a:rPr lang="en-US" altLang="zh-CN" sz="3200" b="1" spc="-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Özellikleri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432813" y="669213"/>
            <a:ext cx="753617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8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Hooke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diyagramına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göre,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malzemenin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emniyetli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716277" y="1034973"/>
            <a:ext cx="7138960" cy="73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taşıyabileceği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fazla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noktasına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kadardır.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Hesaplamalarda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B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çakıştırılır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716277" y="1766747"/>
            <a:ext cx="725422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873376" algn="l"/>
                <a:tab pos="3440303" algn="l"/>
                <a:tab pos="5652007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noktadaki	gerilme	malzemenin	</a:t>
            </a:r>
            <a:r>
              <a:rPr lang="en-US" altLang="zh-CN" sz="2400" i="1" spc="-5" dirty="0">
                <a:solidFill>
                  <a:srgbClr val="BF0000"/>
                </a:solidFill>
                <a:latin typeface="Arial"/>
                <a:ea typeface="Arial"/>
              </a:rPr>
              <a:t>maksimum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432813" y="2136332"/>
            <a:ext cx="7508035" cy="1977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12083"/>
              </a:lnSpc>
            </a:pP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gerilmesini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(σ</a:t>
            </a:r>
            <a:r>
              <a:rPr lang="en-US" altLang="zh-CN" sz="1600" i="1" dirty="0">
                <a:solidFill>
                  <a:srgbClr val="BF0000"/>
                </a:solidFill>
                <a:latin typeface="Arial"/>
                <a:ea typeface="Arial"/>
              </a:rPr>
              <a:t>max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)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ifade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eder.</a:t>
            </a:r>
          </a:p>
          <a:p>
            <a:pPr marL="283463" indent="-283463" hangingPunct="0">
              <a:lnSpc>
                <a:spcPct val="99583"/>
              </a:lnSpc>
              <a:spcBef>
                <a:spcPts val="220"/>
              </a:spcBef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5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elemanlarının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projelendirilmesinde</a:t>
            </a:r>
            <a:r>
              <a:rPr lang="en-US" altLang="zh-CN" sz="2400" spc="-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maksimum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değerin</a:t>
            </a:r>
            <a:r>
              <a:rPr lang="en-US" altLang="zh-CN" sz="24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oluşacağı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kabul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değere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emniyet</a:t>
            </a:r>
            <a:r>
              <a:rPr lang="en-US" altLang="zh-CN" sz="2400" i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gerilmesi</a:t>
            </a:r>
            <a:r>
              <a:rPr lang="en-US" altLang="zh-CN" sz="2400" i="1" spc="-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7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Malzemede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gerçek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koşullarda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oluşacak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gerilme,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716277" y="4114342"/>
            <a:ext cx="725387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425320" algn="l"/>
                <a:tab pos="3005962" algn="l"/>
                <a:tab pos="4618735" algn="l"/>
                <a:tab pos="5891276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	gerilmesi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değerinin	altında	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olmalıdır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716277" y="4480250"/>
            <a:ext cx="7223145" cy="731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Maksimum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gerilmenin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emniyet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gerilmesine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oranına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emniyet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katsayısı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6794" y="285399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25625" y="901700"/>
          <a:ext cx="7154798" cy="521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7468"/>
                <a:gridCol w="6077330"/>
              </a:tblGrid>
              <a:tr h="477646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07061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424">
                <a:tc>
                  <a:txBody>
                    <a:bodyPr/>
                    <a:lstStyle/>
                    <a:p>
                      <a:pPr>
                        <a:lnSpc>
                          <a:spcPts val="665"/>
                        </a:lnSpc>
                      </a:pPr>
                      <a:endParaRPr lang="en-US" dirty="0" smtClean="0"/>
                    </a:p>
                    <a:p>
                      <a:pPr marL="0" indent="459105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296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59105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297">
                <a:tc>
                  <a:txBody>
                    <a:bodyPr/>
                    <a:lstStyle/>
                    <a:p>
                      <a:pPr>
                        <a:lnSpc>
                          <a:spcPts val="665"/>
                        </a:lnSpc>
                      </a:pPr>
                      <a:endParaRPr lang="en-US" dirty="0" smtClean="0"/>
                    </a:p>
                    <a:p>
                      <a:pPr marL="0" indent="344805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424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44805">
                        <a:lnSpc>
                          <a:spcPct val="100000"/>
                        </a:lnSpc>
                      </a:pP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296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59105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423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59105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297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274701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296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96621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1373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03073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397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03073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505966" y="366007"/>
            <a:ext cx="7435239" cy="2702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827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29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Kavramları</a:t>
            </a:r>
          </a:p>
          <a:p>
            <a:pPr>
              <a:lnSpc>
                <a:spcPts val="195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3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Projede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öngörülen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yükleri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emniyetli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biçimde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taşıyıcı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sistemler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Taşıyıcı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durumlarına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boyutlarına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göre,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çubuk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,</a:t>
            </a:r>
            <a:r>
              <a:rPr lang="en-US" altLang="zh-CN" sz="2400" spc="17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plak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,</a:t>
            </a:r>
            <a:r>
              <a:rPr lang="en-US" altLang="zh-CN" sz="2400" spc="16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levha</a:t>
            </a:r>
            <a:r>
              <a:rPr lang="en-US" altLang="zh-CN" sz="2400" i="1" spc="16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kabuk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sınıflandırılabilir.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05966" y="3145475"/>
            <a:ext cx="746424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7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Times New Roman"/>
                <a:ea typeface="Times New Roman"/>
              </a:rPr>
              <a:t>Çubuklar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400" spc="-55" dirty="0">
                <a:solidFill>
                  <a:srgbClr val="BF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tek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boyutlu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taşıyıcı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sistemler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2400" spc="-6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ele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5966" y="3511235"/>
            <a:ext cx="7428187" cy="1981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ea typeface="Times New Roman"/>
              </a:rPr>
              <a:t>alınmaktadır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Çubuk,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iki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boyutu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üçüncü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boyutuna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göre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küçük</a:t>
            </a:r>
            <a:r>
              <a:rPr lang="en-US" altLang="zh-CN" sz="2400" spc="-1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69" dirty="0">
                <a:solidFill>
                  <a:srgbClr val="000000"/>
                </a:solidFill>
                <a:latin typeface="Times New Roman"/>
                <a:ea typeface="Times New Roman"/>
              </a:rPr>
              <a:t>cisimdir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2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24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çubukta</a:t>
            </a:r>
            <a:r>
              <a:rPr lang="en-US" altLang="zh-CN" sz="24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Times New Roman"/>
                <a:ea typeface="Times New Roman"/>
              </a:rPr>
              <a:t>eksen</a:t>
            </a:r>
            <a:r>
              <a:rPr lang="en-US" altLang="zh-CN" sz="2400" i="1" spc="-10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400" i="1" dirty="0">
                <a:solidFill>
                  <a:srgbClr val="BF0000"/>
                </a:solidFill>
                <a:latin typeface="Times New Roman"/>
                <a:ea typeface="Times New Roman"/>
              </a:rPr>
              <a:t>tarafsız</a:t>
            </a:r>
            <a:r>
              <a:rPr lang="en-US" altLang="zh-CN" sz="2400" i="1" spc="-10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Times New Roman"/>
                <a:ea typeface="Times New Roman"/>
              </a:rPr>
              <a:t>eksen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),</a:t>
            </a:r>
            <a:r>
              <a:rPr lang="en-US" altLang="zh-CN" sz="2400" spc="-10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Times New Roman"/>
                <a:ea typeface="Times New Roman"/>
              </a:rPr>
              <a:t>boy</a:t>
            </a:r>
            <a:r>
              <a:rPr lang="en-US" altLang="zh-CN" sz="2400" i="1" spc="-10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400" i="1" dirty="0">
                <a:solidFill>
                  <a:srgbClr val="BF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)</a:t>
            </a:r>
            <a:r>
              <a:rPr lang="en-US" altLang="zh-CN" sz="2400" spc="-10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24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2400" i="1" spc="-109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Times New Roman"/>
                <a:ea typeface="Times New Roman"/>
              </a:rPr>
              <a:t>kesitinin</a:t>
            </a:r>
            <a:r>
              <a:rPr lang="en-US" altLang="zh-CN" sz="2400" i="1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0" dirty="0">
                <a:solidFill>
                  <a:srgbClr val="BF0000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2400" i="1" spc="-44" dirty="0">
                <a:solidFill>
                  <a:srgbClr val="BF0000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2400" spc="-30" dirty="0">
                <a:solidFill>
                  <a:srgbClr val="BF0000"/>
                </a:solidFill>
                <a:latin typeface="Times New Roman"/>
                <a:ea typeface="Times New Roman"/>
              </a:rPr>
              <a:t>)</a:t>
            </a:r>
            <a:r>
              <a:rPr lang="en-US" altLang="zh-CN" sz="240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/>
                <a:ea typeface="Times New Roman"/>
              </a:rPr>
              <a:t>bilinmesine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gereksinim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ea typeface="Times New Roman"/>
              </a:rPr>
              <a:t>vardır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1361566" y="286506"/>
            <a:ext cx="7500768" cy="5630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1766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259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Kavramları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8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8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44" dirty="0">
                <a:solidFill>
                  <a:srgbClr val="000000"/>
                </a:solidFill>
                <a:latin typeface="Times New Roman"/>
                <a:ea typeface="Times New Roman"/>
              </a:rPr>
              <a:t>Eksen,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kesitin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ea typeface="Calibri"/>
              </a:rPr>
              <a:t>ğ</a:t>
            </a:r>
            <a:r>
              <a:rPr lang="en-US" altLang="zh-CN" sz="2400" spc="-35" dirty="0">
                <a:solidFill>
                  <a:srgbClr val="000000"/>
                </a:solidFill>
                <a:latin typeface="Times New Roman"/>
                <a:ea typeface="Times New Roman"/>
              </a:rPr>
              <a:t>ırlık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ea typeface="Times New Roman"/>
              </a:rPr>
              <a:t>merkezinden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/>
                <a:ea typeface="Times New Roman"/>
              </a:rPr>
              <a:t>dik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5" dirty="0">
                <a:solidFill>
                  <a:srgbClr val="000000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24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5" dirty="0">
                <a:solidFill>
                  <a:srgbClr val="000000"/>
                </a:solidFill>
                <a:latin typeface="Times New Roman"/>
                <a:ea typeface="Times New Roman"/>
              </a:rPr>
              <a:t>geçer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283463" indent="-283463" hangingPunct="0">
              <a:lnSpc>
                <a:spcPct val="100416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0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Kiriş</a:t>
            </a:r>
            <a:r>
              <a:rPr lang="en-US" altLang="zh-CN" sz="24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24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kolonlar</a:t>
            </a:r>
            <a:r>
              <a:rPr lang="en-US" altLang="zh-CN" sz="24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2400" dirty="0">
                <a:solidFill>
                  <a:srgbClr val="BF0000"/>
                </a:solidFill>
                <a:latin typeface="Calibri"/>
                <a:ea typeface="Calibri"/>
              </a:rPr>
              <a:t>ğ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ru</a:t>
            </a:r>
            <a:r>
              <a:rPr lang="en-US" altLang="zh-CN" sz="2400" spc="-9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eksenli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4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halka</a:t>
            </a:r>
            <a:r>
              <a:rPr lang="en-US" altLang="zh-CN" sz="24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24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kemerler</a:t>
            </a:r>
            <a:r>
              <a:rPr lang="en-US" altLang="zh-CN" sz="24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ise</a:t>
            </a:r>
            <a:r>
              <a:rPr lang="en-US" altLang="zh-CN" sz="24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2400" dirty="0">
                <a:solidFill>
                  <a:srgbClr val="BF0000"/>
                </a:solidFill>
                <a:latin typeface="Calibri"/>
                <a:ea typeface="Calibri"/>
              </a:rPr>
              <a:t>ğ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ea typeface="Times New Roman"/>
              </a:rPr>
              <a:t>ri</a:t>
            </a:r>
            <a:r>
              <a:rPr lang="en-US" altLang="zh-CN" sz="240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20" dirty="0">
                <a:solidFill>
                  <a:srgbClr val="BF0000"/>
                </a:solidFill>
                <a:latin typeface="Times New Roman"/>
                <a:ea typeface="Times New Roman"/>
              </a:rPr>
              <a:t>eksenli</a:t>
            </a:r>
            <a:r>
              <a:rPr lang="en-US" altLang="zh-CN" sz="2400" spc="-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20" dirty="0">
                <a:solidFill>
                  <a:srgbClr val="BF0000"/>
                </a:solidFill>
                <a:latin typeface="Times New Roman"/>
                <a:ea typeface="Times New Roman"/>
              </a:rPr>
              <a:t>çubuklar</a:t>
            </a:r>
            <a:r>
              <a:rPr lang="en-US" altLang="zh-CN" sz="2400" spc="-1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ea typeface="Times New Roman"/>
              </a:rPr>
              <a:t>tanımlanır</a:t>
            </a:r>
            <a:r>
              <a:rPr lang="en-US" altLang="zh-CN" sz="2400" spc="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9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8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60" dirty="0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kesit,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ea typeface="Times New Roman"/>
              </a:rPr>
              <a:t>eksene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dik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4" dirty="0">
                <a:solidFill>
                  <a:srgbClr val="000000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4" dirty="0">
                <a:solidFill>
                  <a:srgbClr val="000000"/>
                </a:solidFill>
                <a:latin typeface="Times New Roman"/>
                <a:ea typeface="Times New Roman"/>
              </a:rPr>
              <a:t>alınan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5" dirty="0">
                <a:solidFill>
                  <a:srgbClr val="000000"/>
                </a:solidFill>
                <a:latin typeface="Times New Roman"/>
                <a:ea typeface="Times New Roman"/>
              </a:rPr>
              <a:t>kesiti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ifade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ea typeface="Times New Roman"/>
              </a:rPr>
              <a:t>eder</a:t>
            </a:r>
            <a:r>
              <a:rPr lang="en-US" altLang="zh-CN" sz="2400" spc="-3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58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89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8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Çubuklar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5" dirty="0">
                <a:solidFill>
                  <a:srgbClr val="000000"/>
                </a:solidFill>
                <a:latin typeface="Times New Roman"/>
                <a:ea typeface="Times New Roman"/>
              </a:rPr>
              <a:t>sabit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ea typeface="Calibri"/>
              </a:rPr>
              <a:t>ğ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ea typeface="Times New Roman"/>
              </a:rPr>
              <a:t>işken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kesitli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olabilirler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9"/>
              </a:lnSpc>
            </a:pPr>
            <a:endParaRPr lang="en-US" dirty="0" smtClean="0"/>
          </a:p>
          <a:p>
            <a:pPr marL="0" indent="2177161">
              <a:lnSpc>
                <a:spcPct val="100000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Arial"/>
                <a:ea typeface="Arial"/>
              </a:rPr>
              <a:t>Sabit</a:t>
            </a:r>
            <a:r>
              <a:rPr lang="en-US" altLang="zh-CN" sz="18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18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Arial"/>
                <a:ea typeface="Arial"/>
              </a:rPr>
              <a:t>değişken</a:t>
            </a:r>
            <a:r>
              <a:rPr lang="en-US" altLang="zh-CN" sz="18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Arial"/>
                <a:ea typeface="Arial"/>
              </a:rPr>
              <a:t>kesitli</a:t>
            </a:r>
            <a:r>
              <a:rPr lang="en-US" altLang="zh-CN" sz="18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Arial"/>
                <a:ea typeface="Arial"/>
              </a:rPr>
              <a:t>çubuklar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4"/>
          <p:cNvSpPr txBox="1"/>
          <p:nvPr/>
        </p:nvSpPr>
        <p:spPr>
          <a:xfrm>
            <a:off x="1505966" y="136518"/>
            <a:ext cx="7434320" cy="3486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7367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Mukavemetin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Temel</a:t>
            </a:r>
            <a:r>
              <a:rPr lang="en-US" altLang="zh-CN" sz="3600" b="1" spc="-259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Kavramları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283463" indent="-283463" hangingPunct="0">
              <a:lnSpc>
                <a:spcPct val="95416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5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Plak</a:t>
            </a:r>
            <a:r>
              <a:rPr lang="en-US" altLang="zh-CN" sz="2400" i="1" spc="-9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ve</a:t>
            </a:r>
            <a:r>
              <a:rPr lang="en-US" altLang="zh-CN" sz="2400" i="1" spc="-8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levha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,</a:t>
            </a:r>
            <a:r>
              <a:rPr lang="en-US" altLang="zh-CN" sz="2400" spc="-9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kalınlıkları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diğer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boyutlarına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cisimlerdir.</a:t>
            </a:r>
          </a:p>
          <a:p>
            <a:pPr marL="283463" indent="-283463" hangingPunct="0">
              <a:lnSpc>
                <a:spcPct val="95416"/>
              </a:lnSpc>
              <a:spcBef>
                <a:spcPts val="204"/>
              </a:spcBef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56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yüzeyine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taşıyan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cisimlere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BF0000"/>
                </a:solidFill>
                <a:latin typeface="Arial"/>
                <a:ea typeface="Arial"/>
              </a:rPr>
              <a:t>plak,</a:t>
            </a:r>
            <a:r>
              <a:rPr lang="en-US" altLang="zh-CN" sz="2400" spc="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düzleme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taşıyan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cisimlere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5" dirty="0">
                <a:solidFill>
                  <a:srgbClr val="BF0000"/>
                </a:solidFill>
                <a:latin typeface="Arial"/>
                <a:ea typeface="Arial"/>
              </a:rPr>
              <a:t>levha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verilir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 marL="283463" indent="-283463" hangingPunct="0">
              <a:lnSpc>
                <a:spcPct val="94166"/>
              </a:lnSpc>
              <a:spcBef>
                <a:spcPts val="179"/>
              </a:spcBef>
              <a:tabLst>
                <a:tab pos="1485900" algn="l"/>
                <a:tab pos="3113912" algn="l"/>
                <a:tab pos="4622927" algn="l"/>
                <a:tab pos="6353047" algn="l"/>
              </a:tabLst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9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Kabuk</a:t>
            </a:r>
            <a:r>
              <a:rPr lang="en-US" altLang="zh-CN" sz="2400" i="1" spc="-1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ise,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yüzeyi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eğrisel</a:t>
            </a:r>
            <a:r>
              <a:rPr lang="en-US" altLang="zh-CN" sz="24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taşıyıcı</a:t>
            </a:r>
            <a:r>
              <a:rPr lang="en-US" altLang="zh-CN" sz="2400" spc="-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sistemdir.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Kabuk	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sistemler,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silindirik,	hiperbolik,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küresel</a:t>
            </a:r>
          </a:p>
          <a:p>
            <a:pPr marL="0" indent="283463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tiplerde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olabilir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82747" y="5565076"/>
            <a:ext cx="439604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622802" algn="l"/>
              </a:tabLst>
            </a:pPr>
            <a:r>
              <a:rPr lang="en-US" altLang="zh-CN" sz="1800" i="1" spc="-5" dirty="0">
                <a:solidFill>
                  <a:srgbClr val="000000"/>
                </a:solidFill>
                <a:latin typeface="Arial"/>
                <a:ea typeface="Arial"/>
              </a:rPr>
              <a:t>Levha	</a:t>
            </a:r>
            <a:r>
              <a:rPr lang="en-US" altLang="zh-CN" sz="1800" i="1" spc="-15" dirty="0">
                <a:solidFill>
                  <a:srgbClr val="000000"/>
                </a:solidFill>
                <a:latin typeface="Arial"/>
                <a:ea typeface="Arial"/>
              </a:rPr>
              <a:t>Kabuk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1432813" y="130683"/>
            <a:ext cx="7421493" cy="1048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00807">
              <a:lnSpc>
                <a:spcPct val="100000"/>
              </a:lnSpc>
            </a:pPr>
            <a:r>
              <a:rPr lang="en-US" altLang="zh-CN" sz="3600" b="1" spc="-5" dirty="0">
                <a:solidFill>
                  <a:srgbClr val="552112"/>
                </a:solidFill>
                <a:latin typeface="Arial"/>
                <a:ea typeface="Arial"/>
              </a:rPr>
              <a:t>Ger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ilme</a:t>
            </a:r>
          </a:p>
          <a:p>
            <a:pPr>
              <a:lnSpc>
                <a:spcPts val="10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47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kuvvetler,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etkileri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altındaki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moleküllerini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16277" y="1179753"/>
            <a:ext cx="725245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775841" algn="l"/>
                <a:tab pos="3463163" algn="l"/>
                <a:tab pos="4879340" algn="l"/>
                <a:tab pos="5549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birbirinden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ayırmaya,	ezmeye	ve	kaydırmaya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2813" y="1545513"/>
            <a:ext cx="7508331" cy="3962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99583"/>
              </a:lnSpc>
            </a:pP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çalışırlar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karşısında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molekülleri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yer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değiştirerek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denge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konumlarını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korumaya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çalışır.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45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moleküllerinin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oluşturduğu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kuvvetlere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iç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kuvvetler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verilir.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40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İç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kuvvetlerin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birim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alanına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etkiyen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miktarı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gerilme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adlandırılır.</a:t>
            </a:r>
          </a:p>
          <a:p>
            <a:pPr>
              <a:lnSpc>
                <a:spcPts val="640"/>
              </a:lnSpc>
            </a:pPr>
            <a:endParaRPr lang="en-US" dirty="0" smtClean="0"/>
          </a:p>
          <a:p>
            <a:pPr marL="283463" indent="-283463" hangingPunct="0">
              <a:lnSpc>
                <a:spcPct val="99166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Gerilme,</a:t>
            </a:r>
            <a:r>
              <a:rPr lang="en-US" altLang="zh-CN" sz="24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kuvvetin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herhangi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noktadaki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dağılma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şiddeti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tanımlanabilir.</a:t>
            </a:r>
          </a:p>
          <a:p>
            <a:pPr>
              <a:lnSpc>
                <a:spcPts val="630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kuvvetler,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ettiği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alanına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oluşturuyorsa</a:t>
            </a:r>
            <a:r>
              <a:rPr lang="en-US" altLang="zh-CN" sz="24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bunlara</a:t>
            </a:r>
            <a:r>
              <a:rPr lang="en-US" altLang="zh-CN" sz="24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normal</a:t>
            </a:r>
            <a:r>
              <a:rPr lang="en-US" altLang="zh-CN" sz="2400" i="1" spc="1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gerilme</a:t>
            </a:r>
            <a:r>
              <a:rPr lang="en-US" altLang="zh-CN" sz="2400" i="1" spc="1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(σ),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16277" y="5505647"/>
            <a:ext cx="7252456" cy="35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7916"/>
              </a:lnSpc>
              <a:tabLst>
                <a:tab pos="980313" algn="l"/>
                <a:tab pos="2332100" algn="l"/>
                <a:tab pos="3600322" algn="l"/>
                <a:tab pos="5295391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kesit	alanına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paralel	gerilmeler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oluşturuyorsa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16277" y="5864203"/>
            <a:ext cx="4144284" cy="37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2400" i="1" spc="-35" dirty="0">
                <a:solidFill>
                  <a:srgbClr val="BF0000"/>
                </a:solidFill>
                <a:latin typeface="Arial"/>
                <a:ea typeface="Arial"/>
              </a:rPr>
              <a:t>teğetsel</a:t>
            </a:r>
            <a:r>
              <a:rPr lang="en-US" altLang="zh-CN" sz="2400" i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i="1" spc="-34" dirty="0">
                <a:solidFill>
                  <a:srgbClr val="BF0000"/>
                </a:solidFill>
                <a:latin typeface="Arial"/>
                <a:ea typeface="Arial"/>
              </a:rPr>
              <a:t>gerilme</a:t>
            </a:r>
            <a:r>
              <a:rPr lang="en-US" altLang="zh-CN" sz="2400" i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25" dirty="0">
                <a:solidFill>
                  <a:srgbClr val="BF0000"/>
                </a:solidFill>
                <a:latin typeface="Arial"/>
                <a:ea typeface="Arial"/>
              </a:rPr>
              <a:t>(</a:t>
            </a:r>
            <a:r>
              <a:rPr lang="zh-CN" altLang="en-US" sz="2400" spc="-80" dirty="0">
                <a:solidFill>
                  <a:srgbClr val="BF0000"/>
                </a:solidFill>
                <a:latin typeface="宋体"/>
                <a:ea typeface="宋体"/>
              </a:rPr>
              <a:t>Ꞇ</a:t>
            </a:r>
            <a:r>
              <a:rPr lang="en-US" altLang="zh-CN" sz="2400" spc="-25" dirty="0">
                <a:solidFill>
                  <a:srgbClr val="BF0000"/>
                </a:solidFill>
                <a:latin typeface="Arial"/>
                <a:ea typeface="Arial"/>
              </a:rPr>
              <a:t>)</a:t>
            </a:r>
            <a:r>
              <a:rPr lang="en-US" altLang="zh-CN" sz="2400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ea typeface="Arial"/>
              </a:rPr>
              <a:t>adı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verilir</a:t>
            </a:r>
            <a:r>
              <a:rPr lang="en-US" altLang="zh-CN" sz="2400" spc="-3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1505966" y="187071"/>
            <a:ext cx="7433404" cy="172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27655">
              <a:lnSpc>
                <a:spcPct val="100000"/>
              </a:lnSpc>
            </a:pPr>
            <a:r>
              <a:rPr lang="en-US" altLang="zh-CN" sz="3600" b="1" spc="-5" dirty="0">
                <a:solidFill>
                  <a:srgbClr val="552112"/>
                </a:solidFill>
                <a:latin typeface="Arial"/>
                <a:ea typeface="Arial"/>
              </a:rPr>
              <a:t>Ger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ilme</a:t>
            </a:r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7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Cismi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basmaya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çekmeye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çalışan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normal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gerilmelerdir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8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Teğetsel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yüzeyi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üzerinde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89429" y="1914575"/>
            <a:ext cx="717961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080516" algn="l"/>
                <a:tab pos="3043809" algn="l"/>
                <a:tab pos="3752723" algn="l"/>
                <a:tab pos="4478147" algn="l"/>
                <a:tab pos="6086348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cismi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kaydırmaya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ya	da	kesmeye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çalışan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05966" y="2280336"/>
            <a:ext cx="7427672" cy="3232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gerilmelerdir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spc="-109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0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spc="-75" dirty="0">
                <a:solidFill>
                  <a:srgbClr val="BF0000"/>
                </a:solidFill>
                <a:latin typeface="Times New Roman"/>
                <a:ea typeface="Times New Roman"/>
              </a:rPr>
              <a:t>Basma</a:t>
            </a:r>
            <a:r>
              <a:rPr lang="en-US" altLang="zh-CN" sz="2400" i="1" spc="-34" dirty="0">
                <a:solidFill>
                  <a:srgbClr val="BF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i="1" spc="-55" dirty="0">
                <a:solidFill>
                  <a:srgbClr val="BF0000"/>
                </a:solidFill>
                <a:latin typeface="Times New Roman"/>
                <a:ea typeface="Times New Roman"/>
              </a:rPr>
              <a:t>gerilmesi</a:t>
            </a:r>
            <a:r>
              <a:rPr lang="en-US" altLang="zh-CN" sz="2400" spc="-55" dirty="0">
                <a:solidFill>
                  <a:srgbClr val="BF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400" spc="-34" dirty="0">
                <a:solidFill>
                  <a:srgbClr val="BF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spc="-60" dirty="0">
                <a:solidFill>
                  <a:srgbClr val="000000"/>
                </a:solidFill>
                <a:latin typeface="Times New Roman"/>
                <a:ea typeface="Times New Roman"/>
              </a:rPr>
              <a:t>cismi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spc="-69" dirty="0">
                <a:solidFill>
                  <a:srgbClr val="000000"/>
                </a:solidFill>
                <a:latin typeface="Times New Roman"/>
                <a:ea typeface="Times New Roman"/>
              </a:rPr>
              <a:t>ezmeye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spc="-64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400" spc="-69" dirty="0">
                <a:solidFill>
                  <a:srgbClr val="000000"/>
                </a:solidFill>
                <a:latin typeface="Times New Roman"/>
                <a:ea typeface="Times New Roman"/>
              </a:rPr>
              <a:t>boyunu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spc="-60" dirty="0">
                <a:solidFill>
                  <a:srgbClr val="000000"/>
                </a:solidFill>
                <a:latin typeface="Times New Roman"/>
                <a:ea typeface="Times New Roman"/>
              </a:rPr>
              <a:t>kısaltmaya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çalışan</a:t>
            </a:r>
            <a:r>
              <a:rPr lang="en-US" altLang="zh-CN" sz="24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kuvvete</a:t>
            </a:r>
            <a:r>
              <a:rPr lang="en-US" altLang="zh-CN" sz="24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karşı</a:t>
            </a:r>
            <a:r>
              <a:rPr lang="en-US" altLang="zh-CN" sz="24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oluşan</a:t>
            </a:r>
            <a:r>
              <a:rPr lang="en-US" altLang="zh-CN" sz="2400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içsel</a:t>
            </a:r>
            <a:r>
              <a:rPr lang="en-US" altLang="zh-CN" sz="2400" spc="-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dirençtir.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75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7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Özellikle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kolon,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5" dirty="0">
                <a:solidFill>
                  <a:srgbClr val="000000"/>
                </a:solidFill>
                <a:latin typeface="Times New Roman"/>
                <a:ea typeface="Times New Roman"/>
              </a:rPr>
              <a:t>duvar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temellerde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</a:rPr>
              <a:t>görülür</a:t>
            </a:r>
            <a:r>
              <a:rPr lang="en-US" altLang="zh-CN" sz="2400" spc="-3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spc="-1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spc="-69" dirty="0">
                <a:solidFill>
                  <a:srgbClr val="BF0000"/>
                </a:solidFill>
                <a:latin typeface="Times New Roman"/>
                <a:ea typeface="Times New Roman"/>
              </a:rPr>
              <a:t>Çekme</a:t>
            </a:r>
            <a:r>
              <a:rPr lang="en-US" altLang="zh-CN" sz="2400" i="1" spc="-30" dirty="0">
                <a:solidFill>
                  <a:srgbClr val="BF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i="1" spc="-55" dirty="0">
                <a:solidFill>
                  <a:srgbClr val="BF0000"/>
                </a:solidFill>
                <a:latin typeface="Times New Roman"/>
                <a:ea typeface="Times New Roman"/>
              </a:rPr>
              <a:t>gerilmesi</a:t>
            </a:r>
            <a:r>
              <a:rPr lang="en-US" altLang="zh-CN" sz="2400" spc="-15" dirty="0">
                <a:solidFill>
                  <a:srgbClr val="BF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400" spc="-3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cismi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spc="-65" dirty="0">
                <a:solidFill>
                  <a:srgbClr val="000000"/>
                </a:solidFill>
                <a:latin typeface="Times New Roman"/>
                <a:ea typeface="Times New Roman"/>
              </a:rPr>
              <a:t>koparmaya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spc="-65" dirty="0">
                <a:solidFill>
                  <a:srgbClr val="000000"/>
                </a:solidFill>
                <a:latin typeface="Times New Roman"/>
                <a:ea typeface="Times New Roman"/>
              </a:rPr>
              <a:t>boyunu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spc="-60" dirty="0">
                <a:solidFill>
                  <a:srgbClr val="000000"/>
                </a:solidFill>
                <a:latin typeface="Times New Roman"/>
                <a:ea typeface="Times New Roman"/>
              </a:rPr>
              <a:t>uzatmaya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çalışan</a:t>
            </a:r>
            <a:r>
              <a:rPr lang="en-US" altLang="zh-CN" sz="24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kuvvete</a:t>
            </a:r>
            <a:r>
              <a:rPr lang="en-US" altLang="zh-CN" sz="24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karşı</a:t>
            </a:r>
            <a:r>
              <a:rPr lang="en-US" altLang="zh-CN" sz="24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oluşan</a:t>
            </a:r>
            <a:r>
              <a:rPr lang="en-US" altLang="zh-CN" sz="2400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içsel</a:t>
            </a:r>
            <a:r>
              <a:rPr lang="en-US" altLang="zh-CN" sz="2400" spc="-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dirençtir.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Özellikle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kirişlerin,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döşemelerin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merdivenlerin</a:t>
            </a:r>
            <a:r>
              <a:rPr lang="en-US" altLang="zh-CN" sz="2400" spc="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alt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ea typeface="Times New Roman"/>
              </a:rPr>
              <a:t>kısımlarında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ea typeface="Times New Roman"/>
              </a:rPr>
              <a:t>ortaya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ea typeface="Times New Roman"/>
              </a:rPr>
              <a:t>çıkar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1609089" y="202946"/>
            <a:ext cx="7333128" cy="4362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24531">
              <a:lnSpc>
                <a:spcPct val="100000"/>
              </a:lnSpc>
            </a:pPr>
            <a:r>
              <a:rPr lang="en-US" altLang="zh-CN" sz="3600" b="1" spc="-5" dirty="0">
                <a:solidFill>
                  <a:srgbClr val="552112"/>
                </a:solidFill>
                <a:latin typeface="Arial"/>
                <a:ea typeface="Arial"/>
              </a:rPr>
              <a:t>Ger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ilme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5"/>
              </a:lnSpc>
            </a:pPr>
            <a:endParaRPr lang="en-US" dirty="0" smtClean="0"/>
          </a:p>
          <a:p>
            <a:pPr marL="283464" indent="-283464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Kayma</a:t>
            </a:r>
            <a:r>
              <a:rPr lang="en-US" altLang="zh-CN" sz="2400" i="1" spc="55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(kesme)</a:t>
            </a:r>
            <a:r>
              <a:rPr lang="en-US" altLang="zh-CN" sz="2400" i="1" spc="55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BF0000"/>
                </a:solidFill>
                <a:latin typeface="Arial"/>
                <a:ea typeface="Arial"/>
              </a:rPr>
              <a:t>gerilmesi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,</a:t>
            </a:r>
            <a:r>
              <a:rPr lang="en-US" altLang="zh-CN" sz="2400" spc="55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cisme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ait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kesitin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yüzeyini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birbiri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üzerinde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kaymaya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zorlayan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karşı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içsel</a:t>
            </a:r>
            <a:r>
              <a:rPr lang="en-US" altLang="zh-CN" sz="24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dirençtir.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283464" indent="-283464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8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Daha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içsel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dirençtir.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Mesnet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tepkisi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ağırlığı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oluşan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ters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yönlü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çifti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oluşturur.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Microsoft Office PowerPoint</Application>
  <PresentationFormat>Ekran Gösterisi (4:3)</PresentationFormat>
  <Paragraphs>292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2020-01-07T11:57:07Z</dcterms:modified>
</cp:coreProperties>
</file>