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66" r:id="rId5"/>
    <p:sldId id="267" r:id="rId6"/>
    <p:sldId id="258" r:id="rId7"/>
    <p:sldId id="259" r:id="rId8"/>
    <p:sldId id="260" r:id="rId9"/>
    <p:sldId id="261" r:id="rId10"/>
    <p:sldId id="262" r:id="rId11"/>
    <p:sldId id="263"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60"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4095515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2053483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828713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480437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E8689F9-9321-4031-866A-433B2B76988E}"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1828248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8689F9-9321-4031-866A-433B2B76988E}"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102764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8689F9-9321-4031-866A-433B2B76988E}" type="datetimeFigureOut">
              <a:rPr lang="tr-TR" smtClean="0"/>
              <a:t>17.09.2018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220497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E8689F9-9321-4031-866A-433B2B76988E}" type="datetimeFigureOut">
              <a:rPr lang="tr-TR" smtClean="0"/>
              <a:t>17.09.2018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148476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8689F9-9321-4031-866A-433B2B76988E}" type="datetimeFigureOut">
              <a:rPr lang="tr-TR" smtClean="0"/>
              <a:t>17.09.2018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422866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8689F9-9321-4031-866A-433B2B76988E}"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1896491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8689F9-9321-4031-866A-433B2B76988E}"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2831891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689F9-9321-4031-866A-433B2B76988E}" type="datetimeFigureOut">
              <a:rPr lang="tr-TR" smtClean="0"/>
              <a:t>17.09.2018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C37E13-94BA-4912-8E84-8E2E6408A385}" type="slidenum">
              <a:rPr lang="tr-TR" smtClean="0"/>
              <a:t>‹#›</a:t>
            </a:fld>
            <a:endParaRPr lang="tr-TR"/>
          </a:p>
        </p:txBody>
      </p:sp>
    </p:spTree>
    <p:extLst>
      <p:ext uri="{BB962C8B-B14F-4D97-AF65-F5344CB8AC3E}">
        <p14:creationId xmlns:p14="http://schemas.microsoft.com/office/powerpoint/2010/main" val="609105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Konuşma sistemi</a:t>
            </a:r>
            <a:endParaRPr lang="tr-TR" dirty="0"/>
          </a:p>
        </p:txBody>
      </p:sp>
      <p:sp>
        <p:nvSpPr>
          <p:cNvPr id="3" name="2 İçerik Yer Tutucusu"/>
          <p:cNvSpPr>
            <a:spLocks noGrp="1"/>
          </p:cNvSpPr>
          <p:nvPr>
            <p:ph idx="1"/>
          </p:nvPr>
        </p:nvSpPr>
        <p:spPr/>
        <p:txBody>
          <a:bodyPr/>
          <a:lstStyle/>
          <a:p>
            <a:r>
              <a:rPr lang="tr-TR" dirty="0" smtClean="0"/>
              <a:t>İnsan vücudunda konuşma organı yoktur. Yaşamsal görevi olan bazı organlar konuşma işlevini üstlenmiştir. Dil ve konuşmada kullanılan organlar baş, boyun ve gövdede yer alır. Konuşma sistemi ve konuşma ile ilgili organlar şekilde gösterilmiştir.</a:t>
            </a:r>
          </a:p>
          <a:p>
            <a:endParaRPr lang="tr-TR" dirty="0"/>
          </a:p>
        </p:txBody>
      </p:sp>
    </p:spTree>
    <p:extLst>
      <p:ext uri="{BB962C8B-B14F-4D97-AF65-F5344CB8AC3E}">
        <p14:creationId xmlns:p14="http://schemas.microsoft.com/office/powerpoint/2010/main" val="2834255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sp>
        <p:nvSpPr>
          <p:cNvPr id="3" name="2 İçerik Yer Tutucusu"/>
          <p:cNvSpPr>
            <a:spLocks noGrp="1"/>
          </p:cNvSpPr>
          <p:nvPr>
            <p:ph idx="1"/>
          </p:nvPr>
        </p:nvSpPr>
        <p:spPr/>
        <p:txBody>
          <a:bodyPr/>
          <a:lstStyle/>
          <a:p>
            <a:r>
              <a:rPr lang="tr-TR" dirty="0" smtClean="0"/>
              <a:t>Beyinde her </a:t>
            </a:r>
            <a:r>
              <a:rPr lang="tr-TR" dirty="0" err="1" smtClean="0"/>
              <a:t>hemisfer</a:t>
            </a:r>
            <a:r>
              <a:rPr lang="tr-TR" dirty="0" smtClean="0"/>
              <a:t> ve </a:t>
            </a:r>
            <a:r>
              <a:rPr lang="tr-TR" dirty="0" err="1" smtClean="0"/>
              <a:t>hemisfer</a:t>
            </a:r>
            <a:r>
              <a:rPr lang="tr-TR" dirty="0" smtClean="0"/>
              <a:t> içindeki her bölgenin özel bir fonksiyonu olduğu düşünülür. Dil ve konuşma alanları beynin sol yarıküresindedir. Dili anlama ve üretmede sol yarıküredeki iki alan özellikle önemlidir. </a:t>
            </a:r>
            <a:r>
              <a:rPr lang="tr-TR" dirty="0" err="1" smtClean="0"/>
              <a:t>Broca</a:t>
            </a:r>
            <a:r>
              <a:rPr lang="tr-TR" dirty="0" smtClean="0"/>
              <a:t> alanı motor sıralamaların düzenlendiği yerdir, konuşmayı sağlar.</a:t>
            </a:r>
            <a:r>
              <a:rPr lang="tr-TR" dirty="0" err="1" smtClean="0"/>
              <a:t>Wernicke</a:t>
            </a:r>
            <a:r>
              <a:rPr lang="tr-TR" dirty="0" smtClean="0"/>
              <a:t> alanı ise dili anlama ile ilgili alandır.</a:t>
            </a:r>
          </a:p>
          <a:p>
            <a:endParaRPr lang="tr-TR" dirty="0"/>
          </a:p>
        </p:txBody>
      </p:sp>
    </p:spTree>
    <p:extLst>
      <p:ext uri="{BB962C8B-B14F-4D97-AF65-F5344CB8AC3E}">
        <p14:creationId xmlns:p14="http://schemas.microsoft.com/office/powerpoint/2010/main" val="29651460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pic>
        <p:nvPicPr>
          <p:cNvPr id="4" name="3 İçerik Yer Tutucusu" descr="ingilizce-konusma-pratigi-4b.jpg"/>
          <p:cNvPicPr>
            <a:picLocks noGrp="1" noChangeAspect="1"/>
          </p:cNvPicPr>
          <p:nvPr>
            <p:ph idx="1"/>
          </p:nvPr>
        </p:nvPicPr>
        <p:blipFill>
          <a:blip r:embed="rId2" cstate="print"/>
          <a:stretch>
            <a:fillRect/>
          </a:stretch>
        </p:blipFill>
        <p:spPr>
          <a:xfrm>
            <a:off x="3925094" y="1828800"/>
            <a:ext cx="4351338" cy="4351338"/>
          </a:xfrm>
          <a:prstGeom prst="rect">
            <a:avLst/>
          </a:prstGeom>
        </p:spPr>
      </p:pic>
      <p:sp>
        <p:nvSpPr>
          <p:cNvPr id="5" name="4 Metin kutusu"/>
          <p:cNvSpPr txBox="1"/>
          <p:nvPr/>
        </p:nvSpPr>
        <p:spPr>
          <a:xfrm rot="960651">
            <a:off x="2958588" y="2981071"/>
            <a:ext cx="2579938"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err="1"/>
              <a:t>Wernicke</a:t>
            </a:r>
            <a:r>
              <a:rPr lang="tr-TR" dirty="0"/>
              <a:t> Alanı çevreden gelen iletileri </a:t>
            </a:r>
            <a:r>
              <a:rPr lang="tr-TR" u="sng" dirty="0"/>
              <a:t>anlamlandırır.</a:t>
            </a:r>
          </a:p>
        </p:txBody>
      </p:sp>
      <p:sp>
        <p:nvSpPr>
          <p:cNvPr id="6" name="5 Metin kutusu"/>
          <p:cNvSpPr txBox="1"/>
          <p:nvPr/>
        </p:nvSpPr>
        <p:spPr>
          <a:xfrm rot="21024571">
            <a:off x="6796888" y="3148618"/>
            <a:ext cx="2714644"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err="1"/>
              <a:t>Broca</a:t>
            </a:r>
            <a:r>
              <a:rPr lang="tr-TR" dirty="0"/>
              <a:t> Alanı gönderilmiş mesajları </a:t>
            </a:r>
            <a:r>
              <a:rPr lang="tr-TR" u="sng" dirty="0"/>
              <a:t>cevaplarken </a:t>
            </a:r>
            <a:r>
              <a:rPr lang="tr-TR" dirty="0"/>
              <a:t>devreye girer.</a:t>
            </a:r>
            <a:endParaRPr lang="tr-TR" u="sng" dirty="0"/>
          </a:p>
        </p:txBody>
      </p:sp>
      <p:pic>
        <p:nvPicPr>
          <p:cNvPr id="10" name="9 Resim" descr="broca_wernicke_areas.jpg"/>
          <p:cNvPicPr>
            <a:picLocks noChangeAspect="1"/>
          </p:cNvPicPr>
          <p:nvPr/>
        </p:nvPicPr>
        <p:blipFill>
          <a:blip r:embed="rId3" cstate="print"/>
          <a:stretch>
            <a:fillRect/>
          </a:stretch>
        </p:blipFill>
        <p:spPr>
          <a:xfrm>
            <a:off x="7667637" y="4915498"/>
            <a:ext cx="2229479" cy="1779002"/>
          </a:xfrm>
          <a:prstGeom prst="rect">
            <a:avLst/>
          </a:prstGeom>
        </p:spPr>
      </p:pic>
    </p:spTree>
    <p:extLst>
      <p:ext uri="{BB962C8B-B14F-4D97-AF65-F5344CB8AC3E}">
        <p14:creationId xmlns:p14="http://schemas.microsoft.com/office/powerpoint/2010/main" val="14651003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pic>
        <p:nvPicPr>
          <p:cNvPr id="4" name="3 İçerik Yer Tutucusu" descr="d_10_cr_lan_2a.jpg"/>
          <p:cNvPicPr>
            <a:picLocks noGrp="1" noChangeAspect="1"/>
          </p:cNvPicPr>
          <p:nvPr>
            <p:ph idx="1"/>
          </p:nvPr>
        </p:nvPicPr>
        <p:blipFill>
          <a:blip r:embed="rId2" cstate="print"/>
          <a:stretch>
            <a:fillRect/>
          </a:stretch>
        </p:blipFill>
        <p:spPr>
          <a:xfrm>
            <a:off x="2595538" y="1212210"/>
            <a:ext cx="6929486" cy="5316969"/>
          </a:xfrm>
        </p:spPr>
      </p:pic>
    </p:spTree>
    <p:extLst>
      <p:ext uri="{BB962C8B-B14F-4D97-AF65-F5344CB8AC3E}">
        <p14:creationId xmlns:p14="http://schemas.microsoft.com/office/powerpoint/2010/main" val="2498156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838200" y="1825625"/>
            <a:ext cx="9234055" cy="4351338"/>
          </a:xfrm>
          <a:prstGeom prst="rect">
            <a:avLst/>
          </a:prstGeom>
        </p:spPr>
      </p:pic>
    </p:spTree>
    <p:extLst>
      <p:ext uri="{BB962C8B-B14F-4D97-AF65-F5344CB8AC3E}">
        <p14:creationId xmlns:p14="http://schemas.microsoft.com/office/powerpoint/2010/main" val="573804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pic>
        <p:nvPicPr>
          <p:cNvPr id="4" name="1 Resim" descr="Complete~Vocal~System_jpg.jpg"/>
          <p:cNvPicPr>
            <a:picLocks noGrp="1"/>
          </p:cNvPicPr>
          <p:nvPr>
            <p:ph idx="1"/>
          </p:nvPr>
        </p:nvPicPr>
        <p:blipFill>
          <a:blip r:embed="rId2" cstate="print"/>
          <a:stretch>
            <a:fillRect/>
          </a:stretch>
        </p:blipFill>
        <p:spPr>
          <a:xfrm>
            <a:off x="1847529" y="1856582"/>
            <a:ext cx="8568951" cy="4884787"/>
          </a:xfrm>
          <a:prstGeom prst="rect">
            <a:avLst/>
          </a:prstGeom>
          <a:blipFill>
            <a:blip r:embed="rId3" cstate="print"/>
            <a:tile tx="0" ty="0" sx="100000" sy="100000" flip="none" algn="tl"/>
          </a:blipFill>
          <a:ln cmpd="sng">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innerShdw blurRad="114300">
              <a:prstClr val="black"/>
            </a:innerShdw>
          </a:effectLst>
        </p:spPr>
      </p:pic>
    </p:spTree>
    <p:extLst>
      <p:ext uri="{BB962C8B-B14F-4D97-AF65-F5344CB8AC3E}">
        <p14:creationId xmlns:p14="http://schemas.microsoft.com/office/powerpoint/2010/main" val="88766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Konuşmanın Genel Özellikleri</a:t>
            </a:r>
            <a:endParaRPr lang="tr-TR" b="1" dirty="0"/>
          </a:p>
        </p:txBody>
      </p:sp>
      <p:sp>
        <p:nvSpPr>
          <p:cNvPr id="3" name="İçerik Yer Tutucusu 2"/>
          <p:cNvSpPr>
            <a:spLocks noGrp="1"/>
          </p:cNvSpPr>
          <p:nvPr>
            <p:ph idx="1"/>
          </p:nvPr>
        </p:nvSpPr>
        <p:spPr/>
        <p:txBody>
          <a:bodyPr/>
          <a:lstStyle/>
          <a:p>
            <a:r>
              <a:rPr lang="tr-TR" dirty="0" smtClean="0"/>
              <a:t>İnsan doğası ve Büyüme</a:t>
            </a:r>
          </a:p>
          <a:p>
            <a:pPr lvl="1"/>
            <a:r>
              <a:rPr lang="tr-TR" dirty="0" smtClean="0"/>
              <a:t>Fiziki ve psikolojik olgunluk, kişilik, zeka, cinsiyet vb.</a:t>
            </a:r>
          </a:p>
          <a:p>
            <a:r>
              <a:rPr lang="tr-TR" dirty="0" smtClean="0"/>
              <a:t>Çevresel Etkiler</a:t>
            </a:r>
          </a:p>
          <a:p>
            <a:pPr lvl="1"/>
            <a:r>
              <a:rPr lang="tr-TR" dirty="0" err="1" smtClean="0"/>
              <a:t>Sosyo</a:t>
            </a:r>
            <a:r>
              <a:rPr lang="tr-TR" dirty="0" smtClean="0"/>
              <a:t> ekonomik düzey, eğitim düzeyi ve büyük kardeşe sahip olma</a:t>
            </a:r>
          </a:p>
          <a:p>
            <a:r>
              <a:rPr lang="tr-TR" dirty="0" smtClean="0"/>
              <a:t>Gelişim Hızı</a:t>
            </a:r>
          </a:p>
          <a:p>
            <a:pPr lvl="1"/>
            <a:r>
              <a:rPr lang="tr-TR" dirty="0" smtClean="0"/>
              <a:t>Konuşma organlarının kapasitesi, görsel ve işitsel dikkat, işitsel hafıza, işitme ve dokunma ile </a:t>
            </a:r>
            <a:r>
              <a:rPr lang="tr-TR" dirty="0" err="1" smtClean="0"/>
              <a:t>ilgli</a:t>
            </a:r>
            <a:r>
              <a:rPr lang="tr-TR" dirty="0" smtClean="0"/>
              <a:t> kontrolün geri bildirim mekanizmaları</a:t>
            </a:r>
          </a:p>
          <a:p>
            <a:pPr lvl="1"/>
            <a:endParaRPr lang="tr-TR" dirty="0"/>
          </a:p>
          <a:p>
            <a:pPr lvl="1"/>
            <a:endParaRPr lang="tr-TR" dirty="0" smtClean="0"/>
          </a:p>
          <a:p>
            <a:pPr marL="457200" lvl="1" indent="0">
              <a:buNone/>
            </a:pPr>
            <a:r>
              <a:rPr lang="tr-TR" dirty="0" err="1" smtClean="0"/>
              <a:t>Sennaroğlu</a:t>
            </a:r>
            <a:r>
              <a:rPr lang="tr-TR" dirty="0" smtClean="0"/>
              <a:t> ve Ark., 2006</a:t>
            </a:r>
          </a:p>
          <a:p>
            <a:endParaRPr lang="tr-TR" dirty="0"/>
          </a:p>
        </p:txBody>
      </p:sp>
    </p:spTree>
    <p:extLst>
      <p:ext uri="{BB962C8B-B14F-4D97-AF65-F5344CB8AC3E}">
        <p14:creationId xmlns:p14="http://schemas.microsoft.com/office/powerpoint/2010/main" val="299466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Konuşmanın Fiziki Unsurları</a:t>
            </a:r>
            <a:endParaRPr lang="tr-TR" dirty="0"/>
          </a:p>
        </p:txBody>
      </p:sp>
      <p:sp>
        <p:nvSpPr>
          <p:cNvPr id="3" name="İçerik Yer Tutucusu 2"/>
          <p:cNvSpPr>
            <a:spLocks noGrp="1"/>
          </p:cNvSpPr>
          <p:nvPr>
            <p:ph idx="1"/>
          </p:nvPr>
        </p:nvSpPr>
        <p:spPr/>
        <p:txBody>
          <a:bodyPr/>
          <a:lstStyle/>
          <a:p>
            <a:r>
              <a:rPr lang="tr-TR" dirty="0" smtClean="0"/>
              <a:t>Görme ve İşitme</a:t>
            </a:r>
          </a:p>
          <a:p>
            <a:pPr lvl="1"/>
            <a:r>
              <a:rPr lang="tr-TR" dirty="0" smtClean="0">
                <a:solidFill>
                  <a:srgbClr val="FF0000"/>
                </a:solidFill>
              </a:rPr>
              <a:t>Görme, </a:t>
            </a:r>
            <a:r>
              <a:rPr lang="tr-TR" dirty="0" smtClean="0"/>
              <a:t>ileri dönem sesli ve sessiz okuma becerileri, görme becerisi gerektiren varlık, olay ve durumların tanımlanması</a:t>
            </a:r>
          </a:p>
          <a:p>
            <a:r>
              <a:rPr lang="tr-TR" dirty="0" smtClean="0"/>
              <a:t>Ses ve sesin oluşumu</a:t>
            </a:r>
          </a:p>
          <a:p>
            <a:pPr lvl="1"/>
            <a:r>
              <a:rPr lang="tr-TR" dirty="0" smtClean="0"/>
              <a:t>Diyafram</a:t>
            </a:r>
          </a:p>
          <a:p>
            <a:pPr lvl="1"/>
            <a:r>
              <a:rPr lang="tr-TR" dirty="0" smtClean="0"/>
              <a:t>Göğüs kafesi</a:t>
            </a:r>
          </a:p>
          <a:p>
            <a:pPr lvl="1"/>
            <a:r>
              <a:rPr lang="tr-TR" dirty="0" smtClean="0"/>
              <a:t>Ses telleri</a:t>
            </a:r>
          </a:p>
          <a:p>
            <a:pPr lvl="1"/>
            <a:r>
              <a:rPr lang="tr-TR" dirty="0" smtClean="0"/>
              <a:t>Arka damak</a:t>
            </a:r>
          </a:p>
          <a:p>
            <a:endParaRPr lang="tr-TR" dirty="0"/>
          </a:p>
        </p:txBody>
      </p:sp>
    </p:spTree>
    <p:extLst>
      <p:ext uri="{BB962C8B-B14F-4D97-AF65-F5344CB8AC3E}">
        <p14:creationId xmlns:p14="http://schemas.microsoft.com/office/powerpoint/2010/main" val="1413240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sp>
        <p:nvSpPr>
          <p:cNvPr id="3" name="2 İçerik Yer Tutucusu"/>
          <p:cNvSpPr>
            <a:spLocks noGrp="1"/>
          </p:cNvSpPr>
          <p:nvPr>
            <p:ph idx="1"/>
          </p:nvPr>
        </p:nvSpPr>
        <p:spPr/>
        <p:txBody>
          <a:bodyPr>
            <a:normAutofit/>
          </a:bodyPr>
          <a:lstStyle/>
          <a:p>
            <a:r>
              <a:rPr lang="tr-TR" dirty="0" smtClean="0"/>
              <a:t>Konuşma sistemini beynimiz kontrol eder. </a:t>
            </a:r>
          </a:p>
          <a:p>
            <a:r>
              <a:rPr lang="tr-TR" dirty="0" smtClean="0"/>
              <a:t>Ses çıkarabilmek için hava gerekir. </a:t>
            </a:r>
          </a:p>
          <a:p>
            <a:r>
              <a:rPr lang="tr-TR" dirty="0" smtClean="0"/>
              <a:t>Konuşurken ciğerlerimizden gelen havayı kullanırız. Nefes almakta kullanılan temel kas diyaframdır. Akciğerlerden gelen hava gırtlağa gelir ve ses tellerine çarpar. </a:t>
            </a:r>
          </a:p>
          <a:p>
            <a:r>
              <a:rPr lang="tr-TR" dirty="0" smtClean="0"/>
              <a:t>Ses telleri hızla açılıp kapanarak gırtlaktaki havayı titreştirir ve bu titreşimler ses olarak duyulur. Buradan geçen hava burun ya da ağız yoluyla vücudu terk eder. Bu sırada ağzımızdaki dil, diş, dudak gibi organların yardımıyla pek çok konuşma sesi çıkartılır.</a:t>
            </a:r>
          </a:p>
          <a:p>
            <a:endParaRPr lang="tr-TR" dirty="0"/>
          </a:p>
        </p:txBody>
      </p:sp>
    </p:spTree>
    <p:extLst>
      <p:ext uri="{BB962C8B-B14F-4D97-AF65-F5344CB8AC3E}">
        <p14:creationId xmlns:p14="http://schemas.microsoft.com/office/powerpoint/2010/main" val="3848563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sp>
        <p:nvSpPr>
          <p:cNvPr id="3" name="2 İçerik Yer Tutucusu"/>
          <p:cNvSpPr>
            <a:spLocks noGrp="1"/>
          </p:cNvSpPr>
          <p:nvPr>
            <p:ph idx="1"/>
          </p:nvPr>
        </p:nvSpPr>
        <p:spPr>
          <a:xfrm>
            <a:off x="1981200" y="1600200"/>
            <a:ext cx="8472518" cy="4614882"/>
          </a:xfrm>
        </p:spPr>
        <p:txBody>
          <a:bodyPr>
            <a:normAutofit fontScale="77500" lnSpcReduction="20000"/>
          </a:bodyPr>
          <a:lstStyle/>
          <a:p>
            <a:r>
              <a:rPr lang="tr-TR" dirty="0" smtClean="0"/>
              <a:t>Konuşma üretiminde üç genel işlem vardır</a:t>
            </a:r>
          </a:p>
          <a:p>
            <a:pPr marL="514350" indent="-514350">
              <a:buFont typeface="+mj-lt"/>
              <a:buAutoNum type="arabicPeriod"/>
            </a:pPr>
            <a:r>
              <a:rPr lang="tr-TR" dirty="0" smtClean="0"/>
              <a:t>Solunum (</a:t>
            </a:r>
            <a:r>
              <a:rPr lang="tr-TR" dirty="0" err="1" smtClean="0"/>
              <a:t>respirasyon</a:t>
            </a:r>
            <a:r>
              <a:rPr lang="tr-TR" dirty="0" smtClean="0"/>
              <a:t>)</a:t>
            </a:r>
          </a:p>
          <a:p>
            <a:pPr marL="514350" indent="-514350">
              <a:buFont typeface="+mj-lt"/>
              <a:buAutoNum type="arabicPeriod"/>
            </a:pPr>
            <a:r>
              <a:rPr lang="tr-TR" dirty="0" err="1" smtClean="0"/>
              <a:t>Fonasyon</a:t>
            </a:r>
            <a:r>
              <a:rPr lang="tr-TR" dirty="0" smtClean="0"/>
              <a:t> (sesleme)</a:t>
            </a:r>
          </a:p>
          <a:p>
            <a:pPr marL="514350" indent="-514350">
              <a:buFont typeface="+mj-lt"/>
              <a:buAutoNum type="arabicPeriod"/>
            </a:pPr>
            <a:r>
              <a:rPr lang="tr-TR" dirty="0" smtClean="0"/>
              <a:t>Artikülasyon (</a:t>
            </a:r>
            <a:r>
              <a:rPr lang="tr-TR" dirty="0" err="1" smtClean="0"/>
              <a:t>sesletim</a:t>
            </a:r>
            <a:r>
              <a:rPr lang="tr-TR" dirty="0" smtClean="0"/>
              <a:t>)</a:t>
            </a:r>
          </a:p>
          <a:p>
            <a:r>
              <a:rPr lang="tr-TR" dirty="0" smtClean="0"/>
              <a:t>Ses üretimi için öncelikle havaya gereksinim vardır. Konuşma için gerekli hava kaynağını ciğerler sağlamaktadır. Solunumun temel işlevi yaşama savaşı devam ettirmek, ikinci görevi ise </a:t>
            </a:r>
            <a:r>
              <a:rPr lang="tr-TR" dirty="0" err="1" smtClean="0"/>
              <a:t>fonasyonu</a:t>
            </a:r>
            <a:r>
              <a:rPr lang="tr-TR" dirty="0" smtClean="0"/>
              <a:t> sağlamak. İyi </a:t>
            </a:r>
            <a:r>
              <a:rPr lang="tr-TR" dirty="0" err="1" smtClean="0"/>
              <a:t>fonasyon</a:t>
            </a:r>
            <a:r>
              <a:rPr lang="tr-TR" dirty="0" smtClean="0"/>
              <a:t> için düzenli solunum şart.</a:t>
            </a:r>
          </a:p>
          <a:p>
            <a:r>
              <a:rPr lang="tr-TR" dirty="0" err="1" smtClean="0"/>
              <a:t>Fonasyon</a:t>
            </a:r>
            <a:r>
              <a:rPr lang="tr-TR" dirty="0" smtClean="0"/>
              <a:t> sesin meydana gelmesidir ve gırtlakta gerçekleşir. </a:t>
            </a:r>
            <a:r>
              <a:rPr lang="tr-TR" dirty="0" err="1" smtClean="0"/>
              <a:t>Fonasyon</a:t>
            </a:r>
            <a:r>
              <a:rPr lang="tr-TR" dirty="0" smtClean="0"/>
              <a:t> ciğerlerden </a:t>
            </a:r>
            <a:r>
              <a:rPr lang="tr-TR" dirty="0" err="1" smtClean="0"/>
              <a:t>geken</a:t>
            </a:r>
            <a:r>
              <a:rPr lang="tr-TR" dirty="0" smtClean="0"/>
              <a:t> havanın gırtlaktaki ses tellerini titreşime geçirmesi sonucu olur. Normal solunumda açık duran ses telleri konuşma için bir araya getirilir. Gırtlağın birinci işlevi ise hava yolunu korumaktır.</a:t>
            </a:r>
          </a:p>
          <a:p>
            <a:r>
              <a:rPr lang="tr-TR" dirty="0" smtClean="0"/>
              <a:t>Gırtlağın üstünde yer alan yapılar ses sitemini oluşturur. Bu ses sistemindeki konuşma ile ilgili organların sesleri çıkarmak üzere ses yolunu daraltma, engelleme hareketlerine artikülasyon (</a:t>
            </a:r>
            <a:r>
              <a:rPr lang="tr-TR" dirty="0" err="1" smtClean="0"/>
              <a:t>sesletim</a:t>
            </a:r>
            <a:r>
              <a:rPr lang="tr-TR" dirty="0" smtClean="0"/>
              <a:t>) denir.</a:t>
            </a:r>
          </a:p>
          <a:p>
            <a:endParaRPr lang="tr-TR" dirty="0"/>
          </a:p>
        </p:txBody>
      </p:sp>
    </p:spTree>
    <p:extLst>
      <p:ext uri="{BB962C8B-B14F-4D97-AF65-F5344CB8AC3E}">
        <p14:creationId xmlns:p14="http://schemas.microsoft.com/office/powerpoint/2010/main" val="188394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Beyindeki konuşma alanları</a:t>
            </a:r>
            <a:endParaRPr lang="tr-TR" dirty="0"/>
          </a:p>
        </p:txBody>
      </p:sp>
      <p:sp>
        <p:nvSpPr>
          <p:cNvPr id="3" name="2 İçerik Yer Tutucusu"/>
          <p:cNvSpPr>
            <a:spLocks noGrp="1"/>
          </p:cNvSpPr>
          <p:nvPr>
            <p:ph idx="1"/>
          </p:nvPr>
        </p:nvSpPr>
        <p:spPr/>
        <p:txBody>
          <a:bodyPr>
            <a:normAutofit/>
          </a:bodyPr>
          <a:lstStyle/>
          <a:p>
            <a:r>
              <a:rPr lang="tr-TR" dirty="0" smtClean="0"/>
              <a:t>Beyin iki yarıküreden (</a:t>
            </a:r>
            <a:r>
              <a:rPr lang="tr-TR" dirty="0" err="1" smtClean="0"/>
              <a:t>hemisfer</a:t>
            </a:r>
            <a:r>
              <a:rPr lang="tr-TR" dirty="0" smtClean="0"/>
              <a:t>) oluşmaktadır. Her yarı kürenin dört lobu vardır.</a:t>
            </a:r>
          </a:p>
          <a:p>
            <a:pPr marL="514350" indent="-514350">
              <a:buFont typeface="+mj-lt"/>
              <a:buAutoNum type="arabicPeriod"/>
            </a:pPr>
            <a:r>
              <a:rPr lang="tr-TR" dirty="0" err="1" smtClean="0"/>
              <a:t>Frontal</a:t>
            </a:r>
            <a:r>
              <a:rPr lang="tr-TR" dirty="0" smtClean="0"/>
              <a:t> lob</a:t>
            </a:r>
          </a:p>
          <a:p>
            <a:pPr marL="514350" indent="-514350">
              <a:buFont typeface="+mj-lt"/>
              <a:buAutoNum type="arabicPeriod"/>
            </a:pPr>
            <a:r>
              <a:rPr lang="tr-TR" dirty="0" err="1" smtClean="0"/>
              <a:t>Parietal</a:t>
            </a:r>
            <a:r>
              <a:rPr lang="tr-TR" dirty="0" smtClean="0"/>
              <a:t> lob</a:t>
            </a:r>
          </a:p>
          <a:p>
            <a:pPr marL="514350" indent="-514350">
              <a:buFont typeface="+mj-lt"/>
              <a:buAutoNum type="arabicPeriod"/>
            </a:pPr>
            <a:r>
              <a:rPr lang="tr-TR" dirty="0" err="1" smtClean="0"/>
              <a:t>Temporal</a:t>
            </a:r>
            <a:r>
              <a:rPr lang="tr-TR" dirty="0" smtClean="0"/>
              <a:t> lob</a:t>
            </a:r>
          </a:p>
          <a:p>
            <a:pPr marL="514350" indent="-514350">
              <a:buFont typeface="+mj-lt"/>
              <a:buAutoNum type="arabicPeriod"/>
            </a:pPr>
            <a:r>
              <a:rPr lang="tr-TR" dirty="0" err="1" smtClean="0"/>
              <a:t>Occipital</a:t>
            </a:r>
            <a:r>
              <a:rPr lang="tr-TR" dirty="0" smtClean="0"/>
              <a:t> lob</a:t>
            </a:r>
          </a:p>
          <a:p>
            <a:endParaRPr lang="tr-TR" dirty="0"/>
          </a:p>
        </p:txBody>
      </p:sp>
    </p:spTree>
    <p:extLst>
      <p:ext uri="{BB962C8B-B14F-4D97-AF65-F5344CB8AC3E}">
        <p14:creationId xmlns:p14="http://schemas.microsoft.com/office/powerpoint/2010/main" val="8998734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Beynin sol hemisferi</a:t>
            </a:r>
            <a:endParaRPr lang="tr-TR" dirty="0"/>
          </a:p>
        </p:txBody>
      </p:sp>
      <p:pic>
        <p:nvPicPr>
          <p:cNvPr id="4" name="2 Resim" descr="r&amp;r0208a.jpg"/>
          <p:cNvPicPr>
            <a:picLocks noGrp="1"/>
          </p:cNvPicPr>
          <p:nvPr>
            <p:ph idx="1"/>
          </p:nvPr>
        </p:nvPicPr>
        <p:blipFill>
          <a:blip r:embed="rId2" cstate="print"/>
          <a:stretch>
            <a:fillRect/>
          </a:stretch>
        </p:blipFill>
        <p:spPr>
          <a:xfrm>
            <a:off x="3595670" y="1214422"/>
            <a:ext cx="5286412" cy="3857652"/>
          </a:xfrm>
          <a:prstGeom prst="rect">
            <a:avLst/>
          </a:prstGeom>
        </p:spPr>
      </p:pic>
      <p:pic>
        <p:nvPicPr>
          <p:cNvPr id="5" name="3 Resim" descr="broca_et_WernickeV2.jpg"/>
          <p:cNvPicPr/>
          <p:nvPr/>
        </p:nvPicPr>
        <p:blipFill>
          <a:blip r:embed="rId3" cstate="print"/>
          <a:stretch>
            <a:fillRect/>
          </a:stretch>
        </p:blipFill>
        <p:spPr>
          <a:xfrm>
            <a:off x="5095869" y="5143512"/>
            <a:ext cx="2500329" cy="1428760"/>
          </a:xfrm>
          <a:prstGeom prst="rect">
            <a:avLst/>
          </a:prstGeom>
        </p:spPr>
      </p:pic>
    </p:spTree>
    <p:extLst>
      <p:ext uri="{BB962C8B-B14F-4D97-AF65-F5344CB8AC3E}">
        <p14:creationId xmlns:p14="http://schemas.microsoft.com/office/powerpoint/2010/main" val="20773602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453</Words>
  <Application>Microsoft Office PowerPoint</Application>
  <PresentationFormat>Geniş ekran</PresentationFormat>
  <Paragraphs>47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Konuşma sistemi</vt:lpstr>
      <vt:lpstr>PowerPoint Sunusu</vt:lpstr>
      <vt:lpstr>Konuşma Sistemi</vt:lpstr>
      <vt:lpstr>Konuşmanın Genel Özellikleri</vt:lpstr>
      <vt:lpstr>Konuşmanın Fiziki Unsurları</vt:lpstr>
      <vt:lpstr>Konuşma Sistemi</vt:lpstr>
      <vt:lpstr>Konuşma Sistemi</vt:lpstr>
      <vt:lpstr>Beyindeki konuşma alanları</vt:lpstr>
      <vt:lpstr>Beynin sol hemisferi</vt:lpstr>
      <vt:lpstr>Wernicke – Broca Alanları</vt:lpstr>
      <vt:lpstr>Wernicke – Broca Alanları</vt:lpstr>
      <vt:lpstr>Wernicke – Broca Alanları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 sistemi</dc:title>
  <dc:creator>resat alatli</dc:creator>
  <cp:lastModifiedBy>resat alatli</cp:lastModifiedBy>
  <cp:revision>6</cp:revision>
  <dcterms:created xsi:type="dcterms:W3CDTF">2018-09-17T08:51:23Z</dcterms:created>
  <dcterms:modified xsi:type="dcterms:W3CDTF">2018-09-17T11:33:05Z</dcterms:modified>
</cp:coreProperties>
</file>