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76"/>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D7E9DC1-80E4-1148-9011-50977C79D46D}"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C084D2-85EA-2948-8B8F-E05F3462E346}" type="slidenum">
              <a:rPr lang="tr-TR" smtClean="0"/>
              <a:t>‹#›</a:t>
            </a:fld>
            <a:endParaRPr lang="tr-TR"/>
          </a:p>
        </p:txBody>
      </p:sp>
    </p:spTree>
    <p:extLst>
      <p:ext uri="{BB962C8B-B14F-4D97-AF65-F5344CB8AC3E}">
        <p14:creationId xmlns:p14="http://schemas.microsoft.com/office/powerpoint/2010/main" val="1582195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7E9DC1-80E4-1148-9011-50977C79D46D}"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C084D2-85EA-2948-8B8F-E05F3462E346}" type="slidenum">
              <a:rPr lang="tr-TR" smtClean="0"/>
              <a:t>‹#›</a:t>
            </a:fld>
            <a:endParaRPr lang="tr-TR"/>
          </a:p>
        </p:txBody>
      </p:sp>
    </p:spTree>
    <p:extLst>
      <p:ext uri="{BB962C8B-B14F-4D97-AF65-F5344CB8AC3E}">
        <p14:creationId xmlns:p14="http://schemas.microsoft.com/office/powerpoint/2010/main" val="253794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7E9DC1-80E4-1148-9011-50977C79D46D}"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C084D2-85EA-2948-8B8F-E05F3462E346}" type="slidenum">
              <a:rPr lang="tr-TR" smtClean="0"/>
              <a:t>‹#›</a:t>
            </a:fld>
            <a:endParaRPr lang="tr-TR"/>
          </a:p>
        </p:txBody>
      </p:sp>
    </p:spTree>
    <p:extLst>
      <p:ext uri="{BB962C8B-B14F-4D97-AF65-F5344CB8AC3E}">
        <p14:creationId xmlns:p14="http://schemas.microsoft.com/office/powerpoint/2010/main" val="629319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7E9DC1-80E4-1148-9011-50977C79D46D}"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C084D2-85EA-2948-8B8F-E05F3462E346}" type="slidenum">
              <a:rPr lang="tr-TR" smtClean="0"/>
              <a:t>‹#›</a:t>
            </a:fld>
            <a:endParaRPr lang="tr-TR"/>
          </a:p>
        </p:txBody>
      </p:sp>
    </p:spTree>
    <p:extLst>
      <p:ext uri="{BB962C8B-B14F-4D97-AF65-F5344CB8AC3E}">
        <p14:creationId xmlns:p14="http://schemas.microsoft.com/office/powerpoint/2010/main" val="1809671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5D7E9DC1-80E4-1148-9011-50977C79D46D}"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C084D2-85EA-2948-8B8F-E05F3462E346}" type="slidenum">
              <a:rPr lang="tr-TR" smtClean="0"/>
              <a:t>‹#›</a:t>
            </a:fld>
            <a:endParaRPr lang="tr-TR"/>
          </a:p>
        </p:txBody>
      </p:sp>
    </p:spTree>
    <p:extLst>
      <p:ext uri="{BB962C8B-B14F-4D97-AF65-F5344CB8AC3E}">
        <p14:creationId xmlns:p14="http://schemas.microsoft.com/office/powerpoint/2010/main" val="336142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D7E9DC1-80E4-1148-9011-50977C79D46D}"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C084D2-85EA-2948-8B8F-E05F3462E346}" type="slidenum">
              <a:rPr lang="tr-TR" smtClean="0"/>
              <a:t>‹#›</a:t>
            </a:fld>
            <a:endParaRPr lang="tr-TR"/>
          </a:p>
        </p:txBody>
      </p:sp>
    </p:spTree>
    <p:extLst>
      <p:ext uri="{BB962C8B-B14F-4D97-AF65-F5344CB8AC3E}">
        <p14:creationId xmlns:p14="http://schemas.microsoft.com/office/powerpoint/2010/main" val="1664367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D7E9DC1-80E4-1148-9011-50977C79D46D}" type="datetimeFigureOut">
              <a:rPr lang="tr-TR" smtClean="0"/>
              <a:t>26.03.2018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AC084D2-85EA-2948-8B8F-E05F3462E346}" type="slidenum">
              <a:rPr lang="tr-TR" smtClean="0"/>
              <a:t>‹#›</a:t>
            </a:fld>
            <a:endParaRPr lang="tr-TR"/>
          </a:p>
        </p:txBody>
      </p:sp>
    </p:spTree>
    <p:extLst>
      <p:ext uri="{BB962C8B-B14F-4D97-AF65-F5344CB8AC3E}">
        <p14:creationId xmlns:p14="http://schemas.microsoft.com/office/powerpoint/2010/main" val="2045431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5D7E9DC1-80E4-1148-9011-50977C79D46D}" type="datetimeFigureOut">
              <a:rPr lang="tr-TR" smtClean="0"/>
              <a:t>26.03.2018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AC084D2-85EA-2948-8B8F-E05F3462E346}" type="slidenum">
              <a:rPr lang="tr-TR" smtClean="0"/>
              <a:t>‹#›</a:t>
            </a:fld>
            <a:endParaRPr lang="tr-TR"/>
          </a:p>
        </p:txBody>
      </p:sp>
    </p:spTree>
    <p:extLst>
      <p:ext uri="{BB962C8B-B14F-4D97-AF65-F5344CB8AC3E}">
        <p14:creationId xmlns:p14="http://schemas.microsoft.com/office/powerpoint/2010/main" val="650562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D7E9DC1-80E4-1148-9011-50977C79D46D}" type="datetimeFigureOut">
              <a:rPr lang="tr-TR" smtClean="0"/>
              <a:t>26.03.2018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AC084D2-85EA-2948-8B8F-E05F3462E346}" type="slidenum">
              <a:rPr lang="tr-TR" smtClean="0"/>
              <a:t>‹#›</a:t>
            </a:fld>
            <a:endParaRPr lang="tr-TR"/>
          </a:p>
        </p:txBody>
      </p:sp>
    </p:spTree>
    <p:extLst>
      <p:ext uri="{BB962C8B-B14F-4D97-AF65-F5344CB8AC3E}">
        <p14:creationId xmlns:p14="http://schemas.microsoft.com/office/powerpoint/2010/main" val="1162589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5D7E9DC1-80E4-1148-9011-50977C79D46D}"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C084D2-85EA-2948-8B8F-E05F3462E346}" type="slidenum">
              <a:rPr lang="tr-TR" smtClean="0"/>
              <a:t>‹#›</a:t>
            </a:fld>
            <a:endParaRPr lang="tr-TR"/>
          </a:p>
        </p:txBody>
      </p:sp>
    </p:spTree>
    <p:extLst>
      <p:ext uri="{BB962C8B-B14F-4D97-AF65-F5344CB8AC3E}">
        <p14:creationId xmlns:p14="http://schemas.microsoft.com/office/powerpoint/2010/main" val="1839674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5D7E9DC1-80E4-1148-9011-50977C79D46D}"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C084D2-85EA-2948-8B8F-E05F3462E346}" type="slidenum">
              <a:rPr lang="tr-TR" smtClean="0"/>
              <a:t>‹#›</a:t>
            </a:fld>
            <a:endParaRPr lang="tr-TR"/>
          </a:p>
        </p:txBody>
      </p:sp>
    </p:spTree>
    <p:extLst>
      <p:ext uri="{BB962C8B-B14F-4D97-AF65-F5344CB8AC3E}">
        <p14:creationId xmlns:p14="http://schemas.microsoft.com/office/powerpoint/2010/main" val="208271775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E9DC1-80E4-1148-9011-50977C79D46D}" type="datetimeFigureOut">
              <a:rPr lang="tr-TR" smtClean="0"/>
              <a:t>26.03.2018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C084D2-85EA-2948-8B8F-E05F3462E346}" type="slidenum">
              <a:rPr lang="tr-TR" smtClean="0"/>
              <a:t>‹#›</a:t>
            </a:fld>
            <a:endParaRPr lang="tr-TR"/>
          </a:p>
        </p:txBody>
      </p:sp>
    </p:spTree>
    <p:extLst>
      <p:ext uri="{BB962C8B-B14F-4D97-AF65-F5344CB8AC3E}">
        <p14:creationId xmlns:p14="http://schemas.microsoft.com/office/powerpoint/2010/main" val="4695327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Yerel yönetimler (Yer Yönünden YY)</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r>
              <a:rPr lang="tr-TR" sz="2200" dirty="0">
                <a:latin typeface="Bookman Old Style" charset="0"/>
                <a:ea typeface="Bookman Old Style" charset="0"/>
                <a:cs typeface="Bookman Old Style" charset="0"/>
              </a:rPr>
              <a:t>Y</a:t>
            </a:r>
            <a:r>
              <a:rPr lang="tr-TR" sz="2200" dirty="0">
                <a:latin typeface="Bookman Old Style" charset="0"/>
                <a:ea typeface="Bookman Old Style" charset="0"/>
                <a:cs typeface="Bookman Old Style" charset="0"/>
              </a:rPr>
              <a:t>erel </a:t>
            </a:r>
            <a:r>
              <a:rPr lang="tr-TR" sz="2200" dirty="0">
                <a:latin typeface="Bookman Old Style" charset="0"/>
                <a:ea typeface="Bookman Old Style" charset="0"/>
                <a:cs typeface="Bookman Old Style" charset="0"/>
              </a:rPr>
              <a:t>hizmetlerden sorumlu yerel düzeydeki yönetsel </a:t>
            </a:r>
            <a:r>
              <a:rPr lang="tr-TR" sz="2200" dirty="0">
                <a:latin typeface="Bookman Old Style" charset="0"/>
                <a:ea typeface="Bookman Old Style" charset="0"/>
                <a:cs typeface="Bookman Old Style" charset="0"/>
              </a:rPr>
              <a:t>birimlerdir. </a:t>
            </a:r>
          </a:p>
          <a:p>
            <a:r>
              <a:rPr lang="tr-TR" sz="2200" dirty="0">
                <a:latin typeface="Bookman Old Style" charset="0"/>
                <a:ea typeface="Bookman Old Style" charset="0"/>
                <a:cs typeface="Bookman Old Style" charset="0"/>
              </a:rPr>
              <a:t>Bu </a:t>
            </a:r>
            <a:r>
              <a:rPr lang="tr-TR" sz="2200" dirty="0">
                <a:latin typeface="Bookman Old Style" charset="0"/>
                <a:ea typeface="Bookman Old Style" charset="0"/>
                <a:cs typeface="Bookman Old Style" charset="0"/>
              </a:rPr>
              <a:t>birimlerin karar organları seçimle işbaşına gelmiştir, hukuken tanınmış ayrı bir kurumsal varlığa </a:t>
            </a:r>
            <a:r>
              <a:rPr lang="tr-TR" sz="2200" dirty="0">
                <a:latin typeface="Bookman Old Style" charset="0"/>
                <a:ea typeface="Bookman Old Style" charset="0"/>
                <a:cs typeface="Bookman Old Style" charset="0"/>
              </a:rPr>
              <a:t>(kamu tüzel kişiliğine) sahiptirler</a:t>
            </a:r>
            <a:r>
              <a:rPr lang="tr-TR" sz="2200" dirty="0">
                <a:latin typeface="Bookman Old Style" charset="0"/>
                <a:ea typeface="Bookman Old Style" charset="0"/>
                <a:cs typeface="Bookman Old Style" charset="0"/>
              </a:rPr>
              <a:t>, bu anlamda kanunların elverdiği doğrultuda karar alabilirler, örgütlenebilirler, gelirlere sahip olabilirler, çalışanlarını seçebilirler, yatırım yapabilirler. </a:t>
            </a:r>
            <a:endParaRPr lang="tr-TR" sz="2200" dirty="0">
              <a:latin typeface="Bookman Old Style" charset="0"/>
              <a:ea typeface="Bookman Old Style" charset="0"/>
              <a:cs typeface="Bookman Old Style" charset="0"/>
            </a:endParaRPr>
          </a:p>
          <a:p>
            <a:r>
              <a:rPr lang="tr-TR" sz="2200" dirty="0">
                <a:latin typeface="Bookman Old Style" charset="0"/>
                <a:ea typeface="Bookman Old Style" charset="0"/>
                <a:cs typeface="Bookman Old Style" charset="0"/>
              </a:rPr>
              <a:t>Y</a:t>
            </a:r>
            <a:r>
              <a:rPr lang="tr-TR" sz="2200" dirty="0">
                <a:latin typeface="Bookman Old Style" charset="0"/>
                <a:ea typeface="Bookman Old Style" charset="0"/>
                <a:cs typeface="Bookman Old Style" charset="0"/>
              </a:rPr>
              <a:t>erel </a:t>
            </a:r>
            <a:r>
              <a:rPr lang="tr-TR" sz="2200" dirty="0">
                <a:latin typeface="Bookman Old Style" charset="0"/>
                <a:ea typeface="Bookman Old Style" charset="0"/>
                <a:cs typeface="Bookman Old Style" charset="0"/>
              </a:rPr>
              <a:t>bir topluluktaki bireylerin birlikteki gereksinimlerini karşılayan, kamu mal ve hizmetlerini sağlayan, yerel halkın kendi seçtiği organlarca yönetilen </a:t>
            </a:r>
            <a:r>
              <a:rPr lang="tr-TR" sz="2200" dirty="0">
                <a:latin typeface="Bookman Old Style" charset="0"/>
                <a:ea typeface="Bookman Old Style" charset="0"/>
                <a:cs typeface="Bookman Old Style" charset="0"/>
              </a:rPr>
              <a:t>kurumlardır. </a:t>
            </a:r>
          </a:p>
          <a:p>
            <a:r>
              <a:rPr lang="tr-TR" sz="2200" dirty="0">
                <a:latin typeface="Bookman Old Style" charset="0"/>
                <a:ea typeface="Bookman Old Style" charset="0"/>
                <a:cs typeface="Bookman Old Style" charset="0"/>
              </a:rPr>
              <a:t>Başka </a:t>
            </a:r>
            <a:r>
              <a:rPr lang="tr-TR" sz="2200" dirty="0">
                <a:latin typeface="Bookman Old Style" charset="0"/>
                <a:ea typeface="Bookman Old Style" charset="0"/>
                <a:cs typeface="Bookman Old Style" charset="0"/>
              </a:rPr>
              <a:t>bir ifadeyle yerel yönetimler, merkezi yönetimin kurumlarından ayrı, seçilmiş politika yapıcılarının öncülüğünde faaliyet gösteren siyasal </a:t>
            </a:r>
            <a:r>
              <a:rPr lang="tr-TR" sz="2200" dirty="0">
                <a:latin typeface="Bookman Old Style" charset="0"/>
                <a:ea typeface="Bookman Old Style" charset="0"/>
                <a:cs typeface="Bookman Old Style" charset="0"/>
              </a:rPr>
              <a:t>kurumlardır.</a:t>
            </a:r>
          </a:p>
        </p:txBody>
      </p:sp>
    </p:spTree>
    <p:extLst>
      <p:ext uri="{BB962C8B-B14F-4D97-AF65-F5344CB8AC3E}">
        <p14:creationId xmlns:p14="http://schemas.microsoft.com/office/powerpoint/2010/main" val="5485953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Belediye</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r>
              <a:rPr lang="tr-TR" dirty="0">
                <a:latin typeface="Bookman Old Style" charset="0"/>
                <a:ea typeface="Bookman Old Style" charset="0"/>
                <a:cs typeface="Bookman Old Style" charset="0"/>
              </a:rPr>
              <a:t>Belediye organları:</a:t>
            </a:r>
          </a:p>
          <a:p>
            <a:pPr lvl="1"/>
            <a:r>
              <a:rPr lang="tr-TR" sz="2500" dirty="0">
                <a:latin typeface="Bookman Old Style" charset="0"/>
                <a:ea typeface="Bookman Old Style" charset="0"/>
                <a:cs typeface="Bookman Old Style" charset="0"/>
              </a:rPr>
              <a:t>Belediye Meclisi</a:t>
            </a:r>
          </a:p>
          <a:p>
            <a:pPr lvl="1"/>
            <a:r>
              <a:rPr lang="tr-TR" sz="2500" dirty="0">
                <a:latin typeface="Bookman Old Style" charset="0"/>
                <a:ea typeface="Bookman Old Style" charset="0"/>
                <a:cs typeface="Bookman Old Style" charset="0"/>
              </a:rPr>
              <a:t>Belediye Encümeni</a:t>
            </a:r>
          </a:p>
          <a:p>
            <a:pPr lvl="1"/>
            <a:r>
              <a:rPr lang="tr-TR" sz="2500" dirty="0">
                <a:latin typeface="Bookman Old Style" charset="0"/>
                <a:ea typeface="Bookman Old Style" charset="0"/>
                <a:cs typeface="Bookman Old Style" charset="0"/>
              </a:rPr>
              <a:t>Belediye </a:t>
            </a:r>
            <a:r>
              <a:rPr lang="tr-TR" sz="2500" dirty="0">
                <a:latin typeface="Bookman Old Style" charset="0"/>
                <a:ea typeface="Bookman Old Style" charset="0"/>
                <a:cs typeface="Bookman Old Style" charset="0"/>
              </a:rPr>
              <a:t>Başkanı</a:t>
            </a:r>
            <a:endParaRPr lang="tr-TR" sz="2800" dirty="0">
              <a:latin typeface="Bookman Old Style" charset="0"/>
              <a:ea typeface="Bookman Old Style" charset="0"/>
              <a:cs typeface="Bookman Old Style" charset="0"/>
            </a:endParaRPr>
          </a:p>
          <a:p>
            <a:r>
              <a:rPr lang="tr-TR" dirty="0">
                <a:latin typeface="Bookman Old Style" charset="0"/>
                <a:ea typeface="Bookman Old Style" charset="0"/>
                <a:cs typeface="Bookman Old Style" charset="0"/>
              </a:rPr>
              <a:t>Belediye örgütünün başındaki kişi </a:t>
            </a:r>
            <a:r>
              <a:rPr lang="tr-TR" dirty="0">
                <a:latin typeface="Bookman Old Style" charset="0"/>
                <a:ea typeface="Bookman Old Style" charset="0"/>
                <a:cs typeface="Bookman Old Style" charset="0"/>
                <a:sym typeface="Wingdings"/>
              </a:rPr>
              <a:t> Genel </a:t>
            </a:r>
            <a:r>
              <a:rPr lang="tr-TR" dirty="0">
                <a:latin typeface="Bookman Old Style" charset="0"/>
                <a:ea typeface="Bookman Old Style" charset="0"/>
                <a:cs typeface="Bookman Old Style" charset="0"/>
                <a:sym typeface="Wingdings"/>
              </a:rPr>
              <a:t>Sekreter</a:t>
            </a:r>
          </a:p>
          <a:p>
            <a:r>
              <a:rPr lang="tr-TR" dirty="0">
                <a:latin typeface="Bookman Old Style" charset="0"/>
                <a:ea typeface="Bookman Old Style" charset="0"/>
                <a:cs typeface="Bookman Old Style" charset="0"/>
                <a:sym typeface="Wingdings"/>
              </a:rPr>
              <a:t>İhtisas Komisyonları: denetim; plan ve bütçe; imar</a:t>
            </a:r>
            <a:r>
              <a:rPr lang="mr-IN" dirty="0">
                <a:latin typeface="Bookman Old Style" charset="0"/>
                <a:ea typeface="Bookman Old Style" charset="0"/>
                <a:cs typeface="Bookman Old Style" charset="0"/>
                <a:sym typeface="Wingdings"/>
              </a:rPr>
              <a:t>…</a:t>
            </a:r>
            <a:endParaRPr lang="tr-TR" dirty="0">
              <a:latin typeface="Bookman Old Style" charset="0"/>
              <a:ea typeface="Bookman Old Style" charset="0"/>
              <a:cs typeface="Bookman Old Style" charset="0"/>
              <a:sym typeface="Wingdings"/>
            </a:endParaRPr>
          </a:p>
          <a:p>
            <a:endParaRPr lang="tr-TR"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7482289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Belediyenin kuruluşu</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pPr marL="0" indent="0">
              <a:buNone/>
            </a:pPr>
            <a:r>
              <a:rPr lang="tr-TR" sz="2000" dirty="0">
                <a:latin typeface="Bookman Old Style" charset="0"/>
                <a:ea typeface="Bookman Old Style" charset="0"/>
                <a:cs typeface="Bookman Old Style" charset="0"/>
              </a:rPr>
              <a:t>“</a:t>
            </a:r>
            <a:r>
              <a:rPr lang="tr-TR" sz="2000" b="1" dirty="0">
                <a:latin typeface="Bookman Old Style" charset="0"/>
                <a:ea typeface="Bookman Old Style" charset="0"/>
                <a:cs typeface="Bookman Old Style" charset="0"/>
              </a:rPr>
              <a:t>Nüfusu </a:t>
            </a:r>
            <a:r>
              <a:rPr lang="tr-TR" sz="2000" b="1" dirty="0">
                <a:latin typeface="Bookman Old Style" charset="0"/>
                <a:ea typeface="Bookman Old Style" charset="0"/>
                <a:cs typeface="Bookman Old Style" charset="0"/>
              </a:rPr>
              <a:t>5.000 </a:t>
            </a:r>
            <a:r>
              <a:rPr lang="tr-TR" sz="2000" dirty="0">
                <a:latin typeface="Bookman Old Style" charset="0"/>
                <a:ea typeface="Bookman Old Style" charset="0"/>
                <a:cs typeface="Bookman Old Style" charset="0"/>
              </a:rPr>
              <a:t>ve üzerinde olan yerleşim birimlerinde belediye kurulabilir. İl ve ilçe merkezlerinde belediye kurulması zorunludur. </a:t>
            </a:r>
            <a:endParaRPr lang="tr-TR" sz="2000" dirty="0">
              <a:latin typeface="Bookman Old Style" charset="0"/>
              <a:ea typeface="Bookman Old Style" charset="0"/>
              <a:cs typeface="Bookman Old Style" charset="0"/>
            </a:endParaRPr>
          </a:p>
          <a:p>
            <a:pPr marL="0" indent="0">
              <a:buNone/>
            </a:pPr>
            <a:r>
              <a:rPr lang="tr-TR" sz="2000" dirty="0">
                <a:latin typeface="Bookman Old Style" charset="0"/>
                <a:ea typeface="Bookman Old Style" charset="0"/>
                <a:cs typeface="Bookman Old Style" charset="0"/>
              </a:rPr>
              <a:t>Köylerin veya muhtelif köy kısımlarının birleşerek belediye kurabilmeleri için meskûn sahalarının, merkez kabul edilecek yerleşim yerinin meskûn sahasına azami </a:t>
            </a:r>
            <a:r>
              <a:rPr lang="tr-TR" sz="2000" b="1" dirty="0">
                <a:latin typeface="Bookman Old Style" charset="0"/>
                <a:ea typeface="Bookman Old Style" charset="0"/>
                <a:cs typeface="Bookman Old Style" charset="0"/>
              </a:rPr>
              <a:t>5.000 metre mesafe</a:t>
            </a:r>
            <a:r>
              <a:rPr lang="tr-TR" sz="2000" dirty="0">
                <a:latin typeface="Bookman Old Style" charset="0"/>
                <a:ea typeface="Bookman Old Style" charset="0"/>
                <a:cs typeface="Bookman Old Style" charset="0"/>
              </a:rPr>
              <a:t>de bulunması ve nüfusları toplamının 5.000 ve üzerinde olması gerekir. </a:t>
            </a:r>
          </a:p>
          <a:p>
            <a:pPr marL="0" indent="0">
              <a:buNone/>
            </a:pPr>
            <a:r>
              <a:rPr lang="tr-TR" sz="2000" dirty="0">
                <a:latin typeface="Bookman Old Style" charset="0"/>
                <a:ea typeface="Bookman Old Style" charset="0"/>
                <a:cs typeface="Bookman Old Style" charset="0"/>
              </a:rPr>
              <a:t>Bir veya birden fazla köyün </a:t>
            </a:r>
            <a:r>
              <a:rPr lang="tr-TR" sz="2000" dirty="0">
                <a:latin typeface="Bookman Old Style" charset="0"/>
                <a:ea typeface="Bookman Old Style" charset="0"/>
                <a:cs typeface="Bookman Old Style" charset="0"/>
              </a:rPr>
              <a:t>köy ihtiyar meclisinin kararı veya seçmenlerinin en az yarısından bir fazlasının mahallin en büyük mülkî idare amirine yazılı başvurusu ya da valinin kendiliğinden buna gerek görmesi </a:t>
            </a:r>
            <a:r>
              <a:rPr lang="tr-TR" sz="2000" dirty="0">
                <a:latin typeface="Bookman Old Style" charset="0"/>
                <a:ea typeface="Bookman Old Style" charset="0"/>
                <a:cs typeface="Bookman Old Style" charset="0"/>
              </a:rPr>
              <a:t>durumunda, valinin bildirimi üzerine, mahallî seçim kurulları, </a:t>
            </a:r>
            <a:r>
              <a:rPr lang="tr-TR" sz="2000" dirty="0" err="1">
                <a:latin typeface="Bookman Old Style" charset="0"/>
                <a:ea typeface="Bookman Old Style" charset="0"/>
                <a:cs typeface="Bookman Old Style" charset="0"/>
              </a:rPr>
              <a:t>onbeş</a:t>
            </a:r>
            <a:r>
              <a:rPr lang="tr-TR" sz="2000" dirty="0">
                <a:latin typeface="Bookman Old Style" charset="0"/>
                <a:ea typeface="Bookman Old Style" charset="0"/>
                <a:cs typeface="Bookman Old Style" charset="0"/>
              </a:rPr>
              <a:t> gün içinde köyde veya köy kısımlarında kayıtlı seçmenlerin oylarını alır ve sonucu bir tutanakla valiliğe bildirir.</a:t>
            </a:r>
          </a:p>
          <a:p>
            <a:pPr marL="0" indent="0">
              <a:buNone/>
            </a:pPr>
            <a:r>
              <a:rPr lang="tr-TR" sz="2000" dirty="0">
                <a:latin typeface="Bookman Old Style" charset="0"/>
                <a:ea typeface="Bookman Old Style" charset="0"/>
                <a:cs typeface="Bookman Old Style" charset="0"/>
              </a:rPr>
              <a:t>İşlem </a:t>
            </a:r>
            <a:r>
              <a:rPr lang="tr-TR" sz="2000" dirty="0">
                <a:latin typeface="Bookman Old Style" charset="0"/>
                <a:ea typeface="Bookman Old Style" charset="0"/>
                <a:cs typeface="Bookman Old Style" charset="0"/>
              </a:rPr>
              <a:t>dosyası valinin görüşüyle birlikte İçişleri Bakanlığına gönderilir. </a:t>
            </a:r>
            <a:r>
              <a:rPr lang="tr-TR" sz="2000" dirty="0" err="1">
                <a:latin typeface="Bookman Old Style" charset="0"/>
                <a:ea typeface="Bookman Old Style" charset="0"/>
                <a:cs typeface="Bookman Old Style" charset="0"/>
              </a:rPr>
              <a:t>Danıştayın</a:t>
            </a:r>
            <a:r>
              <a:rPr lang="tr-TR" sz="2000" dirty="0">
                <a:latin typeface="Bookman Old Style" charset="0"/>
                <a:ea typeface="Bookman Old Style" charset="0"/>
                <a:cs typeface="Bookman Old Style" charset="0"/>
              </a:rPr>
              <a:t> görüşü alınarak müşterek kararname ile o yerde belediye kurulur</a:t>
            </a:r>
            <a:r>
              <a:rPr lang="tr-TR" sz="2000" dirty="0">
                <a:latin typeface="Bookman Old Style" charset="0"/>
                <a:ea typeface="Bookman Old Style" charset="0"/>
                <a:cs typeface="Bookman Old Style" charset="0"/>
              </a:rPr>
              <a:t>.”</a:t>
            </a:r>
            <a:endParaRPr lang="tr-TR" sz="20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6122001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Belediyenin görevleri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4347" y="1556792"/>
            <a:ext cx="8720419" cy="5112568"/>
          </a:xfrm>
        </p:spPr>
        <p:txBody>
          <a:bodyPr>
            <a:noAutofit/>
          </a:bodyPr>
          <a:lstStyle/>
          <a:p>
            <a:pPr>
              <a:buFont typeface="Wingdings" charset="2"/>
              <a:buChar char="q"/>
            </a:pPr>
            <a:r>
              <a:rPr lang="tr-TR" sz="2200" dirty="0">
                <a:latin typeface="Bookman Old Style" charset="0"/>
                <a:ea typeface="Bookman Old Style" charset="0"/>
                <a:cs typeface="Bookman Old Style" charset="0"/>
              </a:rPr>
              <a:t>a) İmar, su ve kanalizasyon, ulaşım gibi kentsel alt yapı; coğrafî ve kent bilgi sistemleri; çevre ve çevre sağlığı, temizlik ve katı atık; zabıta, itfaiye, acil yardım, kurtarma ve ambulans; şehir içi trafik; defin ve mezarlıklar; ağaçlandırma, park ve yeşil alanlar; konut; kültür ve sanat, turizm ve tanıtım, gençlik ve spor orta ve yüksek öğrenim öğrenci </a:t>
            </a:r>
            <a:r>
              <a:rPr lang="tr-TR" sz="2200" dirty="0">
                <a:latin typeface="Bookman Old Style" charset="0"/>
                <a:ea typeface="Bookman Old Style" charset="0"/>
                <a:cs typeface="Bookman Old Style" charset="0"/>
              </a:rPr>
              <a:t>yurtları; </a:t>
            </a:r>
            <a:r>
              <a:rPr lang="tr-TR" sz="2200" dirty="0">
                <a:latin typeface="Bookman Old Style" charset="0"/>
                <a:ea typeface="Bookman Old Style" charset="0"/>
                <a:cs typeface="Bookman Old Style" charset="0"/>
              </a:rPr>
              <a:t>sosyal hizmet ve yardım, nikâh, meslek ve beceri kazandırma; ekonomi ve ticaretin geliştirilmesi hizmetlerini yapar veya </a:t>
            </a:r>
            <a:r>
              <a:rPr lang="tr-TR" sz="2200" dirty="0">
                <a:latin typeface="Bookman Old Style" charset="0"/>
                <a:ea typeface="Bookman Old Style" charset="0"/>
                <a:cs typeface="Bookman Old Style" charset="0"/>
              </a:rPr>
              <a:t>yaptırır. Büyükşehir </a:t>
            </a:r>
            <a:r>
              <a:rPr lang="tr-TR" sz="2200" dirty="0">
                <a:latin typeface="Bookman Old Style" charset="0"/>
                <a:ea typeface="Bookman Old Style" charset="0"/>
                <a:cs typeface="Bookman Old Style" charset="0"/>
              </a:rPr>
              <a:t>belediyeleri ile nüfusu 100.000’in üzerindeki belediyeler, kadınlar ve çocuklar için konukevleri açmak zorundadır. Diğer belediyeler de mali durumları ve hizmet önceliklerini değerlendirerek kadınlar ve çocuklar için konukevleri açabilirler</a:t>
            </a:r>
            <a:r>
              <a:rPr lang="tr-TR" sz="2200" dirty="0">
                <a:latin typeface="Bookman Old Style" charset="0"/>
                <a:ea typeface="Bookman Old Style" charset="0"/>
                <a:cs typeface="Bookman Old Style" charset="0"/>
              </a:rPr>
              <a:t>.</a:t>
            </a:r>
            <a:endParaRPr lang="tr-TR" sz="2200" dirty="0">
              <a:latin typeface="Bookman Old Style" charset="0"/>
              <a:ea typeface="Bookman Old Style" charset="0"/>
              <a:cs typeface="Bookman Old Style" charset="0"/>
            </a:endParaRPr>
          </a:p>
          <a:p>
            <a:pPr>
              <a:buFont typeface="Wingdings" charset="2"/>
              <a:buChar char="q"/>
            </a:pPr>
            <a:endParaRPr lang="tr-TR" sz="22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6543733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Belediyenin görevleri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4347" y="1556792"/>
            <a:ext cx="8720419" cy="5112568"/>
          </a:xfrm>
        </p:spPr>
        <p:txBody>
          <a:bodyPr>
            <a:noAutofit/>
          </a:bodyPr>
          <a:lstStyle/>
          <a:p>
            <a:pPr>
              <a:buFont typeface="Wingdings" charset="2"/>
              <a:buChar char="q"/>
            </a:pPr>
            <a:r>
              <a:rPr lang="tr-TR" sz="2100" dirty="0">
                <a:latin typeface="Bookman Old Style" charset="0"/>
                <a:ea typeface="Bookman Old Style" charset="0"/>
                <a:cs typeface="Bookman Old Style" charset="0"/>
              </a:rPr>
              <a:t>b) </a:t>
            </a:r>
            <a:r>
              <a:rPr lang="tr-TR" sz="2100" dirty="0">
                <a:latin typeface="Bookman Old Style" charset="0"/>
                <a:ea typeface="Bookman Old Style" charset="0"/>
                <a:cs typeface="Bookman Old Style" charset="0"/>
              </a:rPr>
              <a:t>Devlete </a:t>
            </a:r>
            <a:r>
              <a:rPr lang="tr-TR" sz="2100" dirty="0">
                <a:latin typeface="Bookman Old Style" charset="0"/>
                <a:ea typeface="Bookman Old Style" charset="0"/>
                <a:cs typeface="Bookman Old Style" charset="0"/>
              </a:rPr>
              <a:t>ait her derecedeki okul binalarının inşaatı ile bakım ve onarımını yapabilir veya yaptırabilir, her türlü araç, gereç ve malzeme ihtiyaçlarını karşılayabilir; sağlıkla ilgili her türlü tesisi açabilir ve işletebilir; mabetlerin yapımı, bakımı, onarımını yapabilir; kültür ve tabiat varlıkları ile tarihî dokunun ve kent tarihi bakımından önem taşıyan mekânların ve işlevlerinin korunmasını sağlayabilir; bu amaçla bakım ve onarımını yapabilir, korunması mümkün olmayanları aslına uygun olarak yeniden inşa edebilir. </a:t>
            </a:r>
            <a:r>
              <a:rPr lang="tr-TR" sz="2100" dirty="0">
                <a:latin typeface="Bookman Old Style" charset="0"/>
                <a:ea typeface="Bookman Old Style" charset="0"/>
                <a:cs typeface="Bookman Old Style" charset="0"/>
              </a:rPr>
              <a:t>Gerektiğinde</a:t>
            </a:r>
            <a:r>
              <a:rPr lang="tr-TR" sz="2100" dirty="0">
                <a:latin typeface="Bookman Old Style" charset="0"/>
                <a:ea typeface="Bookman Old Style" charset="0"/>
                <a:cs typeface="Bookman Old Style" charset="0"/>
              </a:rPr>
              <a:t>, sporu teşvik etmek amacıyla gençlere spor malzemesi verir, amatör spor kulüplerine ayni ve nakdî yardım yapar ve gerekli desteği sağlar, her türlü amatör spor karşılaşmaları düzenler, yurt içi ve yurt dışı müsabakalarda üstün başarı gösteren veya derece alan öğrencilere, sporculara, teknik yöneticilere ve antrenörlere belediye meclisi kararıyla ödül verebilir. Gıda bankacılığı yapabilir</a:t>
            </a:r>
            <a:r>
              <a:rPr lang="tr-TR" sz="2100" dirty="0">
                <a:latin typeface="Bookman Old Style" charset="0"/>
                <a:ea typeface="Bookman Old Style" charset="0"/>
                <a:cs typeface="Bookman Old Style" charset="0"/>
              </a:rPr>
              <a:t>.</a:t>
            </a:r>
            <a:endParaRPr lang="tr-TR" sz="2100" dirty="0">
              <a:latin typeface="Bookman Old Style" charset="0"/>
              <a:ea typeface="Bookman Old Style" charset="0"/>
              <a:cs typeface="Bookman Old Style" charset="0"/>
            </a:endParaRPr>
          </a:p>
          <a:p>
            <a:pPr>
              <a:buFont typeface="Wingdings" charset="2"/>
              <a:buChar char="q"/>
            </a:pPr>
            <a:endParaRPr lang="tr-TR" sz="21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7887169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Yerel yönetimler (Yer Yönünden YY)</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r>
              <a:rPr lang="tr-TR" sz="2400" dirty="0">
                <a:latin typeface="Bookman Old Style" charset="0"/>
                <a:ea typeface="Bookman Old Style" charset="0"/>
                <a:cs typeface="Bookman Old Style" charset="0"/>
              </a:rPr>
              <a:t>Kamusal hizmet kapsamında ihtiyaçların tespiti ve giderilmesi için temsile dönük siyasal, yönetsel ve mali örgütlenme; hizmete ihtiyaç duyanlar ve ihtiyacın kapsamı, başka bir ifadeyle verilen hizmetten fayda görenler ve belli ölçüde bu hizmetin maliyet düzeyi; fayda ve maliyetin mekânsal ölçeğe göre hesaplanması; hizmetleri gerçekleştirmek için gerekli tüm yönetsel araçların optimum düzeyde kullanımı gibi ölçütler üzerinden “</a:t>
            </a:r>
            <a:r>
              <a:rPr lang="tr-TR" sz="2400" dirty="0" err="1">
                <a:latin typeface="Bookman Old Style" charset="0"/>
                <a:ea typeface="Bookman Old Style" charset="0"/>
                <a:cs typeface="Bookman Old Style" charset="0"/>
              </a:rPr>
              <a:t>demokrasi”ye</a:t>
            </a:r>
            <a:r>
              <a:rPr lang="tr-TR" sz="2400" dirty="0">
                <a:latin typeface="Bookman Old Style" charset="0"/>
                <a:ea typeface="Bookman Old Style" charset="0"/>
                <a:cs typeface="Bookman Old Style" charset="0"/>
              </a:rPr>
              <a:t>, “etkinliğe”, “ölçek </a:t>
            </a:r>
            <a:r>
              <a:rPr lang="tr-TR" sz="2400" dirty="0" err="1">
                <a:latin typeface="Bookman Old Style" charset="0"/>
                <a:ea typeface="Bookman Old Style" charset="0"/>
                <a:cs typeface="Bookman Old Style" charset="0"/>
              </a:rPr>
              <a:t>ekonomisi”ne</a:t>
            </a:r>
            <a:r>
              <a:rPr lang="tr-TR" sz="2400" dirty="0">
                <a:latin typeface="Bookman Old Style" charset="0"/>
                <a:ea typeface="Bookman Old Style" charset="0"/>
                <a:cs typeface="Bookman Old Style" charset="0"/>
              </a:rPr>
              <a:t>, “fayda-maliyet </a:t>
            </a:r>
            <a:r>
              <a:rPr lang="tr-TR" sz="2400" dirty="0" err="1">
                <a:latin typeface="Bookman Old Style" charset="0"/>
                <a:ea typeface="Bookman Old Style" charset="0"/>
                <a:cs typeface="Bookman Old Style" charset="0"/>
              </a:rPr>
              <a:t>analizi”ne</a:t>
            </a:r>
            <a:r>
              <a:rPr lang="tr-TR" sz="2400" dirty="0">
                <a:latin typeface="Bookman Old Style" charset="0"/>
                <a:ea typeface="Bookman Old Style" charset="0"/>
                <a:cs typeface="Bookman Old Style" charset="0"/>
              </a:rPr>
              <a:t> vurgu yapılarak literatürde yerel yönetimlerin tanımlandığı </a:t>
            </a:r>
            <a:r>
              <a:rPr lang="tr-TR" sz="2400" dirty="0">
                <a:latin typeface="Bookman Old Style" charset="0"/>
                <a:ea typeface="Bookman Old Style" charset="0"/>
                <a:cs typeface="Bookman Old Style" charset="0"/>
              </a:rPr>
              <a:t>görülmektedir.</a:t>
            </a:r>
            <a:endParaRPr lang="tr-TR" sz="22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094263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Yerel yönetimler (Yer Yönünden YY)</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endParaRPr lang="tr-TR" sz="2400" dirty="0">
              <a:latin typeface="Bookman Old Style" charset="0"/>
              <a:ea typeface="Bookman Old Style" charset="0"/>
              <a:cs typeface="Bookman Old Style" charset="0"/>
            </a:endParaRPr>
          </a:p>
          <a:p>
            <a:r>
              <a:rPr lang="tr-TR" sz="2400" dirty="0">
                <a:latin typeface="Bookman Old Style" charset="0"/>
                <a:ea typeface="Bookman Old Style" charset="0"/>
                <a:cs typeface="Bookman Old Style" charset="0"/>
              </a:rPr>
              <a:t>Anayasa </a:t>
            </a:r>
            <a:r>
              <a:rPr lang="tr-TR" sz="2400" dirty="0" err="1">
                <a:latin typeface="Bookman Old Style" charset="0"/>
                <a:ea typeface="Bookman Old Style" charset="0"/>
                <a:cs typeface="Bookman Old Style" charset="0"/>
              </a:rPr>
              <a:t>md.</a:t>
            </a:r>
            <a:r>
              <a:rPr lang="tr-TR" sz="2400" dirty="0">
                <a:latin typeface="Bookman Old Style" charset="0"/>
                <a:ea typeface="Bookman Old Style" charset="0"/>
                <a:cs typeface="Bookman Old Style" charset="0"/>
              </a:rPr>
              <a:t> 127 </a:t>
            </a:r>
            <a:r>
              <a:rPr lang="tr-TR" sz="2400" dirty="0">
                <a:latin typeface="Bookman Old Style" charset="0"/>
                <a:ea typeface="Bookman Old Style" charset="0"/>
                <a:cs typeface="Bookman Old Style" charset="0"/>
                <a:sym typeface="Wingdings"/>
              </a:rPr>
              <a:t> “</a:t>
            </a:r>
            <a:r>
              <a:rPr lang="tr-TR" sz="2400" dirty="0">
                <a:latin typeface="Bookman Old Style" charset="0"/>
                <a:ea typeface="Bookman Old Style" charset="0"/>
                <a:cs typeface="Bookman Old Style" charset="0"/>
              </a:rPr>
              <a:t>Mahalli </a:t>
            </a:r>
            <a:r>
              <a:rPr lang="tr-TR" sz="2400" dirty="0">
                <a:latin typeface="Bookman Old Style" charset="0"/>
                <a:ea typeface="Bookman Old Style" charset="0"/>
                <a:cs typeface="Bookman Old Style" charset="0"/>
              </a:rPr>
              <a:t>idareler; il, belediye veya köy halkının mahalli müşterek ihtiyaçlarını karşılamak üzere kuruluş esasları kanunla belirtilen ve karar organları, gene kanunda gösterilen, seçmenler tarafından seçilerek oluşturulan kamu tüzelkişileridir.</a:t>
            </a:r>
          </a:p>
          <a:p>
            <a:pPr marL="0" indent="0">
              <a:buNone/>
            </a:pPr>
            <a:r>
              <a:rPr lang="tr-TR" sz="2400" dirty="0">
                <a:latin typeface="Bookman Old Style" charset="0"/>
                <a:ea typeface="Bookman Old Style" charset="0"/>
                <a:cs typeface="Bookman Old Style" charset="0"/>
              </a:rPr>
              <a:t>Mahalli </a:t>
            </a:r>
            <a:r>
              <a:rPr lang="tr-TR" sz="2400" dirty="0">
                <a:latin typeface="Bookman Old Style" charset="0"/>
                <a:ea typeface="Bookman Old Style" charset="0"/>
                <a:cs typeface="Bookman Old Style" charset="0"/>
              </a:rPr>
              <a:t>idarelerin kuruluş ve görevleri ile yetkileri, yerinden yönetim ilkesine uygun olarak kanunla düzenlenir</a:t>
            </a:r>
            <a:r>
              <a:rPr lang="tr-TR" sz="2400" dirty="0">
                <a:latin typeface="Bookman Old Style" charset="0"/>
                <a:ea typeface="Bookman Old Style" charset="0"/>
                <a:cs typeface="Bookman Old Style" charset="0"/>
              </a:rPr>
              <a:t>.”</a:t>
            </a:r>
            <a:endParaRPr lang="tr-TR" sz="2400" dirty="0">
              <a:latin typeface="Bookman Old Style" charset="0"/>
              <a:ea typeface="Bookman Old Style" charset="0"/>
              <a:cs typeface="Bookman Old Style" charset="0"/>
            </a:endParaRPr>
          </a:p>
          <a:p>
            <a:endParaRPr lang="tr-TR" sz="22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2362882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Yerel yönetimler (Yer Yönünden YY)</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endParaRPr lang="tr-TR" sz="2200" dirty="0">
              <a:latin typeface="Bookman Old Style" charset="0"/>
              <a:ea typeface="Bookman Old Style" charset="0"/>
              <a:cs typeface="Bookman Old Style" charset="0"/>
            </a:endParaRPr>
          </a:p>
          <a:p>
            <a:r>
              <a:rPr lang="tr-TR" sz="2200" dirty="0">
                <a:latin typeface="Bookman Old Style" charset="0"/>
                <a:ea typeface="Bookman Old Style" charset="0"/>
                <a:cs typeface="Bookman Old Style" charset="0"/>
              </a:rPr>
              <a:t>Türkiye’de üç yerel yönetim birimi bulunmaktadır:</a:t>
            </a:r>
          </a:p>
          <a:p>
            <a:pPr lvl="1"/>
            <a:endParaRPr lang="tr-TR" sz="2200" dirty="0">
              <a:latin typeface="Bookman Old Style" charset="0"/>
              <a:ea typeface="Bookman Old Style" charset="0"/>
              <a:cs typeface="Bookman Old Style" charset="0"/>
            </a:endParaRPr>
          </a:p>
          <a:p>
            <a:pPr lvl="1"/>
            <a:r>
              <a:rPr lang="tr-TR" sz="2100" dirty="0">
                <a:latin typeface="Bookman Old Style" charset="0"/>
                <a:ea typeface="Bookman Old Style" charset="0"/>
                <a:cs typeface="Bookman Old Style" charset="0"/>
              </a:rPr>
              <a:t>İl özel idareleri (51)</a:t>
            </a:r>
          </a:p>
          <a:p>
            <a:pPr lvl="1"/>
            <a:endParaRPr lang="tr-TR" sz="2100" dirty="0">
              <a:latin typeface="Bookman Old Style" charset="0"/>
              <a:ea typeface="Bookman Old Style" charset="0"/>
              <a:cs typeface="Bookman Old Style" charset="0"/>
            </a:endParaRPr>
          </a:p>
          <a:p>
            <a:pPr lvl="1"/>
            <a:r>
              <a:rPr lang="tr-TR" sz="2100" dirty="0">
                <a:latin typeface="Bookman Old Style" charset="0"/>
                <a:ea typeface="Bookman Old Style" charset="0"/>
                <a:cs typeface="Bookman Old Style" charset="0"/>
              </a:rPr>
              <a:t>Belediyeler (1.399 (30 BŞB + 519 İB))</a:t>
            </a:r>
          </a:p>
          <a:p>
            <a:pPr lvl="1"/>
            <a:endParaRPr lang="tr-TR" sz="2100" dirty="0">
              <a:latin typeface="Bookman Old Style" charset="0"/>
              <a:ea typeface="Bookman Old Style" charset="0"/>
              <a:cs typeface="Bookman Old Style" charset="0"/>
            </a:endParaRPr>
          </a:p>
          <a:p>
            <a:pPr lvl="1"/>
            <a:r>
              <a:rPr lang="tr-TR" sz="2100" dirty="0">
                <a:latin typeface="Bookman Old Style" charset="0"/>
                <a:ea typeface="Bookman Old Style" charset="0"/>
                <a:cs typeface="Bookman Old Style" charset="0"/>
              </a:rPr>
              <a:t>Köyler (18.329)</a:t>
            </a:r>
          </a:p>
        </p:txBody>
      </p:sp>
    </p:spTree>
    <p:extLst>
      <p:ext uri="{BB962C8B-B14F-4D97-AF65-F5344CB8AC3E}">
        <p14:creationId xmlns:p14="http://schemas.microsoft.com/office/powerpoint/2010/main" val="5989174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İl Özel İdaresi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r>
              <a:rPr lang="tr-TR" sz="2600" dirty="0">
                <a:latin typeface="Bookman Old Style" charset="0"/>
                <a:ea typeface="Bookman Old Style" charset="0"/>
                <a:cs typeface="Bookman Old Style" charset="0"/>
              </a:rPr>
              <a:t>“İl </a:t>
            </a:r>
            <a:r>
              <a:rPr lang="tr-TR" sz="2600" dirty="0">
                <a:latin typeface="Bookman Old Style" charset="0"/>
                <a:ea typeface="Bookman Old Style" charset="0"/>
                <a:cs typeface="Bookman Old Style" charset="0"/>
              </a:rPr>
              <a:t>halkının mahallî müşterek nitelikteki ihtiyaçlarını karşılamak üzere kurulan ve karar organı seçmenler tarafından seçilerek oluşturulan, idarî ve malî özerkliğe sahip kamu tüzel </a:t>
            </a:r>
            <a:r>
              <a:rPr lang="tr-TR" sz="2600" dirty="0">
                <a:latin typeface="Bookman Old Style" charset="0"/>
                <a:ea typeface="Bookman Old Style" charset="0"/>
                <a:cs typeface="Bookman Old Style" charset="0"/>
              </a:rPr>
              <a:t>kişisidir.”</a:t>
            </a:r>
          </a:p>
          <a:p>
            <a:r>
              <a:rPr lang="tr-TR" sz="2600" dirty="0">
                <a:latin typeface="Bookman Old Style" charset="0"/>
                <a:ea typeface="Bookman Old Style" charset="0"/>
                <a:cs typeface="Bookman Old Style" charset="0"/>
              </a:rPr>
              <a:t>İl mülki sınırlarında yerleşim yerlerinde ve dışında (bağ, bahçe, tarla, orman, dağ gibi araziler ile akarsular ve yollar vb.) yerel hizmetler veren yönetim birimidir. Bir tür alan yönetimidir. </a:t>
            </a:r>
          </a:p>
          <a:p>
            <a:r>
              <a:rPr lang="tr-TR" sz="2600" dirty="0">
                <a:latin typeface="Bookman Old Style" charset="0"/>
                <a:ea typeface="Bookman Old Style" charset="0"/>
                <a:cs typeface="Bookman Old Style" charset="0"/>
              </a:rPr>
              <a:t>Ağırlıklı olarak alt yapı hizmetlerine ve kırsal alana hizmet götürmeye odaklanmıştır.</a:t>
            </a:r>
          </a:p>
          <a:p>
            <a:r>
              <a:rPr lang="tr-TR" sz="2600" dirty="0">
                <a:latin typeface="Bookman Old Style" charset="0"/>
                <a:ea typeface="Bookman Old Style" charset="0"/>
                <a:cs typeface="Bookman Old Style" charset="0"/>
              </a:rPr>
              <a:t>İl kurulunca otomatik olarak kurulur (BŞB olan illerde </a:t>
            </a:r>
            <a:r>
              <a:rPr lang="tr-TR" sz="2600" dirty="0" err="1">
                <a:latin typeface="Bookman Old Style" charset="0"/>
                <a:ea typeface="Bookman Old Style" charset="0"/>
                <a:cs typeface="Bookman Old Style" charset="0"/>
              </a:rPr>
              <a:t>İÖİ’ler</a:t>
            </a:r>
            <a:r>
              <a:rPr lang="tr-TR" sz="2600" dirty="0">
                <a:latin typeface="Bookman Old Style" charset="0"/>
                <a:ea typeface="Bookman Old Style" charset="0"/>
                <a:cs typeface="Bookman Old Style" charset="0"/>
              </a:rPr>
              <a:t> yoktur). </a:t>
            </a:r>
          </a:p>
        </p:txBody>
      </p:sp>
    </p:spTree>
    <p:extLst>
      <p:ext uri="{BB962C8B-B14F-4D97-AF65-F5344CB8AC3E}">
        <p14:creationId xmlns:p14="http://schemas.microsoft.com/office/powerpoint/2010/main" val="7499807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İl Özel İdaresi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endParaRPr lang="tr-TR" dirty="0">
              <a:latin typeface="Bookman Old Style" charset="0"/>
              <a:ea typeface="Bookman Old Style" charset="0"/>
              <a:cs typeface="Bookman Old Style" charset="0"/>
            </a:endParaRPr>
          </a:p>
          <a:p>
            <a:r>
              <a:rPr lang="tr-TR" dirty="0">
                <a:latin typeface="Bookman Old Style" charset="0"/>
                <a:ea typeface="Bookman Old Style" charset="0"/>
                <a:cs typeface="Bookman Old Style" charset="0"/>
              </a:rPr>
              <a:t>İl özel idaresinin organları:</a:t>
            </a:r>
          </a:p>
          <a:p>
            <a:pPr lvl="1"/>
            <a:r>
              <a:rPr lang="tr-TR" sz="2800" dirty="0">
                <a:latin typeface="Bookman Old Style" charset="0"/>
                <a:ea typeface="Bookman Old Style" charset="0"/>
                <a:cs typeface="Bookman Old Style" charset="0"/>
              </a:rPr>
              <a:t>İl Genel Meclisi </a:t>
            </a:r>
            <a:r>
              <a:rPr lang="tr-TR" sz="2800" dirty="0">
                <a:latin typeface="Bookman Old Style" charset="0"/>
                <a:ea typeface="Bookman Old Style" charset="0"/>
                <a:cs typeface="Bookman Old Style" charset="0"/>
                <a:sym typeface="Wingdings"/>
              </a:rPr>
              <a:t> karar organı</a:t>
            </a:r>
            <a:endParaRPr lang="tr-TR" sz="2800" dirty="0">
              <a:latin typeface="Bookman Old Style" charset="0"/>
              <a:ea typeface="Bookman Old Style" charset="0"/>
              <a:cs typeface="Bookman Old Style" charset="0"/>
            </a:endParaRPr>
          </a:p>
          <a:p>
            <a:pPr lvl="1"/>
            <a:r>
              <a:rPr lang="tr-TR" sz="2800" dirty="0">
                <a:latin typeface="Bookman Old Style" charset="0"/>
                <a:ea typeface="Bookman Old Style" charset="0"/>
                <a:cs typeface="Bookman Old Style" charset="0"/>
              </a:rPr>
              <a:t>İl Encümeni </a:t>
            </a:r>
            <a:r>
              <a:rPr lang="tr-TR" sz="2800" dirty="0">
                <a:latin typeface="Bookman Old Style" charset="0"/>
                <a:ea typeface="Bookman Old Style" charset="0"/>
                <a:cs typeface="Bookman Old Style" charset="0"/>
                <a:sym typeface="Wingdings"/>
              </a:rPr>
              <a:t> danışma ve karar organı</a:t>
            </a:r>
            <a:endParaRPr lang="tr-TR" sz="2800" dirty="0">
              <a:latin typeface="Bookman Old Style" charset="0"/>
              <a:ea typeface="Bookman Old Style" charset="0"/>
              <a:cs typeface="Bookman Old Style" charset="0"/>
            </a:endParaRPr>
          </a:p>
          <a:p>
            <a:pPr lvl="1"/>
            <a:r>
              <a:rPr lang="tr-TR" sz="2800" dirty="0">
                <a:latin typeface="Bookman Old Style" charset="0"/>
                <a:ea typeface="Bookman Old Style" charset="0"/>
                <a:cs typeface="Bookman Old Style" charset="0"/>
              </a:rPr>
              <a:t>Vali </a:t>
            </a:r>
            <a:r>
              <a:rPr lang="tr-TR" sz="2800" dirty="0">
                <a:latin typeface="Bookman Old Style" charset="0"/>
                <a:ea typeface="Bookman Old Style" charset="0"/>
                <a:cs typeface="Bookman Old Style" charset="0"/>
                <a:sym typeface="Wingdings"/>
              </a:rPr>
              <a:t> yürütme organı</a:t>
            </a:r>
          </a:p>
          <a:p>
            <a:r>
              <a:rPr lang="tr-TR" dirty="0">
                <a:latin typeface="Bookman Old Style" charset="0"/>
                <a:ea typeface="Bookman Old Style" charset="0"/>
                <a:cs typeface="Bookman Old Style" charset="0"/>
              </a:rPr>
              <a:t>Örgütün başındaki yönetici </a:t>
            </a:r>
            <a:r>
              <a:rPr lang="tr-TR" dirty="0">
                <a:latin typeface="Bookman Old Style" charset="0"/>
                <a:ea typeface="Bookman Old Style" charset="0"/>
                <a:cs typeface="Bookman Old Style" charset="0"/>
                <a:sym typeface="Wingdings"/>
              </a:rPr>
              <a:t> Genel </a:t>
            </a:r>
            <a:r>
              <a:rPr lang="tr-TR" dirty="0">
                <a:latin typeface="Bookman Old Style" charset="0"/>
                <a:ea typeface="Bookman Old Style" charset="0"/>
                <a:cs typeface="Bookman Old Style" charset="0"/>
                <a:sym typeface="Wingdings"/>
              </a:rPr>
              <a:t>sekreter</a:t>
            </a:r>
          </a:p>
          <a:p>
            <a:r>
              <a:rPr lang="tr-TR" dirty="0">
                <a:latin typeface="Bookman Old Style" charset="0"/>
                <a:ea typeface="Bookman Old Style" charset="0"/>
                <a:cs typeface="Bookman Old Style" charset="0"/>
                <a:sym typeface="Wingdings"/>
              </a:rPr>
              <a:t>İhtisas komisyonları: eğitim, kültür ve sosyal hizmetler; imar ve bayındırlık; çevre ve sağlık; plan ve bütçe komisyonu</a:t>
            </a:r>
            <a:r>
              <a:rPr lang="mr-IN" dirty="0">
                <a:latin typeface="Bookman Old Style" charset="0"/>
                <a:ea typeface="Bookman Old Style" charset="0"/>
                <a:cs typeface="Bookman Old Style" charset="0"/>
                <a:sym typeface="Wingdings"/>
              </a:rPr>
              <a:t>…</a:t>
            </a:r>
            <a:endParaRPr lang="tr-TR"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3452099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İl Özel İdaresi (asıl görevler)</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r>
              <a:rPr lang="tr-TR" sz="2200" dirty="0">
                <a:latin typeface="Bookman Old Style" charset="0"/>
                <a:ea typeface="Bookman Old Style" charset="0"/>
                <a:cs typeface="Bookman Old Style" charset="0"/>
              </a:rPr>
              <a:t>a) Gençlik ve spor </a:t>
            </a:r>
            <a:r>
              <a:rPr lang="tr-TR" sz="2200" dirty="0">
                <a:latin typeface="Bookman Old Style" charset="0"/>
                <a:ea typeface="Bookman Old Style" charset="0"/>
                <a:cs typeface="Bookman Old Style" charset="0"/>
              </a:rPr>
              <a:t>sağlık</a:t>
            </a:r>
            <a:r>
              <a:rPr lang="tr-TR" sz="2200" dirty="0">
                <a:latin typeface="Bookman Old Style" charset="0"/>
                <a:ea typeface="Bookman Old Style" charset="0"/>
                <a:cs typeface="Bookman Old Style" charset="0"/>
              </a:rPr>
              <a:t>, tarım, sanayi ve ticaret; Belediye sınırları il sınırı olan Büyükşehir Belediyeleri hariç ilin çevre düzeni plânı, bayındırlık ve iskân, toprağın korunması, erozyonun önlenmesi, kültür, sanat, turizm, sosyal hizmet ve yardımlar, yoksullara mikro kredi verilmesi, çocuk yuvaları ve yetiştirme yurtları; ilk ve orta öğretim kurumlarının arsa temini, binalarının yapım, bakım ve onarımı ile diğer ihtiyaçlarının karşılanmasına ilişkin hizmetleri </a:t>
            </a:r>
            <a:r>
              <a:rPr lang="tr-TR" sz="2200" b="1" dirty="0">
                <a:latin typeface="Bookman Old Style" charset="0"/>
                <a:ea typeface="Bookman Old Style" charset="0"/>
                <a:cs typeface="Bookman Old Style" charset="0"/>
              </a:rPr>
              <a:t>il sınırları </a:t>
            </a:r>
            <a:r>
              <a:rPr lang="tr-TR" sz="2200" b="1" dirty="0">
                <a:latin typeface="Bookman Old Style" charset="0"/>
                <a:ea typeface="Bookman Old Style" charset="0"/>
                <a:cs typeface="Bookman Old Style" charset="0"/>
              </a:rPr>
              <a:t>içinde</a:t>
            </a:r>
            <a:r>
              <a:rPr lang="tr-TR" sz="2200" dirty="0">
                <a:latin typeface="Bookman Old Style" charset="0"/>
                <a:ea typeface="Bookman Old Style" charset="0"/>
                <a:cs typeface="Bookman Old Style" charset="0"/>
              </a:rPr>
              <a:t>,</a:t>
            </a:r>
          </a:p>
          <a:p>
            <a:r>
              <a:rPr lang="tr-TR" sz="2200" dirty="0">
                <a:latin typeface="Bookman Old Style" charset="0"/>
                <a:ea typeface="Bookman Old Style" charset="0"/>
                <a:cs typeface="Bookman Old Style" charset="0"/>
              </a:rPr>
              <a:t>b) İmar, yol, su, kanalizasyon, katı atık, çevre, acil yardım ve </a:t>
            </a:r>
            <a:r>
              <a:rPr lang="tr-TR" sz="2200" dirty="0">
                <a:latin typeface="Bookman Old Style" charset="0"/>
                <a:ea typeface="Bookman Old Style" charset="0"/>
                <a:cs typeface="Bookman Old Style" charset="0"/>
              </a:rPr>
              <a:t>kurtarma; </a:t>
            </a:r>
            <a:r>
              <a:rPr lang="tr-TR" sz="2200" dirty="0">
                <a:latin typeface="Bookman Old Style" charset="0"/>
                <a:ea typeface="Bookman Old Style" charset="0"/>
                <a:cs typeface="Bookman Old Style" charset="0"/>
              </a:rPr>
              <a:t>orman köylerinin desteklenmesi, ağaçlandırma, park ve bahçe tesisine ilişkin hizmetleri </a:t>
            </a:r>
            <a:r>
              <a:rPr lang="tr-TR" sz="2200" b="1" dirty="0">
                <a:latin typeface="Bookman Old Style" charset="0"/>
                <a:ea typeface="Bookman Old Style" charset="0"/>
                <a:cs typeface="Bookman Old Style" charset="0"/>
              </a:rPr>
              <a:t>belediye </a:t>
            </a:r>
            <a:r>
              <a:rPr lang="tr-TR" sz="2200" b="1" dirty="0">
                <a:latin typeface="Bookman Old Style" charset="0"/>
                <a:ea typeface="Bookman Old Style" charset="0"/>
                <a:cs typeface="Bookman Old Style" charset="0"/>
              </a:rPr>
              <a:t>sınırları </a:t>
            </a:r>
            <a:r>
              <a:rPr lang="tr-TR" sz="2200" b="1" dirty="0">
                <a:latin typeface="Bookman Old Style" charset="0"/>
                <a:ea typeface="Bookman Old Style" charset="0"/>
                <a:cs typeface="Bookman Old Style" charset="0"/>
              </a:rPr>
              <a:t>dışında</a:t>
            </a:r>
            <a:r>
              <a:rPr lang="tr-TR" sz="2200" dirty="0">
                <a:latin typeface="Bookman Old Style" charset="0"/>
                <a:ea typeface="Bookman Old Style" charset="0"/>
                <a:cs typeface="Bookman Old Style" charset="0"/>
              </a:rPr>
              <a:t> </a:t>
            </a:r>
            <a:r>
              <a:rPr lang="tr-TR" sz="2200" dirty="0">
                <a:latin typeface="Bookman Old Style" charset="0"/>
                <a:ea typeface="Bookman Old Style" charset="0"/>
                <a:cs typeface="Bookman Old Style" charset="0"/>
              </a:rPr>
              <a:t>yapmakla görevli ve yetkilidir.</a:t>
            </a:r>
            <a:endParaRPr lang="tr-TR" sz="22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2352730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İl Özel İdaresi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r>
              <a:rPr lang="tr-TR" sz="2200" b="1" dirty="0">
                <a:latin typeface="Bookman Old Style" charset="0"/>
                <a:ea typeface="Bookman Old Style" charset="0"/>
                <a:cs typeface="Bookman Old Style" charset="0"/>
              </a:rPr>
              <a:t>Bakanlıklar ve diğer merkezi idare kuruluşları</a:t>
            </a:r>
            <a:r>
              <a:rPr lang="tr-TR" sz="2200" dirty="0">
                <a:latin typeface="Bookman Old Style" charset="0"/>
                <a:ea typeface="Bookman Old Style" charset="0"/>
                <a:cs typeface="Bookman Old Style" charset="0"/>
              </a:rPr>
              <a:t>; yapım, bakım ve onarım işleri, devlet ve il yolları, içme suyu, sulama suyu, kanalizasyon, enerji nakil hattı, sağlık, eğitim, kültür, turizm, çevre, imar, bayındırlık, iskan, gençlik ve spor gibi hizmetlere ilişkin yatırımlar ile bakanlıklar ve diğer merkezi idare kuruluşlarının görev alanına giren diğer yatırımları, </a:t>
            </a:r>
            <a:r>
              <a:rPr lang="tr-TR" sz="2200" b="1" dirty="0">
                <a:latin typeface="Bookman Old Style" charset="0"/>
                <a:ea typeface="Bookman Old Style" charset="0"/>
                <a:cs typeface="Bookman Old Style" charset="0"/>
              </a:rPr>
              <a:t>kendi bütçelerinde bu hizmetler için ayrılan ödenekleri il özel idarelerine aktarmak suretiyle gerçekleştirebilir</a:t>
            </a:r>
            <a:r>
              <a:rPr lang="tr-TR" sz="2200" dirty="0">
                <a:latin typeface="Bookman Old Style" charset="0"/>
                <a:ea typeface="Bookman Old Style" charset="0"/>
                <a:cs typeface="Bookman Old Style" charset="0"/>
              </a:rPr>
              <a:t>. </a:t>
            </a:r>
            <a:endParaRPr lang="tr-TR" sz="2200" dirty="0">
              <a:latin typeface="Bookman Old Style" charset="0"/>
              <a:ea typeface="Bookman Old Style" charset="0"/>
              <a:cs typeface="Bookman Old Style" charset="0"/>
            </a:endParaRPr>
          </a:p>
          <a:p>
            <a:r>
              <a:rPr lang="tr-TR" sz="2200" dirty="0">
                <a:latin typeface="Bookman Old Style" charset="0"/>
                <a:ea typeface="Bookman Old Style" charset="0"/>
                <a:cs typeface="Bookman Old Style" charset="0"/>
              </a:rPr>
              <a:t>Kamu kurum ve kuruluşlarının </a:t>
            </a:r>
            <a:r>
              <a:rPr lang="tr-TR" sz="2200" dirty="0">
                <a:latin typeface="Bookman Old Style" charset="0"/>
                <a:ea typeface="Bookman Old Style" charset="0"/>
                <a:cs typeface="Bookman Old Style" charset="0"/>
              </a:rPr>
              <a:t>Taşıt </a:t>
            </a:r>
            <a:r>
              <a:rPr lang="tr-TR" sz="2200" dirty="0">
                <a:latin typeface="Bookman Old Style" charset="0"/>
                <a:ea typeface="Bookman Old Style" charset="0"/>
                <a:cs typeface="Bookman Old Style" charset="0"/>
              </a:rPr>
              <a:t>Kanunu kapsamındaki araçlarının alımı, işletilmesi, bakım ve onarımı ile bürolarının ihtiyaçları; kamu konutlarının yapım, bakım, işletme ve onarımı ile emniyet hizmetlerinin gerektirdiği teçhizat alımıyla ilgili harcamalar il özel idaresi bütçesinden karşılanabilir.</a:t>
            </a:r>
          </a:p>
          <a:p>
            <a:endParaRPr lang="tr-TR" sz="22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7162025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Belediye</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endParaRPr lang="tr-TR" dirty="0">
              <a:latin typeface="Bookman Old Style" charset="0"/>
              <a:ea typeface="Bookman Old Style" charset="0"/>
              <a:cs typeface="Bookman Old Style" charset="0"/>
            </a:endParaRPr>
          </a:p>
          <a:p>
            <a:r>
              <a:rPr lang="tr-TR" dirty="0">
                <a:latin typeface="Bookman Old Style" charset="0"/>
                <a:ea typeface="Bookman Old Style" charset="0"/>
                <a:cs typeface="Bookman Old Style" charset="0"/>
              </a:rPr>
              <a:t>“Belde </a:t>
            </a:r>
            <a:r>
              <a:rPr lang="tr-TR" dirty="0">
                <a:latin typeface="Bookman Old Style" charset="0"/>
                <a:ea typeface="Bookman Old Style" charset="0"/>
                <a:cs typeface="Bookman Old Style" charset="0"/>
              </a:rPr>
              <a:t>sakinlerinin mahallî müşterek nitelikteki ihtiyaçlarını karşılamak üzere kurulan ve karar organı seçmenler tarafından seçilerek oluşturulan, idarî ve malî özerkliğe sahip kamu tüzel </a:t>
            </a:r>
            <a:r>
              <a:rPr lang="tr-TR" dirty="0">
                <a:latin typeface="Bookman Old Style" charset="0"/>
                <a:ea typeface="Bookman Old Style" charset="0"/>
                <a:cs typeface="Bookman Old Style" charset="0"/>
              </a:rPr>
              <a:t>kişisidir.”</a:t>
            </a:r>
          </a:p>
          <a:p>
            <a:r>
              <a:rPr lang="tr-TR" dirty="0">
                <a:latin typeface="Bookman Old Style" charset="0"/>
                <a:ea typeface="Bookman Old Style" charset="0"/>
                <a:cs typeface="Bookman Old Style" charset="0"/>
              </a:rPr>
              <a:t>Kentsel yerleşimlerde yerel hizmetler vermekle yükümlü yönetim birimidir (büyükşehir belediyesinin olduğu iller hariç). </a:t>
            </a:r>
            <a:endParaRPr lang="tr-TR"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5711223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1159</Words>
  <Application>Microsoft Macintosh PowerPoint</Application>
  <PresentationFormat>Geniş Ekran</PresentationFormat>
  <Paragraphs>59</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Bookman Old Style</vt:lpstr>
      <vt:lpstr>Calibri</vt:lpstr>
      <vt:lpstr>Calibri Light</vt:lpstr>
      <vt:lpstr>Wingdings</vt:lpstr>
      <vt:lpstr>Arial</vt:lpstr>
      <vt:lpstr>Office Teması</vt:lpstr>
      <vt:lpstr>Yerel yönetimler (Yer Yönünden YY)</vt:lpstr>
      <vt:lpstr>Yerel yönetimler (Yer Yönünden YY)</vt:lpstr>
      <vt:lpstr>Yerel yönetimler (Yer Yönünden YY)</vt:lpstr>
      <vt:lpstr>Yerel yönetimler (Yer Yönünden YY)</vt:lpstr>
      <vt:lpstr>İl Özel İdaresi</vt:lpstr>
      <vt:lpstr>İl Özel İdaresi</vt:lpstr>
      <vt:lpstr>İl Özel İdaresi (asıl görevler)</vt:lpstr>
      <vt:lpstr>İl Özel İdaresi</vt:lpstr>
      <vt:lpstr>Belediye</vt:lpstr>
      <vt:lpstr>Belediye</vt:lpstr>
      <vt:lpstr>Belediyenin kuruluşu</vt:lpstr>
      <vt:lpstr>Belediyenin görevleri</vt:lpstr>
      <vt:lpstr>Belediyenin görevleri</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Yerel yönetimler (Yer Yönünden YY)</dc:title>
  <dc:creator>Microsoft Office Kullanıcısı</dc:creator>
  <cp:lastModifiedBy>Microsoft Office Kullanıcısı</cp:lastModifiedBy>
  <cp:revision>1</cp:revision>
  <dcterms:created xsi:type="dcterms:W3CDTF">2018-03-26T07:04:09Z</dcterms:created>
  <dcterms:modified xsi:type="dcterms:W3CDTF">2018-03-26T07:04:26Z</dcterms:modified>
</cp:coreProperties>
</file>