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7" d="100"/>
          <a:sy n="87" d="100"/>
        </p:scale>
        <p:origin x="90" y="4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2447625-1096-494E-BD41-6AC418DE2E43}" type="datetimeFigureOut">
              <a:rPr lang="tr-TR" smtClean="0"/>
              <a:t>5.12.2019</a:t>
            </a:fld>
            <a:endParaRPr lang="tr-TR"/>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436F70C-1351-43CC-A8D8-4EA18ECE18EE}" type="slidenum">
              <a:rPr lang="tr-TR" smtClean="0"/>
              <a:t>‹#›</a:t>
            </a:fld>
            <a:endParaRPr lang="tr-TR"/>
          </a:p>
        </p:txBody>
      </p:sp>
    </p:spTree>
    <p:extLst>
      <p:ext uri="{BB962C8B-B14F-4D97-AF65-F5344CB8AC3E}">
        <p14:creationId xmlns:p14="http://schemas.microsoft.com/office/powerpoint/2010/main" val="35733487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1</a:t>
            </a:fld>
            <a:endParaRPr lang="tr-TR"/>
          </a:p>
        </p:txBody>
      </p:sp>
    </p:spTree>
    <p:extLst>
      <p:ext uri="{BB962C8B-B14F-4D97-AF65-F5344CB8AC3E}">
        <p14:creationId xmlns:p14="http://schemas.microsoft.com/office/powerpoint/2010/main" val="18249201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10</a:t>
            </a:fld>
            <a:endParaRPr lang="tr-TR"/>
          </a:p>
        </p:txBody>
      </p:sp>
    </p:spTree>
    <p:extLst>
      <p:ext uri="{BB962C8B-B14F-4D97-AF65-F5344CB8AC3E}">
        <p14:creationId xmlns:p14="http://schemas.microsoft.com/office/powerpoint/2010/main" val="37423034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11</a:t>
            </a:fld>
            <a:endParaRPr lang="tr-TR"/>
          </a:p>
        </p:txBody>
      </p:sp>
    </p:spTree>
    <p:extLst>
      <p:ext uri="{BB962C8B-B14F-4D97-AF65-F5344CB8AC3E}">
        <p14:creationId xmlns:p14="http://schemas.microsoft.com/office/powerpoint/2010/main" val="565204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12</a:t>
            </a:fld>
            <a:endParaRPr lang="tr-TR"/>
          </a:p>
        </p:txBody>
      </p:sp>
    </p:spTree>
    <p:extLst>
      <p:ext uri="{BB962C8B-B14F-4D97-AF65-F5344CB8AC3E}">
        <p14:creationId xmlns:p14="http://schemas.microsoft.com/office/powerpoint/2010/main" val="23259013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13</a:t>
            </a:fld>
            <a:endParaRPr lang="tr-TR"/>
          </a:p>
        </p:txBody>
      </p:sp>
    </p:spTree>
    <p:extLst>
      <p:ext uri="{BB962C8B-B14F-4D97-AF65-F5344CB8AC3E}">
        <p14:creationId xmlns:p14="http://schemas.microsoft.com/office/powerpoint/2010/main" val="42704150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2</a:t>
            </a:fld>
            <a:endParaRPr lang="tr-TR"/>
          </a:p>
        </p:txBody>
      </p:sp>
    </p:spTree>
    <p:extLst>
      <p:ext uri="{BB962C8B-B14F-4D97-AF65-F5344CB8AC3E}">
        <p14:creationId xmlns:p14="http://schemas.microsoft.com/office/powerpoint/2010/main" val="33570722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3</a:t>
            </a:fld>
            <a:endParaRPr lang="tr-TR"/>
          </a:p>
        </p:txBody>
      </p:sp>
    </p:spTree>
    <p:extLst>
      <p:ext uri="{BB962C8B-B14F-4D97-AF65-F5344CB8AC3E}">
        <p14:creationId xmlns:p14="http://schemas.microsoft.com/office/powerpoint/2010/main" val="4575297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4</a:t>
            </a:fld>
            <a:endParaRPr lang="tr-TR"/>
          </a:p>
        </p:txBody>
      </p:sp>
    </p:spTree>
    <p:extLst>
      <p:ext uri="{BB962C8B-B14F-4D97-AF65-F5344CB8AC3E}">
        <p14:creationId xmlns:p14="http://schemas.microsoft.com/office/powerpoint/2010/main" val="10109934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5</a:t>
            </a:fld>
            <a:endParaRPr lang="tr-TR"/>
          </a:p>
        </p:txBody>
      </p:sp>
    </p:spTree>
    <p:extLst>
      <p:ext uri="{BB962C8B-B14F-4D97-AF65-F5344CB8AC3E}">
        <p14:creationId xmlns:p14="http://schemas.microsoft.com/office/powerpoint/2010/main" val="40287056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6</a:t>
            </a:fld>
            <a:endParaRPr lang="tr-TR"/>
          </a:p>
        </p:txBody>
      </p:sp>
    </p:spTree>
    <p:extLst>
      <p:ext uri="{BB962C8B-B14F-4D97-AF65-F5344CB8AC3E}">
        <p14:creationId xmlns:p14="http://schemas.microsoft.com/office/powerpoint/2010/main" val="28556395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7</a:t>
            </a:fld>
            <a:endParaRPr lang="tr-TR"/>
          </a:p>
        </p:txBody>
      </p:sp>
    </p:spTree>
    <p:extLst>
      <p:ext uri="{BB962C8B-B14F-4D97-AF65-F5344CB8AC3E}">
        <p14:creationId xmlns:p14="http://schemas.microsoft.com/office/powerpoint/2010/main" val="468406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8</a:t>
            </a:fld>
            <a:endParaRPr lang="tr-TR"/>
          </a:p>
        </p:txBody>
      </p:sp>
    </p:spTree>
    <p:extLst>
      <p:ext uri="{BB962C8B-B14F-4D97-AF65-F5344CB8AC3E}">
        <p14:creationId xmlns:p14="http://schemas.microsoft.com/office/powerpoint/2010/main" val="23640703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9</a:t>
            </a:fld>
            <a:endParaRPr lang="tr-TR"/>
          </a:p>
        </p:txBody>
      </p:sp>
    </p:spTree>
    <p:extLst>
      <p:ext uri="{BB962C8B-B14F-4D97-AF65-F5344CB8AC3E}">
        <p14:creationId xmlns:p14="http://schemas.microsoft.com/office/powerpoint/2010/main" val="24921171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21572181-15AC-4A17-A5C7-1C571D8E0539}" type="datetimeFigureOut">
              <a:rPr lang="tr-TR" smtClean="0"/>
              <a:t>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489505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1572181-15AC-4A17-A5C7-1C571D8E0539}" type="datetimeFigureOut">
              <a:rPr lang="tr-TR" smtClean="0"/>
              <a:t>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2567091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1572181-15AC-4A17-A5C7-1C571D8E0539}" type="datetimeFigureOut">
              <a:rPr lang="tr-TR" smtClean="0"/>
              <a:t>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2160627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1572181-15AC-4A17-A5C7-1C571D8E0539}" type="datetimeFigureOut">
              <a:rPr lang="tr-TR" smtClean="0"/>
              <a:t>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34908811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tr-TR" smtClean="0"/>
              <a:t>Asıl başlık stili için tıklatın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1572181-15AC-4A17-A5C7-1C571D8E0539}" type="datetimeFigureOut">
              <a:rPr lang="tr-TR" smtClean="0"/>
              <a:t>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17225300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21572181-15AC-4A17-A5C7-1C571D8E0539}" type="datetimeFigureOut">
              <a:rPr lang="tr-TR" smtClean="0"/>
              <a:t>5.12.2019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3670975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29842" y="2505075"/>
            <a:ext cx="3868340"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4629150" y="2505075"/>
            <a:ext cx="3887391"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21572181-15AC-4A17-A5C7-1C571D8E0539}" type="datetimeFigureOut">
              <a:rPr lang="tr-TR" smtClean="0"/>
              <a:t>5.12.2019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19499255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1572181-15AC-4A17-A5C7-1C571D8E0539}" type="datetimeFigureOut">
              <a:rPr lang="tr-TR" smtClean="0"/>
              <a:t>5.12.2019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1270948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572181-15AC-4A17-A5C7-1C571D8E0539}" type="datetimeFigureOut">
              <a:rPr lang="tr-TR" smtClean="0"/>
              <a:t>5.12.2019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729624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1572181-15AC-4A17-A5C7-1C571D8E0539}" type="datetimeFigureOut">
              <a:rPr lang="tr-TR" smtClean="0"/>
              <a:t>5.12.2019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2961099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1572181-15AC-4A17-A5C7-1C571D8E0539}" type="datetimeFigureOut">
              <a:rPr lang="tr-TR" smtClean="0"/>
              <a:t>5.12.2019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1953133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572181-15AC-4A17-A5C7-1C571D8E0539}" type="datetimeFigureOut">
              <a:rPr lang="tr-TR" smtClean="0"/>
              <a:t>5.12.2019</a:t>
            </a:fld>
            <a:endParaRPr lang="tr-T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2AC712-D46F-4BA1-854E-23F5AC3B0068}" type="slidenum">
              <a:rPr lang="tr-TR" smtClean="0"/>
              <a:t>‹#›</a:t>
            </a:fld>
            <a:endParaRPr lang="tr-TR"/>
          </a:p>
        </p:txBody>
      </p:sp>
    </p:spTree>
    <p:extLst>
      <p:ext uri="{BB962C8B-B14F-4D97-AF65-F5344CB8AC3E}">
        <p14:creationId xmlns:p14="http://schemas.microsoft.com/office/powerpoint/2010/main" val="4989331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2"/>
          <p:cNvSpPr txBox="1">
            <a:spLocks/>
          </p:cNvSpPr>
          <p:nvPr/>
        </p:nvSpPr>
        <p:spPr>
          <a:xfrm>
            <a:off x="0" y="245458"/>
            <a:ext cx="9144000" cy="663262"/>
          </a:xfrm>
          <a:prstGeom prst="rect">
            <a:avLst/>
          </a:prstGeom>
          <a:gradFill flip="none" rotWithShape="1">
            <a:gsLst>
              <a:gs pos="9000">
                <a:schemeClr val="tx1"/>
              </a:gs>
              <a:gs pos="100000">
                <a:srgbClr val="E6E6E6"/>
              </a:gs>
            </a:gsLst>
            <a:lin ang="0" scaled="1"/>
            <a:tileRect/>
          </a:gradFill>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spcBef>
                <a:spcPts val="0"/>
              </a:spcBef>
            </a:pPr>
            <a:r>
              <a:rPr lang="tr-TR" sz="3400" spc="-150" dirty="0" smtClean="0">
                <a:solidFill>
                  <a:schemeClr val="bg1"/>
                </a:solidFill>
                <a:effectLst>
                  <a:outerShdw blurRad="38100" dist="38100" dir="2700000" algn="tl">
                    <a:srgbClr val="000000">
                      <a:alpha val="43137"/>
                    </a:srgbClr>
                  </a:outerShdw>
                </a:effectLst>
                <a:cs typeface="Arial" panose="020B0604020202020204" pitchFamily="34" charset="0"/>
              </a:rPr>
              <a:t>KAPALI DRENAJ SİSTEMLERİ</a:t>
            </a:r>
            <a:endParaRPr lang="tr-TR" sz="3400" spc="-150" dirty="0">
              <a:solidFill>
                <a:schemeClr val="bg1"/>
              </a:solidFill>
              <a:effectLst>
                <a:outerShdw blurRad="38100" dist="38100" dir="2700000" algn="tl">
                  <a:srgbClr val="000000">
                    <a:alpha val="43137"/>
                  </a:srgbClr>
                </a:outerShdw>
              </a:effectLst>
              <a:cs typeface="Arial" panose="020B0604020202020204" pitchFamily="34" charset="0"/>
            </a:endParaRPr>
          </a:p>
          <a:p>
            <a:endParaRPr lang="tr-TR" dirty="0"/>
          </a:p>
        </p:txBody>
      </p:sp>
      <p:sp>
        <p:nvSpPr>
          <p:cNvPr id="5" name="İçerik Yer Tutucusu 2"/>
          <p:cNvSpPr>
            <a:spLocks noGrp="1"/>
          </p:cNvSpPr>
          <p:nvPr>
            <p:ph idx="1"/>
          </p:nvPr>
        </p:nvSpPr>
        <p:spPr>
          <a:xfrm>
            <a:off x="323528" y="1628800"/>
            <a:ext cx="8496944" cy="5184576"/>
          </a:xfrm>
        </p:spPr>
        <p:txBody>
          <a:bodyPr>
            <a:normAutofit/>
          </a:bodyPr>
          <a:lstStyle/>
          <a:p>
            <a:pPr marL="0" indent="0" algn="just">
              <a:buNone/>
              <a:defRPr/>
            </a:pPr>
            <a:r>
              <a:rPr lang="tr-TR" sz="2400" dirty="0">
                <a:cs typeface="Arial" panose="020B0604020202020204" pitchFamily="34" charset="0"/>
              </a:rPr>
              <a:t>1.2 Kapalı Drenaj Sistemi</a:t>
            </a:r>
          </a:p>
          <a:p>
            <a:pPr marL="0" indent="0" algn="just">
              <a:buNone/>
              <a:defRPr/>
            </a:pPr>
            <a:r>
              <a:rPr lang="tr-TR" sz="2400" dirty="0">
                <a:cs typeface="Arial" panose="020B0604020202020204" pitchFamily="34" charset="0"/>
              </a:rPr>
              <a:t>Daha öncede belirtildiği gibi kapalı drenaj sistemi, suları yüzeydeki belirli noktalardan toplayarak yüzey altında tesis edilmiş boru hatları aracılığı ile kontrollü olarak boşaltma noktalarına taşıyan sistemdir. Diğer bir ifade ile kapalı drenaj sistemi; yüzey sularının giriş noktaları, yüzey sularını taşıma hatları ya da boru hatları ve yüzey suyu toplayıcıları olmak üzere  üç temel elemandan oluşmaktadır.</a:t>
            </a:r>
          </a:p>
          <a:p>
            <a:pPr marL="0" indent="0" algn="just">
              <a:buNone/>
              <a:defRPr/>
            </a:pPr>
            <a:endParaRPr lang="tr-TR" sz="1400" dirty="0">
              <a:solidFill>
                <a:schemeClr val="bg1">
                  <a:lumMod val="50000"/>
                </a:schemeClr>
              </a:solidFill>
              <a:cs typeface="Arial" panose="020B0604020202020204" pitchFamily="34" charset="0"/>
            </a:endParaRPr>
          </a:p>
          <a:p>
            <a:pPr marL="0" indent="0" algn="r">
              <a:spcBef>
                <a:spcPts val="0"/>
              </a:spcBef>
              <a:buNone/>
            </a:pPr>
            <a:r>
              <a:rPr lang="tr-TR" sz="1400" i="1" dirty="0" smtClean="0">
                <a:solidFill>
                  <a:schemeClr val="bg1">
                    <a:lumMod val="50000"/>
                  </a:schemeClr>
                </a:solidFill>
                <a:cs typeface="Arial" panose="020B0604020202020204" pitchFamily="34" charset="0"/>
              </a:rPr>
              <a:t>(</a:t>
            </a:r>
            <a:r>
              <a:rPr lang="tr-TR" sz="1400" i="1" dirty="0" err="1" smtClean="0">
                <a:solidFill>
                  <a:schemeClr val="bg1">
                    <a:lumMod val="50000"/>
                  </a:schemeClr>
                </a:solidFill>
                <a:cs typeface="Arial" panose="020B0604020202020204" pitchFamily="34" charset="0"/>
              </a:rPr>
              <a:t>Altunkasa</a:t>
            </a:r>
            <a:r>
              <a:rPr lang="tr-TR" sz="1400" i="1" dirty="0" smtClean="0">
                <a:solidFill>
                  <a:schemeClr val="bg1">
                    <a:lumMod val="50000"/>
                  </a:schemeClr>
                </a:solidFill>
                <a:cs typeface="Arial" panose="020B0604020202020204" pitchFamily="34" charset="0"/>
              </a:rPr>
              <a:t> 2011)</a:t>
            </a:r>
            <a:endParaRPr lang="tr-TR" sz="2400" i="1" dirty="0">
              <a:cs typeface="Arial" panose="020B0604020202020204" pitchFamily="34" charset="0"/>
            </a:endParaRPr>
          </a:p>
        </p:txBody>
      </p:sp>
    </p:spTree>
    <p:extLst>
      <p:ext uri="{BB962C8B-B14F-4D97-AF65-F5344CB8AC3E}">
        <p14:creationId xmlns:p14="http://schemas.microsoft.com/office/powerpoint/2010/main" val="21953017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2"/>
          <p:cNvSpPr txBox="1">
            <a:spLocks/>
          </p:cNvSpPr>
          <p:nvPr/>
        </p:nvSpPr>
        <p:spPr>
          <a:xfrm>
            <a:off x="0" y="245458"/>
            <a:ext cx="9144000" cy="663262"/>
          </a:xfrm>
          <a:prstGeom prst="rect">
            <a:avLst/>
          </a:prstGeom>
          <a:gradFill flip="none" rotWithShape="1">
            <a:gsLst>
              <a:gs pos="9000">
                <a:schemeClr val="tx1"/>
              </a:gs>
              <a:gs pos="100000">
                <a:srgbClr val="E6E6E6"/>
              </a:gs>
            </a:gsLst>
            <a:lin ang="0" scaled="1"/>
            <a:tileRect/>
          </a:gradFill>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spcBef>
                <a:spcPts val="0"/>
              </a:spcBef>
            </a:pPr>
            <a:r>
              <a:rPr lang="tr-TR" sz="3400" spc="-150" dirty="0">
                <a:solidFill>
                  <a:schemeClr val="bg1"/>
                </a:solidFill>
                <a:effectLst>
                  <a:outerShdw blurRad="38100" dist="38100" dir="2700000" algn="tl">
                    <a:srgbClr val="000000">
                      <a:alpha val="43137"/>
                    </a:srgbClr>
                  </a:outerShdw>
                </a:effectLst>
                <a:cs typeface="Arial" panose="020B0604020202020204" pitchFamily="34" charset="0"/>
              </a:rPr>
              <a:t>TOPRAK ALTI DRENAJI</a:t>
            </a:r>
          </a:p>
          <a:p>
            <a:endParaRPr lang="tr-TR" dirty="0"/>
          </a:p>
        </p:txBody>
      </p:sp>
      <p:sp>
        <p:nvSpPr>
          <p:cNvPr id="5" name="İçerik Yer Tutucusu 2"/>
          <p:cNvSpPr>
            <a:spLocks noGrp="1"/>
          </p:cNvSpPr>
          <p:nvPr>
            <p:ph idx="1"/>
          </p:nvPr>
        </p:nvSpPr>
        <p:spPr>
          <a:xfrm>
            <a:off x="323528" y="1916832"/>
            <a:ext cx="8496944" cy="5184576"/>
          </a:xfrm>
        </p:spPr>
        <p:txBody>
          <a:bodyPr>
            <a:normAutofit/>
          </a:bodyPr>
          <a:lstStyle/>
          <a:p>
            <a:pPr algn="just">
              <a:buFont typeface="Wingdings" panose="05000000000000000000" pitchFamily="2" charset="2"/>
              <a:buChar char="Ø"/>
              <a:defRPr/>
            </a:pPr>
            <a:r>
              <a:rPr lang="tr-TR" sz="2400" dirty="0">
                <a:cs typeface="Arial" panose="020B0604020202020204" pitchFamily="34" charset="0"/>
              </a:rPr>
              <a:t>PVC borular, günümüzde özellikle sulu tarım alanlarının drenajında büyük ölçüde kullanılan elemanlardır. Bunların 6 m standart boyda düz ve yarıklı olanları ile son yıllarda yoğun olarak tercih edilen esnek spiral plastik türleri mevcuttur.  PVC borular, kil künklere ve beton büzlere  oranla daha az emekle kısa sürede döşenebilmenin yanı sıra, hafif olmaları dolayısıyla daha az masrafla ve kolayca taşınabilme avantajına sahiptirler.</a:t>
            </a:r>
          </a:p>
          <a:p>
            <a:pPr marL="0" indent="0" algn="just">
              <a:buNone/>
              <a:defRPr/>
            </a:pPr>
            <a:endParaRPr lang="tr-TR" sz="1400" dirty="0">
              <a:solidFill>
                <a:schemeClr val="bg1">
                  <a:lumMod val="50000"/>
                </a:schemeClr>
              </a:solidFill>
              <a:cs typeface="Arial" panose="020B0604020202020204" pitchFamily="34" charset="0"/>
            </a:endParaRPr>
          </a:p>
          <a:p>
            <a:pPr marL="0" indent="0" algn="r">
              <a:spcBef>
                <a:spcPts val="0"/>
              </a:spcBef>
              <a:buNone/>
            </a:pPr>
            <a:r>
              <a:rPr lang="tr-TR" sz="1400" i="1" dirty="0" smtClean="0">
                <a:solidFill>
                  <a:schemeClr val="bg1">
                    <a:lumMod val="50000"/>
                  </a:schemeClr>
                </a:solidFill>
                <a:cs typeface="Arial" panose="020B0604020202020204" pitchFamily="34" charset="0"/>
              </a:rPr>
              <a:t>(</a:t>
            </a:r>
            <a:r>
              <a:rPr lang="tr-TR" sz="1400" i="1" dirty="0" err="1" smtClean="0">
                <a:solidFill>
                  <a:schemeClr val="bg1">
                    <a:lumMod val="50000"/>
                  </a:schemeClr>
                </a:solidFill>
                <a:cs typeface="Arial" panose="020B0604020202020204" pitchFamily="34" charset="0"/>
              </a:rPr>
              <a:t>Altunkasa</a:t>
            </a:r>
            <a:r>
              <a:rPr lang="tr-TR" sz="1400" i="1" dirty="0" smtClean="0">
                <a:solidFill>
                  <a:schemeClr val="bg1">
                    <a:lumMod val="50000"/>
                  </a:schemeClr>
                </a:solidFill>
                <a:cs typeface="Arial" panose="020B0604020202020204" pitchFamily="34" charset="0"/>
              </a:rPr>
              <a:t> 2011)</a:t>
            </a:r>
            <a:endParaRPr lang="tr-TR" sz="2400" i="1" dirty="0">
              <a:cs typeface="Arial" panose="020B0604020202020204" pitchFamily="34" charset="0"/>
            </a:endParaRPr>
          </a:p>
        </p:txBody>
      </p:sp>
    </p:spTree>
    <p:extLst>
      <p:ext uri="{BB962C8B-B14F-4D97-AF65-F5344CB8AC3E}">
        <p14:creationId xmlns:p14="http://schemas.microsoft.com/office/powerpoint/2010/main" val="31178410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2"/>
          <p:cNvSpPr txBox="1">
            <a:spLocks/>
          </p:cNvSpPr>
          <p:nvPr/>
        </p:nvSpPr>
        <p:spPr>
          <a:xfrm>
            <a:off x="0" y="245458"/>
            <a:ext cx="9144000" cy="663262"/>
          </a:xfrm>
          <a:prstGeom prst="rect">
            <a:avLst/>
          </a:prstGeom>
          <a:gradFill flip="none" rotWithShape="1">
            <a:gsLst>
              <a:gs pos="9000">
                <a:schemeClr val="tx1"/>
              </a:gs>
              <a:gs pos="100000">
                <a:srgbClr val="E6E6E6"/>
              </a:gs>
            </a:gsLst>
            <a:lin ang="0" scaled="1"/>
            <a:tileRect/>
          </a:gradFill>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spcBef>
                <a:spcPts val="0"/>
              </a:spcBef>
            </a:pPr>
            <a:r>
              <a:rPr lang="tr-TR" sz="3400" spc="-150" dirty="0">
                <a:solidFill>
                  <a:schemeClr val="bg1"/>
                </a:solidFill>
                <a:effectLst>
                  <a:outerShdw blurRad="38100" dist="38100" dir="2700000" algn="tl">
                    <a:srgbClr val="000000">
                      <a:alpha val="43137"/>
                    </a:srgbClr>
                  </a:outerShdw>
                </a:effectLst>
                <a:cs typeface="Arial" panose="020B0604020202020204" pitchFamily="34" charset="0"/>
              </a:rPr>
              <a:t>TOPRAK ALTI DRENAJI</a:t>
            </a:r>
          </a:p>
          <a:p>
            <a:endParaRPr lang="tr-TR" dirty="0"/>
          </a:p>
        </p:txBody>
      </p:sp>
      <p:sp>
        <p:nvSpPr>
          <p:cNvPr id="5" name="İçerik Yer Tutucusu 2"/>
          <p:cNvSpPr>
            <a:spLocks noGrp="1"/>
          </p:cNvSpPr>
          <p:nvPr>
            <p:ph idx="1"/>
          </p:nvPr>
        </p:nvSpPr>
        <p:spPr>
          <a:xfrm>
            <a:off x="323528" y="1916832"/>
            <a:ext cx="8496944" cy="5184576"/>
          </a:xfrm>
        </p:spPr>
        <p:txBody>
          <a:bodyPr>
            <a:normAutofit/>
          </a:bodyPr>
          <a:lstStyle/>
          <a:p>
            <a:pPr algn="just">
              <a:buFont typeface="Wingdings" panose="05000000000000000000" pitchFamily="2" charset="2"/>
              <a:buChar char="Ø"/>
              <a:defRPr/>
            </a:pPr>
            <a:r>
              <a:rPr lang="tr-TR" sz="2400" dirty="0">
                <a:cs typeface="Arial" panose="020B0604020202020204" pitchFamily="34" charset="0"/>
              </a:rPr>
              <a:t>Spiral PVC borular, rulolar </a:t>
            </a:r>
            <a:r>
              <a:rPr lang="tr-TR" sz="2400" dirty="0" smtClean="0">
                <a:cs typeface="Arial" panose="020B0604020202020204" pitchFamily="34" charset="0"/>
              </a:rPr>
              <a:t>halinde farklı çaplarda imal edilirler ve toprak </a:t>
            </a:r>
            <a:r>
              <a:rPr lang="tr-TR" sz="2400" dirty="0">
                <a:cs typeface="Arial" panose="020B0604020202020204" pitchFamily="34" charset="0"/>
              </a:rPr>
              <a:t>altına filtre materyalleri ile birlikte döşenirler. Filtre materyalleri, borular üzerindeki deliklerin tıkanmasını ve </a:t>
            </a:r>
            <a:r>
              <a:rPr lang="tr-TR" sz="2400" dirty="0" err="1">
                <a:cs typeface="Arial" panose="020B0604020202020204" pitchFamily="34" charset="0"/>
              </a:rPr>
              <a:t>siltasyonu</a:t>
            </a:r>
            <a:r>
              <a:rPr lang="tr-TR" sz="2400" dirty="0">
                <a:cs typeface="Arial" panose="020B0604020202020204" pitchFamily="34" charset="0"/>
              </a:rPr>
              <a:t> önleyen unsurlar olup, en fazla kullanılanları kum ve çakıllardır. Bunun dışında, cam yünü, sünger, </a:t>
            </a:r>
            <a:r>
              <a:rPr lang="tr-TR" sz="2400" dirty="0" err="1">
                <a:cs typeface="Arial" panose="020B0604020202020204" pitchFamily="34" charset="0"/>
              </a:rPr>
              <a:t>torf</a:t>
            </a:r>
            <a:r>
              <a:rPr lang="tr-TR" sz="2400" dirty="0">
                <a:cs typeface="Arial" panose="020B0604020202020204" pitchFamily="34" charset="0"/>
              </a:rPr>
              <a:t>, saman ve talaş filtre materyali olarak kullanılabilmektedir.</a:t>
            </a:r>
            <a:endParaRPr lang="tr-TR" sz="1400" dirty="0">
              <a:solidFill>
                <a:schemeClr val="bg1">
                  <a:lumMod val="50000"/>
                </a:schemeClr>
              </a:solidFill>
              <a:cs typeface="Arial" panose="020B0604020202020204" pitchFamily="34" charset="0"/>
            </a:endParaRPr>
          </a:p>
          <a:p>
            <a:pPr marL="0" indent="0" algn="r">
              <a:spcBef>
                <a:spcPts val="0"/>
              </a:spcBef>
              <a:buNone/>
            </a:pPr>
            <a:r>
              <a:rPr lang="tr-TR" sz="1400" i="1" dirty="0">
                <a:solidFill>
                  <a:schemeClr val="bg1">
                    <a:lumMod val="50000"/>
                  </a:schemeClr>
                </a:solidFill>
                <a:cs typeface="Arial" panose="020B0604020202020204" pitchFamily="34" charset="0"/>
              </a:rPr>
              <a:t>(</a:t>
            </a:r>
            <a:r>
              <a:rPr lang="tr-TR" sz="1400" i="1" dirty="0" err="1">
                <a:solidFill>
                  <a:schemeClr val="bg1">
                    <a:lumMod val="50000"/>
                  </a:schemeClr>
                </a:solidFill>
                <a:cs typeface="Arial" panose="020B0604020202020204" pitchFamily="34" charset="0"/>
              </a:rPr>
              <a:t>Altunkasa</a:t>
            </a:r>
            <a:r>
              <a:rPr lang="tr-TR" sz="1400" i="1" dirty="0">
                <a:solidFill>
                  <a:schemeClr val="bg1">
                    <a:lumMod val="50000"/>
                  </a:schemeClr>
                </a:solidFill>
                <a:cs typeface="Arial" panose="020B0604020202020204" pitchFamily="34" charset="0"/>
              </a:rPr>
              <a:t> 2011</a:t>
            </a:r>
            <a:r>
              <a:rPr lang="tr-TR" sz="1400" i="1" dirty="0" smtClean="0">
                <a:solidFill>
                  <a:schemeClr val="bg1">
                    <a:lumMod val="50000"/>
                  </a:schemeClr>
                </a:solidFill>
                <a:cs typeface="Arial" panose="020B0604020202020204" pitchFamily="34" charset="0"/>
              </a:rPr>
              <a:t>)</a:t>
            </a:r>
            <a:endParaRPr lang="tr-TR" sz="2400" i="1" dirty="0">
              <a:cs typeface="Arial" panose="020B0604020202020204" pitchFamily="34" charset="0"/>
            </a:endParaRPr>
          </a:p>
        </p:txBody>
      </p:sp>
    </p:spTree>
    <p:extLst>
      <p:ext uri="{BB962C8B-B14F-4D97-AF65-F5344CB8AC3E}">
        <p14:creationId xmlns:p14="http://schemas.microsoft.com/office/powerpoint/2010/main" val="28096724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2"/>
          <p:cNvSpPr txBox="1">
            <a:spLocks/>
          </p:cNvSpPr>
          <p:nvPr/>
        </p:nvSpPr>
        <p:spPr>
          <a:xfrm>
            <a:off x="0" y="245458"/>
            <a:ext cx="9144000" cy="663262"/>
          </a:xfrm>
          <a:prstGeom prst="rect">
            <a:avLst/>
          </a:prstGeom>
          <a:gradFill flip="none" rotWithShape="1">
            <a:gsLst>
              <a:gs pos="9000">
                <a:schemeClr val="tx1"/>
              </a:gs>
              <a:gs pos="100000">
                <a:srgbClr val="E6E6E6"/>
              </a:gs>
            </a:gsLst>
            <a:lin ang="0" scaled="1"/>
            <a:tileRect/>
          </a:gradFill>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spcBef>
                <a:spcPts val="0"/>
              </a:spcBef>
            </a:pPr>
            <a:r>
              <a:rPr lang="tr-TR" sz="3400" spc="-150" dirty="0">
                <a:solidFill>
                  <a:schemeClr val="bg1"/>
                </a:solidFill>
                <a:effectLst>
                  <a:outerShdw blurRad="38100" dist="38100" dir="2700000" algn="tl">
                    <a:srgbClr val="000000">
                      <a:alpha val="43137"/>
                    </a:srgbClr>
                  </a:outerShdw>
                </a:effectLst>
                <a:cs typeface="Arial" panose="020B0604020202020204" pitchFamily="34" charset="0"/>
              </a:rPr>
              <a:t>TOPRAK ALTI DRENAJI</a:t>
            </a:r>
          </a:p>
          <a:p>
            <a:endParaRPr lang="tr-TR" dirty="0"/>
          </a:p>
        </p:txBody>
      </p:sp>
      <p:sp>
        <p:nvSpPr>
          <p:cNvPr id="5" name="İçerik Yer Tutucusu 2"/>
          <p:cNvSpPr>
            <a:spLocks noGrp="1"/>
          </p:cNvSpPr>
          <p:nvPr>
            <p:ph idx="1"/>
          </p:nvPr>
        </p:nvSpPr>
        <p:spPr>
          <a:xfrm>
            <a:off x="323528" y="1196752"/>
            <a:ext cx="8496944" cy="5472608"/>
          </a:xfrm>
        </p:spPr>
        <p:txBody>
          <a:bodyPr>
            <a:normAutofit/>
          </a:bodyPr>
          <a:lstStyle/>
          <a:p>
            <a:pPr algn="just">
              <a:buFont typeface="Wingdings" panose="05000000000000000000" pitchFamily="2" charset="2"/>
              <a:buChar char="Ø"/>
              <a:defRPr/>
            </a:pPr>
            <a:r>
              <a:rPr lang="tr-TR" sz="2400" dirty="0">
                <a:cs typeface="Arial" panose="020B0604020202020204" pitchFamily="34" charset="0"/>
              </a:rPr>
              <a:t>Peyzaj mühendisliği çalışmalarında, proje alanında tesis edilecek toprakaltı drenajı sisteminin planlaması 6 temel aşamadan oluşmaktadır;</a:t>
            </a:r>
          </a:p>
          <a:p>
            <a:pPr marL="457200" indent="-457200" algn="just">
              <a:buFont typeface="+mj-lt"/>
              <a:buAutoNum type="arabicPeriod"/>
              <a:defRPr/>
            </a:pPr>
            <a:r>
              <a:rPr lang="tr-TR" sz="2400" dirty="0">
                <a:cs typeface="Arial" panose="020B0604020202020204" pitchFamily="34" charset="0"/>
              </a:rPr>
              <a:t>Vaziyet planının oluşturulması,</a:t>
            </a:r>
          </a:p>
          <a:p>
            <a:pPr marL="457200" indent="-457200" algn="just">
              <a:buFont typeface="+mj-lt"/>
              <a:buAutoNum type="arabicPeriod"/>
              <a:defRPr/>
            </a:pPr>
            <a:r>
              <a:rPr lang="tr-TR" sz="2400" dirty="0" err="1">
                <a:cs typeface="Arial" panose="020B0604020202020204" pitchFamily="34" charset="0"/>
              </a:rPr>
              <a:t>Laterallerin</a:t>
            </a:r>
            <a:r>
              <a:rPr lang="tr-TR" sz="2400" dirty="0">
                <a:cs typeface="Arial" panose="020B0604020202020204" pitchFamily="34" charset="0"/>
              </a:rPr>
              <a:t> aralık ve derinlikleri,</a:t>
            </a:r>
          </a:p>
          <a:p>
            <a:pPr marL="457200" indent="-457200" algn="just">
              <a:buFont typeface="+mj-lt"/>
              <a:buAutoNum type="arabicPeriod"/>
              <a:defRPr/>
            </a:pPr>
            <a:r>
              <a:rPr lang="tr-TR" sz="2400" dirty="0" err="1">
                <a:cs typeface="Arial" panose="020B0604020202020204" pitchFamily="34" charset="0"/>
              </a:rPr>
              <a:t>Laterallerin</a:t>
            </a:r>
            <a:r>
              <a:rPr lang="tr-TR" sz="2400" dirty="0">
                <a:cs typeface="Arial" panose="020B0604020202020204" pitchFamily="34" charset="0"/>
              </a:rPr>
              <a:t> tesis deseni,</a:t>
            </a:r>
          </a:p>
          <a:p>
            <a:pPr marL="457200" indent="-457200" algn="just">
              <a:buFont typeface="+mj-lt"/>
              <a:buAutoNum type="arabicPeriod"/>
              <a:defRPr/>
            </a:pPr>
            <a:r>
              <a:rPr lang="tr-TR" sz="2400" dirty="0">
                <a:cs typeface="Arial" panose="020B0604020202020204" pitchFamily="34" charset="0"/>
              </a:rPr>
              <a:t>Sistemde kullanılacak boruları tip ve boyutları,</a:t>
            </a:r>
          </a:p>
          <a:p>
            <a:pPr marL="457200" indent="-457200" algn="just">
              <a:buFont typeface="+mj-lt"/>
              <a:buAutoNum type="arabicPeriod"/>
              <a:defRPr/>
            </a:pPr>
            <a:r>
              <a:rPr lang="tr-TR" sz="2400" dirty="0">
                <a:cs typeface="Arial" panose="020B0604020202020204" pitchFamily="34" charset="0"/>
              </a:rPr>
              <a:t>Boruların tesis yöntemi,</a:t>
            </a:r>
          </a:p>
          <a:p>
            <a:pPr marL="457200" indent="-457200" algn="just">
              <a:buFont typeface="+mj-lt"/>
              <a:buAutoNum type="arabicPeriod"/>
              <a:defRPr/>
            </a:pPr>
            <a:r>
              <a:rPr lang="tr-TR" sz="2400" dirty="0" err="1">
                <a:cs typeface="Arial" panose="020B0604020202020204" pitchFamily="34" charset="0"/>
              </a:rPr>
              <a:t>Kollektörlerin</a:t>
            </a:r>
            <a:r>
              <a:rPr lang="tr-TR" sz="2400" dirty="0">
                <a:cs typeface="Arial" panose="020B0604020202020204" pitchFamily="34" charset="0"/>
              </a:rPr>
              <a:t> tesis yöntemi belirlenir.</a:t>
            </a:r>
          </a:p>
          <a:p>
            <a:pPr marL="0" indent="0" algn="r">
              <a:spcBef>
                <a:spcPts val="0"/>
              </a:spcBef>
              <a:buNone/>
            </a:pPr>
            <a:r>
              <a:rPr lang="tr-TR" sz="1400" i="1" dirty="0">
                <a:solidFill>
                  <a:schemeClr val="bg1">
                    <a:lumMod val="50000"/>
                  </a:schemeClr>
                </a:solidFill>
                <a:cs typeface="Arial" panose="020B0604020202020204" pitchFamily="34" charset="0"/>
              </a:rPr>
              <a:t>(</a:t>
            </a:r>
            <a:r>
              <a:rPr lang="tr-TR" sz="1400" i="1" dirty="0" err="1">
                <a:solidFill>
                  <a:schemeClr val="bg1">
                    <a:lumMod val="50000"/>
                  </a:schemeClr>
                </a:solidFill>
                <a:cs typeface="Arial" panose="020B0604020202020204" pitchFamily="34" charset="0"/>
              </a:rPr>
              <a:t>Altunkasa</a:t>
            </a:r>
            <a:r>
              <a:rPr lang="tr-TR" sz="1400" i="1" dirty="0">
                <a:solidFill>
                  <a:schemeClr val="bg1">
                    <a:lumMod val="50000"/>
                  </a:schemeClr>
                </a:solidFill>
                <a:cs typeface="Arial" panose="020B0604020202020204" pitchFamily="34" charset="0"/>
              </a:rPr>
              <a:t> 2011</a:t>
            </a:r>
            <a:r>
              <a:rPr lang="tr-TR" sz="1400" i="1" dirty="0" smtClean="0">
                <a:solidFill>
                  <a:schemeClr val="bg1">
                    <a:lumMod val="50000"/>
                  </a:schemeClr>
                </a:solidFill>
                <a:cs typeface="Arial" panose="020B0604020202020204" pitchFamily="34" charset="0"/>
              </a:rPr>
              <a:t>)</a:t>
            </a:r>
            <a:endParaRPr lang="tr-TR" sz="2400" i="1" dirty="0">
              <a:cs typeface="Arial" panose="020B0604020202020204" pitchFamily="34" charset="0"/>
            </a:endParaRPr>
          </a:p>
        </p:txBody>
      </p:sp>
    </p:spTree>
    <p:extLst>
      <p:ext uri="{BB962C8B-B14F-4D97-AF65-F5344CB8AC3E}">
        <p14:creationId xmlns:p14="http://schemas.microsoft.com/office/powerpoint/2010/main" val="20418680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2"/>
          <p:cNvSpPr txBox="1">
            <a:spLocks/>
          </p:cNvSpPr>
          <p:nvPr/>
        </p:nvSpPr>
        <p:spPr>
          <a:xfrm>
            <a:off x="0" y="190249"/>
            <a:ext cx="9144000" cy="663262"/>
          </a:xfrm>
          <a:prstGeom prst="rect">
            <a:avLst/>
          </a:prstGeom>
          <a:gradFill flip="none" rotWithShape="1">
            <a:gsLst>
              <a:gs pos="9000">
                <a:schemeClr val="tx1"/>
              </a:gs>
              <a:gs pos="100000">
                <a:srgbClr val="E6E6E6"/>
              </a:gs>
            </a:gsLst>
            <a:lin ang="0" scaled="1"/>
            <a:tileRect/>
          </a:gradFill>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0" lvl="1">
              <a:spcBef>
                <a:spcPts val="0"/>
              </a:spcBef>
            </a:pPr>
            <a:r>
              <a:rPr lang="tr-TR" sz="3400" spc="-150" dirty="0">
                <a:solidFill>
                  <a:schemeClr val="bg1"/>
                </a:solidFill>
                <a:effectLst>
                  <a:outerShdw blurRad="38100" dist="38100" dir="2700000" algn="tl">
                    <a:srgbClr val="000000">
                      <a:alpha val="43137"/>
                    </a:srgbClr>
                  </a:outerShdw>
                </a:effectLst>
                <a:cs typeface="Arial" panose="020B0604020202020204" pitchFamily="34" charset="0"/>
              </a:rPr>
              <a:t>Kaynaklar</a:t>
            </a:r>
          </a:p>
          <a:p>
            <a:endParaRPr lang="tr-TR" dirty="0"/>
          </a:p>
        </p:txBody>
      </p:sp>
      <p:sp>
        <p:nvSpPr>
          <p:cNvPr id="5" name="İçerik Yer Tutucusu 2"/>
          <p:cNvSpPr>
            <a:spLocks noGrp="1"/>
          </p:cNvSpPr>
          <p:nvPr>
            <p:ph idx="1"/>
          </p:nvPr>
        </p:nvSpPr>
        <p:spPr>
          <a:xfrm>
            <a:off x="323528" y="1700808"/>
            <a:ext cx="8496944" cy="4824536"/>
          </a:xfrm>
        </p:spPr>
        <p:txBody>
          <a:bodyPr>
            <a:normAutofit/>
          </a:bodyPr>
          <a:lstStyle/>
          <a:p>
            <a:pPr marL="0" indent="0" algn="just">
              <a:buNone/>
              <a:defRPr/>
            </a:pPr>
            <a:r>
              <a:rPr lang="tr-TR" sz="2400" b="1" i="1" dirty="0">
                <a:cs typeface="Arial" panose="020B0604020202020204" pitchFamily="34" charset="0"/>
              </a:rPr>
              <a:t>Seçkin</a:t>
            </a:r>
            <a:r>
              <a:rPr lang="tr-TR" sz="2400" i="1" dirty="0">
                <a:cs typeface="Arial" panose="020B0604020202020204" pitchFamily="34" charset="0"/>
              </a:rPr>
              <a:t>, Ö. B. (2003) Peyzaj Uygulama Tekniği. İstanbul Üniversitesi Yayın </a:t>
            </a:r>
            <a:r>
              <a:rPr lang="tr-TR" sz="2400" i="1" dirty="0" err="1">
                <a:cs typeface="Arial" panose="020B0604020202020204" pitchFamily="34" charset="0"/>
              </a:rPr>
              <a:t>no</a:t>
            </a:r>
            <a:r>
              <a:rPr lang="tr-TR" sz="2400" i="1" dirty="0">
                <a:cs typeface="Arial" panose="020B0604020202020204" pitchFamily="34" charset="0"/>
              </a:rPr>
              <a:t>: 4105, Orman Fakültesi Yayın </a:t>
            </a:r>
            <a:r>
              <a:rPr lang="tr-TR" sz="2400" i="1" dirty="0" err="1">
                <a:cs typeface="Arial" panose="020B0604020202020204" pitchFamily="34" charset="0"/>
              </a:rPr>
              <a:t>no</a:t>
            </a:r>
            <a:r>
              <a:rPr lang="tr-TR" sz="2400" i="1" dirty="0">
                <a:cs typeface="Arial" panose="020B0604020202020204" pitchFamily="34" charset="0"/>
              </a:rPr>
              <a:t>: 453, ISBN: 975 – 404 -507-0, 528 s.</a:t>
            </a:r>
          </a:p>
          <a:p>
            <a:pPr marL="0" indent="0" algn="just">
              <a:buNone/>
              <a:defRPr/>
            </a:pPr>
            <a:endParaRPr lang="tr-TR" sz="2400" i="1" dirty="0">
              <a:cs typeface="Arial" panose="020B0604020202020204" pitchFamily="34" charset="0"/>
            </a:endParaRPr>
          </a:p>
          <a:p>
            <a:pPr marL="0" indent="0" algn="just">
              <a:buNone/>
              <a:defRPr/>
            </a:pPr>
            <a:r>
              <a:rPr lang="tr-TR" sz="2400" b="1" i="1" dirty="0" err="1">
                <a:cs typeface="Arial" panose="020B0604020202020204" pitchFamily="34" charset="0"/>
              </a:rPr>
              <a:t>Altunkasa</a:t>
            </a:r>
            <a:r>
              <a:rPr lang="tr-TR" sz="2400" i="1" dirty="0">
                <a:cs typeface="Arial" panose="020B0604020202020204" pitchFamily="34" charset="0"/>
              </a:rPr>
              <a:t>, M. F. (2011) Peyzaj Mühendisliği. Çukurova Üniversitesi Genel Yayın </a:t>
            </a:r>
            <a:r>
              <a:rPr lang="tr-TR" sz="2400" i="1" dirty="0" err="1">
                <a:cs typeface="Arial" panose="020B0604020202020204" pitchFamily="34" charset="0"/>
              </a:rPr>
              <a:t>no</a:t>
            </a:r>
            <a:r>
              <a:rPr lang="tr-TR" sz="2400" i="1" dirty="0">
                <a:cs typeface="Arial" panose="020B0604020202020204" pitchFamily="34" charset="0"/>
              </a:rPr>
              <a:t>: 123, Ders Kitapları Yayın </a:t>
            </a:r>
            <a:r>
              <a:rPr lang="tr-TR" sz="2400" i="1" dirty="0" err="1">
                <a:cs typeface="Arial" panose="020B0604020202020204" pitchFamily="34" charset="0"/>
              </a:rPr>
              <a:t>no</a:t>
            </a:r>
            <a:r>
              <a:rPr lang="tr-TR" sz="2400" i="1" dirty="0">
                <a:cs typeface="Arial" panose="020B0604020202020204" pitchFamily="34" charset="0"/>
              </a:rPr>
              <a:t>: A- 36, 367 s.</a:t>
            </a:r>
          </a:p>
        </p:txBody>
      </p:sp>
    </p:spTree>
    <p:extLst>
      <p:ext uri="{BB962C8B-B14F-4D97-AF65-F5344CB8AC3E}">
        <p14:creationId xmlns:p14="http://schemas.microsoft.com/office/powerpoint/2010/main" val="35074518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2"/>
          <p:cNvSpPr txBox="1">
            <a:spLocks/>
          </p:cNvSpPr>
          <p:nvPr/>
        </p:nvSpPr>
        <p:spPr>
          <a:xfrm>
            <a:off x="0" y="245458"/>
            <a:ext cx="9144000" cy="663262"/>
          </a:xfrm>
          <a:prstGeom prst="rect">
            <a:avLst/>
          </a:prstGeom>
          <a:gradFill flip="none" rotWithShape="1">
            <a:gsLst>
              <a:gs pos="9000">
                <a:schemeClr val="tx1"/>
              </a:gs>
              <a:gs pos="100000">
                <a:srgbClr val="E6E6E6"/>
              </a:gs>
            </a:gsLst>
            <a:lin ang="0" scaled="1"/>
            <a:tileRect/>
          </a:gradFill>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spcBef>
                <a:spcPts val="0"/>
              </a:spcBef>
            </a:pPr>
            <a:r>
              <a:rPr lang="tr-TR" sz="3400" spc="-150" dirty="0">
                <a:solidFill>
                  <a:schemeClr val="bg1"/>
                </a:solidFill>
                <a:effectLst>
                  <a:outerShdw blurRad="38100" dist="38100" dir="2700000" algn="tl">
                    <a:srgbClr val="000000">
                      <a:alpha val="43137"/>
                    </a:srgbClr>
                  </a:outerShdw>
                </a:effectLst>
                <a:cs typeface="Arial" panose="020B0604020202020204" pitchFamily="34" charset="0"/>
              </a:rPr>
              <a:t>KAPALI DRENAJ SİSTEMLERİ</a:t>
            </a:r>
          </a:p>
          <a:p>
            <a:endParaRPr lang="tr-TR" dirty="0"/>
          </a:p>
        </p:txBody>
      </p:sp>
      <p:sp>
        <p:nvSpPr>
          <p:cNvPr id="5" name="İçerik Yer Tutucusu 2"/>
          <p:cNvSpPr>
            <a:spLocks noGrp="1"/>
          </p:cNvSpPr>
          <p:nvPr>
            <p:ph idx="1"/>
          </p:nvPr>
        </p:nvSpPr>
        <p:spPr>
          <a:xfrm>
            <a:off x="323528" y="1772816"/>
            <a:ext cx="8496944" cy="5184576"/>
          </a:xfrm>
        </p:spPr>
        <p:txBody>
          <a:bodyPr>
            <a:normAutofit/>
          </a:bodyPr>
          <a:lstStyle/>
          <a:p>
            <a:pPr algn="just">
              <a:buFont typeface="Wingdings" panose="05000000000000000000" pitchFamily="2" charset="2"/>
              <a:buChar char="Ø"/>
              <a:defRPr/>
            </a:pPr>
            <a:r>
              <a:rPr lang="tr-TR" sz="2400" dirty="0">
                <a:cs typeface="Arial" panose="020B0604020202020204" pitchFamily="34" charset="0"/>
              </a:rPr>
              <a:t>Boru hatları, farklı malzemelerden üretilebilen değişken boyutlu boruların birbirine eklenmesi suretiyle tesis edilmektedir. Uygulamada; beton, demirli beton, bitümlü ve metal (demir, çelik) malzemelerden yapılmış borular yaygın olarak kullanılmaktadır. Peyzaj mühendisliği çalışmalarında, düşük ve orta kapasiteli drenaj tesislerinde beton büzlerin, büyük kapasiteli drenaj tesislerinde ise demirli beton büzlerin kullanımı daha uygundur.</a:t>
            </a:r>
          </a:p>
          <a:p>
            <a:pPr marL="0" indent="0" algn="just">
              <a:buNone/>
              <a:defRPr/>
            </a:pPr>
            <a:endParaRPr lang="tr-TR" sz="1400" dirty="0">
              <a:solidFill>
                <a:schemeClr val="bg1">
                  <a:lumMod val="50000"/>
                </a:schemeClr>
              </a:solidFill>
              <a:cs typeface="Arial" panose="020B0604020202020204" pitchFamily="34" charset="0"/>
            </a:endParaRPr>
          </a:p>
          <a:p>
            <a:pPr marL="0" indent="0" algn="r">
              <a:spcBef>
                <a:spcPts val="0"/>
              </a:spcBef>
              <a:buNone/>
            </a:pPr>
            <a:r>
              <a:rPr lang="tr-TR" sz="1400" i="1" dirty="0" smtClean="0">
                <a:solidFill>
                  <a:schemeClr val="bg1">
                    <a:lumMod val="50000"/>
                  </a:schemeClr>
                </a:solidFill>
                <a:cs typeface="Arial" panose="020B0604020202020204" pitchFamily="34" charset="0"/>
              </a:rPr>
              <a:t>(</a:t>
            </a:r>
            <a:r>
              <a:rPr lang="tr-TR" sz="1400" i="1" dirty="0" err="1" smtClean="0">
                <a:solidFill>
                  <a:schemeClr val="bg1">
                    <a:lumMod val="50000"/>
                  </a:schemeClr>
                </a:solidFill>
                <a:cs typeface="Arial" panose="020B0604020202020204" pitchFamily="34" charset="0"/>
              </a:rPr>
              <a:t>Altunkasa</a:t>
            </a:r>
            <a:r>
              <a:rPr lang="tr-TR" sz="1400" i="1" dirty="0" smtClean="0">
                <a:solidFill>
                  <a:schemeClr val="bg1">
                    <a:lumMod val="50000"/>
                  </a:schemeClr>
                </a:solidFill>
                <a:cs typeface="Arial" panose="020B0604020202020204" pitchFamily="34" charset="0"/>
              </a:rPr>
              <a:t> 2011)</a:t>
            </a:r>
            <a:endParaRPr lang="tr-TR" sz="2400" i="1" dirty="0">
              <a:cs typeface="Arial" panose="020B0604020202020204" pitchFamily="34" charset="0"/>
            </a:endParaRPr>
          </a:p>
        </p:txBody>
      </p:sp>
    </p:spTree>
    <p:extLst>
      <p:ext uri="{BB962C8B-B14F-4D97-AF65-F5344CB8AC3E}">
        <p14:creationId xmlns:p14="http://schemas.microsoft.com/office/powerpoint/2010/main" val="5383412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2"/>
          <p:cNvSpPr txBox="1">
            <a:spLocks/>
          </p:cNvSpPr>
          <p:nvPr/>
        </p:nvSpPr>
        <p:spPr>
          <a:xfrm>
            <a:off x="0" y="245458"/>
            <a:ext cx="9144000" cy="663262"/>
          </a:xfrm>
          <a:prstGeom prst="rect">
            <a:avLst/>
          </a:prstGeom>
          <a:gradFill flip="none" rotWithShape="1">
            <a:gsLst>
              <a:gs pos="9000">
                <a:schemeClr val="tx1"/>
              </a:gs>
              <a:gs pos="100000">
                <a:srgbClr val="E6E6E6"/>
              </a:gs>
            </a:gsLst>
            <a:lin ang="0" scaled="1"/>
            <a:tileRect/>
          </a:gradFill>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spcBef>
                <a:spcPts val="0"/>
              </a:spcBef>
            </a:pPr>
            <a:r>
              <a:rPr lang="tr-TR" sz="3400" spc="-150" dirty="0">
                <a:solidFill>
                  <a:schemeClr val="bg1"/>
                </a:solidFill>
                <a:effectLst>
                  <a:outerShdw blurRad="38100" dist="38100" dir="2700000" algn="tl">
                    <a:srgbClr val="000000">
                      <a:alpha val="43137"/>
                    </a:srgbClr>
                  </a:outerShdw>
                </a:effectLst>
                <a:cs typeface="Arial" panose="020B0604020202020204" pitchFamily="34" charset="0"/>
              </a:rPr>
              <a:t>KAPALI DRENAJ SİSTEMLERİ</a:t>
            </a:r>
          </a:p>
          <a:p>
            <a:endParaRPr lang="tr-TR" dirty="0"/>
          </a:p>
        </p:txBody>
      </p:sp>
      <p:sp>
        <p:nvSpPr>
          <p:cNvPr id="5" name="İçerik Yer Tutucusu 2"/>
          <p:cNvSpPr>
            <a:spLocks noGrp="1"/>
          </p:cNvSpPr>
          <p:nvPr>
            <p:ph idx="1"/>
          </p:nvPr>
        </p:nvSpPr>
        <p:spPr>
          <a:xfrm>
            <a:off x="323528" y="2060848"/>
            <a:ext cx="8496944" cy="5184576"/>
          </a:xfrm>
        </p:spPr>
        <p:txBody>
          <a:bodyPr>
            <a:normAutofit/>
          </a:bodyPr>
          <a:lstStyle/>
          <a:p>
            <a:pPr algn="just">
              <a:buFont typeface="Wingdings" panose="05000000000000000000" pitchFamily="2" charset="2"/>
              <a:buChar char="Ø"/>
              <a:defRPr/>
            </a:pPr>
            <a:r>
              <a:rPr lang="tr-TR" sz="2400" dirty="0">
                <a:cs typeface="Arial" panose="020B0604020202020204" pitchFamily="34" charset="0"/>
              </a:rPr>
              <a:t>Yüzey sularının boru hatlarına girişi, rögarlar ile olmaktadır. Rögarlar, yüzeyden giren suların boru hattına taşınmasını sağlayan, genelde betondan yapılmış ve çoğunlukla kare ya da dikdörtgen kesitli kuyu karakterli elemanlarıdır. Uygulamada rögarlar, düz ya da </a:t>
            </a:r>
            <a:r>
              <a:rPr lang="tr-TR" sz="2400" dirty="0" err="1">
                <a:cs typeface="Arial" panose="020B0604020202020204" pitchFamily="34" charset="0"/>
              </a:rPr>
              <a:t>silt</a:t>
            </a:r>
            <a:r>
              <a:rPr lang="tr-TR" sz="2400" dirty="0">
                <a:cs typeface="Arial" panose="020B0604020202020204" pitchFamily="34" charset="0"/>
              </a:rPr>
              <a:t> çukurlu olmak üzere iki formda tesis edilmektedir.</a:t>
            </a:r>
          </a:p>
          <a:p>
            <a:pPr marL="0" indent="0" algn="just">
              <a:buNone/>
              <a:defRPr/>
            </a:pPr>
            <a:endParaRPr lang="tr-TR" sz="1400" dirty="0">
              <a:solidFill>
                <a:schemeClr val="bg1">
                  <a:lumMod val="50000"/>
                </a:schemeClr>
              </a:solidFill>
              <a:cs typeface="Arial" panose="020B0604020202020204" pitchFamily="34" charset="0"/>
            </a:endParaRPr>
          </a:p>
          <a:p>
            <a:pPr marL="0" indent="0" algn="r">
              <a:spcBef>
                <a:spcPts val="0"/>
              </a:spcBef>
              <a:buNone/>
            </a:pPr>
            <a:r>
              <a:rPr lang="tr-TR" sz="1400" i="1" dirty="0" smtClean="0">
                <a:solidFill>
                  <a:schemeClr val="bg1">
                    <a:lumMod val="50000"/>
                  </a:schemeClr>
                </a:solidFill>
                <a:cs typeface="Arial" panose="020B0604020202020204" pitchFamily="34" charset="0"/>
              </a:rPr>
              <a:t>(</a:t>
            </a:r>
            <a:r>
              <a:rPr lang="tr-TR" sz="1400" i="1" dirty="0" err="1" smtClean="0">
                <a:solidFill>
                  <a:schemeClr val="bg1">
                    <a:lumMod val="50000"/>
                  </a:schemeClr>
                </a:solidFill>
                <a:cs typeface="Arial" panose="020B0604020202020204" pitchFamily="34" charset="0"/>
              </a:rPr>
              <a:t>Altunkasa</a:t>
            </a:r>
            <a:r>
              <a:rPr lang="tr-TR" sz="1400" i="1" dirty="0" smtClean="0">
                <a:solidFill>
                  <a:schemeClr val="bg1">
                    <a:lumMod val="50000"/>
                  </a:schemeClr>
                </a:solidFill>
                <a:cs typeface="Arial" panose="020B0604020202020204" pitchFamily="34" charset="0"/>
              </a:rPr>
              <a:t> 2011)</a:t>
            </a:r>
            <a:endParaRPr lang="tr-TR" sz="2400" i="1" dirty="0">
              <a:cs typeface="Arial" panose="020B0604020202020204" pitchFamily="34" charset="0"/>
            </a:endParaRPr>
          </a:p>
        </p:txBody>
      </p:sp>
    </p:spTree>
    <p:extLst>
      <p:ext uri="{BB962C8B-B14F-4D97-AF65-F5344CB8AC3E}">
        <p14:creationId xmlns:p14="http://schemas.microsoft.com/office/powerpoint/2010/main" val="19168163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2"/>
          <p:cNvSpPr txBox="1">
            <a:spLocks/>
          </p:cNvSpPr>
          <p:nvPr/>
        </p:nvSpPr>
        <p:spPr>
          <a:xfrm>
            <a:off x="0" y="245458"/>
            <a:ext cx="9144000" cy="663262"/>
          </a:xfrm>
          <a:prstGeom prst="rect">
            <a:avLst/>
          </a:prstGeom>
          <a:gradFill flip="none" rotWithShape="1">
            <a:gsLst>
              <a:gs pos="9000">
                <a:schemeClr val="tx1"/>
              </a:gs>
              <a:gs pos="100000">
                <a:srgbClr val="E6E6E6"/>
              </a:gs>
            </a:gsLst>
            <a:lin ang="0" scaled="1"/>
            <a:tileRect/>
          </a:gradFill>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spcBef>
                <a:spcPts val="0"/>
              </a:spcBef>
            </a:pPr>
            <a:r>
              <a:rPr lang="tr-TR" sz="3400" spc="-150" dirty="0">
                <a:solidFill>
                  <a:schemeClr val="bg1"/>
                </a:solidFill>
                <a:effectLst>
                  <a:outerShdw blurRad="38100" dist="38100" dir="2700000" algn="tl">
                    <a:srgbClr val="000000">
                      <a:alpha val="43137"/>
                    </a:srgbClr>
                  </a:outerShdw>
                </a:effectLst>
                <a:cs typeface="Arial" panose="020B0604020202020204" pitchFamily="34" charset="0"/>
              </a:rPr>
              <a:t>KAPALI DRENAJ SİSTEMLERİ</a:t>
            </a:r>
          </a:p>
          <a:p>
            <a:endParaRPr lang="tr-TR" dirty="0"/>
          </a:p>
        </p:txBody>
      </p:sp>
      <p:sp>
        <p:nvSpPr>
          <p:cNvPr id="5" name="İçerik Yer Tutucusu 2"/>
          <p:cNvSpPr>
            <a:spLocks noGrp="1"/>
          </p:cNvSpPr>
          <p:nvPr>
            <p:ph idx="1"/>
          </p:nvPr>
        </p:nvSpPr>
        <p:spPr>
          <a:xfrm>
            <a:off x="323528" y="1988840"/>
            <a:ext cx="8496944" cy="5184576"/>
          </a:xfrm>
        </p:spPr>
        <p:txBody>
          <a:bodyPr>
            <a:normAutofit/>
          </a:bodyPr>
          <a:lstStyle/>
          <a:p>
            <a:pPr marL="0" indent="0" algn="just">
              <a:buNone/>
              <a:defRPr/>
            </a:pPr>
            <a:r>
              <a:rPr lang="tr-TR" sz="2400" dirty="0" err="1">
                <a:cs typeface="Arial" panose="020B0604020202020204" pitchFamily="34" charset="0"/>
              </a:rPr>
              <a:t>Silt</a:t>
            </a:r>
            <a:r>
              <a:rPr lang="tr-TR" sz="2400" dirty="0">
                <a:cs typeface="Arial" panose="020B0604020202020204" pitchFamily="34" charset="0"/>
              </a:rPr>
              <a:t> çukurlu rögarlar; bu çukurların zamanla </a:t>
            </a:r>
            <a:r>
              <a:rPr lang="tr-TR" sz="2400" dirty="0" err="1">
                <a:cs typeface="Arial" panose="020B0604020202020204" pitchFamily="34" charset="0"/>
              </a:rPr>
              <a:t>sedimentasyonla</a:t>
            </a:r>
            <a:r>
              <a:rPr lang="tr-TR" sz="2400" dirty="0">
                <a:cs typeface="Arial" panose="020B0604020202020204" pitchFamily="34" charset="0"/>
              </a:rPr>
              <a:t> ve sürüklenen katı maddelerle dolması, bu nedenle düzenli olarak temizlenme zorunluluğu yaratması, biriken organik maddelerin çürümesi, koku yayması ve böcekler için üreme ortamı oluşturmasından dolayı sakıncalı olabilmektedir.</a:t>
            </a:r>
          </a:p>
          <a:p>
            <a:pPr marL="0" indent="0" algn="just">
              <a:buNone/>
              <a:defRPr/>
            </a:pPr>
            <a:endParaRPr lang="tr-TR" sz="1400" dirty="0">
              <a:solidFill>
                <a:schemeClr val="bg1">
                  <a:lumMod val="50000"/>
                </a:schemeClr>
              </a:solidFill>
              <a:cs typeface="Arial" panose="020B0604020202020204" pitchFamily="34" charset="0"/>
            </a:endParaRPr>
          </a:p>
          <a:p>
            <a:pPr marL="0" indent="0" algn="r">
              <a:spcBef>
                <a:spcPts val="0"/>
              </a:spcBef>
              <a:buNone/>
            </a:pPr>
            <a:r>
              <a:rPr lang="tr-TR" sz="1400" i="1" dirty="0" smtClean="0">
                <a:solidFill>
                  <a:schemeClr val="bg1">
                    <a:lumMod val="50000"/>
                  </a:schemeClr>
                </a:solidFill>
                <a:cs typeface="Arial" panose="020B0604020202020204" pitchFamily="34" charset="0"/>
              </a:rPr>
              <a:t>(</a:t>
            </a:r>
            <a:r>
              <a:rPr lang="tr-TR" sz="1400" i="1" dirty="0" err="1" smtClean="0">
                <a:solidFill>
                  <a:schemeClr val="bg1">
                    <a:lumMod val="50000"/>
                  </a:schemeClr>
                </a:solidFill>
                <a:cs typeface="Arial" panose="020B0604020202020204" pitchFamily="34" charset="0"/>
              </a:rPr>
              <a:t>Altunkasa</a:t>
            </a:r>
            <a:r>
              <a:rPr lang="tr-TR" sz="1400" i="1" dirty="0" smtClean="0">
                <a:solidFill>
                  <a:schemeClr val="bg1">
                    <a:lumMod val="50000"/>
                  </a:schemeClr>
                </a:solidFill>
                <a:cs typeface="Arial" panose="020B0604020202020204" pitchFamily="34" charset="0"/>
              </a:rPr>
              <a:t> 2011)</a:t>
            </a:r>
            <a:endParaRPr lang="tr-TR" sz="2400" i="1" dirty="0">
              <a:cs typeface="Arial" panose="020B0604020202020204" pitchFamily="34" charset="0"/>
            </a:endParaRPr>
          </a:p>
        </p:txBody>
      </p:sp>
    </p:spTree>
    <p:extLst>
      <p:ext uri="{BB962C8B-B14F-4D97-AF65-F5344CB8AC3E}">
        <p14:creationId xmlns:p14="http://schemas.microsoft.com/office/powerpoint/2010/main" val="6017607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2"/>
          <p:cNvSpPr txBox="1">
            <a:spLocks/>
          </p:cNvSpPr>
          <p:nvPr/>
        </p:nvSpPr>
        <p:spPr>
          <a:xfrm>
            <a:off x="0" y="245458"/>
            <a:ext cx="9144000" cy="663262"/>
          </a:xfrm>
          <a:prstGeom prst="rect">
            <a:avLst/>
          </a:prstGeom>
          <a:gradFill flip="none" rotWithShape="1">
            <a:gsLst>
              <a:gs pos="9000">
                <a:schemeClr val="tx1"/>
              </a:gs>
              <a:gs pos="100000">
                <a:srgbClr val="E6E6E6"/>
              </a:gs>
            </a:gsLst>
            <a:lin ang="0" scaled="1"/>
            <a:tileRect/>
          </a:gradFill>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spcBef>
                <a:spcPts val="0"/>
              </a:spcBef>
            </a:pPr>
            <a:r>
              <a:rPr lang="tr-TR" sz="3400" spc="-150" dirty="0">
                <a:solidFill>
                  <a:schemeClr val="bg1"/>
                </a:solidFill>
                <a:effectLst>
                  <a:outerShdw blurRad="38100" dist="38100" dir="2700000" algn="tl">
                    <a:srgbClr val="000000">
                      <a:alpha val="43137"/>
                    </a:srgbClr>
                  </a:outerShdw>
                </a:effectLst>
                <a:cs typeface="Arial" panose="020B0604020202020204" pitchFamily="34" charset="0"/>
              </a:rPr>
              <a:t>KAPALI DRENAJ SİSTEMLERİ</a:t>
            </a:r>
          </a:p>
          <a:p>
            <a:endParaRPr lang="tr-TR" dirty="0"/>
          </a:p>
        </p:txBody>
      </p:sp>
      <p:sp>
        <p:nvSpPr>
          <p:cNvPr id="5" name="İçerik Yer Tutucusu 2"/>
          <p:cNvSpPr>
            <a:spLocks noGrp="1"/>
          </p:cNvSpPr>
          <p:nvPr>
            <p:ph idx="1"/>
          </p:nvPr>
        </p:nvSpPr>
        <p:spPr>
          <a:xfrm>
            <a:off x="323528" y="1628800"/>
            <a:ext cx="8496944" cy="5184576"/>
          </a:xfrm>
        </p:spPr>
        <p:txBody>
          <a:bodyPr>
            <a:normAutofit/>
          </a:bodyPr>
          <a:lstStyle/>
          <a:p>
            <a:pPr marL="0" indent="0" algn="just">
              <a:buNone/>
              <a:defRPr/>
            </a:pPr>
            <a:r>
              <a:rPr lang="tr-TR" sz="2400" dirty="0">
                <a:cs typeface="Arial" panose="020B0604020202020204" pitchFamily="34" charset="0"/>
              </a:rPr>
              <a:t>Rögarlar; içerisinde girebilecek yaprak, kağıt vb. gibi parçaların tutulması ve güvenlik açısından, özel kapaklarla kapatılırlar. Bu kapaklar ve hareketli kolay temizlenebilir özellikte ve çoğunlukta pik döküm ızgaralar biçiminde imal edilmiş elemanlarıdır. Bunun dışında, ağır trafik yükü olan yollarda çelik ızgaraların kullanımı daha yaygındır. Rögar kapakları, ölçü ve desen açısından çok çeşitlidir. Genel olarak rögar kapaklarının drene edilecek sert yüzeyden 5 cm kadar daha aşağıda bırakılması uygun olmaktadır.</a:t>
            </a:r>
          </a:p>
          <a:p>
            <a:pPr marL="0" indent="0" algn="just">
              <a:buNone/>
              <a:defRPr/>
            </a:pPr>
            <a:endParaRPr lang="tr-TR" sz="1400" dirty="0">
              <a:solidFill>
                <a:schemeClr val="bg1">
                  <a:lumMod val="50000"/>
                </a:schemeClr>
              </a:solidFill>
              <a:cs typeface="Arial" panose="020B0604020202020204" pitchFamily="34" charset="0"/>
            </a:endParaRPr>
          </a:p>
          <a:p>
            <a:pPr marL="0" indent="0" algn="r">
              <a:spcBef>
                <a:spcPts val="0"/>
              </a:spcBef>
              <a:buNone/>
            </a:pPr>
            <a:r>
              <a:rPr lang="tr-TR" sz="1400" i="1" dirty="0" smtClean="0">
                <a:solidFill>
                  <a:schemeClr val="bg1">
                    <a:lumMod val="50000"/>
                  </a:schemeClr>
                </a:solidFill>
                <a:cs typeface="Arial" panose="020B0604020202020204" pitchFamily="34" charset="0"/>
              </a:rPr>
              <a:t>(</a:t>
            </a:r>
            <a:r>
              <a:rPr lang="tr-TR" sz="1400" i="1" dirty="0" err="1" smtClean="0">
                <a:solidFill>
                  <a:schemeClr val="bg1">
                    <a:lumMod val="50000"/>
                  </a:schemeClr>
                </a:solidFill>
                <a:cs typeface="Arial" panose="020B0604020202020204" pitchFamily="34" charset="0"/>
              </a:rPr>
              <a:t>Altunkasa</a:t>
            </a:r>
            <a:r>
              <a:rPr lang="tr-TR" sz="1400" i="1" dirty="0" smtClean="0">
                <a:solidFill>
                  <a:schemeClr val="bg1">
                    <a:lumMod val="50000"/>
                  </a:schemeClr>
                </a:solidFill>
                <a:cs typeface="Arial" panose="020B0604020202020204" pitchFamily="34" charset="0"/>
              </a:rPr>
              <a:t> 2011)</a:t>
            </a:r>
            <a:endParaRPr lang="tr-TR" sz="2400" i="1" dirty="0">
              <a:cs typeface="Arial" panose="020B0604020202020204" pitchFamily="34" charset="0"/>
            </a:endParaRPr>
          </a:p>
        </p:txBody>
      </p:sp>
    </p:spTree>
    <p:extLst>
      <p:ext uri="{BB962C8B-B14F-4D97-AF65-F5344CB8AC3E}">
        <p14:creationId xmlns:p14="http://schemas.microsoft.com/office/powerpoint/2010/main" val="15348392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2"/>
          <p:cNvSpPr txBox="1">
            <a:spLocks/>
          </p:cNvSpPr>
          <p:nvPr/>
        </p:nvSpPr>
        <p:spPr>
          <a:xfrm>
            <a:off x="0" y="245458"/>
            <a:ext cx="9144000" cy="663262"/>
          </a:xfrm>
          <a:prstGeom prst="rect">
            <a:avLst/>
          </a:prstGeom>
          <a:gradFill flip="none" rotWithShape="1">
            <a:gsLst>
              <a:gs pos="9000">
                <a:schemeClr val="tx1"/>
              </a:gs>
              <a:gs pos="100000">
                <a:srgbClr val="E6E6E6"/>
              </a:gs>
            </a:gsLst>
            <a:lin ang="0" scaled="1"/>
            <a:tileRect/>
          </a:gradFill>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spcBef>
                <a:spcPts val="0"/>
              </a:spcBef>
            </a:pPr>
            <a:r>
              <a:rPr lang="tr-TR" sz="3400" spc="-150" dirty="0">
                <a:solidFill>
                  <a:schemeClr val="bg1"/>
                </a:solidFill>
                <a:effectLst>
                  <a:outerShdw blurRad="38100" dist="38100" dir="2700000" algn="tl">
                    <a:srgbClr val="000000">
                      <a:alpha val="43137"/>
                    </a:srgbClr>
                  </a:outerShdw>
                </a:effectLst>
                <a:cs typeface="Arial" panose="020B0604020202020204" pitchFamily="34" charset="0"/>
              </a:rPr>
              <a:t>KAPALI DRENAJ SİSTEMLERİ</a:t>
            </a:r>
          </a:p>
          <a:p>
            <a:endParaRPr lang="tr-TR" dirty="0"/>
          </a:p>
        </p:txBody>
      </p:sp>
      <p:sp>
        <p:nvSpPr>
          <p:cNvPr id="5" name="İçerik Yer Tutucusu 2"/>
          <p:cNvSpPr>
            <a:spLocks noGrp="1"/>
          </p:cNvSpPr>
          <p:nvPr>
            <p:ph idx="1"/>
          </p:nvPr>
        </p:nvSpPr>
        <p:spPr>
          <a:xfrm>
            <a:off x="323528" y="1628800"/>
            <a:ext cx="8496944" cy="5184576"/>
          </a:xfrm>
        </p:spPr>
        <p:txBody>
          <a:bodyPr>
            <a:normAutofit/>
          </a:bodyPr>
          <a:lstStyle/>
          <a:p>
            <a:pPr marL="0" indent="0" algn="just">
              <a:buNone/>
              <a:defRPr/>
            </a:pPr>
            <a:r>
              <a:rPr lang="tr-TR" sz="2400" dirty="0" err="1">
                <a:cs typeface="Arial" panose="020B0604020202020204" pitchFamily="34" charset="0"/>
              </a:rPr>
              <a:t>Menholler</a:t>
            </a:r>
            <a:r>
              <a:rPr lang="tr-TR" sz="2400" dirty="0">
                <a:cs typeface="Arial" panose="020B0604020202020204" pitchFamily="34" charset="0"/>
              </a:rPr>
              <a:t>; genel bir tanımlama ile, bünyesindeki merdivenle içine girilerek bakım ve onarım çalışmalarının yapılabildiği, giriş ağızları çapları minimum 0.60 m, gövde çapları minimum 1.20 m olan genelde betonarme elemanlardır. Normal koşullar altında </a:t>
            </a:r>
            <a:r>
              <a:rPr lang="tr-TR" sz="2400" dirty="0" err="1">
                <a:cs typeface="Arial" panose="020B0604020202020204" pitchFamily="34" charset="0"/>
              </a:rPr>
              <a:t>menhollerin</a:t>
            </a:r>
            <a:r>
              <a:rPr lang="tr-TR" sz="2400" dirty="0">
                <a:cs typeface="Arial" panose="020B0604020202020204" pitchFamily="34" charset="0"/>
              </a:rPr>
              <a:t> tesis edileceği yerler;</a:t>
            </a:r>
          </a:p>
          <a:p>
            <a:pPr marL="720000">
              <a:buFont typeface="Wingdings" panose="05000000000000000000" pitchFamily="2" charset="2"/>
              <a:buChar char="v"/>
              <a:defRPr/>
            </a:pPr>
            <a:r>
              <a:rPr lang="tr-TR" sz="2400" dirty="0">
                <a:cs typeface="Arial" panose="020B0604020202020204" pitchFamily="34" charset="0"/>
              </a:rPr>
              <a:t>Boru hattı güzergahı değişim noktaları,</a:t>
            </a:r>
          </a:p>
          <a:p>
            <a:pPr marL="720000">
              <a:buFont typeface="Wingdings" panose="05000000000000000000" pitchFamily="2" charset="2"/>
              <a:buChar char="v"/>
              <a:defRPr/>
            </a:pPr>
            <a:r>
              <a:rPr lang="tr-TR" sz="2400" dirty="0">
                <a:cs typeface="Arial" panose="020B0604020202020204" pitchFamily="34" charset="0"/>
              </a:rPr>
              <a:t>Boru hattı eğimi değişim noktaları,</a:t>
            </a:r>
          </a:p>
          <a:p>
            <a:pPr marL="720000">
              <a:buFont typeface="Wingdings" panose="05000000000000000000" pitchFamily="2" charset="2"/>
              <a:buChar char="v"/>
              <a:defRPr/>
            </a:pPr>
            <a:r>
              <a:rPr lang="tr-TR" sz="2400" dirty="0">
                <a:cs typeface="Arial" panose="020B0604020202020204" pitchFamily="34" charset="0"/>
              </a:rPr>
              <a:t>Boru çapı değişim noktalarıdır. </a:t>
            </a:r>
          </a:p>
          <a:p>
            <a:pPr marL="0" indent="0" algn="just">
              <a:buNone/>
              <a:defRPr/>
            </a:pPr>
            <a:endParaRPr lang="tr-TR" sz="1400" dirty="0">
              <a:solidFill>
                <a:schemeClr val="bg1">
                  <a:lumMod val="50000"/>
                </a:schemeClr>
              </a:solidFill>
              <a:cs typeface="Arial" panose="020B0604020202020204" pitchFamily="34" charset="0"/>
            </a:endParaRPr>
          </a:p>
          <a:p>
            <a:pPr marL="0" indent="0" algn="r">
              <a:spcBef>
                <a:spcPts val="0"/>
              </a:spcBef>
              <a:buNone/>
            </a:pPr>
            <a:r>
              <a:rPr lang="tr-TR" sz="1400" i="1" dirty="0" smtClean="0">
                <a:solidFill>
                  <a:schemeClr val="bg1">
                    <a:lumMod val="50000"/>
                  </a:schemeClr>
                </a:solidFill>
                <a:cs typeface="Arial" panose="020B0604020202020204" pitchFamily="34" charset="0"/>
              </a:rPr>
              <a:t>(</a:t>
            </a:r>
            <a:r>
              <a:rPr lang="tr-TR" sz="1400" i="1" dirty="0" err="1" smtClean="0">
                <a:solidFill>
                  <a:schemeClr val="bg1">
                    <a:lumMod val="50000"/>
                  </a:schemeClr>
                </a:solidFill>
                <a:cs typeface="Arial" panose="020B0604020202020204" pitchFamily="34" charset="0"/>
              </a:rPr>
              <a:t>Altunkasa</a:t>
            </a:r>
            <a:r>
              <a:rPr lang="tr-TR" sz="1400" i="1" dirty="0" smtClean="0">
                <a:solidFill>
                  <a:schemeClr val="bg1">
                    <a:lumMod val="50000"/>
                  </a:schemeClr>
                </a:solidFill>
                <a:cs typeface="Arial" panose="020B0604020202020204" pitchFamily="34" charset="0"/>
              </a:rPr>
              <a:t> 2011)</a:t>
            </a:r>
            <a:endParaRPr lang="tr-TR" sz="2400" i="1" dirty="0">
              <a:cs typeface="Arial" panose="020B0604020202020204" pitchFamily="34" charset="0"/>
            </a:endParaRPr>
          </a:p>
        </p:txBody>
      </p:sp>
    </p:spTree>
    <p:extLst>
      <p:ext uri="{BB962C8B-B14F-4D97-AF65-F5344CB8AC3E}">
        <p14:creationId xmlns:p14="http://schemas.microsoft.com/office/powerpoint/2010/main" val="13712391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2"/>
          <p:cNvSpPr txBox="1">
            <a:spLocks/>
          </p:cNvSpPr>
          <p:nvPr/>
        </p:nvSpPr>
        <p:spPr>
          <a:xfrm>
            <a:off x="0" y="245458"/>
            <a:ext cx="9144000" cy="663262"/>
          </a:xfrm>
          <a:prstGeom prst="rect">
            <a:avLst/>
          </a:prstGeom>
          <a:gradFill flip="none" rotWithShape="1">
            <a:gsLst>
              <a:gs pos="9000">
                <a:schemeClr val="tx1"/>
              </a:gs>
              <a:gs pos="100000">
                <a:srgbClr val="E6E6E6"/>
              </a:gs>
            </a:gsLst>
            <a:lin ang="0" scaled="1"/>
            <a:tileRect/>
          </a:gradFill>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spcBef>
                <a:spcPts val="0"/>
              </a:spcBef>
            </a:pPr>
            <a:r>
              <a:rPr lang="tr-TR" sz="3400" spc="-150" dirty="0" smtClean="0">
                <a:solidFill>
                  <a:schemeClr val="bg1"/>
                </a:solidFill>
                <a:effectLst>
                  <a:outerShdw blurRad="38100" dist="38100" dir="2700000" algn="tl">
                    <a:srgbClr val="000000">
                      <a:alpha val="43137"/>
                    </a:srgbClr>
                  </a:outerShdw>
                </a:effectLst>
                <a:cs typeface="Arial" panose="020B0604020202020204" pitchFamily="34" charset="0"/>
              </a:rPr>
              <a:t>TOPRAK ALTI DRENAJI</a:t>
            </a:r>
            <a:endParaRPr lang="tr-TR" sz="3400" spc="-150" dirty="0">
              <a:solidFill>
                <a:schemeClr val="bg1"/>
              </a:solidFill>
              <a:effectLst>
                <a:outerShdw blurRad="38100" dist="38100" dir="2700000" algn="tl">
                  <a:srgbClr val="000000">
                    <a:alpha val="43137"/>
                  </a:srgbClr>
                </a:outerShdw>
              </a:effectLst>
              <a:cs typeface="Arial" panose="020B0604020202020204" pitchFamily="34" charset="0"/>
            </a:endParaRPr>
          </a:p>
          <a:p>
            <a:endParaRPr lang="tr-TR" dirty="0"/>
          </a:p>
        </p:txBody>
      </p:sp>
      <p:sp>
        <p:nvSpPr>
          <p:cNvPr id="5" name="İçerik Yer Tutucusu 2"/>
          <p:cNvSpPr>
            <a:spLocks noGrp="1"/>
          </p:cNvSpPr>
          <p:nvPr>
            <p:ph idx="1"/>
          </p:nvPr>
        </p:nvSpPr>
        <p:spPr>
          <a:xfrm>
            <a:off x="323528" y="1628800"/>
            <a:ext cx="8496944" cy="5184576"/>
          </a:xfrm>
        </p:spPr>
        <p:txBody>
          <a:bodyPr>
            <a:normAutofit/>
          </a:bodyPr>
          <a:lstStyle/>
          <a:p>
            <a:pPr marL="457200" indent="-457200" algn="just">
              <a:buFont typeface="+mj-lt"/>
              <a:buAutoNum type="arabicPeriod" startAt="2"/>
              <a:defRPr/>
            </a:pPr>
            <a:r>
              <a:rPr lang="tr-TR" sz="2400" dirty="0">
                <a:cs typeface="Arial" panose="020B0604020202020204" pitchFamily="34" charset="0"/>
              </a:rPr>
              <a:t>Toprak Altı Drenajı</a:t>
            </a:r>
          </a:p>
          <a:p>
            <a:pPr marL="0" indent="0" algn="just">
              <a:buNone/>
              <a:defRPr/>
            </a:pPr>
            <a:r>
              <a:rPr lang="tr-TR" sz="2400" dirty="0">
                <a:cs typeface="Arial" panose="020B0604020202020204" pitchFamily="34" charset="0"/>
              </a:rPr>
              <a:t>Genel bir tanımlama ile toprakaltı drenajı; topraktaki fazla suyun tahliyesi, taban suyu derinliğinin istenilen düzeye düşürülmesi ve yeşil alanlarda bitkilere uygun bir kök ortamı hazırlanması amacıyla altında tesis edilen drenaj sistemleri bütünüdür. Toprakaltı drenajı, yeşil alanların tesisiyle birlikte çözümlenmesi gereken bir altyapı çalışmasıdır. Çünkü, arazi plastiği çalışmaları esnasında kazı ve dolgunun yarattığı yeni </a:t>
            </a:r>
            <a:r>
              <a:rPr lang="tr-TR" sz="2400" dirty="0" err="1">
                <a:cs typeface="Arial" panose="020B0604020202020204" pitchFamily="34" charset="0"/>
              </a:rPr>
              <a:t>topografik</a:t>
            </a:r>
            <a:r>
              <a:rPr lang="tr-TR" sz="2400" dirty="0">
                <a:cs typeface="Arial" panose="020B0604020202020204" pitchFamily="34" charset="0"/>
              </a:rPr>
              <a:t> yapı, yeşil alan olarak öngörülen alanlarda suyun birikintiler oluşturacağı çanak formları ya da büyük kitlelerin kaymasına neden olabilecek şevleri içerebilmektedir.</a:t>
            </a:r>
          </a:p>
          <a:p>
            <a:pPr marL="0" indent="0" algn="just">
              <a:buNone/>
              <a:defRPr/>
            </a:pPr>
            <a:endParaRPr lang="tr-TR" sz="1400" dirty="0">
              <a:solidFill>
                <a:schemeClr val="bg1">
                  <a:lumMod val="50000"/>
                </a:schemeClr>
              </a:solidFill>
              <a:cs typeface="Arial" panose="020B0604020202020204" pitchFamily="34" charset="0"/>
            </a:endParaRPr>
          </a:p>
          <a:p>
            <a:pPr marL="0" indent="0" algn="r">
              <a:spcBef>
                <a:spcPts val="0"/>
              </a:spcBef>
              <a:buNone/>
            </a:pPr>
            <a:r>
              <a:rPr lang="tr-TR" sz="1400" i="1" dirty="0" smtClean="0">
                <a:solidFill>
                  <a:schemeClr val="bg1">
                    <a:lumMod val="50000"/>
                  </a:schemeClr>
                </a:solidFill>
                <a:cs typeface="Arial" panose="020B0604020202020204" pitchFamily="34" charset="0"/>
              </a:rPr>
              <a:t>(</a:t>
            </a:r>
            <a:r>
              <a:rPr lang="tr-TR" sz="1400" i="1" dirty="0" err="1" smtClean="0">
                <a:solidFill>
                  <a:schemeClr val="bg1">
                    <a:lumMod val="50000"/>
                  </a:schemeClr>
                </a:solidFill>
                <a:cs typeface="Arial" panose="020B0604020202020204" pitchFamily="34" charset="0"/>
              </a:rPr>
              <a:t>Altunkasa</a:t>
            </a:r>
            <a:r>
              <a:rPr lang="tr-TR" sz="1400" i="1" dirty="0" smtClean="0">
                <a:solidFill>
                  <a:schemeClr val="bg1">
                    <a:lumMod val="50000"/>
                  </a:schemeClr>
                </a:solidFill>
                <a:cs typeface="Arial" panose="020B0604020202020204" pitchFamily="34" charset="0"/>
              </a:rPr>
              <a:t> 2011)</a:t>
            </a:r>
            <a:endParaRPr lang="tr-TR" sz="2400" i="1" dirty="0">
              <a:cs typeface="Arial" panose="020B0604020202020204" pitchFamily="34" charset="0"/>
            </a:endParaRPr>
          </a:p>
        </p:txBody>
      </p:sp>
    </p:spTree>
    <p:extLst>
      <p:ext uri="{BB962C8B-B14F-4D97-AF65-F5344CB8AC3E}">
        <p14:creationId xmlns:p14="http://schemas.microsoft.com/office/powerpoint/2010/main" val="16667620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2"/>
          <p:cNvSpPr txBox="1">
            <a:spLocks/>
          </p:cNvSpPr>
          <p:nvPr/>
        </p:nvSpPr>
        <p:spPr>
          <a:xfrm>
            <a:off x="0" y="245458"/>
            <a:ext cx="9144000" cy="663262"/>
          </a:xfrm>
          <a:prstGeom prst="rect">
            <a:avLst/>
          </a:prstGeom>
          <a:gradFill flip="none" rotWithShape="1">
            <a:gsLst>
              <a:gs pos="9000">
                <a:schemeClr val="tx1"/>
              </a:gs>
              <a:gs pos="100000">
                <a:srgbClr val="E6E6E6"/>
              </a:gs>
            </a:gsLst>
            <a:lin ang="0" scaled="1"/>
            <a:tileRect/>
          </a:gradFill>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spcBef>
                <a:spcPts val="0"/>
              </a:spcBef>
            </a:pPr>
            <a:r>
              <a:rPr lang="tr-TR" sz="3400" spc="-150" dirty="0">
                <a:solidFill>
                  <a:schemeClr val="bg1"/>
                </a:solidFill>
                <a:effectLst>
                  <a:outerShdw blurRad="38100" dist="38100" dir="2700000" algn="tl">
                    <a:srgbClr val="000000">
                      <a:alpha val="43137"/>
                    </a:srgbClr>
                  </a:outerShdw>
                </a:effectLst>
                <a:cs typeface="Arial" panose="020B0604020202020204" pitchFamily="34" charset="0"/>
              </a:rPr>
              <a:t>TOPRAK ALTI DRENAJI</a:t>
            </a:r>
          </a:p>
          <a:p>
            <a:endParaRPr lang="tr-TR" dirty="0"/>
          </a:p>
        </p:txBody>
      </p:sp>
      <p:sp>
        <p:nvSpPr>
          <p:cNvPr id="5" name="İçerik Yer Tutucusu 2"/>
          <p:cNvSpPr>
            <a:spLocks noGrp="1"/>
          </p:cNvSpPr>
          <p:nvPr>
            <p:ph idx="1"/>
          </p:nvPr>
        </p:nvSpPr>
        <p:spPr>
          <a:xfrm>
            <a:off x="323528" y="1772816"/>
            <a:ext cx="8496944" cy="5184576"/>
          </a:xfrm>
        </p:spPr>
        <p:txBody>
          <a:bodyPr>
            <a:normAutofit/>
          </a:bodyPr>
          <a:lstStyle/>
          <a:p>
            <a:pPr marL="0" indent="0" algn="just">
              <a:buNone/>
              <a:defRPr/>
            </a:pPr>
            <a:r>
              <a:rPr lang="tr-TR" sz="2400" dirty="0">
                <a:cs typeface="Arial" panose="020B0604020202020204" pitchFamily="34" charset="0"/>
              </a:rPr>
              <a:t>Günümüzde, toprakaltı drenajı sorununu meydana getiren doğal ya da farklı kullanım faaliyetlerden etkilenmiş unsurların özelliklerine uygun, çok sayıda drenaj önlemi geliştirilmiştir. Bunlar arasında; kör drenler, borulu drenler, kılçık drenler, kemer taş drenler, düşey kum drenleri, yatay drenler ve drenaj galerileri en fazla tercih edilenleridir. Söz konusu drenlerin bir çoğu özellikle karayollarının yapımında oluşan kazı ve dolgu şevlerindeki toprakaltı sularının tahliyesinde kullanılmaktadır.   </a:t>
            </a:r>
          </a:p>
          <a:p>
            <a:pPr marL="0" indent="0" algn="just">
              <a:buNone/>
              <a:defRPr/>
            </a:pPr>
            <a:endParaRPr lang="tr-TR" sz="1400" dirty="0">
              <a:solidFill>
                <a:schemeClr val="bg1">
                  <a:lumMod val="50000"/>
                </a:schemeClr>
              </a:solidFill>
              <a:cs typeface="Arial" panose="020B0604020202020204" pitchFamily="34" charset="0"/>
            </a:endParaRPr>
          </a:p>
          <a:p>
            <a:pPr marL="0" indent="0" algn="r">
              <a:spcBef>
                <a:spcPts val="0"/>
              </a:spcBef>
              <a:buNone/>
            </a:pPr>
            <a:r>
              <a:rPr lang="tr-TR" sz="1400" i="1" dirty="0" smtClean="0">
                <a:solidFill>
                  <a:schemeClr val="bg1">
                    <a:lumMod val="50000"/>
                  </a:schemeClr>
                </a:solidFill>
                <a:cs typeface="Arial" panose="020B0604020202020204" pitchFamily="34" charset="0"/>
              </a:rPr>
              <a:t>(</a:t>
            </a:r>
            <a:r>
              <a:rPr lang="tr-TR" sz="1400" i="1" dirty="0" err="1" smtClean="0">
                <a:solidFill>
                  <a:schemeClr val="bg1">
                    <a:lumMod val="50000"/>
                  </a:schemeClr>
                </a:solidFill>
                <a:cs typeface="Arial" panose="020B0604020202020204" pitchFamily="34" charset="0"/>
              </a:rPr>
              <a:t>Altunkasa</a:t>
            </a:r>
            <a:r>
              <a:rPr lang="tr-TR" sz="1400" i="1" dirty="0" smtClean="0">
                <a:solidFill>
                  <a:schemeClr val="bg1">
                    <a:lumMod val="50000"/>
                  </a:schemeClr>
                </a:solidFill>
                <a:cs typeface="Arial" panose="020B0604020202020204" pitchFamily="34" charset="0"/>
              </a:rPr>
              <a:t> 2011)</a:t>
            </a:r>
            <a:endParaRPr lang="tr-TR" sz="2400" i="1" dirty="0">
              <a:cs typeface="Arial" panose="020B0604020202020204" pitchFamily="34" charset="0"/>
            </a:endParaRPr>
          </a:p>
        </p:txBody>
      </p:sp>
    </p:spTree>
    <p:extLst>
      <p:ext uri="{BB962C8B-B14F-4D97-AF65-F5344CB8AC3E}">
        <p14:creationId xmlns:p14="http://schemas.microsoft.com/office/powerpoint/2010/main" val="19111583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2"/>
          <p:cNvSpPr txBox="1">
            <a:spLocks/>
          </p:cNvSpPr>
          <p:nvPr/>
        </p:nvSpPr>
        <p:spPr>
          <a:xfrm>
            <a:off x="0" y="245458"/>
            <a:ext cx="9144000" cy="663262"/>
          </a:xfrm>
          <a:prstGeom prst="rect">
            <a:avLst/>
          </a:prstGeom>
          <a:gradFill flip="none" rotWithShape="1">
            <a:gsLst>
              <a:gs pos="9000">
                <a:schemeClr val="tx1"/>
              </a:gs>
              <a:gs pos="100000">
                <a:srgbClr val="E6E6E6"/>
              </a:gs>
            </a:gsLst>
            <a:lin ang="0" scaled="1"/>
            <a:tileRect/>
          </a:gradFill>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spcBef>
                <a:spcPts val="0"/>
              </a:spcBef>
            </a:pPr>
            <a:r>
              <a:rPr lang="tr-TR" sz="3400" spc="-150" dirty="0">
                <a:solidFill>
                  <a:schemeClr val="bg1"/>
                </a:solidFill>
                <a:effectLst>
                  <a:outerShdw blurRad="38100" dist="38100" dir="2700000" algn="tl">
                    <a:srgbClr val="000000">
                      <a:alpha val="43137"/>
                    </a:srgbClr>
                  </a:outerShdw>
                </a:effectLst>
                <a:cs typeface="Arial" panose="020B0604020202020204" pitchFamily="34" charset="0"/>
              </a:rPr>
              <a:t>TOPRAK ALTI DRENAJI</a:t>
            </a:r>
          </a:p>
          <a:p>
            <a:endParaRPr lang="tr-TR" dirty="0"/>
          </a:p>
        </p:txBody>
      </p:sp>
      <p:sp>
        <p:nvSpPr>
          <p:cNvPr id="5" name="İçerik Yer Tutucusu 2"/>
          <p:cNvSpPr>
            <a:spLocks noGrp="1"/>
          </p:cNvSpPr>
          <p:nvPr>
            <p:ph idx="1"/>
          </p:nvPr>
        </p:nvSpPr>
        <p:spPr>
          <a:xfrm>
            <a:off x="323528" y="1772816"/>
            <a:ext cx="8496944" cy="5184576"/>
          </a:xfrm>
        </p:spPr>
        <p:txBody>
          <a:bodyPr>
            <a:normAutofit/>
          </a:bodyPr>
          <a:lstStyle/>
          <a:p>
            <a:pPr marL="0" indent="0" algn="just">
              <a:buNone/>
              <a:defRPr/>
            </a:pPr>
            <a:r>
              <a:rPr lang="tr-TR" sz="2400" dirty="0">
                <a:cs typeface="Arial" panose="020B0604020202020204" pitchFamily="34" charset="0"/>
              </a:rPr>
              <a:t>Karayollarının yanı sıra, geniş yeşil alanlardaki toprakaltı drenajında ise; kil, beton ve PVC boruların kullanımı daha yaygındır.</a:t>
            </a:r>
          </a:p>
          <a:p>
            <a:pPr algn="just">
              <a:buFont typeface="Wingdings" panose="05000000000000000000" pitchFamily="2" charset="2"/>
              <a:buChar char="Ø"/>
              <a:defRPr/>
            </a:pPr>
            <a:r>
              <a:rPr lang="tr-TR" sz="2400" dirty="0">
                <a:cs typeface="Arial" panose="020B0604020202020204" pitchFamily="34" charset="0"/>
              </a:rPr>
              <a:t>Kil borular; genel olarak 30-35 cm uzunlukta ve 7.5, 10, 15, 17.5 cm iç çaplı olarak üretilen künklerdir. Tesis edilmeleri; drenaj amacıyla açılmış ve tabanına kum-çakıl karışımı serilmiş hendek ya da kanallara, künklerin uç uca eklenerek döşenmeleri biçimindedir. </a:t>
            </a:r>
          </a:p>
          <a:p>
            <a:pPr marL="0" indent="0" algn="just">
              <a:buNone/>
              <a:defRPr/>
            </a:pPr>
            <a:endParaRPr lang="tr-TR" sz="1400" dirty="0">
              <a:solidFill>
                <a:schemeClr val="bg1">
                  <a:lumMod val="50000"/>
                </a:schemeClr>
              </a:solidFill>
              <a:cs typeface="Arial" panose="020B0604020202020204" pitchFamily="34" charset="0"/>
            </a:endParaRPr>
          </a:p>
          <a:p>
            <a:pPr marL="0" indent="0" algn="r">
              <a:spcBef>
                <a:spcPts val="0"/>
              </a:spcBef>
              <a:buNone/>
            </a:pPr>
            <a:r>
              <a:rPr lang="tr-TR" sz="1400" i="1" dirty="0" smtClean="0">
                <a:solidFill>
                  <a:schemeClr val="bg1">
                    <a:lumMod val="50000"/>
                  </a:schemeClr>
                </a:solidFill>
                <a:cs typeface="Arial" panose="020B0604020202020204" pitchFamily="34" charset="0"/>
              </a:rPr>
              <a:t>(</a:t>
            </a:r>
            <a:r>
              <a:rPr lang="tr-TR" sz="1400" i="1" dirty="0" err="1" smtClean="0">
                <a:solidFill>
                  <a:schemeClr val="bg1">
                    <a:lumMod val="50000"/>
                  </a:schemeClr>
                </a:solidFill>
                <a:cs typeface="Arial" panose="020B0604020202020204" pitchFamily="34" charset="0"/>
              </a:rPr>
              <a:t>Altunkasa</a:t>
            </a:r>
            <a:r>
              <a:rPr lang="tr-TR" sz="1400" i="1" dirty="0" smtClean="0">
                <a:solidFill>
                  <a:schemeClr val="bg1">
                    <a:lumMod val="50000"/>
                  </a:schemeClr>
                </a:solidFill>
                <a:cs typeface="Arial" panose="020B0604020202020204" pitchFamily="34" charset="0"/>
              </a:rPr>
              <a:t> 2011)</a:t>
            </a:r>
            <a:endParaRPr lang="tr-TR" sz="2400" i="1" dirty="0">
              <a:cs typeface="Arial" panose="020B0604020202020204" pitchFamily="34" charset="0"/>
            </a:endParaRPr>
          </a:p>
        </p:txBody>
      </p:sp>
    </p:spTree>
    <p:extLst>
      <p:ext uri="{BB962C8B-B14F-4D97-AF65-F5344CB8AC3E}">
        <p14:creationId xmlns:p14="http://schemas.microsoft.com/office/powerpoint/2010/main" val="1682543227"/>
      </p:ext>
    </p:extLst>
  </p:cSld>
  <p:clrMapOvr>
    <a:masterClrMapping/>
  </p:clrMapOvr>
</p:sld>
</file>

<file path=ppt/theme/theme1.xml><?xml version="1.0" encoding="utf-8"?>
<a:theme xmlns:a="http://schemas.openxmlformats.org/drawingml/2006/main" name="Office Teması">
  <a:themeElements>
    <a:clrScheme name="Office Teması">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eması">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976</Words>
  <Application>Microsoft Office PowerPoint</Application>
  <PresentationFormat>Ekran Gösterisi (4:3)</PresentationFormat>
  <Paragraphs>88</Paragraphs>
  <Slides>13</Slides>
  <Notes>13</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13</vt:i4>
      </vt:variant>
    </vt:vector>
  </HeadingPairs>
  <TitlesOfParts>
    <vt:vector size="18" baseType="lpstr">
      <vt:lpstr>Arial</vt:lpstr>
      <vt:lpstr>Calibri</vt:lpstr>
      <vt:lpstr>Calibri Light</vt:lpstr>
      <vt:lpstr>Wingdings</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FA</dc:creator>
  <cp:lastModifiedBy>FA</cp:lastModifiedBy>
  <cp:revision>4</cp:revision>
  <dcterms:created xsi:type="dcterms:W3CDTF">2019-12-05T10:36:05Z</dcterms:created>
  <dcterms:modified xsi:type="dcterms:W3CDTF">2019-12-05T11:10:59Z</dcterms:modified>
</cp:coreProperties>
</file>