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Lst>
  <p:sldIdLst>
    <p:sldId id="256" r:id="rId2"/>
    <p:sldId id="258" r:id="rId3"/>
    <p:sldId id="259" r:id="rId4"/>
    <p:sldId id="260" r:id="rId5"/>
    <p:sldId id="282" r:id="rId6"/>
    <p:sldId id="283" r:id="rId7"/>
    <p:sldId id="284" r:id="rId8"/>
    <p:sldId id="262" r:id="rId9"/>
    <p:sldId id="263" r:id="rId10"/>
    <p:sldId id="264" r:id="rId11"/>
    <p:sldId id="265" r:id="rId12"/>
    <p:sldId id="266" r:id="rId13"/>
    <p:sldId id="268" r:id="rId14"/>
    <p:sldId id="269" r:id="rId15"/>
    <p:sldId id="271" r:id="rId16"/>
    <p:sldId id="267" r:id="rId17"/>
    <p:sldId id="270" r:id="rId18"/>
    <p:sldId id="273" r:id="rId19"/>
    <p:sldId id="272" r:id="rId20"/>
    <p:sldId id="274" r:id="rId21"/>
    <p:sldId id="275" r:id="rId22"/>
    <p:sldId id="276" r:id="rId23"/>
    <p:sldId id="277" r:id="rId24"/>
    <p:sldId id="278" r:id="rId25"/>
    <p:sldId id="279" r:id="rId26"/>
    <p:sldId id="280" r:id="rId27"/>
    <p:sldId id="281" r:id="rId28"/>
    <p:sldId id="285" r:id="rId29"/>
    <p:sldId id="286" r:id="rId30"/>
    <p:sldId id="288" r:id="rId31"/>
    <p:sldId id="289" r:id="rId32"/>
    <p:sldId id="287" r:id="rId33"/>
    <p:sldId id="290" r:id="rId34"/>
    <p:sldId id="291" r:id="rId35"/>
    <p:sldId id="292" r:id="rId36"/>
    <p:sldId id="293" r:id="rId37"/>
    <p:sldId id="294" r:id="rId38"/>
    <p:sldId id="295" r:id="rId39"/>
    <p:sldId id="297" r:id="rId40"/>
    <p:sldId id="298" r:id="rId41"/>
    <p:sldId id="299" r:id="rId42"/>
    <p:sldId id="300" r:id="rId43"/>
    <p:sldId id="302" r:id="rId44"/>
    <p:sldId id="303" r:id="rId45"/>
    <p:sldId id="304" r:id="rId46"/>
    <p:sldId id="305" r:id="rId47"/>
    <p:sldId id="307" r:id="rId48"/>
    <p:sldId id="308" r:id="rId49"/>
    <p:sldId id="309" r:id="rId50"/>
    <p:sldId id="310" r:id="rId51"/>
    <p:sldId id="301" r:id="rId52"/>
    <p:sldId id="311" r:id="rId53"/>
    <p:sldId id="306" r:id="rId54"/>
    <p:sldId id="312" r:id="rId55"/>
    <p:sldId id="313" r:id="rId56"/>
    <p:sldId id="315" r:id="rId57"/>
    <p:sldId id="314" r:id="rId58"/>
    <p:sldId id="31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1"/>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63419-CBB8-4C01-9CA0-0F345AAF18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140BC1-6998-4A1F-A544-47A80BB59CCA}">
      <dgm:prSet/>
      <dgm:spPr/>
      <dgm:t>
        <a:bodyPr/>
        <a:lstStyle/>
        <a:p>
          <a:r>
            <a:rPr lang="tr-TR"/>
            <a:t>Penrose drain </a:t>
          </a:r>
          <a:endParaRPr lang="en-US"/>
        </a:p>
      </dgm:t>
    </dgm:pt>
    <dgm:pt modelId="{E178CEFE-9852-40C0-B557-163D44A7C9CC}" type="parTrans" cxnId="{3986C146-B40E-4097-87D0-DECD9F474C65}">
      <dgm:prSet/>
      <dgm:spPr/>
      <dgm:t>
        <a:bodyPr/>
        <a:lstStyle/>
        <a:p>
          <a:endParaRPr lang="en-US"/>
        </a:p>
      </dgm:t>
    </dgm:pt>
    <dgm:pt modelId="{54E883F3-DA14-44F7-9AB9-A4793FCED673}" type="sibTrans" cxnId="{3986C146-B40E-4097-87D0-DECD9F474C65}">
      <dgm:prSet/>
      <dgm:spPr/>
      <dgm:t>
        <a:bodyPr/>
        <a:lstStyle/>
        <a:p>
          <a:endParaRPr lang="en-US"/>
        </a:p>
      </dgm:t>
    </dgm:pt>
    <dgm:pt modelId="{0B705BB3-BE0E-4FE4-8406-4C4B792A68AC}">
      <dgm:prSet/>
      <dgm:spPr/>
      <dgm:t>
        <a:bodyPr/>
        <a:lstStyle/>
        <a:p>
          <a:r>
            <a:rPr lang="tr-TR"/>
            <a:t>Peritoneal drain </a:t>
          </a:r>
          <a:endParaRPr lang="en-US"/>
        </a:p>
      </dgm:t>
    </dgm:pt>
    <dgm:pt modelId="{13ACF9B7-CB6F-4EE4-A681-556D3F431CDD}" type="parTrans" cxnId="{0579E995-6C2F-458A-8A67-E74BB2D4ABF1}">
      <dgm:prSet/>
      <dgm:spPr/>
      <dgm:t>
        <a:bodyPr/>
        <a:lstStyle/>
        <a:p>
          <a:endParaRPr lang="en-US"/>
        </a:p>
      </dgm:t>
    </dgm:pt>
    <dgm:pt modelId="{C631EC8B-273E-4C82-8536-353928A65A37}" type="sibTrans" cxnId="{0579E995-6C2F-458A-8A67-E74BB2D4ABF1}">
      <dgm:prSet/>
      <dgm:spPr/>
      <dgm:t>
        <a:bodyPr/>
        <a:lstStyle/>
        <a:p>
          <a:endParaRPr lang="en-US"/>
        </a:p>
      </dgm:t>
    </dgm:pt>
    <dgm:pt modelId="{314F08E1-7F49-442F-B7F2-6EEC137B7762}">
      <dgm:prSet/>
      <dgm:spPr/>
      <dgm:t>
        <a:bodyPr/>
        <a:lstStyle/>
        <a:p>
          <a:r>
            <a:rPr lang="tr-TR"/>
            <a:t>Percutaneous urinary drainage </a:t>
          </a:r>
          <a:endParaRPr lang="en-US"/>
        </a:p>
      </dgm:t>
    </dgm:pt>
    <dgm:pt modelId="{FB00B874-C849-4CA7-8BC2-4C895D62552C}" type="parTrans" cxnId="{E5AEF519-8611-451B-BC5E-8FB66ED0106E}">
      <dgm:prSet/>
      <dgm:spPr/>
      <dgm:t>
        <a:bodyPr/>
        <a:lstStyle/>
        <a:p>
          <a:endParaRPr lang="en-US"/>
        </a:p>
      </dgm:t>
    </dgm:pt>
    <dgm:pt modelId="{B3F93A7D-4ECA-4389-9920-648556887C99}" type="sibTrans" cxnId="{E5AEF519-8611-451B-BC5E-8FB66ED0106E}">
      <dgm:prSet/>
      <dgm:spPr/>
      <dgm:t>
        <a:bodyPr/>
        <a:lstStyle/>
        <a:p>
          <a:endParaRPr lang="en-US"/>
        </a:p>
      </dgm:t>
    </dgm:pt>
    <dgm:pt modelId="{75C1A1D1-5C26-4074-A1D8-13A96E9C31BE}" type="pres">
      <dgm:prSet presAssocID="{49463419-CBB8-4C01-9CA0-0F345AAF18EF}" presName="root" presStyleCnt="0">
        <dgm:presLayoutVars>
          <dgm:dir/>
          <dgm:resizeHandles val="exact"/>
        </dgm:presLayoutVars>
      </dgm:prSet>
      <dgm:spPr/>
    </dgm:pt>
    <dgm:pt modelId="{E1FC0354-C7CB-441A-820A-35CC951E5872}" type="pres">
      <dgm:prSet presAssocID="{91140BC1-6998-4A1F-A544-47A80BB59CCA}" presName="compNode" presStyleCnt="0"/>
      <dgm:spPr/>
    </dgm:pt>
    <dgm:pt modelId="{79DA7AD6-F777-48F2-8198-38B37645376F}" type="pres">
      <dgm:prSet presAssocID="{91140BC1-6998-4A1F-A544-47A80BB59CCA}" presName="bgRect" presStyleLbl="bgShp" presStyleIdx="0" presStyleCnt="3"/>
      <dgm:spPr/>
    </dgm:pt>
    <dgm:pt modelId="{9586154D-B22E-4534-B825-0C71B0EB5A01}" type="pres">
      <dgm:prSet presAssocID="{91140BC1-6998-4A1F-A544-47A80BB59C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9B71421B-CD26-45E8-BB58-282DEFBE2505}" type="pres">
      <dgm:prSet presAssocID="{91140BC1-6998-4A1F-A544-47A80BB59CCA}" presName="spaceRect" presStyleCnt="0"/>
      <dgm:spPr/>
    </dgm:pt>
    <dgm:pt modelId="{887077B1-BFDA-4A53-81F1-5C006DA1C9AB}" type="pres">
      <dgm:prSet presAssocID="{91140BC1-6998-4A1F-A544-47A80BB59CCA}" presName="parTx" presStyleLbl="revTx" presStyleIdx="0" presStyleCnt="3">
        <dgm:presLayoutVars>
          <dgm:chMax val="0"/>
          <dgm:chPref val="0"/>
        </dgm:presLayoutVars>
      </dgm:prSet>
      <dgm:spPr/>
    </dgm:pt>
    <dgm:pt modelId="{BCED1394-5DBE-4D03-9484-F532710BE875}" type="pres">
      <dgm:prSet presAssocID="{54E883F3-DA14-44F7-9AB9-A4793FCED673}" presName="sibTrans" presStyleCnt="0"/>
      <dgm:spPr/>
    </dgm:pt>
    <dgm:pt modelId="{0FE55ABB-1107-4707-B393-825DD04D9BE3}" type="pres">
      <dgm:prSet presAssocID="{0B705BB3-BE0E-4FE4-8406-4C4B792A68AC}" presName="compNode" presStyleCnt="0"/>
      <dgm:spPr/>
    </dgm:pt>
    <dgm:pt modelId="{33874881-6408-4ADD-B848-B974F359F9A2}" type="pres">
      <dgm:prSet presAssocID="{0B705BB3-BE0E-4FE4-8406-4C4B792A68AC}" presName="bgRect" presStyleLbl="bgShp" presStyleIdx="1" presStyleCnt="3"/>
      <dgm:spPr/>
    </dgm:pt>
    <dgm:pt modelId="{9A1353A5-F018-4568-999A-B674C1C06529}" type="pres">
      <dgm:prSet presAssocID="{0B705BB3-BE0E-4FE4-8406-4C4B792A68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V"/>
        </a:ext>
      </dgm:extLst>
    </dgm:pt>
    <dgm:pt modelId="{62E02CD9-0551-4B62-8163-50481D942956}" type="pres">
      <dgm:prSet presAssocID="{0B705BB3-BE0E-4FE4-8406-4C4B792A68AC}" presName="spaceRect" presStyleCnt="0"/>
      <dgm:spPr/>
    </dgm:pt>
    <dgm:pt modelId="{6FE4ED2D-F239-4D9C-B040-0246F967930D}" type="pres">
      <dgm:prSet presAssocID="{0B705BB3-BE0E-4FE4-8406-4C4B792A68AC}" presName="parTx" presStyleLbl="revTx" presStyleIdx="1" presStyleCnt="3">
        <dgm:presLayoutVars>
          <dgm:chMax val="0"/>
          <dgm:chPref val="0"/>
        </dgm:presLayoutVars>
      </dgm:prSet>
      <dgm:spPr/>
    </dgm:pt>
    <dgm:pt modelId="{897602D3-2AB4-4AEA-B034-C9AC3FE491FD}" type="pres">
      <dgm:prSet presAssocID="{C631EC8B-273E-4C82-8536-353928A65A37}" presName="sibTrans" presStyleCnt="0"/>
      <dgm:spPr/>
    </dgm:pt>
    <dgm:pt modelId="{63A33EC1-BE75-49FF-8F9C-5E0A42A0ADBF}" type="pres">
      <dgm:prSet presAssocID="{314F08E1-7F49-442F-B7F2-6EEC137B7762}" presName="compNode" presStyleCnt="0"/>
      <dgm:spPr/>
    </dgm:pt>
    <dgm:pt modelId="{93941785-D441-4D4C-9ED4-2D4DEDE7170C}" type="pres">
      <dgm:prSet presAssocID="{314F08E1-7F49-442F-B7F2-6EEC137B7762}" presName="bgRect" presStyleLbl="bgShp" presStyleIdx="2" presStyleCnt="3"/>
      <dgm:spPr/>
    </dgm:pt>
    <dgm:pt modelId="{E06D88FE-D0FE-4B83-A66B-51B0924461B2}" type="pres">
      <dgm:prSet presAssocID="{314F08E1-7F49-442F-B7F2-6EEC137B77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E1CD3205-DE2A-4180-9755-E3591CD53C40}" type="pres">
      <dgm:prSet presAssocID="{314F08E1-7F49-442F-B7F2-6EEC137B7762}" presName="spaceRect" presStyleCnt="0"/>
      <dgm:spPr/>
    </dgm:pt>
    <dgm:pt modelId="{55F31DE6-7765-4B4A-9DF5-451CF82B1931}" type="pres">
      <dgm:prSet presAssocID="{314F08E1-7F49-442F-B7F2-6EEC137B7762}" presName="parTx" presStyleLbl="revTx" presStyleIdx="2" presStyleCnt="3">
        <dgm:presLayoutVars>
          <dgm:chMax val="0"/>
          <dgm:chPref val="0"/>
        </dgm:presLayoutVars>
      </dgm:prSet>
      <dgm:spPr/>
    </dgm:pt>
  </dgm:ptLst>
  <dgm:cxnLst>
    <dgm:cxn modelId="{4371D40A-E5EB-4806-879D-615B450CA548}" type="presOf" srcId="{0B705BB3-BE0E-4FE4-8406-4C4B792A68AC}" destId="{6FE4ED2D-F239-4D9C-B040-0246F967930D}" srcOrd="0" destOrd="0" presId="urn:microsoft.com/office/officeart/2018/2/layout/IconVerticalSolidList"/>
    <dgm:cxn modelId="{E5AEF519-8611-451B-BC5E-8FB66ED0106E}" srcId="{49463419-CBB8-4C01-9CA0-0F345AAF18EF}" destId="{314F08E1-7F49-442F-B7F2-6EEC137B7762}" srcOrd="2" destOrd="0" parTransId="{FB00B874-C849-4CA7-8BC2-4C895D62552C}" sibTransId="{B3F93A7D-4ECA-4389-9920-648556887C99}"/>
    <dgm:cxn modelId="{3986C146-B40E-4097-87D0-DECD9F474C65}" srcId="{49463419-CBB8-4C01-9CA0-0F345AAF18EF}" destId="{91140BC1-6998-4A1F-A544-47A80BB59CCA}" srcOrd="0" destOrd="0" parTransId="{E178CEFE-9852-40C0-B557-163D44A7C9CC}" sibTransId="{54E883F3-DA14-44F7-9AB9-A4793FCED673}"/>
    <dgm:cxn modelId="{69BD6C48-07DE-4C13-9C47-162685B96F22}" type="presOf" srcId="{49463419-CBB8-4C01-9CA0-0F345AAF18EF}" destId="{75C1A1D1-5C26-4074-A1D8-13A96E9C31BE}" srcOrd="0" destOrd="0" presId="urn:microsoft.com/office/officeart/2018/2/layout/IconVerticalSolidList"/>
    <dgm:cxn modelId="{3F74B563-CBE0-4AEE-9F68-DBCCC7911F6E}" type="presOf" srcId="{314F08E1-7F49-442F-B7F2-6EEC137B7762}" destId="{55F31DE6-7765-4B4A-9DF5-451CF82B1931}" srcOrd="0" destOrd="0" presId="urn:microsoft.com/office/officeart/2018/2/layout/IconVerticalSolidList"/>
    <dgm:cxn modelId="{0579E995-6C2F-458A-8A67-E74BB2D4ABF1}" srcId="{49463419-CBB8-4C01-9CA0-0F345AAF18EF}" destId="{0B705BB3-BE0E-4FE4-8406-4C4B792A68AC}" srcOrd="1" destOrd="0" parTransId="{13ACF9B7-CB6F-4EE4-A681-556D3F431CDD}" sibTransId="{C631EC8B-273E-4C82-8536-353928A65A37}"/>
    <dgm:cxn modelId="{BD23A2C8-0444-4C49-852E-C3BC0D58BE6F}" type="presOf" srcId="{91140BC1-6998-4A1F-A544-47A80BB59CCA}" destId="{887077B1-BFDA-4A53-81F1-5C006DA1C9AB}" srcOrd="0" destOrd="0" presId="urn:microsoft.com/office/officeart/2018/2/layout/IconVerticalSolidList"/>
    <dgm:cxn modelId="{D2BCD1A9-F5A7-4E7A-BE86-73A1A8131069}" type="presParOf" srcId="{75C1A1D1-5C26-4074-A1D8-13A96E9C31BE}" destId="{E1FC0354-C7CB-441A-820A-35CC951E5872}" srcOrd="0" destOrd="0" presId="urn:microsoft.com/office/officeart/2018/2/layout/IconVerticalSolidList"/>
    <dgm:cxn modelId="{497B6BFF-130B-4399-B391-C543449549E8}" type="presParOf" srcId="{E1FC0354-C7CB-441A-820A-35CC951E5872}" destId="{79DA7AD6-F777-48F2-8198-38B37645376F}" srcOrd="0" destOrd="0" presId="urn:microsoft.com/office/officeart/2018/2/layout/IconVerticalSolidList"/>
    <dgm:cxn modelId="{E71BACB0-E0EB-4BA0-82B8-992C134128AC}" type="presParOf" srcId="{E1FC0354-C7CB-441A-820A-35CC951E5872}" destId="{9586154D-B22E-4534-B825-0C71B0EB5A01}" srcOrd="1" destOrd="0" presId="urn:microsoft.com/office/officeart/2018/2/layout/IconVerticalSolidList"/>
    <dgm:cxn modelId="{FBBE80A5-5FAA-437F-925E-5EE405D3E9B1}" type="presParOf" srcId="{E1FC0354-C7CB-441A-820A-35CC951E5872}" destId="{9B71421B-CD26-45E8-BB58-282DEFBE2505}" srcOrd="2" destOrd="0" presId="urn:microsoft.com/office/officeart/2018/2/layout/IconVerticalSolidList"/>
    <dgm:cxn modelId="{E130DD93-B2A1-4B79-A56D-726DB654778A}" type="presParOf" srcId="{E1FC0354-C7CB-441A-820A-35CC951E5872}" destId="{887077B1-BFDA-4A53-81F1-5C006DA1C9AB}" srcOrd="3" destOrd="0" presId="urn:microsoft.com/office/officeart/2018/2/layout/IconVerticalSolidList"/>
    <dgm:cxn modelId="{4D5F1DD2-AA88-4E2F-9D80-726835303AEC}" type="presParOf" srcId="{75C1A1D1-5C26-4074-A1D8-13A96E9C31BE}" destId="{BCED1394-5DBE-4D03-9484-F532710BE875}" srcOrd="1" destOrd="0" presId="urn:microsoft.com/office/officeart/2018/2/layout/IconVerticalSolidList"/>
    <dgm:cxn modelId="{8DC63F87-DB6A-435C-AE8A-EDE2137A7036}" type="presParOf" srcId="{75C1A1D1-5C26-4074-A1D8-13A96E9C31BE}" destId="{0FE55ABB-1107-4707-B393-825DD04D9BE3}" srcOrd="2" destOrd="0" presId="urn:microsoft.com/office/officeart/2018/2/layout/IconVerticalSolidList"/>
    <dgm:cxn modelId="{513C5940-4305-4EFB-8652-FE455CF27FA9}" type="presParOf" srcId="{0FE55ABB-1107-4707-B393-825DD04D9BE3}" destId="{33874881-6408-4ADD-B848-B974F359F9A2}" srcOrd="0" destOrd="0" presId="urn:microsoft.com/office/officeart/2018/2/layout/IconVerticalSolidList"/>
    <dgm:cxn modelId="{48B72941-FE6B-41D2-A3E5-FC7EC8863680}" type="presParOf" srcId="{0FE55ABB-1107-4707-B393-825DD04D9BE3}" destId="{9A1353A5-F018-4568-999A-B674C1C06529}" srcOrd="1" destOrd="0" presId="urn:microsoft.com/office/officeart/2018/2/layout/IconVerticalSolidList"/>
    <dgm:cxn modelId="{F6DCEEFE-BAE1-49F7-AFFA-40D3C8DC787A}" type="presParOf" srcId="{0FE55ABB-1107-4707-B393-825DD04D9BE3}" destId="{62E02CD9-0551-4B62-8163-50481D942956}" srcOrd="2" destOrd="0" presId="urn:microsoft.com/office/officeart/2018/2/layout/IconVerticalSolidList"/>
    <dgm:cxn modelId="{67034515-9FB5-4F06-ABD1-28E2299853CC}" type="presParOf" srcId="{0FE55ABB-1107-4707-B393-825DD04D9BE3}" destId="{6FE4ED2D-F239-4D9C-B040-0246F967930D}" srcOrd="3" destOrd="0" presId="urn:microsoft.com/office/officeart/2018/2/layout/IconVerticalSolidList"/>
    <dgm:cxn modelId="{7775C738-D7DE-4931-92AE-D0BA81B8221E}" type="presParOf" srcId="{75C1A1D1-5C26-4074-A1D8-13A96E9C31BE}" destId="{897602D3-2AB4-4AEA-B034-C9AC3FE491FD}" srcOrd="3" destOrd="0" presId="urn:microsoft.com/office/officeart/2018/2/layout/IconVerticalSolidList"/>
    <dgm:cxn modelId="{0A152283-AFB6-4731-925B-8A62E5163F3C}" type="presParOf" srcId="{75C1A1D1-5C26-4074-A1D8-13A96E9C31BE}" destId="{63A33EC1-BE75-49FF-8F9C-5E0A42A0ADBF}" srcOrd="4" destOrd="0" presId="urn:microsoft.com/office/officeart/2018/2/layout/IconVerticalSolidList"/>
    <dgm:cxn modelId="{63C724C7-9B3E-449A-A500-F3D6AE764EBA}" type="presParOf" srcId="{63A33EC1-BE75-49FF-8F9C-5E0A42A0ADBF}" destId="{93941785-D441-4D4C-9ED4-2D4DEDE7170C}" srcOrd="0" destOrd="0" presId="urn:microsoft.com/office/officeart/2018/2/layout/IconVerticalSolidList"/>
    <dgm:cxn modelId="{853F1ED6-081E-4C96-9E49-93AFE3AAEE37}" type="presParOf" srcId="{63A33EC1-BE75-49FF-8F9C-5E0A42A0ADBF}" destId="{E06D88FE-D0FE-4B83-A66B-51B0924461B2}" srcOrd="1" destOrd="0" presId="urn:microsoft.com/office/officeart/2018/2/layout/IconVerticalSolidList"/>
    <dgm:cxn modelId="{216DB263-AB84-459B-B92E-3467B451C1C2}" type="presParOf" srcId="{63A33EC1-BE75-49FF-8F9C-5E0A42A0ADBF}" destId="{E1CD3205-DE2A-4180-9755-E3591CD53C40}" srcOrd="2" destOrd="0" presId="urn:microsoft.com/office/officeart/2018/2/layout/IconVerticalSolidList"/>
    <dgm:cxn modelId="{CB0C17CB-3DB3-4BEE-BCAF-A34CE10068EE}" type="presParOf" srcId="{63A33EC1-BE75-49FF-8F9C-5E0A42A0ADBF}" destId="{55F31DE6-7765-4B4A-9DF5-451CF82B19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750AF7-E042-41D4-89E0-A230E0F04AE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0B5898A-D5D9-4184-9F54-6F7CA2DCB3D1}">
      <dgm:prSet/>
      <dgm:spPr/>
      <dgm:t>
        <a:bodyPr/>
        <a:lstStyle/>
        <a:p>
          <a:r>
            <a:rPr lang="tr-TR"/>
            <a:t>Closed suction drain with bulb </a:t>
          </a:r>
          <a:endParaRPr lang="en-US"/>
        </a:p>
      </dgm:t>
    </dgm:pt>
    <dgm:pt modelId="{7AA71797-BF98-4387-B101-B3365CF43D7D}" type="parTrans" cxnId="{8115CBCE-03D6-46F8-BA2A-530337CB7A66}">
      <dgm:prSet/>
      <dgm:spPr/>
      <dgm:t>
        <a:bodyPr/>
        <a:lstStyle/>
        <a:p>
          <a:endParaRPr lang="en-US"/>
        </a:p>
      </dgm:t>
    </dgm:pt>
    <dgm:pt modelId="{58E4F4BA-2B0B-4B8B-93F1-2CE56F52D271}" type="sibTrans" cxnId="{8115CBCE-03D6-46F8-BA2A-530337CB7A66}">
      <dgm:prSet/>
      <dgm:spPr/>
      <dgm:t>
        <a:bodyPr/>
        <a:lstStyle/>
        <a:p>
          <a:endParaRPr lang="en-US"/>
        </a:p>
      </dgm:t>
    </dgm:pt>
    <dgm:pt modelId="{76530316-23F7-4C22-B466-38CCCA75A4AE}">
      <dgm:prSet/>
      <dgm:spPr/>
      <dgm:t>
        <a:bodyPr/>
        <a:lstStyle/>
        <a:p>
          <a:r>
            <a:rPr lang="tr-TR"/>
            <a:t>Chest drain </a:t>
          </a:r>
          <a:endParaRPr lang="en-US"/>
        </a:p>
      </dgm:t>
    </dgm:pt>
    <dgm:pt modelId="{877FE9BA-65C9-4DF2-A23F-99B312D9CC4A}" type="parTrans" cxnId="{36AF1CBC-7D1C-4FE7-8FAF-EDECA3C7F1D5}">
      <dgm:prSet/>
      <dgm:spPr/>
      <dgm:t>
        <a:bodyPr/>
        <a:lstStyle/>
        <a:p>
          <a:endParaRPr lang="en-US"/>
        </a:p>
      </dgm:t>
    </dgm:pt>
    <dgm:pt modelId="{9C273953-CCD9-4988-BF8E-B7ACF5A45863}" type="sibTrans" cxnId="{36AF1CBC-7D1C-4FE7-8FAF-EDECA3C7F1D5}">
      <dgm:prSet/>
      <dgm:spPr/>
      <dgm:t>
        <a:bodyPr/>
        <a:lstStyle/>
        <a:p>
          <a:endParaRPr lang="en-US"/>
        </a:p>
      </dgm:t>
    </dgm:pt>
    <dgm:pt modelId="{B99120CA-8DE4-4E43-992D-06F18D019C6C}" type="pres">
      <dgm:prSet presAssocID="{39750AF7-E042-41D4-89E0-A230E0F04AED}" presName="root" presStyleCnt="0">
        <dgm:presLayoutVars>
          <dgm:dir/>
          <dgm:resizeHandles val="exact"/>
        </dgm:presLayoutVars>
      </dgm:prSet>
      <dgm:spPr/>
    </dgm:pt>
    <dgm:pt modelId="{02AD87AB-29C1-467D-9F9A-ED047B36C874}" type="pres">
      <dgm:prSet presAssocID="{10B5898A-D5D9-4184-9F54-6F7CA2DCB3D1}" presName="compNode" presStyleCnt="0"/>
      <dgm:spPr/>
    </dgm:pt>
    <dgm:pt modelId="{C47A41D1-692F-4646-A800-BD0C2A0889E6}" type="pres">
      <dgm:prSet presAssocID="{10B5898A-D5D9-4184-9F54-6F7CA2DCB3D1}" presName="bgRect" presStyleLbl="bgShp" presStyleIdx="0" presStyleCnt="2"/>
      <dgm:spPr/>
    </dgm:pt>
    <dgm:pt modelId="{2536C259-6435-4030-AD13-A218BDB49E9D}" type="pres">
      <dgm:prSet presAssocID="{10B5898A-D5D9-4184-9F54-6F7CA2DCB3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A892150B-E685-4AF2-A821-F951FEEF8F59}" type="pres">
      <dgm:prSet presAssocID="{10B5898A-D5D9-4184-9F54-6F7CA2DCB3D1}" presName="spaceRect" presStyleCnt="0"/>
      <dgm:spPr/>
    </dgm:pt>
    <dgm:pt modelId="{6E39007C-4FF7-4457-B0C0-A8CA0685B345}" type="pres">
      <dgm:prSet presAssocID="{10B5898A-D5D9-4184-9F54-6F7CA2DCB3D1}" presName="parTx" presStyleLbl="revTx" presStyleIdx="0" presStyleCnt="2">
        <dgm:presLayoutVars>
          <dgm:chMax val="0"/>
          <dgm:chPref val="0"/>
        </dgm:presLayoutVars>
      </dgm:prSet>
      <dgm:spPr/>
    </dgm:pt>
    <dgm:pt modelId="{41934FFD-26D6-4024-8448-8398D7D1DD54}" type="pres">
      <dgm:prSet presAssocID="{58E4F4BA-2B0B-4B8B-93F1-2CE56F52D271}" presName="sibTrans" presStyleCnt="0"/>
      <dgm:spPr/>
    </dgm:pt>
    <dgm:pt modelId="{3438E44E-2508-4F75-91C3-C638F2E49B8F}" type="pres">
      <dgm:prSet presAssocID="{76530316-23F7-4C22-B466-38CCCA75A4AE}" presName="compNode" presStyleCnt="0"/>
      <dgm:spPr/>
    </dgm:pt>
    <dgm:pt modelId="{2451E323-71B8-4064-9F03-CB3922864922}" type="pres">
      <dgm:prSet presAssocID="{76530316-23F7-4C22-B466-38CCCA75A4AE}" presName="bgRect" presStyleLbl="bgShp" presStyleIdx="1" presStyleCnt="2"/>
      <dgm:spPr/>
    </dgm:pt>
    <dgm:pt modelId="{D6F4553D-6897-4E97-AD74-D3C93C65F3BE}" type="pres">
      <dgm:prSet presAssocID="{76530316-23F7-4C22-B466-38CCCA75A4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a:ext>
      </dgm:extLst>
    </dgm:pt>
    <dgm:pt modelId="{48065A1B-FFBA-4A38-B564-FA6C6108FDAE}" type="pres">
      <dgm:prSet presAssocID="{76530316-23F7-4C22-B466-38CCCA75A4AE}" presName="spaceRect" presStyleCnt="0"/>
      <dgm:spPr/>
    </dgm:pt>
    <dgm:pt modelId="{BCD33A5C-A3AE-4711-8CA4-9DBC6E8CBD4E}" type="pres">
      <dgm:prSet presAssocID="{76530316-23F7-4C22-B466-38CCCA75A4AE}" presName="parTx" presStyleLbl="revTx" presStyleIdx="1" presStyleCnt="2">
        <dgm:presLayoutVars>
          <dgm:chMax val="0"/>
          <dgm:chPref val="0"/>
        </dgm:presLayoutVars>
      </dgm:prSet>
      <dgm:spPr/>
    </dgm:pt>
  </dgm:ptLst>
  <dgm:cxnLst>
    <dgm:cxn modelId="{FE06D30F-008A-4115-A59F-A1F3F5C4C858}" type="presOf" srcId="{39750AF7-E042-41D4-89E0-A230E0F04AED}" destId="{B99120CA-8DE4-4E43-992D-06F18D019C6C}" srcOrd="0" destOrd="0" presId="urn:microsoft.com/office/officeart/2018/2/layout/IconVerticalSolidList"/>
    <dgm:cxn modelId="{3205E237-42D1-46A6-9A62-2660CA44F90C}" type="presOf" srcId="{10B5898A-D5D9-4184-9F54-6F7CA2DCB3D1}" destId="{6E39007C-4FF7-4457-B0C0-A8CA0685B345}" srcOrd="0" destOrd="0" presId="urn:microsoft.com/office/officeart/2018/2/layout/IconVerticalSolidList"/>
    <dgm:cxn modelId="{36AF1CBC-7D1C-4FE7-8FAF-EDECA3C7F1D5}" srcId="{39750AF7-E042-41D4-89E0-A230E0F04AED}" destId="{76530316-23F7-4C22-B466-38CCCA75A4AE}" srcOrd="1" destOrd="0" parTransId="{877FE9BA-65C9-4DF2-A23F-99B312D9CC4A}" sibTransId="{9C273953-CCD9-4988-BF8E-B7ACF5A45863}"/>
    <dgm:cxn modelId="{8115CBCE-03D6-46F8-BA2A-530337CB7A66}" srcId="{39750AF7-E042-41D4-89E0-A230E0F04AED}" destId="{10B5898A-D5D9-4184-9F54-6F7CA2DCB3D1}" srcOrd="0" destOrd="0" parTransId="{7AA71797-BF98-4387-B101-B3365CF43D7D}" sibTransId="{58E4F4BA-2B0B-4B8B-93F1-2CE56F52D271}"/>
    <dgm:cxn modelId="{57A6F4F0-68A1-41C9-8ABF-50C3DB1914A8}" type="presOf" srcId="{76530316-23F7-4C22-B466-38CCCA75A4AE}" destId="{BCD33A5C-A3AE-4711-8CA4-9DBC6E8CBD4E}" srcOrd="0" destOrd="0" presId="urn:microsoft.com/office/officeart/2018/2/layout/IconVerticalSolidList"/>
    <dgm:cxn modelId="{7EA0510E-C5A1-4220-BA98-16A47B0CF840}" type="presParOf" srcId="{B99120CA-8DE4-4E43-992D-06F18D019C6C}" destId="{02AD87AB-29C1-467D-9F9A-ED047B36C874}" srcOrd="0" destOrd="0" presId="urn:microsoft.com/office/officeart/2018/2/layout/IconVerticalSolidList"/>
    <dgm:cxn modelId="{F901726E-0903-40FB-859A-FD1181AA9C15}" type="presParOf" srcId="{02AD87AB-29C1-467D-9F9A-ED047B36C874}" destId="{C47A41D1-692F-4646-A800-BD0C2A0889E6}" srcOrd="0" destOrd="0" presId="urn:microsoft.com/office/officeart/2018/2/layout/IconVerticalSolidList"/>
    <dgm:cxn modelId="{8E904347-A256-42E6-9ADB-0CC231A7AA00}" type="presParOf" srcId="{02AD87AB-29C1-467D-9F9A-ED047B36C874}" destId="{2536C259-6435-4030-AD13-A218BDB49E9D}" srcOrd="1" destOrd="0" presId="urn:microsoft.com/office/officeart/2018/2/layout/IconVerticalSolidList"/>
    <dgm:cxn modelId="{11492AA2-B3D1-472A-B50D-D1B91CDFD055}" type="presParOf" srcId="{02AD87AB-29C1-467D-9F9A-ED047B36C874}" destId="{A892150B-E685-4AF2-A821-F951FEEF8F59}" srcOrd="2" destOrd="0" presId="urn:microsoft.com/office/officeart/2018/2/layout/IconVerticalSolidList"/>
    <dgm:cxn modelId="{B5AD592B-B437-4E61-949D-7905242CBFCE}" type="presParOf" srcId="{02AD87AB-29C1-467D-9F9A-ED047B36C874}" destId="{6E39007C-4FF7-4457-B0C0-A8CA0685B345}" srcOrd="3" destOrd="0" presId="urn:microsoft.com/office/officeart/2018/2/layout/IconVerticalSolidList"/>
    <dgm:cxn modelId="{F8BB2E29-05CE-4083-96E9-54502199FD7A}" type="presParOf" srcId="{B99120CA-8DE4-4E43-992D-06F18D019C6C}" destId="{41934FFD-26D6-4024-8448-8398D7D1DD54}" srcOrd="1" destOrd="0" presId="urn:microsoft.com/office/officeart/2018/2/layout/IconVerticalSolidList"/>
    <dgm:cxn modelId="{75782F18-70C3-47FB-A0EF-FC77BF2BC0D9}" type="presParOf" srcId="{B99120CA-8DE4-4E43-992D-06F18D019C6C}" destId="{3438E44E-2508-4F75-91C3-C638F2E49B8F}" srcOrd="2" destOrd="0" presId="urn:microsoft.com/office/officeart/2018/2/layout/IconVerticalSolidList"/>
    <dgm:cxn modelId="{9B987BBE-04FF-44F4-BF99-0F3BAB654597}" type="presParOf" srcId="{3438E44E-2508-4F75-91C3-C638F2E49B8F}" destId="{2451E323-71B8-4064-9F03-CB3922864922}" srcOrd="0" destOrd="0" presId="urn:microsoft.com/office/officeart/2018/2/layout/IconVerticalSolidList"/>
    <dgm:cxn modelId="{E3B43B2A-6F41-40E0-A962-DA13B2C88B74}" type="presParOf" srcId="{3438E44E-2508-4F75-91C3-C638F2E49B8F}" destId="{D6F4553D-6897-4E97-AD74-D3C93C65F3BE}" srcOrd="1" destOrd="0" presId="urn:microsoft.com/office/officeart/2018/2/layout/IconVerticalSolidList"/>
    <dgm:cxn modelId="{6AED2BB4-7139-4060-A302-232ADBA98F48}" type="presParOf" srcId="{3438E44E-2508-4F75-91C3-C638F2E49B8F}" destId="{48065A1B-FFBA-4A38-B564-FA6C6108FDAE}" srcOrd="2" destOrd="0" presId="urn:microsoft.com/office/officeart/2018/2/layout/IconVerticalSolidList"/>
    <dgm:cxn modelId="{EBB23EA2-FCDC-4DCA-919C-BF4AD4071A63}" type="presParOf" srcId="{3438E44E-2508-4F75-91C3-C638F2E49B8F}" destId="{BCD33A5C-A3AE-4711-8CA4-9DBC6E8CBD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A7AD6-F777-48F2-8198-38B37645376F}">
      <dsp:nvSpPr>
        <dsp:cNvPr id="0" name=""/>
        <dsp:cNvSpPr/>
      </dsp:nvSpPr>
      <dsp:spPr>
        <a:xfrm>
          <a:off x="0" y="642"/>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6154D-B22E-4534-B825-0C71B0EB5A01}">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7077B1-BFDA-4A53-81F1-5C006DA1C9AB}">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tr-TR" sz="2500" kern="1200"/>
            <a:t>Penrose drain </a:t>
          </a:r>
          <a:endParaRPr lang="en-US" sz="2500" kern="1200"/>
        </a:p>
      </dsp:txBody>
      <dsp:txXfrm>
        <a:off x="1736952" y="642"/>
        <a:ext cx="5095259" cy="1503855"/>
      </dsp:txXfrm>
    </dsp:sp>
    <dsp:sp modelId="{33874881-6408-4ADD-B848-B974F359F9A2}">
      <dsp:nvSpPr>
        <dsp:cNvPr id="0" name=""/>
        <dsp:cNvSpPr/>
      </dsp:nvSpPr>
      <dsp:spPr>
        <a:xfrm>
          <a:off x="0" y="1880461"/>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1353A5-F018-4568-999A-B674C1C06529}">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E4ED2D-F239-4D9C-B040-0246F967930D}">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tr-TR" sz="2500" kern="1200"/>
            <a:t>Peritoneal drain </a:t>
          </a:r>
          <a:endParaRPr lang="en-US" sz="2500" kern="1200"/>
        </a:p>
      </dsp:txBody>
      <dsp:txXfrm>
        <a:off x="1736952" y="1880461"/>
        <a:ext cx="5095259" cy="1503855"/>
      </dsp:txXfrm>
    </dsp:sp>
    <dsp:sp modelId="{93941785-D441-4D4C-9ED4-2D4DEDE7170C}">
      <dsp:nvSpPr>
        <dsp:cNvPr id="0" name=""/>
        <dsp:cNvSpPr/>
      </dsp:nvSpPr>
      <dsp:spPr>
        <a:xfrm>
          <a:off x="0" y="3760280"/>
          <a:ext cx="6832212" cy="15038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D88FE-D0FE-4B83-A66B-51B0924461B2}">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F31DE6-7765-4B4A-9DF5-451CF82B1931}">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1111250">
            <a:lnSpc>
              <a:spcPct val="90000"/>
            </a:lnSpc>
            <a:spcBef>
              <a:spcPct val="0"/>
            </a:spcBef>
            <a:spcAft>
              <a:spcPct val="35000"/>
            </a:spcAft>
            <a:buNone/>
          </a:pPr>
          <a:r>
            <a:rPr lang="tr-TR" sz="2500" kern="1200"/>
            <a:t>Percutaneous urinary drainage </a:t>
          </a:r>
          <a:endParaRPr lang="en-US" sz="2500" kern="1200"/>
        </a:p>
      </dsp:txBody>
      <dsp:txXfrm>
        <a:off x="1736952" y="3760280"/>
        <a:ext cx="5095259" cy="1503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A41D1-692F-4646-A800-BD0C2A0889E6}">
      <dsp:nvSpPr>
        <dsp:cNvPr id="0" name=""/>
        <dsp:cNvSpPr/>
      </dsp:nvSpPr>
      <dsp:spPr>
        <a:xfrm>
          <a:off x="0" y="855526"/>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6C259-6435-4030-AD13-A218BDB49E9D}">
      <dsp:nvSpPr>
        <dsp:cNvPr id="0" name=""/>
        <dsp:cNvSpPr/>
      </dsp:nvSpPr>
      <dsp:spPr>
        <a:xfrm>
          <a:off x="477778" y="1210899"/>
          <a:ext cx="868688" cy="868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E39007C-4FF7-4457-B0C0-A8CA0685B345}">
      <dsp:nvSpPr>
        <dsp:cNvPr id="0" name=""/>
        <dsp:cNvSpPr/>
      </dsp:nvSpPr>
      <dsp:spPr>
        <a:xfrm>
          <a:off x="1824245" y="855526"/>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1111250">
            <a:lnSpc>
              <a:spcPct val="90000"/>
            </a:lnSpc>
            <a:spcBef>
              <a:spcPct val="0"/>
            </a:spcBef>
            <a:spcAft>
              <a:spcPct val="35000"/>
            </a:spcAft>
            <a:buNone/>
          </a:pPr>
          <a:r>
            <a:rPr lang="tr-TR" sz="2500" kern="1200"/>
            <a:t>Closed suction drain with bulb </a:t>
          </a:r>
          <a:endParaRPr lang="en-US" sz="2500" kern="1200"/>
        </a:p>
      </dsp:txBody>
      <dsp:txXfrm>
        <a:off x="1824245" y="855526"/>
        <a:ext cx="5007966" cy="1579433"/>
      </dsp:txXfrm>
    </dsp:sp>
    <dsp:sp modelId="{2451E323-71B8-4064-9F03-CB3922864922}">
      <dsp:nvSpPr>
        <dsp:cNvPr id="0" name=""/>
        <dsp:cNvSpPr/>
      </dsp:nvSpPr>
      <dsp:spPr>
        <a:xfrm>
          <a:off x="0" y="2829818"/>
          <a:ext cx="6832212" cy="15794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4553D-6897-4E97-AD74-D3C93C65F3BE}">
      <dsp:nvSpPr>
        <dsp:cNvPr id="0" name=""/>
        <dsp:cNvSpPr/>
      </dsp:nvSpPr>
      <dsp:spPr>
        <a:xfrm>
          <a:off x="477778" y="3185191"/>
          <a:ext cx="868688" cy="868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D33A5C-A3AE-4711-8CA4-9DBC6E8CBD4E}">
      <dsp:nvSpPr>
        <dsp:cNvPr id="0" name=""/>
        <dsp:cNvSpPr/>
      </dsp:nvSpPr>
      <dsp:spPr>
        <a:xfrm>
          <a:off x="1824245" y="2829818"/>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1111250">
            <a:lnSpc>
              <a:spcPct val="90000"/>
            </a:lnSpc>
            <a:spcBef>
              <a:spcPct val="0"/>
            </a:spcBef>
            <a:spcAft>
              <a:spcPct val="35000"/>
            </a:spcAft>
            <a:buNone/>
          </a:pPr>
          <a:r>
            <a:rPr lang="tr-TR" sz="2500" kern="1200"/>
            <a:t>Chest drain </a:t>
          </a:r>
          <a:endParaRPr lang="en-US" sz="2500" kern="1200"/>
        </a:p>
      </dsp:txBody>
      <dsp:txXfrm>
        <a:off x="1824245" y="2829818"/>
        <a:ext cx="5007966" cy="1579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340393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51093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4E4C73-A04A-F745-9BB6-654ED6BD68A7}"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8952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1820812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4E4C73-A04A-F745-9BB6-654ED6BD68A7}"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9073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düzenlemek için tıklayın</a:t>
            </a:r>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413045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360021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200615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110982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D23216F-D9F1-A944-ACEE-1178C0A9D1C4}" type="datetimeFigureOut">
              <a:rPr lang="tr-TR" smtClean="0"/>
              <a:t>25.03.2021</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428061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160719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D23216F-D9F1-A944-ACEE-1178C0A9D1C4}" type="datetimeFigureOut">
              <a:rPr lang="tr-TR" smtClean="0"/>
              <a:t>25.03.2021</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377045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D23216F-D9F1-A944-ACEE-1178C0A9D1C4}" type="datetimeFigureOut">
              <a:rPr lang="tr-TR" smtClean="0"/>
              <a:t>25.03.2021</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91124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216F-D9F1-A944-ACEE-1178C0A9D1C4}" type="datetimeFigureOut">
              <a:rPr lang="tr-TR" smtClean="0"/>
              <a:t>25.03.2021</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68233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122405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D23216F-D9F1-A944-ACEE-1178C0A9D1C4}" type="datetimeFigureOut">
              <a:rPr lang="tr-TR" smtClean="0"/>
              <a:t>25.03.2021</a:t>
            </a:fld>
            <a:endParaRPr lang="tr-TR"/>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74E4C73-A04A-F745-9BB6-654ED6BD68A7}" type="slidenum">
              <a:rPr lang="tr-TR" smtClean="0"/>
              <a:t>‹#›</a:t>
            </a:fld>
            <a:endParaRPr lang="tr-TR"/>
          </a:p>
        </p:txBody>
      </p:sp>
    </p:spTree>
    <p:extLst>
      <p:ext uri="{BB962C8B-B14F-4D97-AF65-F5344CB8AC3E}">
        <p14:creationId xmlns:p14="http://schemas.microsoft.com/office/powerpoint/2010/main" val="268197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D23216F-D9F1-A944-ACEE-1178C0A9D1C4}" type="datetimeFigureOut">
              <a:rPr lang="tr-TR" smtClean="0"/>
              <a:t>25.03.2021</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74E4C73-A04A-F745-9BB6-654ED6BD68A7}" type="slidenum">
              <a:rPr lang="tr-TR" smtClean="0"/>
              <a:t>‹#›</a:t>
            </a:fld>
            <a:endParaRPr lang="tr-TR"/>
          </a:p>
        </p:txBody>
      </p:sp>
    </p:spTree>
    <p:extLst>
      <p:ext uri="{BB962C8B-B14F-4D97-AF65-F5344CB8AC3E}">
        <p14:creationId xmlns:p14="http://schemas.microsoft.com/office/powerpoint/2010/main" val="40158771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1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4"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Başlık 1">
            <a:extLst>
              <a:ext uri="{FF2B5EF4-FFF2-40B4-BE49-F238E27FC236}">
                <a16:creationId xmlns:a16="http://schemas.microsoft.com/office/drawing/2014/main" id="{341451C7-02EF-DC43-8E74-6A645312C8BB}"/>
              </a:ext>
            </a:extLst>
          </p:cNvPr>
          <p:cNvSpPr>
            <a:spLocks noGrp="1"/>
          </p:cNvSpPr>
          <p:nvPr>
            <p:ph type="ctrTitle"/>
          </p:nvPr>
        </p:nvSpPr>
        <p:spPr>
          <a:xfrm>
            <a:off x="529826" y="1989812"/>
            <a:ext cx="5828113" cy="4220820"/>
          </a:xfrm>
        </p:spPr>
        <p:txBody>
          <a:bodyPr anchor="ctr">
            <a:normAutofit/>
          </a:bodyPr>
          <a:lstStyle/>
          <a:p>
            <a:r>
              <a:rPr lang="tr-TR" b="1" dirty="0"/>
              <a:t>SUTURE MATERIALS </a:t>
            </a:r>
            <a:br>
              <a:rPr lang="tr-TR" dirty="0"/>
            </a:br>
            <a:br>
              <a:rPr lang="tr-TR" dirty="0">
                <a:solidFill>
                  <a:srgbClr val="FFFFFF"/>
                </a:solidFill>
              </a:rPr>
            </a:br>
            <a:endParaRPr lang="tr-TR" dirty="0">
              <a:solidFill>
                <a:srgbClr val="FFFFFF"/>
              </a:solidFill>
            </a:endParaRPr>
          </a:p>
        </p:txBody>
      </p:sp>
      <p:sp>
        <p:nvSpPr>
          <p:cNvPr id="3" name="Alt Başlık 2">
            <a:extLst>
              <a:ext uri="{FF2B5EF4-FFF2-40B4-BE49-F238E27FC236}">
                <a16:creationId xmlns:a16="http://schemas.microsoft.com/office/drawing/2014/main" id="{58445768-3972-224E-A4D9-BD30BEB7AE2E}"/>
              </a:ext>
            </a:extLst>
          </p:cNvPr>
          <p:cNvSpPr>
            <a:spLocks noGrp="1"/>
          </p:cNvSpPr>
          <p:nvPr>
            <p:ph type="subTitle" idx="1"/>
          </p:nvPr>
        </p:nvSpPr>
        <p:spPr>
          <a:xfrm>
            <a:off x="7712032" y="804334"/>
            <a:ext cx="3675634" cy="5249332"/>
          </a:xfrm>
        </p:spPr>
        <p:txBody>
          <a:bodyPr anchor="ctr">
            <a:normAutofit/>
          </a:bodyPr>
          <a:lstStyle/>
          <a:p>
            <a:r>
              <a:rPr lang="tr-TR" dirty="0" err="1">
                <a:solidFill>
                  <a:srgbClr val="FFFFFF"/>
                </a:solidFill>
              </a:rPr>
              <a:t>Assoc</a:t>
            </a:r>
            <a:r>
              <a:rPr lang="tr-TR" dirty="0">
                <a:solidFill>
                  <a:srgbClr val="FFFFFF"/>
                </a:solidFill>
              </a:rPr>
              <a:t> Prof. Dr. Murat ÇALIŞKAN</a:t>
            </a:r>
          </a:p>
        </p:txBody>
      </p:sp>
    </p:spTree>
    <p:extLst>
      <p:ext uri="{BB962C8B-B14F-4D97-AF65-F5344CB8AC3E}">
        <p14:creationId xmlns:p14="http://schemas.microsoft.com/office/powerpoint/2010/main" val="29265150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300C91B-685E-F842-B863-F3766503A849}"/>
              </a:ext>
            </a:extLst>
          </p:cNvPr>
          <p:cNvSpPr>
            <a:spLocks noGrp="1"/>
          </p:cNvSpPr>
          <p:nvPr>
            <p:ph type="title"/>
          </p:nvPr>
        </p:nvSpPr>
        <p:spPr>
          <a:xfrm>
            <a:off x="1259893" y="3101093"/>
            <a:ext cx="2454052" cy="3029344"/>
          </a:xfrm>
        </p:spPr>
        <p:txBody>
          <a:bodyPr vert="horz" lIns="91440" tIns="45720" rIns="91440" bIns="45720" rtlCol="0" anchor="t">
            <a:normAutofit/>
          </a:bodyPr>
          <a:lstStyle/>
          <a:p>
            <a:r>
              <a:rPr lang="en-US" sz="3200" dirty="0">
                <a:solidFill>
                  <a:schemeClr val="bg1"/>
                </a:solidFill>
              </a:rPr>
              <a:t>Polyglactin 910 </a:t>
            </a:r>
            <a:br>
              <a:rPr lang="en-US" sz="3200" dirty="0">
                <a:solidFill>
                  <a:schemeClr val="bg1"/>
                </a:solidFill>
              </a:rPr>
            </a:br>
            <a:endParaRPr lang="en-US" sz="3200" dirty="0">
              <a:solidFill>
                <a:schemeClr val="bg1"/>
              </a:solidFill>
            </a:endParaRPr>
          </a:p>
        </p:txBody>
      </p:sp>
      <p:sp>
        <p:nvSpPr>
          <p:cNvPr id="7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72" name="Rectangle 7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3">
            <a:extLst>
              <a:ext uri="{FF2B5EF4-FFF2-40B4-BE49-F238E27FC236}">
                <a16:creationId xmlns:a16="http://schemas.microsoft.com/office/drawing/2014/main" id="{2498814F-AB5C-724F-8391-5D818DEF0676}"/>
              </a:ext>
            </a:extLst>
          </p:cNvPr>
          <p:cNvSpPr/>
          <p:nvPr/>
        </p:nvSpPr>
        <p:spPr>
          <a:xfrm>
            <a:off x="4733905" y="899967"/>
            <a:ext cx="6798033" cy="5588000"/>
          </a:xfrm>
          <a:prstGeom prst="rect">
            <a:avLst/>
          </a:prstGeom>
        </p:spPr>
        <p:txBody>
          <a:bodyPr vert="horz" lIns="91440" tIns="45720" rIns="91440" bIns="45720" rtlCol="0" anchor="ctr">
            <a:normAutofit lnSpcReduction="10000"/>
          </a:bodyPr>
          <a:lstStyle/>
          <a:p>
            <a:pPr>
              <a:spcBef>
                <a:spcPts val="1000"/>
              </a:spcBef>
              <a:buClr>
                <a:schemeClr val="accent1"/>
              </a:buClr>
              <a:buFont typeface="Wingdings 3" charset="2"/>
              <a:buChar char=""/>
            </a:pPr>
            <a:r>
              <a:rPr lang="en-US" dirty="0">
                <a:solidFill>
                  <a:schemeClr val="tx1">
                    <a:lumMod val="75000"/>
                    <a:lumOff val="25000"/>
                  </a:schemeClr>
                </a:solidFill>
              </a:rPr>
              <a:t>is a braided multifilament synthetic suture material made of 90% </a:t>
            </a:r>
            <a:r>
              <a:rPr lang="en-US" dirty="0" err="1">
                <a:solidFill>
                  <a:schemeClr val="tx1">
                    <a:lumMod val="75000"/>
                    <a:lumOff val="25000"/>
                  </a:schemeClr>
                </a:solidFill>
              </a:rPr>
              <a:t>glycolide</a:t>
            </a:r>
            <a:r>
              <a:rPr lang="en-US" dirty="0">
                <a:solidFill>
                  <a:schemeClr val="tx1">
                    <a:lumMod val="75000"/>
                    <a:lumOff val="25000"/>
                  </a:schemeClr>
                </a:solidFill>
              </a:rPr>
              <a:t> and 10% L-lactide.</a:t>
            </a:r>
          </a:p>
          <a:p>
            <a:pPr>
              <a:spcBef>
                <a:spcPts val="1000"/>
              </a:spcBef>
              <a:buClr>
                <a:schemeClr val="accent1"/>
              </a:buClr>
              <a:buFont typeface="Wingdings 3" charset="2"/>
              <a:buChar char=""/>
            </a:pPr>
            <a:r>
              <a:rPr lang="en-US" dirty="0">
                <a:solidFill>
                  <a:schemeClr val="tx1">
                    <a:lumMod val="75000"/>
                    <a:lumOff val="25000"/>
                  </a:schemeClr>
                </a:solidFill>
              </a:rPr>
              <a:t>has greater initial strength than surgical  gut and polyglycolic acid. </a:t>
            </a:r>
          </a:p>
          <a:p>
            <a:pPr>
              <a:spcBef>
                <a:spcPts val="1000"/>
              </a:spcBef>
              <a:buClr>
                <a:schemeClr val="accent1"/>
              </a:buClr>
              <a:buFont typeface="Wingdings 3" charset="2"/>
              <a:buChar char=""/>
            </a:pPr>
            <a:r>
              <a:rPr lang="en-US" dirty="0">
                <a:solidFill>
                  <a:schemeClr val="tx1">
                    <a:lumMod val="75000"/>
                    <a:lumOff val="25000"/>
                  </a:schemeClr>
                </a:solidFill>
              </a:rPr>
              <a:t>elicits minimal inflammatory reaction and is absorbed by hydrolysis. </a:t>
            </a:r>
          </a:p>
          <a:p>
            <a:pPr>
              <a:spcBef>
                <a:spcPts val="1000"/>
              </a:spcBef>
              <a:buClr>
                <a:schemeClr val="accent1"/>
              </a:buClr>
              <a:buFont typeface="Wingdings 3" charset="2"/>
              <a:buChar char=""/>
            </a:pPr>
            <a:r>
              <a:rPr lang="tr-TR" dirty="0"/>
              <a:t>is </a:t>
            </a:r>
            <a:r>
              <a:rPr lang="tr-TR" dirty="0" err="1"/>
              <a:t>best</a:t>
            </a:r>
            <a:r>
              <a:rPr lang="tr-TR" dirty="0"/>
              <a:t> </a:t>
            </a:r>
            <a:r>
              <a:rPr lang="tr-TR" dirty="0" err="1"/>
              <a:t>used</a:t>
            </a:r>
            <a:r>
              <a:rPr lang="tr-TR" dirty="0"/>
              <a:t> in </a:t>
            </a:r>
            <a:r>
              <a:rPr lang="tr-TR" dirty="0" err="1"/>
              <a:t>tis</a:t>
            </a:r>
            <a:r>
              <a:rPr lang="tr-TR" dirty="0"/>
              <a:t>- </a:t>
            </a:r>
            <a:r>
              <a:rPr lang="tr-TR" dirty="0" err="1"/>
              <a:t>sues</a:t>
            </a:r>
            <a:r>
              <a:rPr lang="tr-TR" dirty="0"/>
              <a:t> </a:t>
            </a:r>
            <a:r>
              <a:rPr lang="tr-TR" dirty="0" err="1"/>
              <a:t>that</a:t>
            </a:r>
            <a:r>
              <a:rPr lang="tr-TR" dirty="0"/>
              <a:t> </a:t>
            </a:r>
            <a:r>
              <a:rPr lang="tr-TR" dirty="0" err="1"/>
              <a:t>heal</a:t>
            </a:r>
            <a:r>
              <a:rPr lang="tr-TR" dirty="0"/>
              <a:t> </a:t>
            </a:r>
            <a:r>
              <a:rPr lang="tr-TR" dirty="0" err="1"/>
              <a:t>with</a:t>
            </a:r>
            <a:r>
              <a:rPr lang="tr-TR" dirty="0"/>
              <a:t> a </a:t>
            </a:r>
            <a:r>
              <a:rPr lang="tr-TR" dirty="0" err="1"/>
              <a:t>rapid</a:t>
            </a:r>
            <a:r>
              <a:rPr lang="tr-TR" dirty="0"/>
              <a:t> </a:t>
            </a:r>
            <a:r>
              <a:rPr lang="tr-TR" dirty="0" err="1"/>
              <a:t>increase</a:t>
            </a:r>
            <a:r>
              <a:rPr lang="tr-TR" dirty="0"/>
              <a:t> in ten- sile </a:t>
            </a:r>
            <a:r>
              <a:rPr lang="tr-TR" dirty="0" err="1"/>
              <a:t>strength</a:t>
            </a:r>
            <a:r>
              <a:rPr lang="tr-TR" dirty="0"/>
              <a:t>, </a:t>
            </a:r>
            <a:r>
              <a:rPr lang="tr-TR" dirty="0" err="1"/>
              <a:t>such</a:t>
            </a:r>
            <a:r>
              <a:rPr lang="tr-TR" dirty="0"/>
              <a:t> as </a:t>
            </a:r>
            <a:r>
              <a:rPr lang="tr-TR" dirty="0" err="1"/>
              <a:t>the</a:t>
            </a:r>
            <a:r>
              <a:rPr lang="tr-TR" dirty="0"/>
              <a:t> </a:t>
            </a:r>
            <a:r>
              <a:rPr lang="tr-TR" dirty="0" err="1"/>
              <a:t>urinary</a:t>
            </a:r>
            <a:r>
              <a:rPr lang="tr-TR" dirty="0"/>
              <a:t> </a:t>
            </a:r>
            <a:r>
              <a:rPr lang="tr-TR" dirty="0" err="1"/>
              <a:t>bladder</a:t>
            </a:r>
            <a:r>
              <a:rPr lang="tr-TR" dirty="0"/>
              <a:t> </a:t>
            </a:r>
            <a:r>
              <a:rPr lang="tr-TR" dirty="0" err="1"/>
              <a:t>and</a:t>
            </a:r>
            <a:r>
              <a:rPr lang="tr-TR" dirty="0"/>
              <a:t> </a:t>
            </a:r>
            <a:r>
              <a:rPr lang="tr-TR" dirty="0" err="1"/>
              <a:t>the</a:t>
            </a:r>
            <a:r>
              <a:rPr lang="tr-TR" dirty="0"/>
              <a:t> </a:t>
            </a:r>
            <a:r>
              <a:rPr lang="tr-TR" dirty="0" err="1"/>
              <a:t>gastrointestinal</a:t>
            </a:r>
            <a:r>
              <a:rPr lang="tr-TR" dirty="0"/>
              <a:t> </a:t>
            </a:r>
            <a:r>
              <a:rPr lang="tr-TR" dirty="0" err="1"/>
              <a:t>tract</a:t>
            </a:r>
            <a:r>
              <a:rPr lang="tr-TR" dirty="0"/>
              <a:t>. </a:t>
            </a:r>
          </a:p>
          <a:p>
            <a:pPr>
              <a:spcBef>
                <a:spcPts val="1000"/>
              </a:spcBef>
              <a:buClr>
                <a:schemeClr val="accent1"/>
              </a:buClr>
              <a:buFont typeface="Wingdings 3" charset="2"/>
              <a:buChar char=""/>
            </a:pPr>
            <a:r>
              <a:rPr lang="tr-TR" dirty="0"/>
              <a:t>A </a:t>
            </a:r>
            <a:r>
              <a:rPr lang="tr-TR" dirty="0" err="1"/>
              <a:t>rapidly</a:t>
            </a:r>
            <a:r>
              <a:rPr lang="tr-TR" dirty="0"/>
              <a:t> </a:t>
            </a:r>
            <a:r>
              <a:rPr lang="tr-TR" dirty="0" err="1"/>
              <a:t>absorbed</a:t>
            </a:r>
            <a:r>
              <a:rPr lang="tr-TR" dirty="0"/>
              <a:t> </a:t>
            </a:r>
            <a:r>
              <a:rPr lang="tr-TR" dirty="0" err="1"/>
              <a:t>type</a:t>
            </a:r>
            <a:r>
              <a:rPr lang="tr-TR" dirty="0"/>
              <a:t> of </a:t>
            </a:r>
            <a:r>
              <a:rPr lang="tr-TR" dirty="0" err="1"/>
              <a:t>polyglactin</a:t>
            </a:r>
            <a:r>
              <a:rPr lang="tr-TR" dirty="0"/>
              <a:t> 910 (</a:t>
            </a:r>
            <a:r>
              <a:rPr lang="tr-TR" b="1" dirty="0" err="1"/>
              <a:t>Vicryl-Rapide</a:t>
            </a:r>
            <a:r>
              <a:rPr lang="tr-TR" b="1" dirty="0"/>
              <a:t>, </a:t>
            </a:r>
            <a:r>
              <a:rPr lang="tr-TR" dirty="0" err="1"/>
              <a:t>Ethicon</a:t>
            </a:r>
            <a:r>
              <a:rPr lang="tr-TR" dirty="0"/>
              <a:t>, </a:t>
            </a:r>
            <a:r>
              <a:rPr lang="tr-TR" dirty="0" err="1"/>
              <a:t>Inc</a:t>
            </a:r>
            <a:r>
              <a:rPr lang="tr-TR" dirty="0"/>
              <a:t>.) </a:t>
            </a:r>
            <a:r>
              <a:rPr lang="tr-TR" dirty="0" err="1"/>
              <a:t>was</a:t>
            </a:r>
            <a:r>
              <a:rPr lang="tr-TR" dirty="0"/>
              <a:t> </a:t>
            </a:r>
            <a:r>
              <a:rPr lang="tr-TR" dirty="0" err="1"/>
              <a:t>developed</a:t>
            </a:r>
            <a:r>
              <a:rPr lang="tr-TR" dirty="0"/>
              <a:t> </a:t>
            </a:r>
            <a:r>
              <a:rPr lang="tr-TR" dirty="0" err="1"/>
              <a:t>for</a:t>
            </a:r>
            <a:r>
              <a:rPr lang="tr-TR" dirty="0"/>
              <a:t> </a:t>
            </a:r>
            <a:r>
              <a:rPr lang="tr-TR" dirty="0" err="1"/>
              <a:t>situations</a:t>
            </a:r>
            <a:r>
              <a:rPr lang="tr-TR" dirty="0"/>
              <a:t> </a:t>
            </a:r>
            <a:r>
              <a:rPr lang="tr-TR" dirty="0" err="1"/>
              <a:t>where</a:t>
            </a:r>
            <a:r>
              <a:rPr lang="tr-TR" dirty="0"/>
              <a:t> </a:t>
            </a:r>
            <a:r>
              <a:rPr lang="tr-TR" dirty="0" err="1"/>
              <a:t>the</a:t>
            </a:r>
            <a:r>
              <a:rPr lang="tr-TR" dirty="0"/>
              <a:t> </a:t>
            </a:r>
            <a:r>
              <a:rPr lang="tr-TR" dirty="0" err="1"/>
              <a:t>surgeon</a:t>
            </a:r>
            <a:r>
              <a:rPr lang="tr-TR" dirty="0"/>
              <a:t> </a:t>
            </a:r>
            <a:r>
              <a:rPr lang="tr-TR" dirty="0" err="1"/>
              <a:t>desires</a:t>
            </a:r>
            <a:r>
              <a:rPr lang="tr-TR" dirty="0"/>
              <a:t> </a:t>
            </a:r>
            <a:r>
              <a:rPr lang="tr-TR" dirty="0" err="1"/>
              <a:t>to</a:t>
            </a:r>
            <a:r>
              <a:rPr lang="tr-TR" dirty="0"/>
              <a:t> minimize </a:t>
            </a:r>
            <a:r>
              <a:rPr lang="tr-TR" dirty="0" err="1"/>
              <a:t>the</a:t>
            </a:r>
            <a:r>
              <a:rPr lang="tr-TR" dirty="0"/>
              <a:t> time </a:t>
            </a:r>
            <a:r>
              <a:rPr lang="tr-TR" dirty="0" err="1"/>
              <a:t>tissues</a:t>
            </a:r>
            <a:r>
              <a:rPr lang="tr-TR" dirty="0"/>
              <a:t> </a:t>
            </a:r>
            <a:r>
              <a:rPr lang="tr-TR" dirty="0" err="1"/>
              <a:t>are</a:t>
            </a:r>
            <a:r>
              <a:rPr lang="tr-TR" dirty="0"/>
              <a:t> </a:t>
            </a:r>
            <a:r>
              <a:rPr lang="tr-TR" dirty="0" err="1"/>
              <a:t>exposed</a:t>
            </a:r>
            <a:r>
              <a:rPr lang="tr-TR" dirty="0"/>
              <a:t> </a:t>
            </a:r>
            <a:r>
              <a:rPr lang="tr-TR" dirty="0" err="1"/>
              <a:t>to</a:t>
            </a:r>
            <a:r>
              <a:rPr lang="tr-TR" dirty="0"/>
              <a:t> </a:t>
            </a:r>
            <a:r>
              <a:rPr lang="tr-TR" dirty="0" err="1"/>
              <a:t>suture</a:t>
            </a:r>
            <a:r>
              <a:rPr lang="tr-TR" dirty="0"/>
              <a:t> </a:t>
            </a:r>
            <a:r>
              <a:rPr lang="tr-TR" dirty="0" err="1"/>
              <a:t>material</a:t>
            </a:r>
            <a:r>
              <a:rPr lang="tr-TR" dirty="0"/>
              <a:t>. </a:t>
            </a:r>
          </a:p>
          <a:p>
            <a:pPr>
              <a:spcBef>
                <a:spcPts val="1000"/>
              </a:spcBef>
              <a:buClr>
                <a:schemeClr val="accent1"/>
              </a:buClr>
              <a:buFont typeface="Wingdings 3" charset="2"/>
              <a:buChar char=""/>
            </a:pPr>
            <a:r>
              <a:rPr lang="tr-TR" dirty="0" err="1"/>
              <a:t>Vicryl</a:t>
            </a:r>
            <a:r>
              <a:rPr lang="tr-TR" dirty="0"/>
              <a:t>- </a:t>
            </a:r>
            <a:r>
              <a:rPr lang="tr-TR" dirty="0" err="1"/>
              <a:t>Rapide</a:t>
            </a:r>
            <a:r>
              <a:rPr lang="tr-TR" dirty="0"/>
              <a:t> is </a:t>
            </a:r>
            <a:r>
              <a:rPr lang="tr-TR" dirty="0" err="1"/>
              <a:t>polyglactin</a:t>
            </a:r>
            <a:r>
              <a:rPr lang="tr-TR" dirty="0"/>
              <a:t> 910 </a:t>
            </a:r>
            <a:r>
              <a:rPr lang="tr-TR" dirty="0" err="1"/>
              <a:t>that</a:t>
            </a:r>
            <a:r>
              <a:rPr lang="tr-TR" dirty="0"/>
              <a:t> is </a:t>
            </a:r>
            <a:r>
              <a:rPr lang="tr-TR" dirty="0" err="1"/>
              <a:t>irradiated</a:t>
            </a:r>
            <a:r>
              <a:rPr lang="tr-TR" dirty="0"/>
              <a:t> </a:t>
            </a:r>
            <a:r>
              <a:rPr lang="tr-TR" dirty="0" err="1"/>
              <a:t>to</a:t>
            </a:r>
            <a:r>
              <a:rPr lang="tr-TR" dirty="0"/>
              <a:t> </a:t>
            </a:r>
            <a:r>
              <a:rPr lang="tr-TR" dirty="0" err="1"/>
              <a:t>increase</a:t>
            </a:r>
            <a:r>
              <a:rPr lang="tr-TR" dirty="0"/>
              <a:t> </a:t>
            </a:r>
            <a:r>
              <a:rPr lang="tr-TR" dirty="0" err="1"/>
              <a:t>absorption</a:t>
            </a:r>
            <a:r>
              <a:rPr lang="tr-TR" dirty="0"/>
              <a:t> rate. </a:t>
            </a:r>
          </a:p>
          <a:p>
            <a:pPr>
              <a:spcBef>
                <a:spcPts val="1000"/>
              </a:spcBef>
              <a:buClr>
                <a:schemeClr val="accent1"/>
              </a:buClr>
              <a:buFont typeface="Wingdings 3" charset="2"/>
              <a:buChar char=""/>
            </a:pPr>
            <a:r>
              <a:rPr lang="tr-TR" dirty="0" err="1"/>
              <a:t>Vicryl-Rapide</a:t>
            </a:r>
            <a:r>
              <a:rPr lang="tr-TR" dirty="0"/>
              <a:t> is re- </a:t>
            </a:r>
            <a:r>
              <a:rPr lang="tr-TR" dirty="0" err="1"/>
              <a:t>ported</a:t>
            </a:r>
            <a:r>
              <a:rPr lang="tr-TR" dirty="0"/>
              <a:t> </a:t>
            </a:r>
            <a:r>
              <a:rPr lang="tr-TR" dirty="0" err="1"/>
              <a:t>by</a:t>
            </a:r>
            <a:r>
              <a:rPr lang="tr-TR" dirty="0"/>
              <a:t> </a:t>
            </a:r>
            <a:r>
              <a:rPr lang="tr-TR" dirty="0" err="1"/>
              <a:t>the</a:t>
            </a:r>
            <a:r>
              <a:rPr lang="tr-TR" dirty="0"/>
              <a:t> </a:t>
            </a:r>
            <a:r>
              <a:rPr lang="tr-TR" dirty="0" err="1"/>
              <a:t>manufacturer</a:t>
            </a:r>
            <a:r>
              <a:rPr lang="tr-TR" dirty="0"/>
              <a:t> </a:t>
            </a:r>
            <a:r>
              <a:rPr lang="tr-TR" dirty="0" err="1"/>
              <a:t>to</a:t>
            </a:r>
            <a:r>
              <a:rPr lang="tr-TR" dirty="0"/>
              <a:t> be </a:t>
            </a:r>
            <a:r>
              <a:rPr lang="tr-TR" dirty="0" err="1"/>
              <a:t>the</a:t>
            </a:r>
            <a:r>
              <a:rPr lang="tr-TR" dirty="0"/>
              <a:t> </a:t>
            </a:r>
            <a:r>
              <a:rPr lang="tr-TR" dirty="0" err="1"/>
              <a:t>fastest</a:t>
            </a:r>
            <a:r>
              <a:rPr lang="tr-TR" dirty="0"/>
              <a:t>- </a:t>
            </a:r>
            <a:r>
              <a:rPr lang="tr-TR" dirty="0" err="1"/>
              <a:t>absorbing</a:t>
            </a:r>
            <a:r>
              <a:rPr lang="tr-TR" dirty="0"/>
              <a:t> </a:t>
            </a:r>
            <a:r>
              <a:rPr lang="tr-TR" dirty="0" err="1"/>
              <a:t>synthetic</a:t>
            </a:r>
            <a:r>
              <a:rPr lang="tr-TR" dirty="0"/>
              <a:t> </a:t>
            </a:r>
            <a:r>
              <a:rPr lang="tr-TR" dirty="0" err="1"/>
              <a:t>suture</a:t>
            </a:r>
            <a:r>
              <a:rPr lang="tr-TR" dirty="0"/>
              <a:t>, </a:t>
            </a:r>
            <a:r>
              <a:rPr lang="tr-TR" dirty="0" err="1"/>
              <a:t>losing</a:t>
            </a:r>
            <a:r>
              <a:rPr lang="tr-TR" dirty="0"/>
              <a:t> 50% of </a:t>
            </a:r>
            <a:r>
              <a:rPr lang="tr-TR" dirty="0" err="1"/>
              <a:t>its</a:t>
            </a:r>
            <a:r>
              <a:rPr lang="tr-TR" dirty="0"/>
              <a:t> ten- sile </a:t>
            </a:r>
            <a:r>
              <a:rPr lang="tr-TR" dirty="0" err="1"/>
              <a:t>strength</a:t>
            </a:r>
            <a:r>
              <a:rPr lang="tr-TR" dirty="0"/>
              <a:t> at 5 </a:t>
            </a:r>
            <a:r>
              <a:rPr lang="tr-TR" dirty="0" err="1"/>
              <a:t>days</a:t>
            </a:r>
            <a:r>
              <a:rPr lang="tr-TR" dirty="0"/>
              <a:t> </a:t>
            </a:r>
            <a:r>
              <a:rPr lang="tr-TR" dirty="0" err="1"/>
              <a:t>and</a:t>
            </a:r>
            <a:r>
              <a:rPr lang="tr-TR" dirty="0"/>
              <a:t> 100% at 10–14 </a:t>
            </a:r>
            <a:r>
              <a:rPr lang="tr-TR" dirty="0" err="1"/>
              <a:t>days</a:t>
            </a:r>
            <a:r>
              <a:rPr lang="tr-TR" dirty="0"/>
              <a:t>. </a:t>
            </a:r>
          </a:p>
          <a:p>
            <a:pPr>
              <a:spcBef>
                <a:spcPts val="1000"/>
              </a:spcBef>
              <a:buClr>
                <a:schemeClr val="accent1"/>
              </a:buClr>
              <a:buFont typeface="Wingdings 3" charset="2"/>
              <a:buChar char=""/>
            </a:pPr>
            <a:endParaRPr lang="tr-TR" dirty="0"/>
          </a:p>
          <a:p>
            <a:pPr>
              <a:spcBef>
                <a:spcPts val="1000"/>
              </a:spcBef>
              <a:buClr>
                <a:schemeClr val="accent1"/>
              </a:buClr>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984204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81DCA38-0C95-4A4D-81EA-455D82E7BB41}"/>
              </a:ext>
            </a:extLst>
          </p:cNvPr>
          <p:cNvSpPr>
            <a:spLocks noGrp="1"/>
          </p:cNvSpPr>
          <p:nvPr>
            <p:ph type="title"/>
          </p:nvPr>
        </p:nvSpPr>
        <p:spPr>
          <a:xfrm>
            <a:off x="1259893" y="3101093"/>
            <a:ext cx="2454052" cy="3029344"/>
          </a:xfrm>
        </p:spPr>
        <p:txBody>
          <a:bodyPr>
            <a:normAutofit/>
          </a:bodyPr>
          <a:lstStyle/>
          <a:p>
            <a:r>
              <a:rPr lang="tr-TR" sz="3000">
                <a:solidFill>
                  <a:schemeClr val="bg1"/>
                </a:solidFill>
              </a:rPr>
              <a:t>Polyglycolic acid </a:t>
            </a:r>
            <a:br>
              <a:rPr lang="tr-TR" sz="3000">
                <a:solidFill>
                  <a:schemeClr val="bg1"/>
                </a:solidFill>
              </a:rPr>
            </a:br>
            <a:endParaRPr lang="tr-TR" sz="30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3CEC70B-A832-174D-916F-8352C63EC911}"/>
              </a:ext>
            </a:extLst>
          </p:cNvPr>
          <p:cNvSpPr>
            <a:spLocks noGrp="1"/>
          </p:cNvSpPr>
          <p:nvPr>
            <p:ph idx="1"/>
          </p:nvPr>
        </p:nvSpPr>
        <p:spPr>
          <a:xfrm>
            <a:off x="4706578" y="589722"/>
            <a:ext cx="6798033" cy="6268278"/>
          </a:xfrm>
        </p:spPr>
        <p:txBody>
          <a:bodyPr anchor="ctr">
            <a:normAutofit/>
          </a:bodyPr>
          <a:lstStyle/>
          <a:p>
            <a:r>
              <a:rPr lang="tr-TR" dirty="0"/>
              <a:t>is a </a:t>
            </a:r>
            <a:r>
              <a:rPr lang="tr-TR" dirty="0" err="1"/>
              <a:t>multifilament</a:t>
            </a:r>
            <a:r>
              <a:rPr lang="tr-TR" dirty="0"/>
              <a:t> </a:t>
            </a:r>
            <a:r>
              <a:rPr lang="tr-TR" dirty="0" err="1"/>
              <a:t>braided</a:t>
            </a:r>
            <a:r>
              <a:rPr lang="tr-TR" dirty="0"/>
              <a:t> </a:t>
            </a:r>
            <a:r>
              <a:rPr lang="tr-TR" dirty="0" err="1"/>
              <a:t>synthetic</a:t>
            </a:r>
            <a:r>
              <a:rPr lang="tr-TR" dirty="0"/>
              <a:t> </a:t>
            </a:r>
            <a:r>
              <a:rPr lang="tr-TR" dirty="0" err="1"/>
              <a:t>suture</a:t>
            </a:r>
            <a:r>
              <a:rPr lang="tr-TR" dirty="0"/>
              <a:t> </a:t>
            </a:r>
            <a:r>
              <a:rPr lang="tr-TR" dirty="0" err="1"/>
              <a:t>material</a:t>
            </a:r>
            <a:r>
              <a:rPr lang="tr-TR" dirty="0"/>
              <a:t> </a:t>
            </a:r>
            <a:r>
              <a:rPr lang="tr-TR" dirty="0" err="1"/>
              <a:t>with</a:t>
            </a:r>
            <a:r>
              <a:rPr lang="tr-TR" dirty="0"/>
              <a:t> </a:t>
            </a:r>
            <a:r>
              <a:rPr lang="tr-TR" dirty="0" err="1"/>
              <a:t>greater</a:t>
            </a:r>
            <a:r>
              <a:rPr lang="tr-TR" dirty="0"/>
              <a:t> </a:t>
            </a:r>
            <a:r>
              <a:rPr lang="tr-TR" dirty="0" err="1"/>
              <a:t>initial</a:t>
            </a:r>
            <a:r>
              <a:rPr lang="tr-TR" dirty="0"/>
              <a:t> </a:t>
            </a:r>
            <a:r>
              <a:rPr lang="tr-TR" dirty="0" err="1"/>
              <a:t>strength</a:t>
            </a:r>
            <a:r>
              <a:rPr lang="tr-TR" dirty="0"/>
              <a:t> </a:t>
            </a:r>
            <a:r>
              <a:rPr lang="tr-TR" dirty="0" err="1"/>
              <a:t>than</a:t>
            </a:r>
            <a:r>
              <a:rPr lang="tr-TR" dirty="0"/>
              <a:t> </a:t>
            </a:r>
            <a:r>
              <a:rPr lang="tr-TR" dirty="0" err="1"/>
              <a:t>surgical</a:t>
            </a:r>
            <a:r>
              <a:rPr lang="tr-TR" dirty="0"/>
              <a:t> gut. </a:t>
            </a:r>
          </a:p>
          <a:p>
            <a:r>
              <a:rPr lang="tr-TR" dirty="0"/>
              <a:t>is </a:t>
            </a:r>
            <a:r>
              <a:rPr lang="tr-TR" dirty="0" err="1"/>
              <a:t>absorbed</a:t>
            </a:r>
            <a:r>
              <a:rPr lang="tr-TR" dirty="0"/>
              <a:t> </a:t>
            </a:r>
            <a:r>
              <a:rPr lang="tr-TR" dirty="0" err="1"/>
              <a:t>by</a:t>
            </a:r>
            <a:r>
              <a:rPr lang="tr-TR" dirty="0"/>
              <a:t> </a:t>
            </a:r>
            <a:r>
              <a:rPr lang="tr-TR" dirty="0" err="1"/>
              <a:t>hydrolysis</a:t>
            </a:r>
            <a:r>
              <a:rPr lang="tr-TR" dirty="0"/>
              <a:t> </a:t>
            </a:r>
            <a:r>
              <a:rPr lang="tr-TR" dirty="0" err="1"/>
              <a:t>and</a:t>
            </a:r>
            <a:r>
              <a:rPr lang="tr-TR" dirty="0"/>
              <a:t> has a </a:t>
            </a:r>
            <a:r>
              <a:rPr lang="tr-TR" dirty="0" err="1"/>
              <a:t>pattern</a:t>
            </a:r>
            <a:r>
              <a:rPr lang="tr-TR" dirty="0"/>
              <a:t> of </a:t>
            </a:r>
            <a:r>
              <a:rPr lang="tr-TR" dirty="0" err="1"/>
              <a:t>loss</a:t>
            </a:r>
            <a:r>
              <a:rPr lang="tr-TR" dirty="0"/>
              <a:t> of </a:t>
            </a:r>
            <a:r>
              <a:rPr lang="tr-TR" dirty="0" err="1"/>
              <a:t>strength</a:t>
            </a:r>
            <a:r>
              <a:rPr lang="tr-TR" dirty="0"/>
              <a:t> </a:t>
            </a:r>
            <a:r>
              <a:rPr lang="tr-TR" dirty="0" err="1"/>
              <a:t>similar</a:t>
            </a:r>
            <a:r>
              <a:rPr lang="tr-TR" dirty="0"/>
              <a:t> </a:t>
            </a:r>
            <a:r>
              <a:rPr lang="tr-TR" dirty="0" err="1"/>
              <a:t>to</a:t>
            </a:r>
            <a:r>
              <a:rPr lang="tr-TR" dirty="0"/>
              <a:t> </a:t>
            </a:r>
            <a:r>
              <a:rPr lang="tr-TR" dirty="0" err="1"/>
              <a:t>polyglactin</a:t>
            </a:r>
            <a:r>
              <a:rPr lang="tr-TR" dirty="0"/>
              <a:t> 910.</a:t>
            </a:r>
          </a:p>
          <a:p>
            <a:r>
              <a:rPr lang="tr-TR" dirty="0" err="1"/>
              <a:t>It</a:t>
            </a:r>
            <a:r>
              <a:rPr lang="tr-TR" dirty="0"/>
              <a:t> has </a:t>
            </a:r>
            <a:r>
              <a:rPr lang="tr-TR" dirty="0" err="1"/>
              <a:t>good</a:t>
            </a:r>
            <a:r>
              <a:rPr lang="tr-TR" dirty="0"/>
              <a:t> </a:t>
            </a:r>
            <a:r>
              <a:rPr lang="tr-TR" dirty="0" err="1"/>
              <a:t>handling</a:t>
            </a:r>
            <a:r>
              <a:rPr lang="tr-TR" dirty="0"/>
              <a:t> </a:t>
            </a:r>
            <a:r>
              <a:rPr lang="tr-TR" dirty="0" err="1"/>
              <a:t>characteristics</a:t>
            </a:r>
            <a:r>
              <a:rPr lang="tr-TR" dirty="0"/>
              <a:t>, but </a:t>
            </a:r>
            <a:r>
              <a:rPr lang="tr-TR" dirty="0" err="1"/>
              <a:t>tissue</a:t>
            </a:r>
            <a:r>
              <a:rPr lang="tr-TR" dirty="0"/>
              <a:t> </a:t>
            </a:r>
            <a:r>
              <a:rPr lang="tr-TR" dirty="0" err="1"/>
              <a:t>drag</a:t>
            </a:r>
            <a:r>
              <a:rPr lang="tr-TR" dirty="0"/>
              <a:t> </a:t>
            </a:r>
            <a:r>
              <a:rPr lang="tr-TR" dirty="0" err="1"/>
              <a:t>and</a:t>
            </a:r>
            <a:r>
              <a:rPr lang="tr-TR" dirty="0"/>
              <a:t> </a:t>
            </a:r>
            <a:r>
              <a:rPr lang="tr-TR" dirty="0" err="1"/>
              <a:t>relatively</a:t>
            </a:r>
            <a:r>
              <a:rPr lang="tr-TR" dirty="0"/>
              <a:t> </a:t>
            </a:r>
            <a:r>
              <a:rPr lang="tr-TR" dirty="0" err="1"/>
              <a:t>low</a:t>
            </a:r>
            <a:r>
              <a:rPr lang="tr-TR" dirty="0"/>
              <a:t> </a:t>
            </a:r>
            <a:r>
              <a:rPr lang="tr-TR" dirty="0" err="1"/>
              <a:t>knot</a:t>
            </a:r>
            <a:r>
              <a:rPr lang="tr-TR" dirty="0"/>
              <a:t> </a:t>
            </a:r>
            <a:r>
              <a:rPr lang="tr-TR" dirty="0" err="1"/>
              <a:t>security</a:t>
            </a:r>
            <a:r>
              <a:rPr lang="tr-TR" dirty="0"/>
              <a:t> </a:t>
            </a:r>
            <a:r>
              <a:rPr lang="tr-TR" dirty="0" err="1"/>
              <a:t>are</a:t>
            </a:r>
            <a:r>
              <a:rPr lang="tr-TR" dirty="0"/>
              <a:t> </a:t>
            </a:r>
            <a:r>
              <a:rPr lang="tr-TR" dirty="0" err="1"/>
              <a:t>drawbacks</a:t>
            </a:r>
            <a:r>
              <a:rPr lang="tr-TR" dirty="0"/>
              <a:t>.</a:t>
            </a:r>
          </a:p>
          <a:p>
            <a:r>
              <a:rPr lang="tr-TR" dirty="0" err="1"/>
              <a:t>Polygly</a:t>
            </a:r>
            <a:r>
              <a:rPr lang="tr-TR" dirty="0"/>
              <a:t> </a:t>
            </a:r>
            <a:r>
              <a:rPr lang="tr-TR" dirty="0" err="1"/>
              <a:t>colic</a:t>
            </a:r>
            <a:r>
              <a:rPr lang="tr-TR" dirty="0"/>
              <a:t> </a:t>
            </a:r>
            <a:r>
              <a:rPr lang="tr-TR" dirty="0" err="1"/>
              <a:t>acid</a:t>
            </a:r>
            <a:r>
              <a:rPr lang="tr-TR" dirty="0"/>
              <a:t> </a:t>
            </a:r>
            <a:r>
              <a:rPr lang="tr-TR" dirty="0" err="1"/>
              <a:t>may</a:t>
            </a:r>
            <a:r>
              <a:rPr lang="tr-TR" dirty="0"/>
              <a:t> be </a:t>
            </a:r>
            <a:r>
              <a:rPr lang="tr-TR" dirty="0" err="1"/>
              <a:t>less</a:t>
            </a:r>
            <a:r>
              <a:rPr lang="tr-TR" dirty="0"/>
              <a:t> </a:t>
            </a:r>
            <a:r>
              <a:rPr lang="tr-TR" dirty="0" err="1"/>
              <a:t>desirable</a:t>
            </a:r>
            <a:r>
              <a:rPr lang="tr-TR" dirty="0"/>
              <a:t> </a:t>
            </a:r>
            <a:r>
              <a:rPr lang="tr-TR" dirty="0" err="1"/>
              <a:t>for</a:t>
            </a:r>
            <a:r>
              <a:rPr lang="tr-TR" dirty="0"/>
              <a:t> </a:t>
            </a:r>
            <a:r>
              <a:rPr lang="tr-TR" dirty="0" err="1"/>
              <a:t>use</a:t>
            </a:r>
            <a:r>
              <a:rPr lang="tr-TR" dirty="0"/>
              <a:t> in </a:t>
            </a:r>
            <a:r>
              <a:rPr lang="tr-TR" dirty="0" err="1"/>
              <a:t>the</a:t>
            </a:r>
            <a:r>
              <a:rPr lang="tr-TR" dirty="0"/>
              <a:t> oral </a:t>
            </a:r>
            <a:r>
              <a:rPr lang="tr-TR" dirty="0" err="1"/>
              <a:t>cavity</a:t>
            </a:r>
            <a:r>
              <a:rPr lang="tr-TR" dirty="0"/>
              <a:t> </a:t>
            </a:r>
            <a:r>
              <a:rPr lang="tr-TR" dirty="0" err="1"/>
              <a:t>and</a:t>
            </a:r>
            <a:r>
              <a:rPr lang="tr-TR" dirty="0"/>
              <a:t> in </a:t>
            </a:r>
            <a:r>
              <a:rPr lang="tr-TR" dirty="0" err="1"/>
              <a:t>infected</a:t>
            </a:r>
            <a:r>
              <a:rPr lang="tr-TR" dirty="0"/>
              <a:t> </a:t>
            </a:r>
            <a:r>
              <a:rPr lang="tr-TR" dirty="0" err="1"/>
              <a:t>urinary</a:t>
            </a:r>
            <a:r>
              <a:rPr lang="tr-TR" dirty="0"/>
              <a:t> </a:t>
            </a:r>
            <a:r>
              <a:rPr lang="tr-TR" dirty="0" err="1"/>
              <a:t>bladder</a:t>
            </a:r>
            <a:r>
              <a:rPr lang="tr-TR" dirty="0"/>
              <a:t> </a:t>
            </a:r>
            <a:r>
              <a:rPr lang="tr-TR" dirty="0" err="1"/>
              <a:t>due</a:t>
            </a:r>
            <a:r>
              <a:rPr lang="tr-TR" dirty="0"/>
              <a:t> </a:t>
            </a:r>
            <a:r>
              <a:rPr lang="tr-TR" dirty="0" err="1"/>
              <a:t>to</a:t>
            </a:r>
            <a:r>
              <a:rPr lang="tr-TR" dirty="0"/>
              <a:t> </a:t>
            </a:r>
            <a:r>
              <a:rPr lang="tr-TR" dirty="0" err="1"/>
              <a:t>the</a:t>
            </a:r>
            <a:r>
              <a:rPr lang="tr-TR" dirty="0"/>
              <a:t> alkaline </a:t>
            </a:r>
            <a:r>
              <a:rPr lang="tr-TR" dirty="0" err="1"/>
              <a:t>pH</a:t>
            </a:r>
            <a:r>
              <a:rPr lang="tr-TR" dirty="0"/>
              <a:t>, </a:t>
            </a:r>
            <a:r>
              <a:rPr lang="tr-TR" dirty="0" err="1"/>
              <a:t>which</a:t>
            </a:r>
            <a:r>
              <a:rPr lang="tr-TR" dirty="0"/>
              <a:t> </a:t>
            </a:r>
            <a:r>
              <a:rPr lang="tr-TR" dirty="0" err="1"/>
              <a:t>increases</a:t>
            </a:r>
            <a:r>
              <a:rPr lang="tr-TR" dirty="0"/>
              <a:t> </a:t>
            </a:r>
            <a:r>
              <a:rPr lang="tr-TR" dirty="0" err="1"/>
              <a:t>its</a:t>
            </a:r>
            <a:r>
              <a:rPr lang="tr-TR" dirty="0"/>
              <a:t> </a:t>
            </a:r>
            <a:r>
              <a:rPr lang="tr-TR" dirty="0" err="1"/>
              <a:t>absorption</a:t>
            </a:r>
            <a:r>
              <a:rPr lang="tr-TR" dirty="0"/>
              <a:t> rate. </a:t>
            </a:r>
          </a:p>
          <a:p>
            <a:r>
              <a:rPr lang="tr-TR" dirty="0" err="1"/>
              <a:t>Polyglycolic</a:t>
            </a:r>
            <a:r>
              <a:rPr lang="tr-TR" dirty="0"/>
              <a:t> </a:t>
            </a:r>
            <a:r>
              <a:rPr lang="tr-TR" dirty="0" err="1"/>
              <a:t>acid</a:t>
            </a:r>
            <a:r>
              <a:rPr lang="tr-TR" dirty="0"/>
              <a:t> can be </a:t>
            </a:r>
            <a:r>
              <a:rPr lang="tr-TR" dirty="0" err="1"/>
              <a:t>used</a:t>
            </a:r>
            <a:r>
              <a:rPr lang="tr-TR" dirty="0"/>
              <a:t> in </a:t>
            </a:r>
            <a:r>
              <a:rPr lang="tr-TR" dirty="0" err="1"/>
              <a:t>intestinal</a:t>
            </a:r>
            <a:r>
              <a:rPr lang="tr-TR" dirty="0"/>
              <a:t> </a:t>
            </a:r>
            <a:r>
              <a:rPr lang="tr-TR" dirty="0" err="1"/>
              <a:t>anastomosis</a:t>
            </a:r>
            <a:r>
              <a:rPr lang="tr-TR" dirty="0"/>
              <a:t> </a:t>
            </a:r>
            <a:r>
              <a:rPr lang="tr-TR" dirty="0" err="1"/>
              <a:t>and</a:t>
            </a:r>
            <a:r>
              <a:rPr lang="tr-TR" dirty="0"/>
              <a:t> in </a:t>
            </a:r>
            <a:r>
              <a:rPr lang="tr-TR" dirty="0" err="1"/>
              <a:t>circumstances</a:t>
            </a:r>
            <a:r>
              <a:rPr lang="tr-TR" dirty="0"/>
              <a:t> </a:t>
            </a:r>
            <a:r>
              <a:rPr lang="tr-TR" dirty="0" err="1"/>
              <a:t>where</a:t>
            </a:r>
            <a:r>
              <a:rPr lang="tr-TR" dirty="0"/>
              <a:t> </a:t>
            </a:r>
            <a:r>
              <a:rPr lang="tr-TR" dirty="0" err="1"/>
              <a:t>long-term</a:t>
            </a:r>
            <a:r>
              <a:rPr lang="tr-TR" dirty="0"/>
              <a:t> tensile </a:t>
            </a:r>
            <a:r>
              <a:rPr lang="tr-TR" dirty="0" err="1"/>
              <a:t>strength</a:t>
            </a:r>
            <a:r>
              <a:rPr lang="tr-TR" dirty="0"/>
              <a:t> is not a </a:t>
            </a:r>
            <a:r>
              <a:rPr lang="tr-TR" dirty="0" err="1"/>
              <a:t>requirement</a:t>
            </a:r>
            <a:r>
              <a:rPr lang="tr-TR" dirty="0"/>
              <a:t>. </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2601373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D34419C-4A8B-C54A-A45C-10C1ACD1BF5E}"/>
              </a:ext>
            </a:extLst>
          </p:cNvPr>
          <p:cNvSpPr>
            <a:spLocks noGrp="1"/>
          </p:cNvSpPr>
          <p:nvPr>
            <p:ph type="title"/>
          </p:nvPr>
        </p:nvSpPr>
        <p:spPr>
          <a:xfrm>
            <a:off x="1259893" y="3101093"/>
            <a:ext cx="2454052" cy="3029344"/>
          </a:xfrm>
        </p:spPr>
        <p:txBody>
          <a:bodyPr>
            <a:normAutofit/>
          </a:bodyPr>
          <a:lstStyle/>
          <a:p>
            <a:r>
              <a:rPr lang="tr-TR" sz="2200">
                <a:solidFill>
                  <a:schemeClr val="bg1"/>
                </a:solidFill>
              </a:rPr>
              <a:t>Poliglecaprone 25 </a:t>
            </a:r>
            <a:br>
              <a:rPr lang="tr-TR" sz="2200">
                <a:solidFill>
                  <a:schemeClr val="bg1"/>
                </a:solidFill>
              </a:rPr>
            </a:br>
            <a:endParaRPr lang="tr-TR" sz="22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E44ECBF-2FC5-384C-A5F2-C4C38C091EC8}"/>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monofilament</a:t>
            </a:r>
            <a:r>
              <a:rPr lang="tr-TR" dirty="0"/>
              <a:t> </a:t>
            </a:r>
            <a:r>
              <a:rPr lang="tr-TR" dirty="0" err="1"/>
              <a:t>synthetic</a:t>
            </a:r>
            <a:r>
              <a:rPr lang="tr-TR" dirty="0"/>
              <a:t> </a:t>
            </a:r>
            <a:r>
              <a:rPr lang="tr-TR" dirty="0" err="1"/>
              <a:t>suture</a:t>
            </a:r>
            <a:r>
              <a:rPr lang="tr-TR" dirty="0"/>
              <a:t> </a:t>
            </a:r>
            <a:r>
              <a:rPr lang="tr-TR" dirty="0" err="1"/>
              <a:t>material</a:t>
            </a:r>
            <a:r>
              <a:rPr lang="tr-TR" dirty="0"/>
              <a:t> </a:t>
            </a:r>
            <a:r>
              <a:rPr lang="tr-TR" dirty="0" err="1"/>
              <a:t>made</a:t>
            </a:r>
            <a:r>
              <a:rPr lang="tr-TR" dirty="0"/>
              <a:t> </a:t>
            </a:r>
            <a:r>
              <a:rPr lang="tr-TR" dirty="0" err="1"/>
              <a:t>from</a:t>
            </a:r>
            <a:r>
              <a:rPr lang="tr-TR" dirty="0"/>
              <a:t> </a:t>
            </a:r>
            <a:r>
              <a:rPr lang="tr-TR" dirty="0" err="1"/>
              <a:t>copolymers</a:t>
            </a:r>
            <a:r>
              <a:rPr lang="tr-TR" dirty="0"/>
              <a:t> of </a:t>
            </a:r>
            <a:r>
              <a:rPr lang="tr-TR" dirty="0" err="1"/>
              <a:t>glycolide</a:t>
            </a:r>
            <a:r>
              <a:rPr lang="tr-TR" dirty="0"/>
              <a:t> </a:t>
            </a:r>
            <a:r>
              <a:rPr lang="tr-TR" dirty="0" err="1"/>
              <a:t>and</a:t>
            </a:r>
            <a:r>
              <a:rPr lang="tr-TR" dirty="0"/>
              <a:t> epsilon </a:t>
            </a:r>
            <a:r>
              <a:rPr lang="tr-TR" dirty="0" err="1"/>
              <a:t>caprolactone</a:t>
            </a:r>
            <a:r>
              <a:rPr lang="tr-TR" dirty="0"/>
              <a:t>.</a:t>
            </a:r>
          </a:p>
          <a:p>
            <a:r>
              <a:rPr lang="tr-TR" dirty="0"/>
              <a:t> </a:t>
            </a:r>
            <a:r>
              <a:rPr lang="tr-TR" dirty="0" err="1"/>
              <a:t>Ihas</a:t>
            </a:r>
            <a:r>
              <a:rPr lang="tr-TR" dirty="0"/>
              <a:t> </a:t>
            </a:r>
            <a:r>
              <a:rPr lang="tr-TR" dirty="0" err="1"/>
              <a:t>greater</a:t>
            </a:r>
            <a:r>
              <a:rPr lang="tr-TR" dirty="0"/>
              <a:t> </a:t>
            </a:r>
            <a:r>
              <a:rPr lang="tr-TR" dirty="0" err="1"/>
              <a:t>initial</a:t>
            </a:r>
            <a:r>
              <a:rPr lang="tr-TR" dirty="0"/>
              <a:t> tensile </a:t>
            </a:r>
            <a:r>
              <a:rPr lang="tr-TR" dirty="0" err="1"/>
              <a:t>strength</a:t>
            </a:r>
            <a:r>
              <a:rPr lang="tr-TR" dirty="0"/>
              <a:t> </a:t>
            </a:r>
            <a:r>
              <a:rPr lang="tr-TR" dirty="0" err="1"/>
              <a:t>than</a:t>
            </a:r>
            <a:r>
              <a:rPr lang="tr-TR" dirty="0"/>
              <a:t> </a:t>
            </a:r>
            <a:r>
              <a:rPr lang="tr-TR" dirty="0" err="1"/>
              <a:t>chromic</a:t>
            </a:r>
            <a:r>
              <a:rPr lang="tr-TR" dirty="0"/>
              <a:t> gut </a:t>
            </a:r>
            <a:r>
              <a:rPr lang="tr-TR" dirty="0" err="1"/>
              <a:t>and</a:t>
            </a:r>
            <a:r>
              <a:rPr lang="tr-TR" dirty="0"/>
              <a:t> is </a:t>
            </a:r>
            <a:r>
              <a:rPr lang="tr-TR" dirty="0" err="1"/>
              <a:t>designed</a:t>
            </a:r>
            <a:r>
              <a:rPr lang="tr-TR" dirty="0"/>
              <a:t> </a:t>
            </a:r>
            <a:r>
              <a:rPr lang="tr-TR" dirty="0" err="1"/>
              <a:t>to</a:t>
            </a:r>
            <a:r>
              <a:rPr lang="tr-TR" dirty="0"/>
              <a:t> </a:t>
            </a:r>
            <a:r>
              <a:rPr lang="tr-TR" dirty="0" err="1"/>
              <a:t>lose</a:t>
            </a:r>
            <a:r>
              <a:rPr lang="tr-TR" dirty="0"/>
              <a:t> </a:t>
            </a:r>
            <a:r>
              <a:rPr lang="tr-TR" dirty="0" err="1"/>
              <a:t>most</a:t>
            </a:r>
            <a:r>
              <a:rPr lang="tr-TR" dirty="0"/>
              <a:t> of </a:t>
            </a:r>
            <a:r>
              <a:rPr lang="tr-TR" dirty="0" err="1"/>
              <a:t>its</a:t>
            </a:r>
            <a:r>
              <a:rPr lang="tr-TR" dirty="0"/>
              <a:t> tensile </a:t>
            </a:r>
            <a:r>
              <a:rPr lang="tr-TR" dirty="0" err="1"/>
              <a:t>strength</a:t>
            </a:r>
            <a:r>
              <a:rPr lang="tr-TR" dirty="0"/>
              <a:t> </a:t>
            </a:r>
            <a:r>
              <a:rPr lang="tr-TR" dirty="0" err="1"/>
              <a:t>over</a:t>
            </a:r>
            <a:r>
              <a:rPr lang="tr-TR" dirty="0"/>
              <a:t> 14 </a:t>
            </a:r>
            <a:r>
              <a:rPr lang="tr-TR" dirty="0" err="1"/>
              <a:t>days</a:t>
            </a:r>
            <a:r>
              <a:rPr lang="tr-TR" dirty="0"/>
              <a:t>. </a:t>
            </a:r>
          </a:p>
          <a:p>
            <a:r>
              <a:rPr lang="tr-TR" dirty="0"/>
              <a:t> is </a:t>
            </a:r>
            <a:r>
              <a:rPr lang="tr-TR" dirty="0" err="1"/>
              <a:t>used</a:t>
            </a:r>
            <a:r>
              <a:rPr lang="tr-TR" dirty="0"/>
              <a:t> in </a:t>
            </a:r>
            <a:r>
              <a:rPr lang="tr-TR" dirty="0" err="1"/>
              <a:t>tissues</a:t>
            </a:r>
            <a:r>
              <a:rPr lang="tr-TR" dirty="0"/>
              <a:t> </a:t>
            </a:r>
            <a:r>
              <a:rPr lang="tr-TR" dirty="0" err="1"/>
              <a:t>that</a:t>
            </a:r>
            <a:r>
              <a:rPr lang="tr-TR" dirty="0"/>
              <a:t> </a:t>
            </a:r>
            <a:r>
              <a:rPr lang="tr-TR" dirty="0" err="1"/>
              <a:t>gain</a:t>
            </a:r>
            <a:r>
              <a:rPr lang="tr-TR" dirty="0"/>
              <a:t> tensile </a:t>
            </a:r>
            <a:r>
              <a:rPr lang="tr-TR" dirty="0" err="1"/>
              <a:t>strength</a:t>
            </a:r>
            <a:r>
              <a:rPr lang="tr-TR" dirty="0"/>
              <a:t> </a:t>
            </a:r>
            <a:r>
              <a:rPr lang="tr-TR" dirty="0" err="1"/>
              <a:t>rapidly</a:t>
            </a:r>
            <a:r>
              <a:rPr lang="tr-TR" dirty="0"/>
              <a:t>, </a:t>
            </a:r>
            <a:r>
              <a:rPr lang="tr-TR" dirty="0" err="1"/>
              <a:t>such</a:t>
            </a:r>
            <a:r>
              <a:rPr lang="tr-TR" dirty="0"/>
              <a:t> as </a:t>
            </a:r>
            <a:r>
              <a:rPr lang="tr-TR" dirty="0" err="1"/>
              <a:t>urinary</a:t>
            </a:r>
            <a:r>
              <a:rPr lang="tr-TR" dirty="0"/>
              <a:t> </a:t>
            </a:r>
            <a:r>
              <a:rPr lang="tr-TR" dirty="0" err="1"/>
              <a:t>bladder</a:t>
            </a:r>
            <a:r>
              <a:rPr lang="tr-TR" dirty="0"/>
              <a:t> </a:t>
            </a:r>
            <a:r>
              <a:rPr lang="tr-TR" dirty="0" err="1"/>
              <a:t>and</a:t>
            </a:r>
            <a:r>
              <a:rPr lang="tr-TR" dirty="0"/>
              <a:t> </a:t>
            </a:r>
            <a:r>
              <a:rPr lang="tr-TR" dirty="0" err="1"/>
              <a:t>subcutaneous</a:t>
            </a:r>
            <a:r>
              <a:rPr lang="tr-TR" dirty="0"/>
              <a:t> </a:t>
            </a:r>
            <a:r>
              <a:rPr lang="tr-TR" dirty="0" err="1"/>
              <a:t>tissue</a:t>
            </a:r>
            <a:r>
              <a:rPr lang="tr-TR" dirty="0"/>
              <a:t>. </a:t>
            </a:r>
          </a:p>
          <a:p>
            <a:r>
              <a:rPr lang="tr-TR" dirty="0"/>
              <a:t>has </a:t>
            </a:r>
            <a:r>
              <a:rPr lang="tr-TR" dirty="0" err="1"/>
              <a:t>excellent</a:t>
            </a:r>
            <a:r>
              <a:rPr lang="tr-TR" dirty="0"/>
              <a:t> </a:t>
            </a:r>
            <a:r>
              <a:rPr lang="tr-TR" dirty="0" err="1"/>
              <a:t>handling</a:t>
            </a:r>
            <a:r>
              <a:rPr lang="tr-TR" dirty="0"/>
              <a:t> </a:t>
            </a:r>
            <a:r>
              <a:rPr lang="tr-TR" dirty="0" err="1"/>
              <a:t>char</a:t>
            </a:r>
            <a:r>
              <a:rPr lang="tr-TR" dirty="0"/>
              <a:t>- </a:t>
            </a:r>
            <a:r>
              <a:rPr lang="tr-TR" dirty="0" err="1"/>
              <a:t>acteristics</a:t>
            </a:r>
            <a:r>
              <a:rPr lang="tr-TR" dirty="0"/>
              <a:t> </a:t>
            </a:r>
            <a:r>
              <a:rPr lang="tr-TR" dirty="0" err="1"/>
              <a:t>and</a:t>
            </a:r>
            <a:r>
              <a:rPr lang="tr-TR" dirty="0"/>
              <a:t> </a:t>
            </a:r>
            <a:r>
              <a:rPr lang="tr-TR" dirty="0" err="1"/>
              <a:t>knot</a:t>
            </a:r>
            <a:r>
              <a:rPr lang="tr-TR" dirty="0"/>
              <a:t> </a:t>
            </a:r>
            <a:r>
              <a:rPr lang="tr-TR" dirty="0" err="1"/>
              <a:t>security</a:t>
            </a:r>
            <a:r>
              <a:rPr lang="tr-TR" dirty="0"/>
              <a:t>. </a:t>
            </a:r>
          </a:p>
          <a:p>
            <a:r>
              <a:rPr lang="tr-TR" dirty="0"/>
              <a:t>has </a:t>
            </a:r>
            <a:r>
              <a:rPr lang="tr-TR" dirty="0" err="1"/>
              <a:t>caused</a:t>
            </a:r>
            <a:r>
              <a:rPr lang="tr-TR" dirty="0"/>
              <a:t> </a:t>
            </a:r>
            <a:r>
              <a:rPr lang="tr-TR" dirty="0" err="1"/>
              <a:t>less</a:t>
            </a:r>
            <a:r>
              <a:rPr lang="tr-TR" dirty="0"/>
              <a:t> </a:t>
            </a:r>
            <a:r>
              <a:rPr lang="tr-TR" dirty="0" err="1"/>
              <a:t>tissue</a:t>
            </a:r>
            <a:r>
              <a:rPr lang="tr-TR" dirty="0"/>
              <a:t> </a:t>
            </a:r>
            <a:r>
              <a:rPr lang="tr-TR" dirty="0" err="1"/>
              <a:t>reaction</a:t>
            </a:r>
            <a:r>
              <a:rPr lang="tr-TR" dirty="0"/>
              <a:t> </a:t>
            </a:r>
            <a:r>
              <a:rPr lang="tr-TR" dirty="0" err="1"/>
              <a:t>than</a:t>
            </a:r>
            <a:r>
              <a:rPr lang="tr-TR" dirty="0"/>
              <a:t> </a:t>
            </a:r>
            <a:r>
              <a:rPr lang="tr-TR" dirty="0" err="1"/>
              <a:t>polyglactin</a:t>
            </a:r>
            <a:r>
              <a:rPr lang="tr-TR" dirty="0"/>
              <a:t> 910 </a:t>
            </a:r>
            <a:r>
              <a:rPr lang="tr-TR" dirty="0" err="1"/>
              <a:t>and</a:t>
            </a:r>
            <a:r>
              <a:rPr lang="tr-TR" dirty="0"/>
              <a:t> </a:t>
            </a:r>
            <a:r>
              <a:rPr lang="tr-TR" dirty="0" err="1"/>
              <a:t>polydioxanone</a:t>
            </a:r>
            <a:r>
              <a:rPr lang="tr-TR" dirty="0"/>
              <a:t>. </a:t>
            </a:r>
          </a:p>
          <a:p>
            <a:endParaRPr lang="tr-TR" dirty="0"/>
          </a:p>
          <a:p>
            <a:endParaRPr lang="tr-TR" dirty="0"/>
          </a:p>
          <a:p>
            <a:endParaRPr lang="tr-TR" dirty="0"/>
          </a:p>
        </p:txBody>
      </p:sp>
    </p:spTree>
    <p:extLst>
      <p:ext uri="{BB962C8B-B14F-4D97-AF65-F5344CB8AC3E}">
        <p14:creationId xmlns:p14="http://schemas.microsoft.com/office/powerpoint/2010/main" val="938391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CE17E5C-1B28-F64E-8F6E-851CF334B013}"/>
              </a:ext>
            </a:extLst>
          </p:cNvPr>
          <p:cNvSpPr>
            <a:spLocks noGrp="1"/>
          </p:cNvSpPr>
          <p:nvPr>
            <p:ph type="title"/>
          </p:nvPr>
        </p:nvSpPr>
        <p:spPr>
          <a:xfrm>
            <a:off x="1259893" y="3101093"/>
            <a:ext cx="2454052" cy="3029344"/>
          </a:xfrm>
        </p:spPr>
        <p:txBody>
          <a:bodyPr>
            <a:normAutofit/>
          </a:bodyPr>
          <a:lstStyle/>
          <a:p>
            <a:r>
              <a:rPr lang="tr-TR" sz="2200">
                <a:solidFill>
                  <a:schemeClr val="bg1"/>
                </a:solidFill>
              </a:rPr>
              <a:t>Polydioxanone </a:t>
            </a:r>
            <a:br>
              <a:rPr lang="tr-TR" sz="2200">
                <a:solidFill>
                  <a:schemeClr val="bg1"/>
                </a:solidFill>
              </a:rPr>
            </a:br>
            <a:endParaRPr lang="tr-TR" sz="22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A50830A-8232-F047-9C77-A2ACCB2DB234}"/>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monofilament</a:t>
            </a:r>
            <a:r>
              <a:rPr lang="tr-TR" dirty="0"/>
              <a:t> </a:t>
            </a:r>
            <a:r>
              <a:rPr lang="tr-TR" dirty="0" err="1"/>
              <a:t>synthetic</a:t>
            </a:r>
            <a:r>
              <a:rPr lang="tr-TR" dirty="0"/>
              <a:t> </a:t>
            </a:r>
            <a:r>
              <a:rPr lang="tr-TR" dirty="0" err="1"/>
              <a:t>suture</a:t>
            </a:r>
            <a:r>
              <a:rPr lang="tr-TR" dirty="0"/>
              <a:t> </a:t>
            </a:r>
            <a:r>
              <a:rPr lang="tr-TR" dirty="0" err="1"/>
              <a:t>made</a:t>
            </a:r>
            <a:r>
              <a:rPr lang="tr-TR" dirty="0"/>
              <a:t> </a:t>
            </a:r>
            <a:r>
              <a:rPr lang="tr-TR" dirty="0" err="1"/>
              <a:t>from</a:t>
            </a:r>
            <a:r>
              <a:rPr lang="tr-TR" dirty="0"/>
              <a:t> a </a:t>
            </a:r>
            <a:r>
              <a:rPr lang="tr-TR" dirty="0" err="1"/>
              <a:t>polymer</a:t>
            </a:r>
            <a:r>
              <a:rPr lang="tr-TR" dirty="0"/>
              <a:t> of </a:t>
            </a:r>
            <a:r>
              <a:rPr lang="tr-TR" dirty="0" err="1"/>
              <a:t>paradioxanone</a:t>
            </a:r>
            <a:r>
              <a:rPr lang="tr-TR" dirty="0"/>
              <a:t>. </a:t>
            </a:r>
          </a:p>
          <a:p>
            <a:r>
              <a:rPr lang="tr-TR" dirty="0"/>
              <a:t> has </a:t>
            </a:r>
            <a:r>
              <a:rPr lang="tr-TR" dirty="0" err="1"/>
              <a:t>greater</a:t>
            </a:r>
            <a:r>
              <a:rPr lang="tr-TR" dirty="0"/>
              <a:t> tensile </a:t>
            </a:r>
            <a:r>
              <a:rPr lang="tr-TR" dirty="0" err="1"/>
              <a:t>strength</a:t>
            </a:r>
            <a:r>
              <a:rPr lang="tr-TR" dirty="0"/>
              <a:t> </a:t>
            </a:r>
            <a:r>
              <a:rPr lang="tr-TR" dirty="0" err="1"/>
              <a:t>compared</a:t>
            </a:r>
            <a:r>
              <a:rPr lang="tr-TR" dirty="0"/>
              <a:t> </a:t>
            </a:r>
            <a:r>
              <a:rPr lang="tr-TR" dirty="0" err="1"/>
              <a:t>to</a:t>
            </a:r>
            <a:r>
              <a:rPr lang="tr-TR" dirty="0"/>
              <a:t> </a:t>
            </a:r>
            <a:r>
              <a:rPr lang="tr-TR" dirty="0" err="1"/>
              <a:t>surgical</a:t>
            </a:r>
            <a:r>
              <a:rPr lang="tr-TR" dirty="0"/>
              <a:t> gut </a:t>
            </a:r>
            <a:r>
              <a:rPr lang="tr-TR" dirty="0" err="1"/>
              <a:t>and</a:t>
            </a:r>
            <a:r>
              <a:rPr lang="tr-TR" dirty="0"/>
              <a:t> </a:t>
            </a:r>
            <a:r>
              <a:rPr lang="tr-TR" dirty="0" err="1"/>
              <a:t>lower</a:t>
            </a:r>
            <a:r>
              <a:rPr lang="tr-TR" dirty="0"/>
              <a:t> </a:t>
            </a:r>
            <a:r>
              <a:rPr lang="tr-TR" dirty="0" err="1"/>
              <a:t>tissue</a:t>
            </a:r>
            <a:r>
              <a:rPr lang="tr-TR" dirty="0"/>
              <a:t> </a:t>
            </a:r>
            <a:r>
              <a:rPr lang="tr-TR" dirty="0" err="1"/>
              <a:t>drag</a:t>
            </a:r>
            <a:r>
              <a:rPr lang="tr-TR" dirty="0"/>
              <a:t> </a:t>
            </a:r>
            <a:r>
              <a:rPr lang="tr-TR" dirty="0" err="1"/>
              <a:t>compared</a:t>
            </a:r>
            <a:r>
              <a:rPr lang="tr-TR" dirty="0"/>
              <a:t> </a:t>
            </a:r>
            <a:r>
              <a:rPr lang="tr-TR" dirty="0" err="1"/>
              <a:t>to</a:t>
            </a:r>
            <a:r>
              <a:rPr lang="tr-TR" dirty="0"/>
              <a:t> </a:t>
            </a:r>
            <a:r>
              <a:rPr lang="tr-TR" dirty="0" err="1"/>
              <a:t>braided</a:t>
            </a:r>
            <a:r>
              <a:rPr lang="tr-TR" dirty="0"/>
              <a:t> </a:t>
            </a:r>
            <a:r>
              <a:rPr lang="tr-TR" dirty="0" err="1"/>
              <a:t>absorbable</a:t>
            </a:r>
            <a:r>
              <a:rPr lang="tr-TR" dirty="0"/>
              <a:t> </a:t>
            </a:r>
            <a:r>
              <a:rPr lang="tr-TR" dirty="0" err="1"/>
              <a:t>sutures</a:t>
            </a:r>
            <a:r>
              <a:rPr lang="tr-TR" dirty="0"/>
              <a:t>. </a:t>
            </a:r>
          </a:p>
          <a:p>
            <a:r>
              <a:rPr lang="tr-TR" dirty="0"/>
              <a:t>has </a:t>
            </a:r>
            <a:r>
              <a:rPr lang="tr-TR" dirty="0" err="1"/>
              <a:t>notable</a:t>
            </a:r>
            <a:r>
              <a:rPr lang="tr-TR" dirty="0"/>
              <a:t> </a:t>
            </a:r>
            <a:r>
              <a:rPr lang="tr-TR" dirty="0" err="1"/>
              <a:t>memory</a:t>
            </a:r>
            <a:r>
              <a:rPr lang="tr-TR" dirty="0"/>
              <a:t>, </a:t>
            </a:r>
            <a:r>
              <a:rPr lang="tr-TR" dirty="0" err="1"/>
              <a:t>which</a:t>
            </a:r>
            <a:r>
              <a:rPr lang="tr-TR" dirty="0"/>
              <a:t> </a:t>
            </a:r>
            <a:r>
              <a:rPr lang="tr-TR" dirty="0" err="1"/>
              <a:t>decreases</a:t>
            </a:r>
            <a:r>
              <a:rPr lang="tr-TR" dirty="0"/>
              <a:t> </a:t>
            </a:r>
            <a:r>
              <a:rPr lang="tr-TR" dirty="0" err="1"/>
              <a:t>its</a:t>
            </a:r>
            <a:r>
              <a:rPr lang="tr-TR" dirty="0"/>
              <a:t> </a:t>
            </a:r>
            <a:r>
              <a:rPr lang="tr-TR" dirty="0" err="1"/>
              <a:t>handling</a:t>
            </a:r>
            <a:r>
              <a:rPr lang="tr-TR" dirty="0"/>
              <a:t> </a:t>
            </a:r>
            <a:r>
              <a:rPr lang="tr-TR" dirty="0" err="1"/>
              <a:t>quality</a:t>
            </a:r>
            <a:r>
              <a:rPr lang="tr-TR" dirty="0"/>
              <a:t>, </a:t>
            </a:r>
            <a:r>
              <a:rPr lang="tr-TR" dirty="0" err="1"/>
              <a:t>and</a:t>
            </a:r>
            <a:r>
              <a:rPr lang="tr-TR" dirty="0"/>
              <a:t> </a:t>
            </a:r>
            <a:r>
              <a:rPr lang="tr-TR" b="1" dirty="0"/>
              <a:t>has </a:t>
            </a:r>
            <a:r>
              <a:rPr lang="tr-TR" b="1" dirty="0" err="1"/>
              <a:t>the</a:t>
            </a:r>
            <a:r>
              <a:rPr lang="tr-TR" b="1" dirty="0"/>
              <a:t> </a:t>
            </a:r>
            <a:r>
              <a:rPr lang="tr-TR" b="1" dirty="0" err="1"/>
              <a:t>lowest</a:t>
            </a:r>
            <a:r>
              <a:rPr lang="tr-TR" b="1" dirty="0"/>
              <a:t> </a:t>
            </a:r>
            <a:r>
              <a:rPr lang="tr-TR" b="1" dirty="0" err="1"/>
              <a:t>knot</a:t>
            </a:r>
            <a:r>
              <a:rPr lang="tr-TR" b="1" dirty="0"/>
              <a:t> </a:t>
            </a:r>
            <a:r>
              <a:rPr lang="tr-TR" b="1" dirty="0" err="1"/>
              <a:t>security</a:t>
            </a:r>
            <a:r>
              <a:rPr lang="tr-TR" dirty="0"/>
              <a:t> of </a:t>
            </a:r>
            <a:r>
              <a:rPr lang="tr-TR" dirty="0" err="1"/>
              <a:t>the</a:t>
            </a:r>
            <a:r>
              <a:rPr lang="tr-TR" dirty="0"/>
              <a:t> </a:t>
            </a:r>
            <a:r>
              <a:rPr lang="tr-TR" dirty="0" err="1"/>
              <a:t>synthetic</a:t>
            </a:r>
            <a:r>
              <a:rPr lang="tr-TR" dirty="0"/>
              <a:t> </a:t>
            </a:r>
            <a:r>
              <a:rPr lang="tr-TR" dirty="0" err="1"/>
              <a:t>absorbable</a:t>
            </a:r>
            <a:r>
              <a:rPr lang="tr-TR" dirty="0"/>
              <a:t> </a:t>
            </a:r>
            <a:r>
              <a:rPr lang="tr-TR" dirty="0" err="1"/>
              <a:t>sutures</a:t>
            </a:r>
            <a:r>
              <a:rPr lang="tr-TR" dirty="0"/>
              <a:t>. </a:t>
            </a:r>
          </a:p>
          <a:p>
            <a:r>
              <a:rPr lang="tr-TR" dirty="0" err="1"/>
              <a:t>oses</a:t>
            </a:r>
            <a:r>
              <a:rPr lang="tr-TR" dirty="0"/>
              <a:t> </a:t>
            </a:r>
            <a:r>
              <a:rPr lang="tr-TR" dirty="0" err="1"/>
              <a:t>approximately</a:t>
            </a:r>
            <a:r>
              <a:rPr lang="tr-TR" dirty="0"/>
              <a:t> 20% of </a:t>
            </a:r>
            <a:r>
              <a:rPr lang="tr-TR" dirty="0" err="1"/>
              <a:t>its</a:t>
            </a:r>
            <a:r>
              <a:rPr lang="tr-TR" dirty="0"/>
              <a:t> tensile </a:t>
            </a:r>
            <a:r>
              <a:rPr lang="tr-TR" dirty="0" err="1"/>
              <a:t>strength</a:t>
            </a:r>
            <a:r>
              <a:rPr lang="tr-TR" dirty="0"/>
              <a:t> in </a:t>
            </a:r>
            <a:r>
              <a:rPr lang="tr-TR" dirty="0" err="1"/>
              <a:t>two</a:t>
            </a:r>
            <a:r>
              <a:rPr lang="tr-TR" dirty="0"/>
              <a:t> </a:t>
            </a:r>
            <a:r>
              <a:rPr lang="tr-TR" dirty="0" err="1"/>
              <a:t>weeks</a:t>
            </a:r>
            <a:r>
              <a:rPr lang="tr-TR" dirty="0"/>
              <a:t> </a:t>
            </a:r>
            <a:r>
              <a:rPr lang="tr-TR" dirty="0" err="1"/>
              <a:t>and</a:t>
            </a:r>
            <a:r>
              <a:rPr lang="tr-TR" dirty="0"/>
              <a:t> is </a:t>
            </a:r>
            <a:r>
              <a:rPr lang="tr-TR" dirty="0" err="1"/>
              <a:t>used</a:t>
            </a:r>
            <a:r>
              <a:rPr lang="tr-TR" dirty="0"/>
              <a:t> in </a:t>
            </a:r>
            <a:r>
              <a:rPr lang="tr-TR" dirty="0" err="1"/>
              <a:t>tissues</a:t>
            </a:r>
            <a:r>
              <a:rPr lang="tr-TR" dirty="0"/>
              <a:t> </a:t>
            </a:r>
            <a:r>
              <a:rPr lang="tr-TR" dirty="0" err="1"/>
              <a:t>where</a:t>
            </a:r>
            <a:r>
              <a:rPr lang="tr-TR" dirty="0"/>
              <a:t> </a:t>
            </a:r>
            <a:r>
              <a:rPr lang="tr-TR" dirty="0" err="1"/>
              <a:t>long-term</a:t>
            </a:r>
            <a:r>
              <a:rPr lang="tr-TR" dirty="0"/>
              <a:t> </a:t>
            </a:r>
            <a:r>
              <a:rPr lang="tr-TR" dirty="0" err="1"/>
              <a:t>strength</a:t>
            </a:r>
            <a:r>
              <a:rPr lang="tr-TR" dirty="0"/>
              <a:t> is </a:t>
            </a:r>
            <a:r>
              <a:rPr lang="tr-TR" dirty="0" err="1"/>
              <a:t>needed</a:t>
            </a:r>
            <a:r>
              <a:rPr lang="tr-TR" dirty="0"/>
              <a:t>, </a:t>
            </a:r>
            <a:r>
              <a:rPr lang="tr-TR" dirty="0" err="1"/>
              <a:t>such</a:t>
            </a:r>
            <a:r>
              <a:rPr lang="tr-TR" dirty="0"/>
              <a:t> as </a:t>
            </a:r>
            <a:r>
              <a:rPr lang="tr-TR" dirty="0" err="1"/>
              <a:t>the</a:t>
            </a:r>
            <a:r>
              <a:rPr lang="tr-TR" dirty="0"/>
              <a:t> </a:t>
            </a:r>
            <a:r>
              <a:rPr lang="tr-TR" dirty="0" err="1"/>
              <a:t>linea</a:t>
            </a:r>
            <a:r>
              <a:rPr lang="tr-TR" dirty="0"/>
              <a:t> </a:t>
            </a:r>
            <a:r>
              <a:rPr lang="tr-TR" dirty="0" err="1"/>
              <a:t>alba</a:t>
            </a:r>
            <a:r>
              <a:rPr lang="tr-TR" dirty="0"/>
              <a:t> .</a:t>
            </a:r>
          </a:p>
          <a:p>
            <a:r>
              <a:rPr lang="tr-TR" dirty="0" err="1"/>
              <a:t>may</a:t>
            </a:r>
            <a:r>
              <a:rPr lang="tr-TR" dirty="0"/>
              <a:t> </a:t>
            </a:r>
            <a:r>
              <a:rPr lang="tr-TR" dirty="0" err="1"/>
              <a:t>cause</a:t>
            </a:r>
            <a:r>
              <a:rPr lang="tr-TR" dirty="0"/>
              <a:t> </a:t>
            </a:r>
            <a:r>
              <a:rPr lang="tr-TR" dirty="0" err="1"/>
              <a:t>more</a:t>
            </a:r>
            <a:r>
              <a:rPr lang="tr-TR" dirty="0"/>
              <a:t> skin </a:t>
            </a:r>
            <a:r>
              <a:rPr lang="tr-TR" dirty="0" err="1"/>
              <a:t>reaction</a:t>
            </a:r>
            <a:r>
              <a:rPr lang="tr-TR" dirty="0"/>
              <a:t> </a:t>
            </a:r>
            <a:r>
              <a:rPr lang="tr-TR" dirty="0" err="1"/>
              <a:t>than</a:t>
            </a:r>
            <a:r>
              <a:rPr lang="tr-TR" dirty="0"/>
              <a:t> </a:t>
            </a:r>
            <a:r>
              <a:rPr lang="tr-TR" dirty="0" err="1"/>
              <a:t>poliglecaprone</a:t>
            </a:r>
            <a:r>
              <a:rPr lang="tr-TR" dirty="0"/>
              <a:t> 25 </a:t>
            </a:r>
            <a:r>
              <a:rPr lang="tr-TR" dirty="0" err="1"/>
              <a:t>and</a:t>
            </a:r>
            <a:r>
              <a:rPr lang="tr-TR" dirty="0"/>
              <a:t> </a:t>
            </a:r>
            <a:r>
              <a:rPr lang="tr-TR" dirty="0" err="1"/>
              <a:t>glycomer</a:t>
            </a:r>
            <a:r>
              <a:rPr lang="tr-TR" dirty="0"/>
              <a:t> 631, but </a:t>
            </a:r>
            <a:r>
              <a:rPr lang="tr-TR" dirty="0" err="1"/>
              <a:t>tissue</a:t>
            </a:r>
            <a:r>
              <a:rPr lang="tr-TR" dirty="0"/>
              <a:t> </a:t>
            </a:r>
            <a:r>
              <a:rPr lang="tr-TR" dirty="0" err="1"/>
              <a:t>reactions</a:t>
            </a:r>
            <a:r>
              <a:rPr lang="tr-TR" dirty="0"/>
              <a:t> can be </a:t>
            </a:r>
            <a:r>
              <a:rPr lang="tr-TR" dirty="0" err="1"/>
              <a:t>expected</a:t>
            </a:r>
            <a:r>
              <a:rPr lang="tr-TR" dirty="0"/>
              <a:t> </a:t>
            </a:r>
            <a:r>
              <a:rPr lang="tr-TR" dirty="0" err="1"/>
              <a:t>to</a:t>
            </a:r>
            <a:r>
              <a:rPr lang="tr-TR" dirty="0"/>
              <a:t> be minimal </a:t>
            </a:r>
            <a:r>
              <a:rPr lang="tr-TR" dirty="0" err="1"/>
              <a:t>with</a:t>
            </a:r>
            <a:r>
              <a:rPr lang="tr-TR" dirty="0"/>
              <a:t> </a:t>
            </a:r>
            <a:r>
              <a:rPr lang="tr-TR" dirty="0" err="1"/>
              <a:t>all</a:t>
            </a:r>
            <a:r>
              <a:rPr lang="tr-TR" dirty="0"/>
              <a:t> </a:t>
            </a:r>
            <a:r>
              <a:rPr lang="tr-TR" dirty="0" err="1"/>
              <a:t>three</a:t>
            </a:r>
            <a:r>
              <a:rPr lang="tr-TR" dirty="0"/>
              <a:t> of </a:t>
            </a:r>
            <a:r>
              <a:rPr lang="tr-TR" dirty="0" err="1"/>
              <a:t>these</a:t>
            </a:r>
            <a:r>
              <a:rPr lang="tr-TR" dirty="0"/>
              <a:t> </a:t>
            </a:r>
            <a:r>
              <a:rPr lang="tr-TR" dirty="0" err="1"/>
              <a:t>suture</a:t>
            </a:r>
            <a:r>
              <a:rPr lang="tr-TR" dirty="0"/>
              <a:t> </a:t>
            </a:r>
            <a:r>
              <a:rPr lang="tr-TR" dirty="0" err="1"/>
              <a:t>materials</a:t>
            </a:r>
            <a:r>
              <a:rPr lang="tr-TR" dirty="0"/>
              <a:t> </a:t>
            </a:r>
          </a:p>
          <a:p>
            <a:endParaRPr lang="tr-TR" dirty="0"/>
          </a:p>
          <a:p>
            <a:endParaRPr lang="tr-TR" dirty="0"/>
          </a:p>
        </p:txBody>
      </p:sp>
    </p:spTree>
    <p:extLst>
      <p:ext uri="{BB962C8B-B14F-4D97-AF65-F5344CB8AC3E}">
        <p14:creationId xmlns:p14="http://schemas.microsoft.com/office/powerpoint/2010/main" val="291972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F076CC9-CB35-6A4E-A424-1F8BB1007872}"/>
              </a:ext>
            </a:extLst>
          </p:cNvPr>
          <p:cNvSpPr>
            <a:spLocks noGrp="1"/>
          </p:cNvSpPr>
          <p:nvPr>
            <p:ph type="title"/>
          </p:nvPr>
        </p:nvSpPr>
        <p:spPr>
          <a:xfrm>
            <a:off x="1259893" y="3101093"/>
            <a:ext cx="2454052" cy="3029344"/>
          </a:xfrm>
        </p:spPr>
        <p:txBody>
          <a:bodyPr>
            <a:normAutofit/>
          </a:bodyPr>
          <a:lstStyle/>
          <a:p>
            <a:r>
              <a:rPr lang="tr-TR" sz="2500">
                <a:solidFill>
                  <a:schemeClr val="bg1"/>
                </a:solidFill>
              </a:rPr>
              <a:t>Polyglyconate </a:t>
            </a:r>
            <a:br>
              <a:rPr lang="tr-TR" sz="2500">
                <a:solidFill>
                  <a:schemeClr val="bg1"/>
                </a:solidFill>
              </a:rPr>
            </a:br>
            <a:endParaRPr lang="tr-TR" sz="25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D250BB6-8174-4849-B472-0A3E65749FA6}"/>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monofilament</a:t>
            </a:r>
            <a:r>
              <a:rPr lang="tr-TR" dirty="0"/>
              <a:t> </a:t>
            </a:r>
            <a:r>
              <a:rPr lang="tr-TR" dirty="0" err="1"/>
              <a:t>synthetic</a:t>
            </a:r>
            <a:r>
              <a:rPr lang="tr-TR" dirty="0"/>
              <a:t> s </a:t>
            </a:r>
            <a:r>
              <a:rPr lang="tr-TR" dirty="0" err="1"/>
              <a:t>ture</a:t>
            </a:r>
            <a:r>
              <a:rPr lang="tr-TR" dirty="0"/>
              <a:t> </a:t>
            </a:r>
            <a:r>
              <a:rPr lang="tr-TR" dirty="0" err="1"/>
              <a:t>material</a:t>
            </a:r>
            <a:r>
              <a:rPr lang="tr-TR" dirty="0"/>
              <a:t> </a:t>
            </a:r>
            <a:r>
              <a:rPr lang="tr-TR" dirty="0" err="1"/>
              <a:t>with</a:t>
            </a:r>
            <a:r>
              <a:rPr lang="tr-TR" dirty="0"/>
              <a:t> </a:t>
            </a:r>
            <a:r>
              <a:rPr lang="tr-TR" dirty="0" err="1"/>
              <a:t>properties</a:t>
            </a:r>
            <a:r>
              <a:rPr lang="tr-TR" dirty="0"/>
              <a:t> </a:t>
            </a:r>
            <a:r>
              <a:rPr lang="tr-TR" dirty="0" err="1"/>
              <a:t>similar</a:t>
            </a:r>
            <a:r>
              <a:rPr lang="tr-TR" dirty="0"/>
              <a:t> </a:t>
            </a:r>
            <a:r>
              <a:rPr lang="tr-TR" dirty="0" err="1"/>
              <a:t>to</a:t>
            </a:r>
            <a:r>
              <a:rPr lang="tr-TR" dirty="0"/>
              <a:t> </a:t>
            </a:r>
            <a:r>
              <a:rPr lang="tr-TR" dirty="0" err="1"/>
              <a:t>poly</a:t>
            </a:r>
            <a:r>
              <a:rPr lang="tr-TR" dirty="0"/>
              <a:t> </a:t>
            </a:r>
            <a:r>
              <a:rPr lang="tr-TR" dirty="0" err="1"/>
              <a:t>dioxanone</a:t>
            </a:r>
            <a:r>
              <a:rPr lang="tr-TR" dirty="0"/>
              <a:t>. </a:t>
            </a:r>
          </a:p>
          <a:p>
            <a:r>
              <a:rPr lang="tr-TR" dirty="0" err="1"/>
              <a:t>It</a:t>
            </a:r>
            <a:r>
              <a:rPr lang="tr-TR" dirty="0"/>
              <a:t> </a:t>
            </a:r>
            <a:r>
              <a:rPr lang="tr-TR" dirty="0" err="1"/>
              <a:t>maintains</a:t>
            </a:r>
            <a:r>
              <a:rPr lang="tr-TR" dirty="0"/>
              <a:t> </a:t>
            </a:r>
            <a:r>
              <a:rPr lang="tr-TR" dirty="0" err="1"/>
              <a:t>approximately</a:t>
            </a:r>
            <a:r>
              <a:rPr lang="tr-TR" dirty="0"/>
              <a:t> 75% of </a:t>
            </a:r>
            <a:r>
              <a:rPr lang="tr-TR" dirty="0" err="1"/>
              <a:t>its</a:t>
            </a:r>
            <a:r>
              <a:rPr lang="tr-TR" dirty="0"/>
              <a:t> tensile </a:t>
            </a:r>
            <a:r>
              <a:rPr lang="tr-TR" dirty="0" err="1"/>
              <a:t>strength</a:t>
            </a:r>
            <a:r>
              <a:rPr lang="tr-TR" dirty="0"/>
              <a:t> in 14 </a:t>
            </a:r>
            <a:r>
              <a:rPr lang="tr-TR" dirty="0" err="1"/>
              <a:t>days</a:t>
            </a:r>
            <a:r>
              <a:rPr lang="tr-TR" dirty="0"/>
              <a:t>.</a:t>
            </a:r>
          </a:p>
          <a:p>
            <a:r>
              <a:rPr lang="tr-TR" dirty="0"/>
              <a:t> has </a:t>
            </a:r>
            <a:r>
              <a:rPr lang="tr-TR" dirty="0" err="1"/>
              <a:t>less</a:t>
            </a:r>
            <a:r>
              <a:rPr lang="tr-TR" dirty="0"/>
              <a:t> </a:t>
            </a:r>
            <a:r>
              <a:rPr lang="tr-TR" dirty="0" err="1"/>
              <a:t>memory</a:t>
            </a:r>
            <a:r>
              <a:rPr lang="tr-TR" dirty="0"/>
              <a:t> </a:t>
            </a:r>
            <a:r>
              <a:rPr lang="tr-TR" dirty="0" err="1"/>
              <a:t>and</a:t>
            </a:r>
            <a:r>
              <a:rPr lang="tr-TR" dirty="0"/>
              <a:t> </a:t>
            </a:r>
            <a:r>
              <a:rPr lang="tr-TR" dirty="0" err="1"/>
              <a:t>suture</a:t>
            </a:r>
            <a:r>
              <a:rPr lang="tr-TR" dirty="0"/>
              <a:t> </a:t>
            </a:r>
            <a:r>
              <a:rPr lang="tr-TR" dirty="0" err="1"/>
              <a:t>kinking</a:t>
            </a:r>
            <a:r>
              <a:rPr lang="tr-TR" dirty="0"/>
              <a:t> </a:t>
            </a:r>
            <a:r>
              <a:rPr lang="tr-TR" dirty="0" err="1"/>
              <a:t>and</a:t>
            </a:r>
            <a:r>
              <a:rPr lang="tr-TR" dirty="0"/>
              <a:t> </a:t>
            </a:r>
            <a:r>
              <a:rPr lang="tr-TR" dirty="0" err="1"/>
              <a:t>better</a:t>
            </a:r>
            <a:r>
              <a:rPr lang="tr-TR" dirty="0"/>
              <a:t> </a:t>
            </a:r>
            <a:r>
              <a:rPr lang="tr-TR" dirty="0" err="1"/>
              <a:t>knot</a:t>
            </a:r>
            <a:r>
              <a:rPr lang="tr-TR" dirty="0"/>
              <a:t> </a:t>
            </a:r>
            <a:r>
              <a:rPr lang="tr-TR" dirty="0" err="1"/>
              <a:t>security</a:t>
            </a:r>
            <a:r>
              <a:rPr lang="tr-TR" dirty="0"/>
              <a:t> </a:t>
            </a:r>
            <a:r>
              <a:rPr lang="tr-TR" dirty="0" err="1"/>
              <a:t>than</a:t>
            </a:r>
            <a:r>
              <a:rPr lang="tr-TR" dirty="0"/>
              <a:t> </a:t>
            </a:r>
            <a:r>
              <a:rPr lang="tr-TR" dirty="0" err="1"/>
              <a:t>polydioxanone</a:t>
            </a:r>
            <a:r>
              <a:rPr lang="tr-TR" dirty="0"/>
              <a:t>. </a:t>
            </a:r>
          </a:p>
          <a:p>
            <a:r>
              <a:rPr lang="tr-TR" dirty="0" err="1"/>
              <a:t>Like</a:t>
            </a:r>
            <a:r>
              <a:rPr lang="tr-TR" dirty="0"/>
              <a:t> </a:t>
            </a:r>
            <a:r>
              <a:rPr lang="tr-TR" dirty="0" err="1"/>
              <a:t>polydioxanone</a:t>
            </a:r>
            <a:r>
              <a:rPr lang="tr-TR" dirty="0"/>
              <a:t>, </a:t>
            </a:r>
            <a:r>
              <a:rPr lang="tr-TR" dirty="0" err="1"/>
              <a:t>polyglyconate</a:t>
            </a:r>
            <a:r>
              <a:rPr lang="tr-TR" dirty="0"/>
              <a:t> </a:t>
            </a:r>
            <a:r>
              <a:rPr lang="tr-TR" dirty="0" err="1"/>
              <a:t>incites</a:t>
            </a:r>
            <a:r>
              <a:rPr lang="tr-TR" dirty="0"/>
              <a:t> minimal </a:t>
            </a:r>
            <a:r>
              <a:rPr lang="tr-TR" dirty="0" err="1"/>
              <a:t>tissue</a:t>
            </a:r>
            <a:r>
              <a:rPr lang="tr-TR" dirty="0"/>
              <a:t> </a:t>
            </a:r>
            <a:r>
              <a:rPr lang="tr-TR" dirty="0" err="1"/>
              <a:t>reaction</a:t>
            </a:r>
            <a:r>
              <a:rPr lang="tr-TR" dirty="0"/>
              <a:t>. </a:t>
            </a:r>
          </a:p>
          <a:p>
            <a:endParaRPr lang="tr-TR" dirty="0"/>
          </a:p>
        </p:txBody>
      </p:sp>
    </p:spTree>
    <p:extLst>
      <p:ext uri="{BB962C8B-B14F-4D97-AF65-F5344CB8AC3E}">
        <p14:creationId xmlns:p14="http://schemas.microsoft.com/office/powerpoint/2010/main" val="96786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FC827FF-625D-8E44-8BA4-60FCA46D4F18}"/>
              </a:ext>
            </a:extLst>
          </p:cNvPr>
          <p:cNvSpPr>
            <a:spLocks noGrp="1"/>
          </p:cNvSpPr>
          <p:nvPr>
            <p:ph type="title"/>
          </p:nvPr>
        </p:nvSpPr>
        <p:spPr>
          <a:xfrm>
            <a:off x="1259893" y="3101093"/>
            <a:ext cx="2454052" cy="3029344"/>
          </a:xfrm>
        </p:spPr>
        <p:txBody>
          <a:bodyPr>
            <a:normAutofit/>
          </a:bodyPr>
          <a:lstStyle/>
          <a:p>
            <a:r>
              <a:rPr lang="tr-TR" sz="2700">
                <a:solidFill>
                  <a:schemeClr val="bg1"/>
                </a:solidFill>
              </a:rPr>
              <a:t>Antimicrobial sutures </a:t>
            </a:r>
            <a:br>
              <a:rPr lang="tr-TR" sz="2700">
                <a:solidFill>
                  <a:schemeClr val="bg1"/>
                </a:solidFill>
              </a:rPr>
            </a:br>
            <a:endParaRPr lang="tr-TR" sz="27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A1C21C36-5413-9D40-87EB-42E7BC8C912F}"/>
              </a:ext>
            </a:extLst>
          </p:cNvPr>
          <p:cNvSpPr>
            <a:spLocks noGrp="1"/>
          </p:cNvSpPr>
          <p:nvPr>
            <p:ph idx="1"/>
          </p:nvPr>
        </p:nvSpPr>
        <p:spPr>
          <a:xfrm>
            <a:off x="4706578" y="589722"/>
            <a:ext cx="6798033" cy="5321500"/>
          </a:xfrm>
        </p:spPr>
        <p:txBody>
          <a:bodyPr anchor="ctr">
            <a:normAutofit/>
          </a:bodyPr>
          <a:lstStyle/>
          <a:p>
            <a:r>
              <a:rPr lang="tr-TR" dirty="0" err="1"/>
              <a:t>Antimicrobial</a:t>
            </a:r>
            <a:r>
              <a:rPr lang="tr-TR" dirty="0"/>
              <a:t> </a:t>
            </a:r>
            <a:r>
              <a:rPr lang="tr-TR" dirty="0" err="1"/>
              <a:t>sutures</a:t>
            </a:r>
            <a:r>
              <a:rPr lang="tr-TR" dirty="0"/>
              <a:t> </a:t>
            </a:r>
            <a:r>
              <a:rPr lang="tr-TR" dirty="0" err="1"/>
              <a:t>have</a:t>
            </a:r>
            <a:r>
              <a:rPr lang="tr-TR" dirty="0"/>
              <a:t> </a:t>
            </a:r>
            <a:r>
              <a:rPr lang="tr-TR" dirty="0" err="1"/>
              <a:t>been</a:t>
            </a:r>
            <a:r>
              <a:rPr lang="tr-TR" dirty="0"/>
              <a:t> </a:t>
            </a:r>
            <a:r>
              <a:rPr lang="tr-TR" dirty="0" err="1"/>
              <a:t>promoted</a:t>
            </a:r>
            <a:r>
              <a:rPr lang="tr-TR" dirty="0"/>
              <a:t> </a:t>
            </a:r>
            <a:r>
              <a:rPr lang="tr-TR" dirty="0" err="1"/>
              <a:t>to</a:t>
            </a:r>
            <a:r>
              <a:rPr lang="tr-TR" dirty="0"/>
              <a:t> </a:t>
            </a:r>
            <a:r>
              <a:rPr lang="tr-TR" dirty="0" err="1"/>
              <a:t>decrease</a:t>
            </a:r>
            <a:r>
              <a:rPr lang="tr-TR" dirty="0"/>
              <a:t> </a:t>
            </a:r>
            <a:r>
              <a:rPr lang="tr-TR" dirty="0" err="1"/>
              <a:t>the</a:t>
            </a:r>
            <a:r>
              <a:rPr lang="tr-TR" dirty="0"/>
              <a:t> </a:t>
            </a:r>
            <a:r>
              <a:rPr lang="tr-TR" dirty="0" err="1"/>
              <a:t>chance</a:t>
            </a:r>
            <a:r>
              <a:rPr lang="tr-TR" dirty="0"/>
              <a:t> of </a:t>
            </a:r>
            <a:r>
              <a:rPr lang="tr-TR" dirty="0" err="1"/>
              <a:t>surgical</a:t>
            </a:r>
            <a:r>
              <a:rPr lang="tr-TR" dirty="0"/>
              <a:t> </a:t>
            </a:r>
            <a:r>
              <a:rPr lang="tr-TR" dirty="0" err="1"/>
              <a:t>wound</a:t>
            </a:r>
            <a:r>
              <a:rPr lang="tr-TR" dirty="0"/>
              <a:t> </a:t>
            </a:r>
            <a:r>
              <a:rPr lang="tr-TR" dirty="0" err="1"/>
              <a:t>infection</a:t>
            </a:r>
            <a:r>
              <a:rPr lang="tr-TR" dirty="0"/>
              <a:t>. </a:t>
            </a:r>
          </a:p>
          <a:p>
            <a:r>
              <a:rPr lang="tr-TR" dirty="0" err="1"/>
              <a:t>Polyglactin</a:t>
            </a:r>
            <a:r>
              <a:rPr lang="tr-TR" dirty="0"/>
              <a:t> 910 (</a:t>
            </a:r>
            <a:r>
              <a:rPr lang="tr-TR" dirty="0" err="1"/>
              <a:t>Coated</a:t>
            </a:r>
            <a:r>
              <a:rPr lang="tr-TR" dirty="0"/>
              <a:t> </a:t>
            </a:r>
            <a:r>
              <a:rPr lang="tr-TR" dirty="0" err="1"/>
              <a:t>Vicryl</a:t>
            </a:r>
            <a:r>
              <a:rPr lang="tr-TR" dirty="0"/>
              <a:t> PLUS, </a:t>
            </a:r>
            <a:r>
              <a:rPr lang="tr-TR" dirty="0" err="1"/>
              <a:t>Ethicon</a:t>
            </a:r>
            <a:r>
              <a:rPr lang="tr-TR" dirty="0"/>
              <a:t>, </a:t>
            </a:r>
            <a:r>
              <a:rPr lang="tr-TR" dirty="0" err="1"/>
              <a:t>Inc</a:t>
            </a:r>
            <a:r>
              <a:rPr lang="tr-TR" dirty="0"/>
              <a:t>., </a:t>
            </a:r>
            <a:r>
              <a:rPr lang="tr-TR" dirty="0" err="1"/>
              <a:t>poligle</a:t>
            </a:r>
            <a:r>
              <a:rPr lang="tr-TR" dirty="0"/>
              <a:t>- </a:t>
            </a:r>
            <a:r>
              <a:rPr lang="tr-TR" dirty="0" err="1"/>
              <a:t>caprone</a:t>
            </a:r>
            <a:r>
              <a:rPr lang="tr-TR" dirty="0"/>
              <a:t> 25 (</a:t>
            </a:r>
            <a:r>
              <a:rPr lang="tr-TR" dirty="0" err="1"/>
              <a:t>Monocryl</a:t>
            </a:r>
            <a:r>
              <a:rPr lang="tr-TR" dirty="0"/>
              <a:t> PLUS, </a:t>
            </a:r>
            <a:r>
              <a:rPr lang="tr-TR" dirty="0" err="1"/>
              <a:t>Ethicon</a:t>
            </a:r>
            <a:r>
              <a:rPr lang="tr-TR" dirty="0"/>
              <a:t>, </a:t>
            </a:r>
            <a:r>
              <a:rPr lang="tr-TR" dirty="0" err="1"/>
              <a:t>Inc</a:t>
            </a:r>
            <a:r>
              <a:rPr lang="tr-TR" dirty="0"/>
              <a:t>.), </a:t>
            </a:r>
            <a:r>
              <a:rPr lang="tr-TR" dirty="0" err="1"/>
              <a:t>and</a:t>
            </a:r>
            <a:r>
              <a:rPr lang="tr-TR" dirty="0"/>
              <a:t> </a:t>
            </a:r>
            <a:r>
              <a:rPr lang="tr-TR" dirty="0" err="1"/>
              <a:t>polydioxanone</a:t>
            </a:r>
            <a:r>
              <a:rPr lang="tr-TR" dirty="0"/>
              <a:t> (PDS II PLUS, </a:t>
            </a:r>
            <a:r>
              <a:rPr lang="tr-TR" dirty="0" err="1"/>
              <a:t>Ethicon</a:t>
            </a:r>
            <a:r>
              <a:rPr lang="tr-TR" dirty="0"/>
              <a:t>, </a:t>
            </a:r>
            <a:r>
              <a:rPr lang="tr-TR" dirty="0" err="1"/>
              <a:t>Inc</a:t>
            </a:r>
            <a:r>
              <a:rPr lang="tr-TR" dirty="0"/>
              <a:t>.) </a:t>
            </a:r>
            <a:r>
              <a:rPr lang="tr-TR" dirty="0" err="1"/>
              <a:t>are</a:t>
            </a:r>
            <a:r>
              <a:rPr lang="tr-TR" dirty="0"/>
              <a:t> </a:t>
            </a:r>
            <a:r>
              <a:rPr lang="tr-TR" dirty="0" err="1"/>
              <a:t>currently</a:t>
            </a:r>
            <a:r>
              <a:rPr lang="tr-TR" dirty="0"/>
              <a:t> </a:t>
            </a:r>
            <a:r>
              <a:rPr lang="tr-TR" dirty="0" err="1"/>
              <a:t>available</a:t>
            </a:r>
            <a:r>
              <a:rPr lang="tr-TR" dirty="0"/>
              <a:t> </a:t>
            </a:r>
            <a:r>
              <a:rPr lang="tr-TR" dirty="0" err="1"/>
              <a:t>with</a:t>
            </a:r>
            <a:r>
              <a:rPr lang="tr-TR" dirty="0"/>
              <a:t> </a:t>
            </a:r>
            <a:r>
              <a:rPr lang="tr-TR" dirty="0" err="1"/>
              <a:t>the</a:t>
            </a:r>
            <a:r>
              <a:rPr lang="tr-TR" dirty="0"/>
              <a:t> </a:t>
            </a:r>
            <a:r>
              <a:rPr lang="tr-TR" dirty="0" err="1"/>
              <a:t>impregnated</a:t>
            </a:r>
            <a:r>
              <a:rPr lang="tr-TR" dirty="0"/>
              <a:t> </a:t>
            </a:r>
            <a:r>
              <a:rPr lang="tr-TR" dirty="0" err="1"/>
              <a:t>antibacterial</a:t>
            </a:r>
            <a:r>
              <a:rPr lang="tr-TR" dirty="0"/>
              <a:t> </a:t>
            </a:r>
            <a:r>
              <a:rPr lang="tr-TR" dirty="0" err="1"/>
              <a:t>triclosan</a:t>
            </a:r>
            <a:r>
              <a:rPr lang="tr-TR" dirty="0"/>
              <a:t>.</a:t>
            </a:r>
          </a:p>
          <a:p>
            <a:endParaRPr lang="tr-TR" dirty="0"/>
          </a:p>
          <a:p>
            <a:endParaRPr lang="tr-TR" dirty="0"/>
          </a:p>
          <a:p>
            <a:endParaRPr lang="tr-TR" dirty="0"/>
          </a:p>
        </p:txBody>
      </p:sp>
    </p:spTree>
    <p:extLst>
      <p:ext uri="{BB962C8B-B14F-4D97-AF65-F5344CB8AC3E}">
        <p14:creationId xmlns:p14="http://schemas.microsoft.com/office/powerpoint/2010/main" val="253132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6C2A1C3-E8C8-D547-8EBD-4808F309CC8C}"/>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Glycomer 631 </a:t>
            </a:r>
            <a:br>
              <a:rPr lang="tr-TR" sz="3200">
                <a:solidFill>
                  <a:schemeClr val="bg1"/>
                </a:solidFill>
              </a:rPr>
            </a:br>
            <a:endParaRPr lang="tr-TR" sz="32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C6EB95F-FC43-914E-8B7C-F287157FD1C5}"/>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synthetic</a:t>
            </a:r>
            <a:r>
              <a:rPr lang="tr-TR" dirty="0"/>
              <a:t> </a:t>
            </a:r>
            <a:r>
              <a:rPr lang="tr-TR" dirty="0" err="1"/>
              <a:t>monofilament</a:t>
            </a:r>
            <a:r>
              <a:rPr lang="tr-TR" dirty="0"/>
              <a:t> </a:t>
            </a:r>
            <a:r>
              <a:rPr lang="tr-TR" dirty="0" err="1"/>
              <a:t>suture</a:t>
            </a:r>
            <a:r>
              <a:rPr lang="tr-TR" dirty="0"/>
              <a:t> </a:t>
            </a:r>
            <a:r>
              <a:rPr lang="tr-TR" dirty="0" err="1"/>
              <a:t>made</a:t>
            </a:r>
            <a:r>
              <a:rPr lang="tr-TR" dirty="0"/>
              <a:t> of a </a:t>
            </a:r>
            <a:r>
              <a:rPr lang="tr-TR" dirty="0" err="1"/>
              <a:t>combination</a:t>
            </a:r>
            <a:r>
              <a:rPr lang="tr-TR" dirty="0"/>
              <a:t> of </a:t>
            </a:r>
            <a:r>
              <a:rPr lang="tr-TR" dirty="0" err="1"/>
              <a:t>glycolide</a:t>
            </a:r>
            <a:r>
              <a:rPr lang="tr-TR" dirty="0"/>
              <a:t>, </a:t>
            </a:r>
            <a:r>
              <a:rPr lang="tr-TR" dirty="0" err="1"/>
              <a:t>diox</a:t>
            </a:r>
            <a:r>
              <a:rPr lang="tr-TR" dirty="0"/>
              <a:t>- </a:t>
            </a:r>
            <a:r>
              <a:rPr lang="tr-TR" dirty="0" err="1"/>
              <a:t>anone</a:t>
            </a:r>
            <a:r>
              <a:rPr lang="tr-TR" dirty="0"/>
              <a:t>, </a:t>
            </a:r>
            <a:r>
              <a:rPr lang="tr-TR" dirty="0" err="1"/>
              <a:t>and</a:t>
            </a:r>
            <a:r>
              <a:rPr lang="tr-TR" dirty="0"/>
              <a:t> </a:t>
            </a:r>
            <a:r>
              <a:rPr lang="tr-TR" dirty="0" err="1"/>
              <a:t>trimethylene</a:t>
            </a:r>
            <a:r>
              <a:rPr lang="tr-TR" dirty="0"/>
              <a:t> </a:t>
            </a:r>
            <a:r>
              <a:rPr lang="tr-TR" dirty="0" err="1"/>
              <a:t>carbonate</a:t>
            </a:r>
            <a:r>
              <a:rPr lang="tr-TR" dirty="0"/>
              <a:t>. </a:t>
            </a:r>
          </a:p>
          <a:p>
            <a:r>
              <a:rPr lang="tr-TR" dirty="0"/>
              <a:t> </a:t>
            </a:r>
            <a:r>
              <a:rPr lang="tr-TR" dirty="0" err="1"/>
              <a:t>displays</a:t>
            </a:r>
            <a:r>
              <a:rPr lang="tr-TR" dirty="0"/>
              <a:t> </a:t>
            </a:r>
            <a:r>
              <a:rPr lang="tr-TR" dirty="0" err="1"/>
              <a:t>very</a:t>
            </a:r>
            <a:r>
              <a:rPr lang="tr-TR" dirty="0"/>
              <a:t> </a:t>
            </a:r>
            <a:r>
              <a:rPr lang="tr-TR" dirty="0" err="1"/>
              <a:t>little</a:t>
            </a:r>
            <a:r>
              <a:rPr lang="tr-TR" dirty="0"/>
              <a:t> </a:t>
            </a:r>
            <a:r>
              <a:rPr lang="tr-TR" dirty="0" err="1"/>
              <a:t>tissue</a:t>
            </a:r>
            <a:r>
              <a:rPr lang="tr-TR" dirty="0"/>
              <a:t> </a:t>
            </a:r>
            <a:r>
              <a:rPr lang="tr-TR" dirty="0" err="1"/>
              <a:t>drag</a:t>
            </a:r>
            <a:r>
              <a:rPr lang="tr-TR" dirty="0"/>
              <a:t>. </a:t>
            </a:r>
          </a:p>
          <a:p>
            <a:r>
              <a:rPr lang="tr-TR" dirty="0"/>
              <a:t> </a:t>
            </a:r>
            <a:r>
              <a:rPr lang="tr-TR" dirty="0" err="1"/>
              <a:t>loses</a:t>
            </a:r>
            <a:r>
              <a:rPr lang="tr-TR" dirty="0"/>
              <a:t> 25% of </a:t>
            </a:r>
            <a:r>
              <a:rPr lang="tr-TR" dirty="0" err="1"/>
              <a:t>its</a:t>
            </a:r>
            <a:r>
              <a:rPr lang="tr-TR" dirty="0"/>
              <a:t> tensile </a:t>
            </a:r>
            <a:r>
              <a:rPr lang="tr-TR" dirty="0" err="1"/>
              <a:t>strength</a:t>
            </a:r>
            <a:r>
              <a:rPr lang="tr-TR" dirty="0"/>
              <a:t> in 2 </a:t>
            </a:r>
            <a:r>
              <a:rPr lang="tr-TR" dirty="0" err="1"/>
              <a:t>weeks</a:t>
            </a:r>
            <a:r>
              <a:rPr lang="tr-TR" dirty="0"/>
              <a:t>. </a:t>
            </a:r>
          </a:p>
          <a:p>
            <a:r>
              <a:rPr lang="tr-TR" dirty="0" err="1"/>
              <a:t>Effective</a:t>
            </a:r>
            <a:r>
              <a:rPr lang="tr-TR" dirty="0"/>
              <a:t> </a:t>
            </a:r>
            <a:r>
              <a:rPr lang="tr-TR" dirty="0" err="1"/>
              <a:t>wound</a:t>
            </a:r>
            <a:r>
              <a:rPr lang="tr-TR" dirty="0"/>
              <a:t> </a:t>
            </a:r>
            <a:r>
              <a:rPr lang="tr-TR" dirty="0" err="1"/>
              <a:t>support</a:t>
            </a:r>
            <a:r>
              <a:rPr lang="tr-TR" dirty="0"/>
              <a:t> is </a:t>
            </a:r>
            <a:r>
              <a:rPr lang="tr-TR" dirty="0" err="1"/>
              <a:t>maintained</a:t>
            </a:r>
            <a:r>
              <a:rPr lang="tr-TR" dirty="0"/>
              <a:t> </a:t>
            </a:r>
            <a:r>
              <a:rPr lang="tr-TR" dirty="0" err="1"/>
              <a:t>for</a:t>
            </a:r>
            <a:r>
              <a:rPr lang="tr-TR" dirty="0"/>
              <a:t> 3 </a:t>
            </a:r>
            <a:r>
              <a:rPr lang="tr-TR" dirty="0" err="1"/>
              <a:t>weeks</a:t>
            </a:r>
            <a:r>
              <a:rPr lang="tr-TR" dirty="0"/>
              <a:t> </a:t>
            </a:r>
            <a:r>
              <a:rPr lang="tr-TR" dirty="0" err="1"/>
              <a:t>and</a:t>
            </a:r>
            <a:r>
              <a:rPr lang="tr-TR" dirty="0"/>
              <a:t> </a:t>
            </a:r>
            <a:r>
              <a:rPr lang="tr-TR" dirty="0" err="1"/>
              <a:t>absorption</a:t>
            </a:r>
            <a:r>
              <a:rPr lang="tr-TR" dirty="0"/>
              <a:t> is </a:t>
            </a:r>
            <a:r>
              <a:rPr lang="tr-TR" dirty="0" err="1"/>
              <a:t>complete</a:t>
            </a:r>
            <a:r>
              <a:rPr lang="tr-TR" dirty="0"/>
              <a:t> in 3–6 </a:t>
            </a:r>
            <a:r>
              <a:rPr lang="tr-TR" dirty="0" err="1"/>
              <a:t>months</a:t>
            </a:r>
            <a:r>
              <a:rPr lang="tr-TR" dirty="0"/>
              <a:t>. </a:t>
            </a:r>
          </a:p>
          <a:p>
            <a:endParaRPr lang="tr-TR" dirty="0"/>
          </a:p>
        </p:txBody>
      </p:sp>
    </p:spTree>
    <p:extLst>
      <p:ext uri="{BB962C8B-B14F-4D97-AF65-F5344CB8AC3E}">
        <p14:creationId xmlns:p14="http://schemas.microsoft.com/office/powerpoint/2010/main" val="3817166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CC644F7-91DD-1249-98E5-EAC51C636F5E}"/>
              </a:ext>
            </a:extLst>
          </p:cNvPr>
          <p:cNvSpPr>
            <a:spLocks noGrp="1"/>
          </p:cNvSpPr>
          <p:nvPr>
            <p:ph type="title"/>
          </p:nvPr>
        </p:nvSpPr>
        <p:spPr>
          <a:xfrm>
            <a:off x="1259893" y="3101093"/>
            <a:ext cx="2454052" cy="3029344"/>
          </a:xfrm>
        </p:spPr>
        <p:txBody>
          <a:bodyPr>
            <a:normAutofit/>
          </a:bodyPr>
          <a:lstStyle/>
          <a:p>
            <a:r>
              <a:rPr lang="tr-TR" sz="2000">
                <a:solidFill>
                  <a:schemeClr val="bg1"/>
                </a:solidFill>
              </a:rPr>
              <a:t>Glycolide/lactide copolymer </a:t>
            </a:r>
            <a:br>
              <a:rPr lang="tr-TR" sz="2000">
                <a:solidFill>
                  <a:schemeClr val="bg1"/>
                </a:solidFill>
              </a:rPr>
            </a:br>
            <a:endParaRPr lang="tr-TR" sz="20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EE1E42C-D4AE-A447-A072-278D757079AF}"/>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braided</a:t>
            </a:r>
            <a:r>
              <a:rPr lang="tr-TR" dirty="0"/>
              <a:t> </a:t>
            </a:r>
            <a:r>
              <a:rPr lang="tr-TR" dirty="0" err="1"/>
              <a:t>synthetic</a:t>
            </a:r>
            <a:r>
              <a:rPr lang="tr-TR" dirty="0"/>
              <a:t> </a:t>
            </a:r>
            <a:r>
              <a:rPr lang="tr-TR" dirty="0" err="1"/>
              <a:t>suture</a:t>
            </a:r>
            <a:r>
              <a:rPr lang="tr-TR" dirty="0"/>
              <a:t> </a:t>
            </a:r>
            <a:r>
              <a:rPr lang="tr-TR" dirty="0" err="1"/>
              <a:t>covered</a:t>
            </a:r>
            <a:r>
              <a:rPr lang="tr-TR" dirty="0"/>
              <a:t> </a:t>
            </a:r>
            <a:r>
              <a:rPr lang="tr-TR" dirty="0" err="1"/>
              <a:t>with</a:t>
            </a:r>
            <a:r>
              <a:rPr lang="tr-TR" dirty="0"/>
              <a:t> a </a:t>
            </a:r>
            <a:r>
              <a:rPr lang="tr-TR" dirty="0" err="1"/>
              <a:t>copolymer</a:t>
            </a:r>
            <a:r>
              <a:rPr lang="tr-TR" dirty="0"/>
              <a:t> of </a:t>
            </a:r>
            <a:r>
              <a:rPr lang="tr-TR" dirty="0" err="1"/>
              <a:t>capro-lactone</a:t>
            </a:r>
            <a:r>
              <a:rPr lang="tr-TR" dirty="0"/>
              <a:t>, </a:t>
            </a:r>
            <a:r>
              <a:rPr lang="tr-TR" dirty="0" err="1"/>
              <a:t>glycolide</a:t>
            </a:r>
            <a:r>
              <a:rPr lang="tr-TR" dirty="0"/>
              <a:t>, </a:t>
            </a:r>
            <a:r>
              <a:rPr lang="tr-TR" dirty="0" err="1"/>
              <a:t>and</a:t>
            </a:r>
            <a:r>
              <a:rPr lang="tr-TR" dirty="0"/>
              <a:t> </a:t>
            </a:r>
            <a:r>
              <a:rPr lang="tr-TR" dirty="0" err="1"/>
              <a:t>calcium</a:t>
            </a:r>
            <a:r>
              <a:rPr lang="tr-TR" dirty="0"/>
              <a:t> </a:t>
            </a:r>
            <a:r>
              <a:rPr lang="tr-TR" dirty="0" err="1"/>
              <a:t>stearoyl</a:t>
            </a:r>
            <a:r>
              <a:rPr lang="tr-TR" dirty="0"/>
              <a:t> </a:t>
            </a:r>
            <a:r>
              <a:rPr lang="tr-TR" dirty="0" err="1"/>
              <a:t>lactylate</a:t>
            </a:r>
            <a:r>
              <a:rPr lang="tr-TR" dirty="0"/>
              <a:t>. </a:t>
            </a:r>
          </a:p>
          <a:p>
            <a:r>
              <a:rPr lang="tr-TR" dirty="0"/>
              <a:t> </a:t>
            </a:r>
            <a:r>
              <a:rPr lang="tr-TR" dirty="0" err="1"/>
              <a:t>effective</a:t>
            </a:r>
            <a:r>
              <a:rPr lang="tr-TR" dirty="0"/>
              <a:t> </a:t>
            </a:r>
            <a:r>
              <a:rPr lang="tr-TR" dirty="0" err="1"/>
              <a:t>wound</a:t>
            </a:r>
            <a:r>
              <a:rPr lang="tr-TR" dirty="0"/>
              <a:t> </a:t>
            </a:r>
            <a:r>
              <a:rPr lang="tr-TR" dirty="0" err="1"/>
              <a:t>support</a:t>
            </a:r>
            <a:r>
              <a:rPr lang="tr-TR" dirty="0"/>
              <a:t> is </a:t>
            </a:r>
            <a:r>
              <a:rPr lang="tr-TR" dirty="0" err="1"/>
              <a:t>maintained</a:t>
            </a:r>
            <a:r>
              <a:rPr lang="tr-TR" dirty="0"/>
              <a:t> </a:t>
            </a:r>
            <a:r>
              <a:rPr lang="tr-TR" dirty="0" err="1"/>
              <a:t>for</a:t>
            </a:r>
            <a:r>
              <a:rPr lang="tr-TR" dirty="0"/>
              <a:t> </a:t>
            </a:r>
            <a:r>
              <a:rPr lang="tr-TR" dirty="0" err="1"/>
              <a:t>three</a:t>
            </a:r>
            <a:r>
              <a:rPr lang="tr-TR" dirty="0"/>
              <a:t> </a:t>
            </a:r>
            <a:r>
              <a:rPr lang="tr-TR" dirty="0" err="1"/>
              <a:t>weeks</a:t>
            </a:r>
            <a:r>
              <a:rPr lang="tr-TR" dirty="0"/>
              <a:t> </a:t>
            </a:r>
            <a:r>
              <a:rPr lang="tr-TR" dirty="0" err="1"/>
              <a:t>and</a:t>
            </a:r>
            <a:r>
              <a:rPr lang="tr-TR" dirty="0"/>
              <a:t> </a:t>
            </a:r>
            <a:r>
              <a:rPr lang="tr-TR" dirty="0" err="1"/>
              <a:t>absorption</a:t>
            </a:r>
            <a:r>
              <a:rPr lang="tr-TR" dirty="0"/>
              <a:t> is </a:t>
            </a:r>
            <a:r>
              <a:rPr lang="tr-TR" dirty="0" err="1"/>
              <a:t>complete</a:t>
            </a:r>
            <a:r>
              <a:rPr lang="tr-TR" dirty="0"/>
              <a:t> in 56–70 </a:t>
            </a:r>
            <a:r>
              <a:rPr lang="tr-TR" dirty="0" err="1"/>
              <a:t>days</a:t>
            </a:r>
            <a:r>
              <a:rPr lang="tr-TR" dirty="0"/>
              <a:t>. </a:t>
            </a:r>
          </a:p>
          <a:p>
            <a:endParaRPr lang="tr-TR" dirty="0"/>
          </a:p>
        </p:txBody>
      </p:sp>
    </p:spTree>
    <p:extLst>
      <p:ext uri="{BB962C8B-B14F-4D97-AF65-F5344CB8AC3E}">
        <p14:creationId xmlns:p14="http://schemas.microsoft.com/office/powerpoint/2010/main" val="2031018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çerik Yer Tutucusu 6" descr="ekran görüntüsü içeren bir resim&#10;&#10;Açıklama otomatik olarak oluşturuldu">
            <a:extLst>
              <a:ext uri="{FF2B5EF4-FFF2-40B4-BE49-F238E27FC236}">
                <a16:creationId xmlns:a16="http://schemas.microsoft.com/office/drawing/2014/main" id="{94C03450-F3C3-C14C-8EC8-3149DC72E9DD}"/>
              </a:ext>
            </a:extLst>
          </p:cNvPr>
          <p:cNvPicPr>
            <a:picLocks noChangeAspect="1"/>
          </p:cNvPicPr>
          <p:nvPr/>
        </p:nvPicPr>
        <p:blipFill>
          <a:blip r:embed="rId2"/>
          <a:stretch>
            <a:fillRect/>
          </a:stretch>
        </p:blipFill>
        <p:spPr>
          <a:xfrm>
            <a:off x="1374757" y="643467"/>
            <a:ext cx="9442486" cy="5571066"/>
          </a:xfrm>
          <a:prstGeom prst="rect">
            <a:avLst/>
          </a:prstGeom>
        </p:spPr>
      </p:pic>
    </p:spTree>
    <p:extLst>
      <p:ext uri="{BB962C8B-B14F-4D97-AF65-F5344CB8AC3E}">
        <p14:creationId xmlns:p14="http://schemas.microsoft.com/office/powerpoint/2010/main" val="4135559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Başlık 1">
            <a:extLst>
              <a:ext uri="{FF2B5EF4-FFF2-40B4-BE49-F238E27FC236}">
                <a16:creationId xmlns:a16="http://schemas.microsoft.com/office/drawing/2014/main" id="{AC9C7C78-6607-FF48-900A-05B801D4B6C0}"/>
              </a:ext>
            </a:extLst>
          </p:cNvPr>
          <p:cNvSpPr>
            <a:spLocks noGrp="1"/>
          </p:cNvSpPr>
          <p:nvPr>
            <p:ph type="title"/>
          </p:nvPr>
        </p:nvSpPr>
        <p:spPr>
          <a:xfrm>
            <a:off x="1843391" y="624110"/>
            <a:ext cx="9383408" cy="1280890"/>
          </a:xfrm>
        </p:spPr>
        <p:txBody>
          <a:bodyPr>
            <a:normAutofit/>
          </a:bodyPr>
          <a:lstStyle/>
          <a:p>
            <a:r>
              <a:rPr lang="tr-TR" b="1" dirty="0">
                <a:solidFill>
                  <a:srgbClr val="FFFFFF"/>
                </a:solidFill>
              </a:rPr>
              <a:t>NONABSORBABLE SUTURE MATERIALS </a:t>
            </a:r>
            <a:br>
              <a:rPr lang="tr-TR" dirty="0">
                <a:solidFill>
                  <a:srgbClr val="FFFFFF"/>
                </a:solidFill>
              </a:rPr>
            </a:br>
            <a:endParaRPr lang="tr-TR" dirty="0">
              <a:solidFill>
                <a:srgbClr val="FFFFFF"/>
              </a:solidFill>
            </a:endParaRP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381064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EAAE3AE-8057-6449-93C1-21CC14DAA869}"/>
              </a:ext>
            </a:extLst>
          </p:cNvPr>
          <p:cNvSpPr>
            <a:spLocks noGrp="1"/>
          </p:cNvSpPr>
          <p:nvPr>
            <p:ph type="title"/>
          </p:nvPr>
        </p:nvSpPr>
        <p:spPr>
          <a:xfrm>
            <a:off x="428307" y="1099207"/>
            <a:ext cx="4119689" cy="4969113"/>
          </a:xfrm>
        </p:spPr>
        <p:txBody>
          <a:bodyPr anchor="ctr">
            <a:normAutofit/>
          </a:bodyPr>
          <a:lstStyle/>
          <a:p>
            <a:r>
              <a:rPr lang="tr-TR" dirty="0" err="1">
                <a:solidFill>
                  <a:schemeClr val="tx2">
                    <a:lumMod val="75000"/>
                  </a:schemeClr>
                </a:solidFill>
              </a:rPr>
              <a:t>The</a:t>
            </a:r>
            <a:r>
              <a:rPr lang="tr-TR" dirty="0">
                <a:solidFill>
                  <a:schemeClr val="tx2">
                    <a:lumMod val="75000"/>
                  </a:schemeClr>
                </a:solidFill>
              </a:rPr>
              <a:t> ideal </a:t>
            </a:r>
            <a:r>
              <a:rPr lang="tr-TR" dirty="0" err="1">
                <a:solidFill>
                  <a:schemeClr val="tx2">
                    <a:lumMod val="75000"/>
                  </a:schemeClr>
                </a:solidFill>
              </a:rPr>
              <a:t>suture</a:t>
            </a:r>
            <a:r>
              <a:rPr lang="tr-TR" dirty="0">
                <a:solidFill>
                  <a:schemeClr val="tx2">
                    <a:lumMod val="75000"/>
                  </a:schemeClr>
                </a:solidFill>
              </a:rPr>
              <a:t> </a:t>
            </a:r>
            <a:br>
              <a:rPr lang="tr-TR" dirty="0">
                <a:solidFill>
                  <a:schemeClr val="tx2">
                    <a:lumMod val="75000"/>
                  </a:schemeClr>
                </a:solidFill>
              </a:rPr>
            </a:br>
            <a:endParaRPr lang="tr-TR" dirty="0">
              <a:solidFill>
                <a:schemeClr val="tx2">
                  <a:lumMod val="75000"/>
                </a:schemeClr>
              </a:solidFill>
            </a:endParaRPr>
          </a:p>
        </p:txBody>
      </p:sp>
      <p:sp>
        <p:nvSpPr>
          <p:cNvPr id="11" name="Rectangle 10">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6"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7"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8"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9"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1"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2"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3"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4"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5"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6"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7"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4" name="İçerik Yer Tutucusu 2">
            <a:extLst>
              <a:ext uri="{FF2B5EF4-FFF2-40B4-BE49-F238E27FC236}">
                <a16:creationId xmlns:a16="http://schemas.microsoft.com/office/drawing/2014/main" id="{4CA5889C-F811-3A49-8E5B-3536BFDB9B9C}"/>
              </a:ext>
            </a:extLst>
          </p:cNvPr>
          <p:cNvSpPr>
            <a:spLocks noGrp="1"/>
          </p:cNvSpPr>
          <p:nvPr>
            <p:ph idx="1"/>
          </p:nvPr>
        </p:nvSpPr>
        <p:spPr>
          <a:xfrm>
            <a:off x="5049062" y="942108"/>
            <a:ext cx="6677640" cy="4969114"/>
          </a:xfrm>
        </p:spPr>
        <p:txBody>
          <a:bodyPr anchor="ctr">
            <a:normAutofit/>
          </a:bodyPr>
          <a:lstStyle/>
          <a:p>
            <a:r>
              <a:rPr lang="tr-TR" sz="2000" dirty="0" err="1">
                <a:solidFill>
                  <a:schemeClr val="tx2">
                    <a:lumMod val="75000"/>
                  </a:schemeClr>
                </a:solidFill>
              </a:rPr>
              <a:t>should</a:t>
            </a:r>
            <a:r>
              <a:rPr lang="tr-TR" sz="2000" dirty="0">
                <a:solidFill>
                  <a:schemeClr val="tx2">
                    <a:lumMod val="75000"/>
                  </a:schemeClr>
                </a:solidFill>
              </a:rPr>
              <a:t> </a:t>
            </a:r>
            <a:r>
              <a:rPr lang="tr-TR" sz="2000" dirty="0" err="1">
                <a:solidFill>
                  <a:schemeClr val="tx2">
                    <a:lumMod val="75000"/>
                  </a:schemeClr>
                </a:solidFill>
              </a:rPr>
              <a:t>maintain</a:t>
            </a:r>
            <a:r>
              <a:rPr lang="tr-TR" sz="2000" dirty="0">
                <a:solidFill>
                  <a:schemeClr val="tx2">
                    <a:lumMod val="75000"/>
                  </a:schemeClr>
                </a:solidFill>
              </a:rPr>
              <a:t> </a:t>
            </a:r>
            <a:r>
              <a:rPr lang="tr-TR" sz="2000" dirty="0" err="1">
                <a:solidFill>
                  <a:schemeClr val="tx2">
                    <a:lumMod val="75000"/>
                  </a:schemeClr>
                </a:solidFill>
              </a:rPr>
              <a:t>its</a:t>
            </a:r>
            <a:r>
              <a:rPr lang="tr-TR" sz="2000" dirty="0">
                <a:solidFill>
                  <a:schemeClr val="tx2">
                    <a:lumMod val="75000"/>
                  </a:schemeClr>
                </a:solidFill>
              </a:rPr>
              <a:t> tensile </a:t>
            </a:r>
            <a:r>
              <a:rPr lang="tr-TR" sz="2000" dirty="0" err="1">
                <a:solidFill>
                  <a:schemeClr val="tx2">
                    <a:lumMod val="75000"/>
                  </a:schemeClr>
                </a:solidFill>
              </a:rPr>
              <a:t>strength</a:t>
            </a:r>
            <a:r>
              <a:rPr lang="tr-TR" sz="2000" dirty="0">
                <a:solidFill>
                  <a:schemeClr val="tx2">
                    <a:lumMod val="75000"/>
                  </a:schemeClr>
                </a:solidFill>
              </a:rPr>
              <a:t> </a:t>
            </a:r>
            <a:r>
              <a:rPr lang="tr-TR" sz="2000" dirty="0" err="1">
                <a:solidFill>
                  <a:schemeClr val="tx2">
                    <a:lumMod val="75000"/>
                  </a:schemeClr>
                </a:solidFill>
              </a:rPr>
              <a:t>for</a:t>
            </a:r>
            <a:r>
              <a:rPr lang="tr-TR" sz="2000" dirty="0">
                <a:solidFill>
                  <a:schemeClr val="tx2">
                    <a:lumMod val="75000"/>
                  </a:schemeClr>
                </a:solidFill>
              </a:rPr>
              <a:t> as </a:t>
            </a:r>
            <a:r>
              <a:rPr lang="tr-TR" sz="2000" dirty="0" err="1">
                <a:solidFill>
                  <a:schemeClr val="tx2">
                    <a:lumMod val="75000"/>
                  </a:schemeClr>
                </a:solidFill>
              </a:rPr>
              <a:t>long</a:t>
            </a:r>
            <a:r>
              <a:rPr lang="tr-TR" sz="2000" dirty="0">
                <a:solidFill>
                  <a:schemeClr val="tx2">
                    <a:lumMod val="75000"/>
                  </a:schemeClr>
                </a:solidFill>
              </a:rPr>
              <a:t> as </a:t>
            </a:r>
            <a:r>
              <a:rPr lang="tr-TR" sz="2000" dirty="0" err="1">
                <a:solidFill>
                  <a:schemeClr val="tx2">
                    <a:lumMod val="75000"/>
                  </a:schemeClr>
                </a:solidFill>
              </a:rPr>
              <a:t>possible</a:t>
            </a:r>
            <a:r>
              <a:rPr lang="tr-TR" sz="2000" dirty="0">
                <a:solidFill>
                  <a:schemeClr val="tx2">
                    <a:lumMod val="75000"/>
                  </a:schemeClr>
                </a:solidFill>
              </a:rPr>
              <a:t>; </a:t>
            </a:r>
          </a:p>
          <a:p>
            <a:r>
              <a:rPr lang="tr-TR" sz="2000" dirty="0">
                <a:solidFill>
                  <a:schemeClr val="tx2">
                    <a:lumMod val="75000"/>
                  </a:schemeClr>
                </a:solidFill>
              </a:rPr>
              <a:t>be </a:t>
            </a:r>
            <a:r>
              <a:rPr lang="tr-TR" sz="2000" dirty="0" err="1">
                <a:solidFill>
                  <a:schemeClr val="tx2">
                    <a:lumMod val="75000"/>
                  </a:schemeClr>
                </a:solidFill>
              </a:rPr>
              <a:t>easy</a:t>
            </a:r>
            <a:r>
              <a:rPr lang="tr-TR" sz="2000" dirty="0">
                <a:solidFill>
                  <a:schemeClr val="tx2">
                    <a:lumMod val="75000"/>
                  </a:schemeClr>
                </a:solidFill>
              </a:rPr>
              <a:t> </a:t>
            </a:r>
            <a:r>
              <a:rPr lang="tr-TR" sz="2000" dirty="0" err="1">
                <a:solidFill>
                  <a:schemeClr val="tx2">
                    <a:lumMod val="75000"/>
                  </a:schemeClr>
                </a:solidFill>
              </a:rPr>
              <a:t>to</a:t>
            </a:r>
            <a:r>
              <a:rPr lang="tr-TR" sz="2000" dirty="0">
                <a:solidFill>
                  <a:schemeClr val="tx2">
                    <a:lumMod val="75000"/>
                  </a:schemeClr>
                </a:solidFill>
              </a:rPr>
              <a:t> </a:t>
            </a:r>
            <a:r>
              <a:rPr lang="tr-TR" sz="2000" dirty="0" err="1">
                <a:solidFill>
                  <a:schemeClr val="tx2">
                    <a:lumMod val="75000"/>
                  </a:schemeClr>
                </a:solidFill>
              </a:rPr>
              <a:t>handle</a:t>
            </a:r>
            <a:r>
              <a:rPr lang="tr-TR" sz="2000" dirty="0">
                <a:solidFill>
                  <a:schemeClr val="tx2">
                    <a:lumMod val="75000"/>
                  </a:schemeClr>
                </a:solidFill>
              </a:rPr>
              <a:t>; </a:t>
            </a:r>
          </a:p>
          <a:p>
            <a:r>
              <a:rPr lang="tr-TR" sz="2000" dirty="0" err="1">
                <a:solidFill>
                  <a:schemeClr val="tx2">
                    <a:lumMod val="75000"/>
                  </a:schemeClr>
                </a:solidFill>
              </a:rPr>
              <a:t>knot</a:t>
            </a:r>
            <a:r>
              <a:rPr lang="tr-TR" sz="2000" dirty="0">
                <a:solidFill>
                  <a:schemeClr val="tx2">
                    <a:lumMod val="75000"/>
                  </a:schemeClr>
                </a:solidFill>
              </a:rPr>
              <a:t> </a:t>
            </a:r>
            <a:r>
              <a:rPr lang="tr-TR" sz="2000" dirty="0" err="1">
                <a:solidFill>
                  <a:schemeClr val="tx2">
                    <a:lumMod val="75000"/>
                  </a:schemeClr>
                </a:solidFill>
              </a:rPr>
              <a:t>securely</a:t>
            </a:r>
            <a:r>
              <a:rPr lang="tr-TR" sz="2000" dirty="0">
                <a:solidFill>
                  <a:schemeClr val="tx2">
                    <a:lumMod val="75000"/>
                  </a:schemeClr>
                </a:solidFill>
              </a:rPr>
              <a:t>; </a:t>
            </a:r>
          </a:p>
          <a:p>
            <a:r>
              <a:rPr lang="tr-TR" sz="2000" dirty="0">
                <a:solidFill>
                  <a:schemeClr val="tx2">
                    <a:lumMod val="75000"/>
                  </a:schemeClr>
                </a:solidFill>
              </a:rPr>
              <a:t>be </a:t>
            </a:r>
            <a:r>
              <a:rPr lang="tr-TR" sz="2000" dirty="0" err="1">
                <a:solidFill>
                  <a:schemeClr val="tx2">
                    <a:lumMod val="75000"/>
                  </a:schemeClr>
                </a:solidFill>
              </a:rPr>
              <a:t>biocompatible</a:t>
            </a:r>
            <a:r>
              <a:rPr lang="tr-TR" sz="2000" dirty="0">
                <a:solidFill>
                  <a:schemeClr val="tx2">
                    <a:lumMod val="75000"/>
                  </a:schemeClr>
                </a:solidFill>
              </a:rPr>
              <a:t>, </a:t>
            </a:r>
          </a:p>
          <a:p>
            <a:r>
              <a:rPr lang="tr-TR" sz="2000" dirty="0" err="1">
                <a:solidFill>
                  <a:schemeClr val="tx2">
                    <a:lumMod val="75000"/>
                  </a:schemeClr>
                </a:solidFill>
              </a:rPr>
              <a:t>non</a:t>
            </a:r>
            <a:r>
              <a:rPr lang="tr-TR" sz="2000" dirty="0">
                <a:solidFill>
                  <a:schemeClr val="tx2">
                    <a:lumMod val="75000"/>
                  </a:schemeClr>
                </a:solidFill>
              </a:rPr>
              <a:t>- </a:t>
            </a:r>
            <a:r>
              <a:rPr lang="tr-TR" sz="2000" dirty="0" err="1">
                <a:solidFill>
                  <a:schemeClr val="tx2">
                    <a:lumMod val="75000"/>
                  </a:schemeClr>
                </a:solidFill>
              </a:rPr>
              <a:t>toxic</a:t>
            </a:r>
            <a:r>
              <a:rPr lang="tr-TR" sz="2000" dirty="0">
                <a:solidFill>
                  <a:schemeClr val="tx2">
                    <a:lumMod val="75000"/>
                  </a:schemeClr>
                </a:solidFill>
              </a:rPr>
              <a:t>, </a:t>
            </a:r>
            <a:r>
              <a:rPr lang="tr-TR" sz="2000" dirty="0" err="1">
                <a:solidFill>
                  <a:schemeClr val="tx2">
                    <a:lumMod val="75000"/>
                  </a:schemeClr>
                </a:solidFill>
              </a:rPr>
              <a:t>non-carcinogenic</a:t>
            </a:r>
            <a:r>
              <a:rPr lang="tr-TR" sz="2000" dirty="0">
                <a:solidFill>
                  <a:schemeClr val="tx2">
                    <a:lumMod val="75000"/>
                  </a:schemeClr>
                </a:solidFill>
              </a:rPr>
              <a:t> </a:t>
            </a:r>
            <a:r>
              <a:rPr lang="tr-TR" sz="2000" dirty="0" err="1">
                <a:solidFill>
                  <a:schemeClr val="tx2">
                    <a:lumMod val="75000"/>
                  </a:schemeClr>
                </a:solidFill>
              </a:rPr>
              <a:t>and</a:t>
            </a:r>
            <a:r>
              <a:rPr lang="tr-TR" sz="2000" dirty="0">
                <a:solidFill>
                  <a:schemeClr val="tx2">
                    <a:lumMod val="75000"/>
                  </a:schemeClr>
                </a:solidFill>
              </a:rPr>
              <a:t> </a:t>
            </a:r>
            <a:r>
              <a:rPr lang="tr-TR" sz="2000" dirty="0" err="1">
                <a:solidFill>
                  <a:schemeClr val="tx2">
                    <a:lumMod val="75000"/>
                  </a:schemeClr>
                </a:solidFill>
              </a:rPr>
              <a:t>non</a:t>
            </a:r>
            <a:r>
              <a:rPr lang="tr-TR" sz="2000" dirty="0">
                <a:solidFill>
                  <a:schemeClr val="tx2">
                    <a:lumMod val="75000"/>
                  </a:schemeClr>
                </a:solidFill>
              </a:rPr>
              <a:t> </a:t>
            </a:r>
            <a:r>
              <a:rPr lang="tr-TR" sz="2000" dirty="0" err="1">
                <a:solidFill>
                  <a:schemeClr val="tx2">
                    <a:lumMod val="75000"/>
                  </a:schemeClr>
                </a:solidFill>
              </a:rPr>
              <a:t>allergenic</a:t>
            </a:r>
            <a:r>
              <a:rPr lang="tr-TR" sz="2000" dirty="0">
                <a:solidFill>
                  <a:schemeClr val="tx2">
                    <a:lumMod val="75000"/>
                  </a:schemeClr>
                </a:solidFill>
              </a:rPr>
              <a:t>; </a:t>
            </a:r>
          </a:p>
          <a:p>
            <a:r>
              <a:rPr lang="tr-TR" sz="2000" dirty="0" err="1">
                <a:solidFill>
                  <a:schemeClr val="tx2">
                    <a:lumMod val="75000"/>
                  </a:schemeClr>
                </a:solidFill>
              </a:rPr>
              <a:t>have</a:t>
            </a:r>
            <a:r>
              <a:rPr lang="tr-TR" sz="2000" dirty="0">
                <a:solidFill>
                  <a:schemeClr val="tx2">
                    <a:lumMod val="75000"/>
                  </a:schemeClr>
                </a:solidFill>
              </a:rPr>
              <a:t> </a:t>
            </a:r>
            <a:r>
              <a:rPr lang="tr-TR" sz="2000" dirty="0" err="1">
                <a:solidFill>
                  <a:schemeClr val="tx2">
                    <a:lumMod val="75000"/>
                  </a:schemeClr>
                </a:solidFill>
              </a:rPr>
              <a:t>low</a:t>
            </a:r>
            <a:r>
              <a:rPr lang="tr-TR" sz="2000" dirty="0">
                <a:solidFill>
                  <a:schemeClr val="tx2">
                    <a:lumMod val="75000"/>
                  </a:schemeClr>
                </a:solidFill>
              </a:rPr>
              <a:t> </a:t>
            </a:r>
            <a:r>
              <a:rPr lang="tr-TR" sz="2000" dirty="0" err="1">
                <a:solidFill>
                  <a:schemeClr val="tx2">
                    <a:lumMod val="75000"/>
                  </a:schemeClr>
                </a:solidFill>
              </a:rPr>
              <a:t>capillarity</a:t>
            </a:r>
            <a:r>
              <a:rPr lang="tr-TR" sz="2000" dirty="0">
                <a:solidFill>
                  <a:schemeClr val="tx2">
                    <a:lumMod val="75000"/>
                  </a:schemeClr>
                </a:solidFill>
              </a:rPr>
              <a:t>; </a:t>
            </a:r>
          </a:p>
          <a:p>
            <a:r>
              <a:rPr lang="tr-TR" sz="2000" dirty="0" err="1">
                <a:solidFill>
                  <a:schemeClr val="tx2">
                    <a:lumMod val="75000"/>
                  </a:schemeClr>
                </a:solidFill>
              </a:rPr>
              <a:t>create</a:t>
            </a:r>
            <a:r>
              <a:rPr lang="tr-TR" sz="2000" dirty="0">
                <a:solidFill>
                  <a:schemeClr val="tx2">
                    <a:lumMod val="75000"/>
                  </a:schemeClr>
                </a:solidFill>
              </a:rPr>
              <a:t> minimal </a:t>
            </a:r>
            <a:r>
              <a:rPr lang="tr-TR" sz="2000" dirty="0" err="1">
                <a:solidFill>
                  <a:schemeClr val="tx2">
                    <a:lumMod val="75000"/>
                  </a:schemeClr>
                </a:solidFill>
              </a:rPr>
              <a:t>friction</a:t>
            </a:r>
            <a:r>
              <a:rPr lang="tr-TR" sz="2000" dirty="0">
                <a:solidFill>
                  <a:schemeClr val="tx2">
                    <a:lumMod val="75000"/>
                  </a:schemeClr>
                </a:solidFill>
              </a:rPr>
              <a:t>; </a:t>
            </a:r>
          </a:p>
          <a:p>
            <a:r>
              <a:rPr lang="tr-TR" sz="2000" dirty="0" err="1">
                <a:solidFill>
                  <a:schemeClr val="tx2">
                    <a:lumMod val="75000"/>
                  </a:schemeClr>
                </a:solidFill>
              </a:rPr>
              <a:t>cause</a:t>
            </a:r>
            <a:r>
              <a:rPr lang="tr-TR" sz="2000" dirty="0">
                <a:solidFill>
                  <a:schemeClr val="tx2">
                    <a:lumMod val="75000"/>
                  </a:schemeClr>
                </a:solidFill>
              </a:rPr>
              <a:t> </a:t>
            </a:r>
            <a:r>
              <a:rPr lang="tr-TR" sz="2000" dirty="0" err="1">
                <a:solidFill>
                  <a:schemeClr val="tx2">
                    <a:lumMod val="75000"/>
                  </a:schemeClr>
                </a:solidFill>
              </a:rPr>
              <a:t>the</a:t>
            </a:r>
            <a:r>
              <a:rPr lang="tr-TR" sz="2000" dirty="0">
                <a:solidFill>
                  <a:schemeClr val="tx2">
                    <a:lumMod val="75000"/>
                  </a:schemeClr>
                </a:solidFill>
              </a:rPr>
              <a:t> </a:t>
            </a:r>
            <a:r>
              <a:rPr lang="tr-TR" sz="2000" dirty="0" err="1">
                <a:solidFill>
                  <a:schemeClr val="tx2">
                    <a:lumMod val="75000"/>
                  </a:schemeClr>
                </a:solidFill>
              </a:rPr>
              <a:t>least</a:t>
            </a:r>
            <a:r>
              <a:rPr lang="tr-TR" sz="2000" dirty="0">
                <a:solidFill>
                  <a:schemeClr val="tx2">
                    <a:lumMod val="75000"/>
                  </a:schemeClr>
                </a:solidFill>
              </a:rPr>
              <a:t> </a:t>
            </a:r>
            <a:r>
              <a:rPr lang="tr-TR" sz="2000" dirty="0" err="1">
                <a:solidFill>
                  <a:schemeClr val="tx2">
                    <a:lumMod val="75000"/>
                  </a:schemeClr>
                </a:solidFill>
              </a:rPr>
              <a:t>inflammatory</a:t>
            </a:r>
            <a:r>
              <a:rPr lang="tr-TR" sz="2000" dirty="0">
                <a:solidFill>
                  <a:schemeClr val="tx2">
                    <a:lumMod val="75000"/>
                  </a:schemeClr>
                </a:solidFill>
              </a:rPr>
              <a:t> </a:t>
            </a:r>
            <a:r>
              <a:rPr lang="tr-TR" sz="2000" dirty="0" err="1">
                <a:solidFill>
                  <a:schemeClr val="tx2">
                    <a:lumMod val="75000"/>
                  </a:schemeClr>
                </a:solidFill>
              </a:rPr>
              <a:t>reaction</a:t>
            </a:r>
            <a:r>
              <a:rPr lang="tr-TR" sz="2000" dirty="0">
                <a:solidFill>
                  <a:schemeClr val="tx2">
                    <a:lumMod val="75000"/>
                  </a:schemeClr>
                </a:solidFill>
              </a:rPr>
              <a:t> </a:t>
            </a:r>
            <a:r>
              <a:rPr lang="tr-TR" sz="2000" dirty="0" err="1">
                <a:solidFill>
                  <a:schemeClr val="tx2">
                    <a:lumMod val="75000"/>
                  </a:schemeClr>
                </a:solidFill>
              </a:rPr>
              <a:t>possible</a:t>
            </a:r>
            <a:r>
              <a:rPr lang="tr-TR" sz="2000" dirty="0">
                <a:solidFill>
                  <a:schemeClr val="tx2">
                    <a:lumMod val="75000"/>
                  </a:schemeClr>
                </a:solidFill>
              </a:rPr>
              <a:t>; </a:t>
            </a:r>
          </a:p>
          <a:p>
            <a:r>
              <a:rPr lang="tr-TR" sz="2000" dirty="0" err="1">
                <a:solidFill>
                  <a:schemeClr val="tx2">
                    <a:lumMod val="75000"/>
                  </a:schemeClr>
                </a:solidFill>
              </a:rPr>
              <a:t>and</a:t>
            </a:r>
            <a:r>
              <a:rPr lang="tr-TR" sz="2000" dirty="0">
                <a:solidFill>
                  <a:schemeClr val="tx2">
                    <a:lumMod val="75000"/>
                  </a:schemeClr>
                </a:solidFill>
              </a:rPr>
              <a:t> </a:t>
            </a:r>
            <a:r>
              <a:rPr lang="tr-TR" sz="2000" dirty="0" err="1">
                <a:solidFill>
                  <a:schemeClr val="tx2">
                    <a:lumMod val="75000"/>
                  </a:schemeClr>
                </a:solidFill>
              </a:rPr>
              <a:t>have</a:t>
            </a:r>
            <a:r>
              <a:rPr lang="tr-TR" sz="2000" dirty="0">
                <a:solidFill>
                  <a:schemeClr val="tx2">
                    <a:lumMod val="75000"/>
                  </a:schemeClr>
                </a:solidFill>
              </a:rPr>
              <a:t> a </a:t>
            </a:r>
            <a:r>
              <a:rPr lang="tr-TR" sz="2000" dirty="0" err="1">
                <a:solidFill>
                  <a:schemeClr val="tx2">
                    <a:lumMod val="75000"/>
                  </a:schemeClr>
                </a:solidFill>
              </a:rPr>
              <a:t>low</a:t>
            </a:r>
            <a:r>
              <a:rPr lang="tr-TR" sz="2000" dirty="0">
                <a:solidFill>
                  <a:schemeClr val="tx2">
                    <a:lumMod val="75000"/>
                  </a:schemeClr>
                </a:solidFill>
              </a:rPr>
              <a:t> </a:t>
            </a:r>
            <a:r>
              <a:rPr lang="tr-TR" sz="2000" dirty="0" err="1">
                <a:solidFill>
                  <a:schemeClr val="tx2">
                    <a:lumMod val="75000"/>
                  </a:schemeClr>
                </a:solidFill>
              </a:rPr>
              <a:t>cost</a:t>
            </a:r>
            <a:r>
              <a:rPr lang="tr-TR" sz="2000" dirty="0">
                <a:solidFill>
                  <a:schemeClr val="tx2">
                    <a:lumMod val="75000"/>
                  </a:schemeClr>
                </a:solidFill>
              </a:rPr>
              <a:t>. </a:t>
            </a:r>
          </a:p>
          <a:p>
            <a:endParaRPr lang="tr-TR" dirty="0">
              <a:solidFill>
                <a:schemeClr val="tx2">
                  <a:lumMod val="75000"/>
                </a:schemeClr>
              </a:solidFill>
            </a:endParaRPr>
          </a:p>
        </p:txBody>
      </p:sp>
    </p:spTree>
    <p:extLst>
      <p:ext uri="{BB962C8B-B14F-4D97-AF65-F5344CB8AC3E}">
        <p14:creationId xmlns:p14="http://schemas.microsoft.com/office/powerpoint/2010/main" val="197442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00C2350-283A-0B4C-8CDE-1E1BBEEC38E4}"/>
              </a:ext>
            </a:extLst>
          </p:cNvPr>
          <p:cNvSpPr>
            <a:spLocks noGrp="1"/>
          </p:cNvSpPr>
          <p:nvPr>
            <p:ph type="title"/>
          </p:nvPr>
        </p:nvSpPr>
        <p:spPr>
          <a:xfrm>
            <a:off x="1259893" y="3101093"/>
            <a:ext cx="2454052" cy="3029344"/>
          </a:xfrm>
        </p:spPr>
        <p:txBody>
          <a:bodyPr>
            <a:normAutofit/>
          </a:bodyPr>
          <a:lstStyle/>
          <a:p>
            <a:r>
              <a:rPr lang="tr-TR" sz="3200" dirty="0">
                <a:solidFill>
                  <a:schemeClr val="bg1"/>
                </a:solidFill>
              </a:rPr>
              <a:t>Silk </a:t>
            </a:r>
            <a:br>
              <a:rPr lang="tr-TR" sz="3200" dirty="0">
                <a:solidFill>
                  <a:schemeClr val="bg1"/>
                </a:solidFill>
              </a:rPr>
            </a:br>
            <a:endParaRPr lang="tr-TR" sz="3200"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E422BB7-96B6-6744-B3C8-46D8F43E6DEB}"/>
              </a:ext>
            </a:extLst>
          </p:cNvPr>
          <p:cNvSpPr>
            <a:spLocks noGrp="1"/>
          </p:cNvSpPr>
          <p:nvPr>
            <p:ph idx="1"/>
          </p:nvPr>
        </p:nvSpPr>
        <p:spPr>
          <a:xfrm>
            <a:off x="4706578" y="678622"/>
            <a:ext cx="6798033" cy="5321500"/>
          </a:xfrm>
        </p:spPr>
        <p:txBody>
          <a:bodyPr anchor="ctr">
            <a:normAutofit lnSpcReduction="10000"/>
          </a:bodyPr>
          <a:lstStyle/>
          <a:p>
            <a:r>
              <a:rPr lang="tr-TR" dirty="0"/>
              <a:t>is </a:t>
            </a:r>
            <a:r>
              <a:rPr lang="tr-TR" dirty="0" err="1"/>
              <a:t>the</a:t>
            </a:r>
            <a:r>
              <a:rPr lang="tr-TR" dirty="0"/>
              <a:t> </a:t>
            </a:r>
            <a:r>
              <a:rPr lang="tr-TR" dirty="0" err="1"/>
              <a:t>only</a:t>
            </a:r>
            <a:r>
              <a:rPr lang="tr-TR" dirty="0"/>
              <a:t> </a:t>
            </a:r>
            <a:r>
              <a:rPr lang="tr-TR" dirty="0" err="1"/>
              <a:t>natural</a:t>
            </a:r>
            <a:r>
              <a:rPr lang="tr-TR" dirty="0"/>
              <a:t> </a:t>
            </a:r>
            <a:r>
              <a:rPr lang="tr-TR" dirty="0" err="1"/>
              <a:t>nonabsorbable</a:t>
            </a:r>
            <a:r>
              <a:rPr lang="tr-TR" dirty="0"/>
              <a:t> </a:t>
            </a:r>
            <a:r>
              <a:rPr lang="tr-TR" dirty="0" err="1"/>
              <a:t>suture</a:t>
            </a:r>
            <a:r>
              <a:rPr lang="tr-TR" dirty="0"/>
              <a:t> </a:t>
            </a:r>
            <a:r>
              <a:rPr lang="tr-TR" dirty="0" err="1"/>
              <a:t>material</a:t>
            </a:r>
            <a:r>
              <a:rPr lang="tr-TR" dirty="0"/>
              <a:t> in </a:t>
            </a:r>
            <a:r>
              <a:rPr lang="tr-TR" dirty="0" err="1"/>
              <a:t>common</a:t>
            </a:r>
            <a:r>
              <a:rPr lang="tr-TR" dirty="0"/>
              <a:t> </a:t>
            </a:r>
            <a:r>
              <a:rPr lang="tr-TR" dirty="0" err="1"/>
              <a:t>use</a:t>
            </a:r>
            <a:r>
              <a:rPr lang="tr-TR" dirty="0"/>
              <a:t> </a:t>
            </a:r>
            <a:r>
              <a:rPr lang="tr-TR" dirty="0" err="1"/>
              <a:t>today</a:t>
            </a:r>
            <a:r>
              <a:rPr lang="tr-TR" dirty="0"/>
              <a:t>. </a:t>
            </a:r>
          </a:p>
          <a:p>
            <a:r>
              <a:rPr lang="tr-TR" dirty="0"/>
              <a:t> is a </a:t>
            </a:r>
            <a:r>
              <a:rPr lang="tr-TR" dirty="0" err="1"/>
              <a:t>braided</a:t>
            </a:r>
            <a:r>
              <a:rPr lang="tr-TR" dirty="0"/>
              <a:t> </a:t>
            </a:r>
            <a:r>
              <a:rPr lang="tr-TR" dirty="0" err="1"/>
              <a:t>multifilament</a:t>
            </a:r>
            <a:r>
              <a:rPr lang="tr-TR" dirty="0"/>
              <a:t> </a:t>
            </a:r>
            <a:r>
              <a:rPr lang="tr-TR" dirty="0" err="1"/>
              <a:t>suture</a:t>
            </a:r>
            <a:r>
              <a:rPr lang="tr-TR" dirty="0"/>
              <a:t> </a:t>
            </a:r>
            <a:r>
              <a:rPr lang="tr-TR" dirty="0" err="1"/>
              <a:t>made</a:t>
            </a:r>
            <a:r>
              <a:rPr lang="tr-TR" dirty="0"/>
              <a:t> </a:t>
            </a:r>
            <a:r>
              <a:rPr lang="tr-TR" dirty="0" err="1"/>
              <a:t>from</a:t>
            </a:r>
            <a:r>
              <a:rPr lang="tr-TR" dirty="0"/>
              <a:t> </a:t>
            </a:r>
            <a:r>
              <a:rPr lang="tr-TR" dirty="0" err="1"/>
              <a:t>the</a:t>
            </a:r>
            <a:r>
              <a:rPr lang="tr-TR" dirty="0"/>
              <a:t> </a:t>
            </a:r>
            <a:r>
              <a:rPr lang="tr-TR" dirty="0" err="1"/>
              <a:t>cocoon</a:t>
            </a:r>
            <a:r>
              <a:rPr lang="tr-TR" dirty="0"/>
              <a:t> of </a:t>
            </a:r>
            <a:r>
              <a:rPr lang="tr-TR" dirty="0" err="1"/>
              <a:t>the</a:t>
            </a:r>
            <a:r>
              <a:rPr lang="tr-TR" dirty="0"/>
              <a:t> silk </a:t>
            </a:r>
            <a:r>
              <a:rPr lang="tr-TR" dirty="0" err="1"/>
              <a:t>worm</a:t>
            </a:r>
            <a:r>
              <a:rPr lang="tr-TR" dirty="0"/>
              <a:t>.</a:t>
            </a:r>
          </a:p>
          <a:p>
            <a:r>
              <a:rPr lang="tr-TR" dirty="0"/>
              <a:t> </a:t>
            </a:r>
            <a:r>
              <a:rPr lang="tr-TR" dirty="0" err="1"/>
              <a:t>elicits</a:t>
            </a:r>
            <a:r>
              <a:rPr lang="tr-TR" dirty="0"/>
              <a:t> </a:t>
            </a:r>
            <a:r>
              <a:rPr lang="tr-TR" dirty="0" err="1"/>
              <a:t>intense</a:t>
            </a:r>
            <a:r>
              <a:rPr lang="tr-TR" dirty="0"/>
              <a:t> </a:t>
            </a:r>
            <a:r>
              <a:rPr lang="tr-TR" dirty="0" err="1"/>
              <a:t>inflammatory</a:t>
            </a:r>
            <a:r>
              <a:rPr lang="tr-TR" dirty="0"/>
              <a:t> </a:t>
            </a:r>
            <a:r>
              <a:rPr lang="tr-TR" dirty="0" err="1"/>
              <a:t>reaction</a:t>
            </a:r>
            <a:r>
              <a:rPr lang="tr-TR" dirty="0"/>
              <a:t> </a:t>
            </a:r>
            <a:r>
              <a:rPr lang="tr-TR" dirty="0" err="1"/>
              <a:t>and</a:t>
            </a:r>
            <a:r>
              <a:rPr lang="tr-TR" dirty="0"/>
              <a:t> has </a:t>
            </a:r>
            <a:r>
              <a:rPr lang="tr-TR" dirty="0" err="1"/>
              <a:t>marked</a:t>
            </a:r>
            <a:r>
              <a:rPr lang="tr-TR" dirty="0"/>
              <a:t> </a:t>
            </a:r>
            <a:r>
              <a:rPr lang="tr-TR" dirty="0" err="1"/>
              <a:t>capillarity</a:t>
            </a:r>
            <a:r>
              <a:rPr lang="tr-TR" dirty="0"/>
              <a:t>.</a:t>
            </a:r>
          </a:p>
          <a:p>
            <a:r>
              <a:rPr lang="tr-TR" dirty="0"/>
              <a:t> </a:t>
            </a:r>
            <a:r>
              <a:rPr lang="tr-TR" dirty="0" err="1"/>
              <a:t>It</a:t>
            </a:r>
            <a:r>
              <a:rPr lang="tr-TR" dirty="0"/>
              <a:t> is </a:t>
            </a:r>
            <a:r>
              <a:rPr lang="tr-TR" dirty="0" err="1"/>
              <a:t>inexpensive</a:t>
            </a:r>
            <a:r>
              <a:rPr lang="tr-TR" dirty="0"/>
              <a:t>, has </a:t>
            </a:r>
            <a:r>
              <a:rPr lang="tr-TR" dirty="0" err="1"/>
              <a:t>excellent</a:t>
            </a:r>
            <a:r>
              <a:rPr lang="tr-TR" dirty="0"/>
              <a:t> </a:t>
            </a:r>
            <a:r>
              <a:rPr lang="tr-TR" dirty="0" err="1"/>
              <a:t>handling</a:t>
            </a:r>
            <a:r>
              <a:rPr lang="tr-TR" dirty="0"/>
              <a:t> </a:t>
            </a:r>
            <a:r>
              <a:rPr lang="tr-TR" dirty="0" err="1"/>
              <a:t>characteristics</a:t>
            </a:r>
            <a:r>
              <a:rPr lang="tr-TR" dirty="0"/>
              <a:t>, </a:t>
            </a:r>
            <a:r>
              <a:rPr lang="tr-TR" dirty="0" err="1"/>
              <a:t>and</a:t>
            </a:r>
            <a:r>
              <a:rPr lang="tr-TR" dirty="0"/>
              <a:t> has </a:t>
            </a:r>
            <a:r>
              <a:rPr lang="tr-TR" dirty="0" err="1"/>
              <a:t>excellent</a:t>
            </a:r>
            <a:r>
              <a:rPr lang="tr-TR" dirty="0"/>
              <a:t> </a:t>
            </a:r>
            <a:r>
              <a:rPr lang="tr-TR" dirty="0" err="1"/>
              <a:t>knot</a:t>
            </a:r>
            <a:r>
              <a:rPr lang="tr-TR" dirty="0"/>
              <a:t> </a:t>
            </a:r>
            <a:r>
              <a:rPr lang="tr-TR" dirty="0" err="1"/>
              <a:t>security</a:t>
            </a:r>
            <a:r>
              <a:rPr lang="tr-TR" dirty="0"/>
              <a:t>. </a:t>
            </a:r>
          </a:p>
          <a:p>
            <a:r>
              <a:rPr lang="tr-TR" dirty="0" err="1"/>
              <a:t>must</a:t>
            </a:r>
            <a:r>
              <a:rPr lang="tr-TR" dirty="0"/>
              <a:t> not be </a:t>
            </a:r>
            <a:r>
              <a:rPr lang="tr-TR" dirty="0" err="1"/>
              <a:t>applied</a:t>
            </a:r>
            <a:r>
              <a:rPr lang="tr-TR" dirty="0"/>
              <a:t> in </a:t>
            </a:r>
            <a:r>
              <a:rPr lang="tr-TR" dirty="0" err="1"/>
              <a:t>infected</a:t>
            </a:r>
            <a:r>
              <a:rPr lang="tr-TR" dirty="0"/>
              <a:t> </a:t>
            </a:r>
            <a:r>
              <a:rPr lang="tr-TR" dirty="0" err="1"/>
              <a:t>tissues</a:t>
            </a:r>
            <a:r>
              <a:rPr lang="tr-TR" dirty="0"/>
              <a:t> since it </a:t>
            </a:r>
            <a:r>
              <a:rPr lang="tr-TR" dirty="0" err="1"/>
              <a:t>will</a:t>
            </a:r>
            <a:r>
              <a:rPr lang="tr-TR" dirty="0"/>
              <a:t> </a:t>
            </a:r>
            <a:r>
              <a:rPr lang="tr-TR" dirty="0" err="1"/>
              <a:t>decrease</a:t>
            </a:r>
            <a:r>
              <a:rPr lang="tr-TR" dirty="0"/>
              <a:t> </a:t>
            </a:r>
            <a:r>
              <a:rPr lang="tr-TR" dirty="0" err="1"/>
              <a:t>the</a:t>
            </a:r>
            <a:r>
              <a:rPr lang="tr-TR" dirty="0"/>
              <a:t> </a:t>
            </a:r>
            <a:r>
              <a:rPr lang="tr-TR" dirty="0" err="1"/>
              <a:t>number</a:t>
            </a:r>
            <a:r>
              <a:rPr lang="tr-TR" dirty="0"/>
              <a:t> of </a:t>
            </a:r>
            <a:r>
              <a:rPr lang="tr-TR" dirty="0" err="1"/>
              <a:t>bacteria</a:t>
            </a:r>
            <a:r>
              <a:rPr lang="tr-TR" dirty="0"/>
              <a:t> </a:t>
            </a:r>
            <a:r>
              <a:rPr lang="tr-TR" dirty="0" err="1"/>
              <a:t>necessary</a:t>
            </a:r>
            <a:r>
              <a:rPr lang="tr-TR" dirty="0"/>
              <a:t> </a:t>
            </a:r>
            <a:r>
              <a:rPr lang="tr-TR" dirty="0" err="1"/>
              <a:t>to</a:t>
            </a:r>
            <a:r>
              <a:rPr lang="tr-TR" dirty="0"/>
              <a:t> </a:t>
            </a:r>
            <a:r>
              <a:rPr lang="tr-TR" dirty="0" err="1"/>
              <a:t>cause</a:t>
            </a:r>
            <a:r>
              <a:rPr lang="tr-TR" dirty="0"/>
              <a:t> a </a:t>
            </a:r>
            <a:r>
              <a:rPr lang="tr-TR" dirty="0" err="1"/>
              <a:t>wound</a:t>
            </a:r>
            <a:r>
              <a:rPr lang="tr-TR" dirty="0"/>
              <a:t> </a:t>
            </a:r>
            <a:r>
              <a:rPr lang="tr-TR" dirty="0" err="1"/>
              <a:t>infection</a:t>
            </a:r>
            <a:r>
              <a:rPr lang="tr-TR" dirty="0"/>
              <a:t>. </a:t>
            </a:r>
          </a:p>
          <a:p>
            <a:r>
              <a:rPr lang="tr-TR" dirty="0"/>
              <a:t>can </a:t>
            </a:r>
            <a:r>
              <a:rPr lang="tr-TR" dirty="0" err="1"/>
              <a:t>cause</a:t>
            </a:r>
            <a:r>
              <a:rPr lang="tr-TR" dirty="0"/>
              <a:t> </a:t>
            </a:r>
            <a:r>
              <a:rPr lang="tr-TR" dirty="0" err="1"/>
              <a:t>granulomas</a:t>
            </a:r>
            <a:r>
              <a:rPr lang="tr-TR" dirty="0"/>
              <a:t> </a:t>
            </a:r>
            <a:r>
              <a:rPr lang="tr-TR" dirty="0" err="1"/>
              <a:t>when</a:t>
            </a:r>
            <a:r>
              <a:rPr lang="tr-TR" dirty="0"/>
              <a:t> </a:t>
            </a:r>
            <a:r>
              <a:rPr lang="tr-TR" dirty="0" err="1"/>
              <a:t>used</a:t>
            </a:r>
            <a:r>
              <a:rPr lang="tr-TR" dirty="0"/>
              <a:t> in </a:t>
            </a:r>
            <a:r>
              <a:rPr lang="tr-TR" dirty="0" err="1"/>
              <a:t>hollow</a:t>
            </a:r>
            <a:r>
              <a:rPr lang="tr-TR" dirty="0"/>
              <a:t> </a:t>
            </a:r>
            <a:r>
              <a:rPr lang="tr-TR" dirty="0" err="1"/>
              <a:t>viscera</a:t>
            </a:r>
            <a:r>
              <a:rPr lang="tr-TR" dirty="0"/>
              <a:t>. </a:t>
            </a:r>
          </a:p>
          <a:p>
            <a:r>
              <a:rPr lang="tr-TR" dirty="0" err="1"/>
              <a:t>loses</a:t>
            </a:r>
            <a:r>
              <a:rPr lang="tr-TR" dirty="0"/>
              <a:t> </a:t>
            </a:r>
            <a:r>
              <a:rPr lang="tr-TR" dirty="0" err="1"/>
              <a:t>most</a:t>
            </a:r>
            <a:r>
              <a:rPr lang="tr-TR" dirty="0"/>
              <a:t> of </a:t>
            </a:r>
            <a:r>
              <a:rPr lang="tr-TR" dirty="0" err="1"/>
              <a:t>its</a:t>
            </a:r>
            <a:r>
              <a:rPr lang="tr-TR" dirty="0"/>
              <a:t> tensile </a:t>
            </a:r>
            <a:r>
              <a:rPr lang="tr-TR" dirty="0" err="1"/>
              <a:t>strength</a:t>
            </a:r>
            <a:r>
              <a:rPr lang="tr-TR" dirty="0"/>
              <a:t> in 6 </a:t>
            </a:r>
            <a:r>
              <a:rPr lang="tr-TR" dirty="0" err="1"/>
              <a:t>months</a:t>
            </a:r>
            <a:r>
              <a:rPr lang="tr-TR" dirty="0"/>
              <a:t>. </a:t>
            </a:r>
          </a:p>
          <a:p>
            <a:r>
              <a:rPr lang="tr-TR" dirty="0" err="1"/>
              <a:t>Today</a:t>
            </a:r>
            <a:r>
              <a:rPr lang="tr-TR" dirty="0"/>
              <a:t>, silk is </a:t>
            </a:r>
            <a:r>
              <a:rPr lang="tr-TR" dirty="0" err="1"/>
              <a:t>still</a:t>
            </a:r>
            <a:r>
              <a:rPr lang="tr-TR" dirty="0"/>
              <a:t> </a:t>
            </a:r>
            <a:r>
              <a:rPr lang="tr-TR" dirty="0" err="1"/>
              <a:t>commonly</a:t>
            </a:r>
            <a:r>
              <a:rPr lang="tr-TR" dirty="0"/>
              <a:t> </a:t>
            </a:r>
            <a:r>
              <a:rPr lang="tr-TR" dirty="0" err="1"/>
              <a:t>used</a:t>
            </a:r>
            <a:r>
              <a:rPr lang="tr-TR" dirty="0"/>
              <a:t> in </a:t>
            </a:r>
            <a:r>
              <a:rPr lang="tr-TR" dirty="0" err="1"/>
              <a:t>vascular</a:t>
            </a:r>
            <a:r>
              <a:rPr lang="tr-TR" dirty="0"/>
              <a:t> </a:t>
            </a:r>
            <a:r>
              <a:rPr lang="tr-TR" dirty="0" err="1"/>
              <a:t>surgery</a:t>
            </a:r>
            <a:r>
              <a:rPr lang="tr-TR" dirty="0"/>
              <a:t> (not as </a:t>
            </a:r>
            <a:r>
              <a:rPr lang="tr-TR" dirty="0" err="1"/>
              <a:t>vascular</a:t>
            </a:r>
            <a:r>
              <a:rPr lang="tr-TR" dirty="0"/>
              <a:t> </a:t>
            </a:r>
            <a:r>
              <a:rPr lang="tr-TR" dirty="0" err="1"/>
              <a:t>grafts</a:t>
            </a:r>
            <a:r>
              <a:rPr lang="tr-TR" dirty="0"/>
              <a:t>) </a:t>
            </a:r>
            <a:r>
              <a:rPr lang="tr-TR" dirty="0" err="1"/>
              <a:t>and</a:t>
            </a:r>
            <a:r>
              <a:rPr lang="tr-TR" dirty="0"/>
              <a:t> as </a:t>
            </a:r>
            <a:r>
              <a:rPr lang="tr-TR" dirty="0" err="1"/>
              <a:t>inexpensive</a:t>
            </a:r>
            <a:r>
              <a:rPr lang="tr-TR" dirty="0"/>
              <a:t> </a:t>
            </a:r>
            <a:r>
              <a:rPr lang="tr-TR" dirty="0" err="1"/>
              <a:t>and</a:t>
            </a:r>
            <a:r>
              <a:rPr lang="tr-TR" dirty="0"/>
              <a:t> </a:t>
            </a:r>
            <a:r>
              <a:rPr lang="tr-TR" dirty="0" err="1"/>
              <a:t>dependable</a:t>
            </a:r>
            <a:r>
              <a:rPr lang="tr-TR" dirty="0"/>
              <a:t> </a:t>
            </a:r>
            <a:r>
              <a:rPr lang="tr-TR" dirty="0" err="1"/>
              <a:t>ligature</a:t>
            </a:r>
            <a:r>
              <a:rPr lang="tr-TR" dirty="0"/>
              <a:t> </a:t>
            </a:r>
            <a:r>
              <a:rPr lang="tr-TR" dirty="0" err="1"/>
              <a:t>material</a:t>
            </a:r>
            <a:r>
              <a:rPr lang="tr-TR" dirty="0"/>
              <a:t>. </a:t>
            </a:r>
          </a:p>
          <a:p>
            <a:endParaRPr lang="tr-TR" dirty="0"/>
          </a:p>
        </p:txBody>
      </p:sp>
    </p:spTree>
    <p:extLst>
      <p:ext uri="{BB962C8B-B14F-4D97-AF65-F5344CB8AC3E}">
        <p14:creationId xmlns:p14="http://schemas.microsoft.com/office/powerpoint/2010/main" val="2011983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A112573-4DD5-9740-B53E-8341D5DF8ABA}"/>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Polyester </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336C461-396A-A348-BDBC-6DA9206AAC05}"/>
              </a:ext>
            </a:extLst>
          </p:cNvPr>
          <p:cNvSpPr>
            <a:spLocks noGrp="1"/>
          </p:cNvSpPr>
          <p:nvPr>
            <p:ph idx="1"/>
          </p:nvPr>
        </p:nvSpPr>
        <p:spPr>
          <a:xfrm>
            <a:off x="4501401" y="768250"/>
            <a:ext cx="6798033" cy="5321500"/>
          </a:xfrm>
        </p:spPr>
        <p:txBody>
          <a:bodyPr anchor="ctr">
            <a:normAutofit/>
          </a:bodyPr>
          <a:lstStyle/>
          <a:p>
            <a:r>
              <a:rPr lang="tr-TR" dirty="0"/>
              <a:t>is a </a:t>
            </a:r>
            <a:r>
              <a:rPr lang="tr-TR" dirty="0" err="1"/>
              <a:t>nonabsorbable</a:t>
            </a:r>
            <a:r>
              <a:rPr lang="tr-TR" dirty="0"/>
              <a:t> </a:t>
            </a:r>
            <a:r>
              <a:rPr lang="tr-TR" dirty="0" err="1"/>
              <a:t>multifilament</a:t>
            </a:r>
            <a:r>
              <a:rPr lang="tr-TR" dirty="0"/>
              <a:t> </a:t>
            </a:r>
            <a:r>
              <a:rPr lang="tr-TR" dirty="0" err="1"/>
              <a:t>material</a:t>
            </a:r>
            <a:r>
              <a:rPr lang="tr-TR" dirty="0"/>
              <a:t> </a:t>
            </a:r>
            <a:r>
              <a:rPr lang="tr-TR" dirty="0" err="1"/>
              <a:t>made</a:t>
            </a:r>
            <a:r>
              <a:rPr lang="tr-TR" dirty="0"/>
              <a:t> </a:t>
            </a:r>
            <a:r>
              <a:rPr lang="tr-TR" dirty="0" err="1"/>
              <a:t>from</a:t>
            </a:r>
            <a:r>
              <a:rPr lang="tr-TR" dirty="0"/>
              <a:t> </a:t>
            </a:r>
            <a:r>
              <a:rPr lang="tr-TR" dirty="0" err="1"/>
              <a:t>polyethylene</a:t>
            </a:r>
            <a:r>
              <a:rPr lang="tr-TR" dirty="0"/>
              <a:t> </a:t>
            </a:r>
            <a:r>
              <a:rPr lang="tr-TR" dirty="0" err="1"/>
              <a:t>terephthalate</a:t>
            </a:r>
            <a:r>
              <a:rPr lang="tr-TR" dirty="0"/>
              <a:t>. </a:t>
            </a:r>
          </a:p>
          <a:p>
            <a:r>
              <a:rPr lang="tr-TR" dirty="0"/>
              <a:t> is </a:t>
            </a:r>
            <a:r>
              <a:rPr lang="tr-TR" dirty="0" err="1"/>
              <a:t>stronger</a:t>
            </a:r>
            <a:r>
              <a:rPr lang="tr-TR" dirty="0"/>
              <a:t> </a:t>
            </a:r>
            <a:r>
              <a:rPr lang="tr-TR" dirty="0" err="1"/>
              <a:t>than</a:t>
            </a:r>
            <a:r>
              <a:rPr lang="tr-TR" dirty="0"/>
              <a:t> </a:t>
            </a:r>
            <a:r>
              <a:rPr lang="tr-TR" dirty="0" err="1"/>
              <a:t>surgical</a:t>
            </a:r>
            <a:r>
              <a:rPr lang="tr-TR" dirty="0"/>
              <a:t> gut </a:t>
            </a:r>
            <a:r>
              <a:rPr lang="tr-TR" dirty="0" err="1"/>
              <a:t>and</a:t>
            </a:r>
            <a:r>
              <a:rPr lang="tr-TR" dirty="0"/>
              <a:t> silk </a:t>
            </a:r>
            <a:r>
              <a:rPr lang="tr-TR" dirty="0" err="1"/>
              <a:t>and</a:t>
            </a:r>
            <a:r>
              <a:rPr lang="tr-TR" dirty="0"/>
              <a:t> </a:t>
            </a:r>
            <a:r>
              <a:rPr lang="tr-TR" dirty="0" err="1"/>
              <a:t>does</a:t>
            </a:r>
            <a:r>
              <a:rPr lang="tr-TR" dirty="0"/>
              <a:t> not </a:t>
            </a:r>
            <a:r>
              <a:rPr lang="tr-TR" dirty="0" err="1"/>
              <a:t>lose</a:t>
            </a:r>
            <a:r>
              <a:rPr lang="tr-TR" dirty="0"/>
              <a:t> </a:t>
            </a:r>
            <a:r>
              <a:rPr lang="tr-TR" dirty="0" err="1"/>
              <a:t>significant</a:t>
            </a:r>
            <a:r>
              <a:rPr lang="tr-TR" dirty="0"/>
              <a:t> </a:t>
            </a:r>
            <a:r>
              <a:rPr lang="tr-TR" dirty="0" err="1"/>
              <a:t>strength</a:t>
            </a:r>
            <a:r>
              <a:rPr lang="tr-TR" dirty="0"/>
              <a:t> </a:t>
            </a:r>
            <a:r>
              <a:rPr lang="tr-TR" dirty="0" err="1"/>
              <a:t>over</a:t>
            </a:r>
            <a:r>
              <a:rPr lang="tr-TR" dirty="0"/>
              <a:t> time.</a:t>
            </a:r>
          </a:p>
          <a:p>
            <a:r>
              <a:rPr lang="tr-TR" dirty="0"/>
              <a:t>  </a:t>
            </a:r>
            <a:r>
              <a:rPr lang="tr-TR" dirty="0" err="1"/>
              <a:t>incites</a:t>
            </a:r>
            <a:r>
              <a:rPr lang="tr-TR" dirty="0"/>
              <a:t> a severe </a:t>
            </a:r>
            <a:r>
              <a:rPr lang="tr-TR" dirty="0" err="1"/>
              <a:t>inflammatory</a:t>
            </a:r>
            <a:r>
              <a:rPr lang="tr-TR" dirty="0"/>
              <a:t> </a:t>
            </a:r>
            <a:r>
              <a:rPr lang="tr-TR" dirty="0" err="1"/>
              <a:t>reaction</a:t>
            </a:r>
            <a:r>
              <a:rPr lang="tr-TR" dirty="0"/>
              <a:t> </a:t>
            </a:r>
            <a:r>
              <a:rPr lang="tr-TR" dirty="0" err="1"/>
              <a:t>and</a:t>
            </a:r>
            <a:r>
              <a:rPr lang="tr-TR" dirty="0"/>
              <a:t> has </a:t>
            </a:r>
            <a:r>
              <a:rPr lang="tr-TR" dirty="0" err="1"/>
              <a:t>marked</a:t>
            </a:r>
            <a:r>
              <a:rPr lang="tr-TR" dirty="0"/>
              <a:t> </a:t>
            </a:r>
            <a:r>
              <a:rPr lang="tr-TR" dirty="0" err="1"/>
              <a:t>tissue</a:t>
            </a:r>
            <a:r>
              <a:rPr lang="tr-TR" dirty="0"/>
              <a:t> </a:t>
            </a:r>
            <a:r>
              <a:rPr lang="tr-TR" dirty="0" err="1"/>
              <a:t>drag</a:t>
            </a:r>
            <a:r>
              <a:rPr lang="tr-TR" dirty="0"/>
              <a:t>.</a:t>
            </a:r>
          </a:p>
          <a:p>
            <a:r>
              <a:rPr lang="tr-TR" dirty="0"/>
              <a:t> </a:t>
            </a:r>
            <a:r>
              <a:rPr lang="tr-TR" dirty="0" err="1"/>
              <a:t>Coating</a:t>
            </a:r>
            <a:r>
              <a:rPr lang="tr-TR" dirty="0"/>
              <a:t> </a:t>
            </a:r>
            <a:r>
              <a:rPr lang="tr-TR" dirty="0" err="1"/>
              <a:t>with</a:t>
            </a:r>
            <a:r>
              <a:rPr lang="tr-TR" dirty="0"/>
              <a:t> </a:t>
            </a:r>
            <a:r>
              <a:rPr lang="tr-TR" dirty="0" err="1"/>
              <a:t>polybutilate</a:t>
            </a:r>
            <a:r>
              <a:rPr lang="tr-TR" dirty="0"/>
              <a:t> </a:t>
            </a:r>
            <a:r>
              <a:rPr lang="tr-TR" dirty="0" err="1"/>
              <a:t>decreases</a:t>
            </a:r>
            <a:r>
              <a:rPr lang="tr-TR" dirty="0"/>
              <a:t> </a:t>
            </a:r>
            <a:r>
              <a:rPr lang="tr-TR" dirty="0" err="1"/>
              <a:t>tissue</a:t>
            </a:r>
            <a:r>
              <a:rPr lang="tr-TR" dirty="0"/>
              <a:t> </a:t>
            </a:r>
            <a:r>
              <a:rPr lang="tr-TR" dirty="0" err="1"/>
              <a:t>drag</a:t>
            </a:r>
            <a:r>
              <a:rPr lang="tr-TR" dirty="0"/>
              <a:t> </a:t>
            </a:r>
            <a:r>
              <a:rPr lang="tr-TR" dirty="0" err="1"/>
              <a:t>and</a:t>
            </a:r>
            <a:r>
              <a:rPr lang="tr-TR" dirty="0"/>
              <a:t> in-</a:t>
            </a:r>
            <a:r>
              <a:rPr lang="tr-TR" dirty="0" err="1"/>
              <a:t>creases</a:t>
            </a:r>
            <a:r>
              <a:rPr lang="tr-TR" dirty="0"/>
              <a:t> </a:t>
            </a:r>
            <a:r>
              <a:rPr lang="tr-TR" dirty="0" err="1"/>
              <a:t>handling</a:t>
            </a:r>
            <a:r>
              <a:rPr lang="tr-TR" dirty="0"/>
              <a:t> </a:t>
            </a:r>
            <a:r>
              <a:rPr lang="tr-TR" dirty="0" err="1"/>
              <a:t>characteristics</a:t>
            </a:r>
            <a:r>
              <a:rPr lang="tr-TR" dirty="0"/>
              <a:t> at </a:t>
            </a:r>
            <a:r>
              <a:rPr lang="tr-TR" dirty="0" err="1"/>
              <a:t>the</a:t>
            </a:r>
            <a:r>
              <a:rPr lang="tr-TR" dirty="0"/>
              <a:t> </a:t>
            </a:r>
            <a:r>
              <a:rPr lang="tr-TR" dirty="0" err="1"/>
              <a:t>expense</a:t>
            </a:r>
            <a:r>
              <a:rPr lang="tr-TR" dirty="0"/>
              <a:t> of </a:t>
            </a:r>
            <a:r>
              <a:rPr lang="tr-TR" dirty="0" err="1"/>
              <a:t>knot</a:t>
            </a:r>
            <a:r>
              <a:rPr lang="tr-TR" dirty="0"/>
              <a:t> </a:t>
            </a:r>
            <a:r>
              <a:rPr lang="tr-TR" dirty="0" err="1"/>
              <a:t>security</a:t>
            </a:r>
            <a:r>
              <a:rPr lang="tr-TR" dirty="0"/>
              <a:t>. </a:t>
            </a:r>
          </a:p>
          <a:p>
            <a:r>
              <a:rPr lang="tr-TR" dirty="0"/>
              <a:t>Polyester </a:t>
            </a:r>
            <a:r>
              <a:rPr lang="tr-TR" dirty="0" err="1"/>
              <a:t>must</a:t>
            </a:r>
            <a:r>
              <a:rPr lang="tr-TR" dirty="0"/>
              <a:t> not be </a:t>
            </a:r>
            <a:r>
              <a:rPr lang="tr-TR" dirty="0" err="1"/>
              <a:t>used</a:t>
            </a:r>
            <a:r>
              <a:rPr lang="tr-TR" dirty="0"/>
              <a:t> in </a:t>
            </a:r>
            <a:r>
              <a:rPr lang="tr-TR" dirty="0" err="1"/>
              <a:t>infected</a:t>
            </a:r>
            <a:r>
              <a:rPr lang="tr-TR" dirty="0"/>
              <a:t> </a:t>
            </a:r>
            <a:r>
              <a:rPr lang="tr-TR" dirty="0" err="1"/>
              <a:t>wounds</a:t>
            </a:r>
            <a:r>
              <a:rPr lang="tr-TR" dirty="0"/>
              <a:t>. </a:t>
            </a:r>
          </a:p>
          <a:p>
            <a:endParaRPr lang="tr-TR" dirty="0"/>
          </a:p>
        </p:txBody>
      </p:sp>
    </p:spTree>
    <p:extLst>
      <p:ext uri="{BB962C8B-B14F-4D97-AF65-F5344CB8AC3E}">
        <p14:creationId xmlns:p14="http://schemas.microsoft.com/office/powerpoint/2010/main" val="41732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1C63F2F-AE37-C04E-AC99-F3320B679D4A}"/>
              </a:ext>
            </a:extLst>
          </p:cNvPr>
          <p:cNvSpPr>
            <a:spLocks noGrp="1"/>
          </p:cNvSpPr>
          <p:nvPr>
            <p:ph type="title"/>
          </p:nvPr>
        </p:nvSpPr>
        <p:spPr>
          <a:xfrm>
            <a:off x="1259893" y="3101093"/>
            <a:ext cx="2454052" cy="3029344"/>
          </a:xfrm>
        </p:spPr>
        <p:txBody>
          <a:bodyPr>
            <a:normAutofit/>
          </a:bodyPr>
          <a:lstStyle/>
          <a:p>
            <a:r>
              <a:rPr lang="tr-TR" sz="3000">
                <a:solidFill>
                  <a:schemeClr val="bg1"/>
                </a:solidFill>
              </a:rPr>
              <a:t>Polybutester </a:t>
            </a:r>
            <a:br>
              <a:rPr lang="tr-TR" sz="3000">
                <a:solidFill>
                  <a:schemeClr val="bg1"/>
                </a:solidFill>
              </a:rPr>
            </a:br>
            <a:endParaRPr lang="tr-TR" sz="30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4D267F5-E78B-A141-B340-62A026C24D7D}"/>
              </a:ext>
            </a:extLst>
          </p:cNvPr>
          <p:cNvSpPr>
            <a:spLocks noGrp="1"/>
          </p:cNvSpPr>
          <p:nvPr>
            <p:ph idx="1"/>
          </p:nvPr>
        </p:nvSpPr>
        <p:spPr>
          <a:xfrm>
            <a:off x="4706578" y="716722"/>
            <a:ext cx="6798033" cy="5811078"/>
          </a:xfrm>
        </p:spPr>
        <p:txBody>
          <a:bodyPr anchor="ctr">
            <a:normAutofit/>
          </a:bodyPr>
          <a:lstStyle/>
          <a:p>
            <a:r>
              <a:rPr lang="tr-TR" dirty="0"/>
              <a:t>is </a:t>
            </a:r>
            <a:r>
              <a:rPr lang="tr-TR" dirty="0" err="1"/>
              <a:t>formed</a:t>
            </a:r>
            <a:r>
              <a:rPr lang="tr-TR" dirty="0"/>
              <a:t> </a:t>
            </a:r>
            <a:r>
              <a:rPr lang="tr-TR" dirty="0" err="1"/>
              <a:t>from</a:t>
            </a:r>
            <a:r>
              <a:rPr lang="tr-TR" dirty="0"/>
              <a:t> a </a:t>
            </a:r>
            <a:r>
              <a:rPr lang="tr-TR" dirty="0" err="1"/>
              <a:t>monofilament</a:t>
            </a:r>
            <a:r>
              <a:rPr lang="tr-TR" dirty="0"/>
              <a:t> </a:t>
            </a:r>
            <a:r>
              <a:rPr lang="tr-TR" dirty="0" err="1"/>
              <a:t>copolymer</a:t>
            </a:r>
            <a:r>
              <a:rPr lang="tr-TR" dirty="0"/>
              <a:t> of </a:t>
            </a:r>
            <a:r>
              <a:rPr lang="tr-TR" dirty="0" err="1"/>
              <a:t>polybutyline</a:t>
            </a:r>
            <a:r>
              <a:rPr lang="tr-TR" dirty="0"/>
              <a:t> </a:t>
            </a:r>
            <a:r>
              <a:rPr lang="tr-TR" dirty="0" err="1"/>
              <a:t>and</a:t>
            </a:r>
            <a:r>
              <a:rPr lang="tr-TR" dirty="0"/>
              <a:t> </a:t>
            </a:r>
            <a:r>
              <a:rPr lang="tr-TR" dirty="0" err="1"/>
              <a:t>polytetramethylene</a:t>
            </a:r>
            <a:r>
              <a:rPr lang="tr-TR" dirty="0"/>
              <a:t>. </a:t>
            </a:r>
          </a:p>
          <a:p>
            <a:r>
              <a:rPr lang="tr-TR" dirty="0" err="1"/>
              <a:t>It</a:t>
            </a:r>
            <a:r>
              <a:rPr lang="tr-TR" dirty="0"/>
              <a:t> </a:t>
            </a:r>
            <a:r>
              <a:rPr lang="tr-TR" dirty="0" err="1"/>
              <a:t>elicits</a:t>
            </a:r>
            <a:r>
              <a:rPr lang="tr-TR" dirty="0"/>
              <a:t> minimal </a:t>
            </a:r>
            <a:r>
              <a:rPr lang="tr-TR" dirty="0" err="1"/>
              <a:t>tissue</a:t>
            </a:r>
            <a:r>
              <a:rPr lang="tr-TR" dirty="0"/>
              <a:t> </a:t>
            </a:r>
            <a:r>
              <a:rPr lang="tr-TR" dirty="0" err="1"/>
              <a:t>reactivity</a:t>
            </a:r>
            <a:r>
              <a:rPr lang="tr-TR" dirty="0"/>
              <a:t> </a:t>
            </a:r>
            <a:r>
              <a:rPr lang="tr-TR" dirty="0" err="1"/>
              <a:t>and</a:t>
            </a:r>
            <a:r>
              <a:rPr lang="tr-TR" dirty="0"/>
              <a:t> </a:t>
            </a:r>
            <a:r>
              <a:rPr lang="tr-TR" dirty="0" err="1"/>
              <a:t>displays</a:t>
            </a:r>
            <a:r>
              <a:rPr lang="tr-TR" dirty="0"/>
              <a:t> </a:t>
            </a:r>
            <a:r>
              <a:rPr lang="tr-TR" dirty="0" err="1"/>
              <a:t>good</a:t>
            </a:r>
            <a:r>
              <a:rPr lang="tr-TR" dirty="0"/>
              <a:t> </a:t>
            </a:r>
            <a:r>
              <a:rPr lang="tr-TR" dirty="0" err="1"/>
              <a:t>handling</a:t>
            </a:r>
            <a:r>
              <a:rPr lang="tr-TR" dirty="0"/>
              <a:t> </a:t>
            </a:r>
            <a:r>
              <a:rPr lang="tr-TR" dirty="0" err="1"/>
              <a:t>characteristics</a:t>
            </a:r>
            <a:r>
              <a:rPr lang="tr-TR" dirty="0"/>
              <a:t> </a:t>
            </a:r>
            <a:r>
              <a:rPr lang="tr-TR" dirty="0" err="1"/>
              <a:t>and</a:t>
            </a:r>
            <a:r>
              <a:rPr lang="tr-TR" dirty="0"/>
              <a:t> </a:t>
            </a:r>
            <a:r>
              <a:rPr lang="tr-TR" dirty="0" err="1"/>
              <a:t>knot</a:t>
            </a:r>
            <a:r>
              <a:rPr lang="tr-TR" dirty="0"/>
              <a:t> </a:t>
            </a:r>
            <a:r>
              <a:rPr lang="tr-TR" dirty="0" err="1"/>
              <a:t>security</a:t>
            </a:r>
            <a:r>
              <a:rPr lang="tr-TR" dirty="0"/>
              <a:t>. </a:t>
            </a:r>
          </a:p>
          <a:p>
            <a:r>
              <a:rPr lang="tr-TR" dirty="0"/>
              <a:t> has </a:t>
            </a:r>
            <a:r>
              <a:rPr lang="tr-TR" dirty="0" err="1"/>
              <a:t>high</a:t>
            </a:r>
            <a:r>
              <a:rPr lang="tr-TR" dirty="0"/>
              <a:t> </a:t>
            </a:r>
            <a:r>
              <a:rPr lang="tr-TR" dirty="0" err="1"/>
              <a:t>elasticity</a:t>
            </a:r>
            <a:r>
              <a:rPr lang="tr-TR" dirty="0"/>
              <a:t> (</a:t>
            </a:r>
            <a:r>
              <a:rPr lang="tr-TR" dirty="0" err="1"/>
              <a:t>up</a:t>
            </a:r>
            <a:r>
              <a:rPr lang="tr-TR" dirty="0"/>
              <a:t> </a:t>
            </a:r>
            <a:r>
              <a:rPr lang="tr-TR" dirty="0" err="1"/>
              <a:t>to</a:t>
            </a:r>
            <a:r>
              <a:rPr lang="tr-TR" dirty="0"/>
              <a:t> 30%) </a:t>
            </a:r>
            <a:r>
              <a:rPr lang="tr-TR" dirty="0" err="1"/>
              <a:t>without</a:t>
            </a:r>
            <a:r>
              <a:rPr lang="tr-TR" dirty="0"/>
              <a:t> </a:t>
            </a:r>
            <a:r>
              <a:rPr lang="tr-TR" dirty="0" err="1"/>
              <a:t>losing</a:t>
            </a:r>
            <a:r>
              <a:rPr lang="tr-TR" dirty="0"/>
              <a:t> tensile </a:t>
            </a:r>
            <a:r>
              <a:rPr lang="tr-TR" dirty="0" err="1"/>
              <a:t>strength</a:t>
            </a:r>
            <a:r>
              <a:rPr lang="tr-TR" dirty="0"/>
              <a:t> </a:t>
            </a:r>
            <a:r>
              <a:rPr lang="tr-TR" dirty="0" err="1"/>
              <a:t>and</a:t>
            </a:r>
            <a:r>
              <a:rPr lang="tr-TR" dirty="0"/>
              <a:t> can be </a:t>
            </a:r>
            <a:r>
              <a:rPr lang="tr-TR" dirty="0" err="1"/>
              <a:t>used</a:t>
            </a:r>
            <a:r>
              <a:rPr lang="tr-TR" dirty="0"/>
              <a:t> in </a:t>
            </a:r>
            <a:r>
              <a:rPr lang="tr-TR" dirty="0" err="1"/>
              <a:t>tissues</a:t>
            </a:r>
            <a:r>
              <a:rPr lang="tr-TR" dirty="0"/>
              <a:t> </a:t>
            </a:r>
            <a:r>
              <a:rPr lang="tr-TR" dirty="0" err="1"/>
              <a:t>where</a:t>
            </a:r>
            <a:r>
              <a:rPr lang="tr-TR" dirty="0"/>
              <a:t> </a:t>
            </a:r>
            <a:r>
              <a:rPr lang="tr-TR" dirty="0" err="1"/>
              <a:t>prolonged</a:t>
            </a:r>
            <a:r>
              <a:rPr lang="tr-TR" dirty="0"/>
              <a:t> </a:t>
            </a:r>
            <a:r>
              <a:rPr lang="tr-TR" dirty="0" err="1"/>
              <a:t>wound</a:t>
            </a:r>
            <a:r>
              <a:rPr lang="tr-TR" dirty="0"/>
              <a:t> </a:t>
            </a:r>
            <a:r>
              <a:rPr lang="tr-TR" dirty="0" err="1"/>
              <a:t>healing</a:t>
            </a:r>
            <a:r>
              <a:rPr lang="tr-TR" dirty="0"/>
              <a:t> is </a:t>
            </a:r>
            <a:r>
              <a:rPr lang="tr-TR" dirty="0" err="1"/>
              <a:t>expected</a:t>
            </a:r>
            <a:r>
              <a:rPr lang="tr-TR" dirty="0"/>
              <a:t> </a:t>
            </a:r>
            <a:r>
              <a:rPr lang="tr-TR" dirty="0" err="1"/>
              <a:t>to</a:t>
            </a:r>
            <a:r>
              <a:rPr lang="tr-TR" dirty="0"/>
              <a:t> </a:t>
            </a:r>
            <a:r>
              <a:rPr lang="tr-TR" dirty="0" err="1"/>
              <a:t>occur</a:t>
            </a:r>
            <a:r>
              <a:rPr lang="tr-TR" dirty="0"/>
              <a:t>, </a:t>
            </a:r>
            <a:r>
              <a:rPr lang="tr-TR" dirty="0" err="1"/>
              <a:t>such</a:t>
            </a:r>
            <a:r>
              <a:rPr lang="tr-TR" dirty="0"/>
              <a:t> as </a:t>
            </a:r>
            <a:r>
              <a:rPr lang="tr-TR" dirty="0" err="1"/>
              <a:t>linea</a:t>
            </a:r>
            <a:r>
              <a:rPr lang="tr-TR" dirty="0"/>
              <a:t> </a:t>
            </a:r>
            <a:r>
              <a:rPr lang="tr-TR" dirty="0" err="1"/>
              <a:t>alba</a:t>
            </a:r>
            <a:r>
              <a:rPr lang="tr-TR" dirty="0"/>
              <a:t> </a:t>
            </a:r>
            <a:r>
              <a:rPr lang="tr-TR" dirty="0" err="1"/>
              <a:t>and</a:t>
            </a:r>
            <a:r>
              <a:rPr lang="tr-TR" dirty="0"/>
              <a:t> </a:t>
            </a:r>
            <a:r>
              <a:rPr lang="tr-TR" dirty="0" err="1"/>
              <a:t>tendons</a:t>
            </a:r>
            <a:r>
              <a:rPr lang="tr-TR" dirty="0"/>
              <a:t>.</a:t>
            </a:r>
          </a:p>
          <a:p>
            <a:r>
              <a:rPr lang="tr-TR" dirty="0"/>
              <a:t> </a:t>
            </a:r>
            <a:r>
              <a:rPr lang="tr-TR" dirty="0" err="1"/>
              <a:t>In</a:t>
            </a:r>
            <a:r>
              <a:rPr lang="tr-TR" dirty="0"/>
              <a:t> </a:t>
            </a:r>
            <a:r>
              <a:rPr lang="tr-TR" dirty="0" err="1"/>
              <a:t>addition</a:t>
            </a:r>
            <a:r>
              <a:rPr lang="tr-TR" dirty="0"/>
              <a:t>, </a:t>
            </a:r>
            <a:r>
              <a:rPr lang="tr-TR" dirty="0" err="1"/>
              <a:t>because</a:t>
            </a:r>
            <a:r>
              <a:rPr lang="tr-TR" dirty="0"/>
              <a:t> </a:t>
            </a:r>
            <a:r>
              <a:rPr lang="tr-TR" dirty="0" err="1"/>
              <a:t>the</a:t>
            </a:r>
            <a:r>
              <a:rPr lang="tr-TR" dirty="0"/>
              <a:t> </a:t>
            </a:r>
            <a:r>
              <a:rPr lang="tr-TR" dirty="0" err="1"/>
              <a:t>suture</a:t>
            </a:r>
            <a:r>
              <a:rPr lang="tr-TR" dirty="0"/>
              <a:t> </a:t>
            </a:r>
            <a:r>
              <a:rPr lang="tr-TR" dirty="0" err="1"/>
              <a:t>allows</a:t>
            </a:r>
            <a:r>
              <a:rPr lang="tr-TR" dirty="0"/>
              <a:t> </a:t>
            </a:r>
            <a:r>
              <a:rPr lang="tr-TR" dirty="0" err="1"/>
              <a:t>significant</a:t>
            </a:r>
            <a:r>
              <a:rPr lang="tr-TR" dirty="0"/>
              <a:t> </a:t>
            </a:r>
            <a:r>
              <a:rPr lang="tr-TR" dirty="0" err="1"/>
              <a:t>compliance</a:t>
            </a:r>
            <a:r>
              <a:rPr lang="tr-TR" dirty="0"/>
              <a:t>, </a:t>
            </a:r>
            <a:r>
              <a:rPr lang="tr-TR" dirty="0" err="1"/>
              <a:t>polybutester</a:t>
            </a:r>
            <a:r>
              <a:rPr lang="tr-TR" dirty="0"/>
              <a:t> has </a:t>
            </a:r>
            <a:r>
              <a:rPr lang="tr-TR" dirty="0" err="1"/>
              <a:t>been</a:t>
            </a:r>
            <a:r>
              <a:rPr lang="tr-TR" dirty="0"/>
              <a:t> </a:t>
            </a:r>
            <a:r>
              <a:rPr lang="tr-TR" dirty="0" err="1"/>
              <a:t>used</a:t>
            </a:r>
            <a:r>
              <a:rPr lang="tr-TR" dirty="0"/>
              <a:t> in </a:t>
            </a:r>
            <a:r>
              <a:rPr lang="tr-TR" dirty="0" err="1"/>
              <a:t>venous</a:t>
            </a:r>
            <a:r>
              <a:rPr lang="tr-TR" dirty="0"/>
              <a:t> </a:t>
            </a:r>
            <a:r>
              <a:rPr lang="tr-TR" dirty="0" err="1"/>
              <a:t>and</a:t>
            </a:r>
            <a:r>
              <a:rPr lang="tr-TR" dirty="0"/>
              <a:t> </a:t>
            </a:r>
            <a:r>
              <a:rPr lang="tr-TR" dirty="0" err="1"/>
              <a:t>arterial</a:t>
            </a:r>
            <a:r>
              <a:rPr lang="tr-TR" dirty="0"/>
              <a:t> </a:t>
            </a:r>
            <a:r>
              <a:rPr lang="tr-TR" dirty="0" err="1"/>
              <a:t>anastomosis</a:t>
            </a:r>
            <a:r>
              <a:rPr lang="tr-TR" dirty="0"/>
              <a:t> </a:t>
            </a:r>
            <a:r>
              <a:rPr lang="tr-TR" dirty="0" err="1"/>
              <a:t>and</a:t>
            </a:r>
            <a:r>
              <a:rPr lang="tr-TR" dirty="0"/>
              <a:t> skin </a:t>
            </a:r>
          </a:p>
          <a:p>
            <a:endParaRPr lang="tr-TR" dirty="0"/>
          </a:p>
          <a:p>
            <a:endParaRPr lang="tr-TR" dirty="0"/>
          </a:p>
          <a:p>
            <a:endParaRPr lang="tr-TR" dirty="0"/>
          </a:p>
        </p:txBody>
      </p:sp>
    </p:spTree>
    <p:extLst>
      <p:ext uri="{BB962C8B-B14F-4D97-AF65-F5344CB8AC3E}">
        <p14:creationId xmlns:p14="http://schemas.microsoft.com/office/powerpoint/2010/main" val="3501293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7EA7857-21A4-1B44-A195-3B49BFAD1485}"/>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Nylon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F751003-69BA-ED4E-9A6E-C34CA87BD129}"/>
              </a:ext>
            </a:extLst>
          </p:cNvPr>
          <p:cNvSpPr>
            <a:spLocks noGrp="1"/>
          </p:cNvSpPr>
          <p:nvPr>
            <p:ph idx="1"/>
          </p:nvPr>
        </p:nvSpPr>
        <p:spPr>
          <a:xfrm>
            <a:off x="4681178" y="907222"/>
            <a:ext cx="6798033" cy="5321500"/>
          </a:xfrm>
        </p:spPr>
        <p:txBody>
          <a:bodyPr anchor="ctr">
            <a:normAutofit lnSpcReduction="10000"/>
          </a:bodyPr>
          <a:lstStyle/>
          <a:p>
            <a:r>
              <a:rPr lang="tr-TR" dirty="0"/>
              <a:t>is a </a:t>
            </a:r>
            <a:r>
              <a:rPr lang="tr-TR" dirty="0" err="1"/>
              <a:t>polyamide</a:t>
            </a:r>
            <a:r>
              <a:rPr lang="tr-TR" dirty="0"/>
              <a:t> </a:t>
            </a:r>
            <a:r>
              <a:rPr lang="tr-TR" dirty="0" err="1"/>
              <a:t>nonabsorbable</a:t>
            </a:r>
            <a:r>
              <a:rPr lang="tr-TR" dirty="0"/>
              <a:t> </a:t>
            </a:r>
            <a:r>
              <a:rPr lang="tr-TR" dirty="0" err="1"/>
              <a:t>suture</a:t>
            </a:r>
            <a:r>
              <a:rPr lang="tr-TR" dirty="0"/>
              <a:t> </a:t>
            </a:r>
            <a:r>
              <a:rPr lang="tr-TR" dirty="0" err="1"/>
              <a:t>material</a:t>
            </a:r>
            <a:r>
              <a:rPr lang="tr-TR" dirty="0"/>
              <a:t> </a:t>
            </a:r>
            <a:r>
              <a:rPr lang="tr-TR" dirty="0" err="1"/>
              <a:t>derived</a:t>
            </a:r>
            <a:r>
              <a:rPr lang="tr-TR" dirty="0"/>
              <a:t> </a:t>
            </a:r>
            <a:r>
              <a:rPr lang="tr-TR" dirty="0" err="1"/>
              <a:t>from</a:t>
            </a:r>
            <a:r>
              <a:rPr lang="tr-TR" dirty="0"/>
              <a:t> </a:t>
            </a:r>
            <a:r>
              <a:rPr lang="tr-TR" dirty="0" err="1"/>
              <a:t>hexamethylenediamine</a:t>
            </a:r>
            <a:r>
              <a:rPr lang="tr-TR" dirty="0"/>
              <a:t> </a:t>
            </a:r>
            <a:r>
              <a:rPr lang="tr-TR" dirty="0" err="1"/>
              <a:t>and</a:t>
            </a:r>
            <a:r>
              <a:rPr lang="tr-TR" dirty="0"/>
              <a:t> </a:t>
            </a:r>
            <a:r>
              <a:rPr lang="tr-TR" dirty="0" err="1"/>
              <a:t>adipic</a:t>
            </a:r>
            <a:r>
              <a:rPr lang="tr-TR" dirty="0"/>
              <a:t> </a:t>
            </a:r>
            <a:r>
              <a:rPr lang="tr-TR" dirty="0" err="1"/>
              <a:t>acid</a:t>
            </a:r>
            <a:r>
              <a:rPr lang="tr-TR" dirty="0"/>
              <a:t>. </a:t>
            </a:r>
          </a:p>
          <a:p>
            <a:r>
              <a:rPr lang="tr-TR" dirty="0" err="1"/>
              <a:t>available</a:t>
            </a:r>
            <a:r>
              <a:rPr lang="tr-TR" dirty="0"/>
              <a:t> as </a:t>
            </a:r>
            <a:r>
              <a:rPr lang="tr-TR" dirty="0" err="1"/>
              <a:t>monofilament</a:t>
            </a:r>
            <a:r>
              <a:rPr lang="tr-TR" dirty="0"/>
              <a:t> </a:t>
            </a:r>
            <a:r>
              <a:rPr lang="tr-TR" dirty="0" err="1"/>
              <a:t>and</a:t>
            </a:r>
            <a:r>
              <a:rPr lang="tr-TR" dirty="0"/>
              <a:t> </a:t>
            </a:r>
            <a:r>
              <a:rPr lang="tr-TR" dirty="0" err="1"/>
              <a:t>multifilament</a:t>
            </a:r>
            <a:r>
              <a:rPr lang="tr-TR" dirty="0"/>
              <a:t>, but </a:t>
            </a:r>
            <a:r>
              <a:rPr lang="tr-TR" dirty="0" err="1"/>
              <a:t>monofilament</a:t>
            </a:r>
            <a:r>
              <a:rPr lang="tr-TR" dirty="0"/>
              <a:t> is </a:t>
            </a:r>
            <a:r>
              <a:rPr lang="tr-TR" dirty="0" err="1"/>
              <a:t>more</a:t>
            </a:r>
            <a:r>
              <a:rPr lang="tr-TR" dirty="0"/>
              <a:t> </a:t>
            </a:r>
            <a:r>
              <a:rPr lang="tr-TR" dirty="0" err="1"/>
              <a:t>widely</a:t>
            </a:r>
            <a:r>
              <a:rPr lang="tr-TR" dirty="0"/>
              <a:t> </a:t>
            </a:r>
            <a:r>
              <a:rPr lang="tr-TR" dirty="0" err="1"/>
              <a:t>used</a:t>
            </a:r>
            <a:r>
              <a:rPr lang="tr-TR" dirty="0"/>
              <a:t>. </a:t>
            </a:r>
          </a:p>
          <a:p>
            <a:r>
              <a:rPr lang="tr-TR" dirty="0"/>
              <a:t> has </a:t>
            </a:r>
            <a:r>
              <a:rPr lang="tr-TR" dirty="0" err="1"/>
              <a:t>good</a:t>
            </a:r>
            <a:r>
              <a:rPr lang="tr-TR" dirty="0"/>
              <a:t> </a:t>
            </a:r>
            <a:r>
              <a:rPr lang="tr-TR" dirty="0" err="1"/>
              <a:t>handling</a:t>
            </a:r>
            <a:r>
              <a:rPr lang="tr-TR" dirty="0"/>
              <a:t> </a:t>
            </a:r>
            <a:r>
              <a:rPr lang="tr-TR" dirty="0" err="1"/>
              <a:t>characteristics</a:t>
            </a:r>
            <a:r>
              <a:rPr lang="tr-TR" dirty="0"/>
              <a:t> </a:t>
            </a:r>
            <a:r>
              <a:rPr lang="tr-TR" dirty="0" err="1"/>
              <a:t>and</a:t>
            </a:r>
            <a:r>
              <a:rPr lang="tr-TR" dirty="0"/>
              <a:t> </a:t>
            </a:r>
            <a:r>
              <a:rPr lang="tr-TR" dirty="0" err="1"/>
              <a:t>knot</a:t>
            </a:r>
            <a:r>
              <a:rPr lang="tr-TR" dirty="0"/>
              <a:t> </a:t>
            </a:r>
            <a:r>
              <a:rPr lang="tr-TR" dirty="0" err="1"/>
              <a:t>security</a:t>
            </a:r>
            <a:r>
              <a:rPr lang="tr-TR" dirty="0"/>
              <a:t>, </a:t>
            </a:r>
            <a:r>
              <a:rPr lang="tr-TR" dirty="0" err="1"/>
              <a:t>although</a:t>
            </a:r>
            <a:r>
              <a:rPr lang="tr-TR" dirty="0"/>
              <a:t> </a:t>
            </a:r>
            <a:r>
              <a:rPr lang="tr-TR" dirty="0" err="1"/>
              <a:t>memory</a:t>
            </a:r>
            <a:r>
              <a:rPr lang="tr-TR" dirty="0"/>
              <a:t> </a:t>
            </a:r>
            <a:r>
              <a:rPr lang="tr-TR" dirty="0" err="1"/>
              <a:t>and</a:t>
            </a:r>
            <a:r>
              <a:rPr lang="tr-TR" dirty="0"/>
              <a:t> </a:t>
            </a:r>
            <a:r>
              <a:rPr lang="tr-TR" dirty="0" err="1"/>
              <a:t>stiffness</a:t>
            </a:r>
            <a:r>
              <a:rPr lang="tr-TR" dirty="0"/>
              <a:t> </a:t>
            </a:r>
            <a:r>
              <a:rPr lang="tr-TR" dirty="0" err="1"/>
              <a:t>are</a:t>
            </a:r>
            <a:r>
              <a:rPr lang="tr-TR" dirty="0"/>
              <a:t> </a:t>
            </a:r>
            <a:r>
              <a:rPr lang="tr-TR" dirty="0" err="1"/>
              <a:t>negative</a:t>
            </a:r>
            <a:r>
              <a:rPr lang="tr-TR" dirty="0"/>
              <a:t> </a:t>
            </a:r>
            <a:r>
              <a:rPr lang="tr-TR" dirty="0" err="1"/>
              <a:t>factors</a:t>
            </a:r>
            <a:r>
              <a:rPr lang="tr-TR" dirty="0"/>
              <a:t>. </a:t>
            </a:r>
          </a:p>
          <a:p>
            <a:r>
              <a:rPr lang="tr-TR" dirty="0" err="1"/>
              <a:t>Nylon</a:t>
            </a:r>
            <a:r>
              <a:rPr lang="tr-TR" dirty="0"/>
              <a:t> is </a:t>
            </a:r>
            <a:r>
              <a:rPr lang="tr-TR" dirty="0" err="1"/>
              <a:t>commonly</a:t>
            </a:r>
            <a:r>
              <a:rPr lang="tr-TR" dirty="0"/>
              <a:t> </a:t>
            </a:r>
            <a:r>
              <a:rPr lang="tr-TR" dirty="0" err="1"/>
              <a:t>used</a:t>
            </a:r>
            <a:r>
              <a:rPr lang="tr-TR" dirty="0"/>
              <a:t> as a skin </a:t>
            </a:r>
            <a:r>
              <a:rPr lang="tr-TR" dirty="0" err="1"/>
              <a:t>suture</a:t>
            </a:r>
            <a:r>
              <a:rPr lang="tr-TR" dirty="0"/>
              <a:t> </a:t>
            </a:r>
            <a:r>
              <a:rPr lang="tr-TR" dirty="0" err="1"/>
              <a:t>due</a:t>
            </a:r>
            <a:r>
              <a:rPr lang="tr-TR" dirty="0"/>
              <a:t> </a:t>
            </a:r>
            <a:r>
              <a:rPr lang="tr-TR" dirty="0" err="1"/>
              <a:t>to</a:t>
            </a:r>
            <a:r>
              <a:rPr lang="tr-TR" dirty="0"/>
              <a:t> </a:t>
            </a:r>
            <a:r>
              <a:rPr lang="tr-TR" dirty="0" err="1"/>
              <a:t>its</a:t>
            </a:r>
            <a:r>
              <a:rPr lang="tr-TR" dirty="0"/>
              <a:t> </a:t>
            </a:r>
            <a:r>
              <a:rPr lang="tr-TR" dirty="0" err="1"/>
              <a:t>elastic</a:t>
            </a:r>
            <a:r>
              <a:rPr lang="tr-TR" dirty="0"/>
              <a:t> </a:t>
            </a:r>
            <a:r>
              <a:rPr lang="tr-TR" dirty="0" err="1"/>
              <a:t>capabilities</a:t>
            </a:r>
            <a:r>
              <a:rPr lang="tr-TR" dirty="0"/>
              <a:t>, </a:t>
            </a:r>
            <a:r>
              <a:rPr lang="tr-TR" dirty="0" err="1"/>
              <a:t>which</a:t>
            </a:r>
            <a:r>
              <a:rPr lang="tr-TR" dirty="0"/>
              <a:t> </a:t>
            </a:r>
            <a:r>
              <a:rPr lang="tr-TR" dirty="0" err="1"/>
              <a:t>are</a:t>
            </a:r>
            <a:r>
              <a:rPr lang="tr-TR" dirty="0"/>
              <a:t> </a:t>
            </a:r>
            <a:r>
              <a:rPr lang="tr-TR" dirty="0" err="1"/>
              <a:t>important</a:t>
            </a:r>
            <a:r>
              <a:rPr lang="tr-TR" dirty="0"/>
              <a:t> since post </a:t>
            </a:r>
            <a:r>
              <a:rPr lang="tr-TR" dirty="0" err="1"/>
              <a:t>surgical</a:t>
            </a:r>
            <a:r>
              <a:rPr lang="tr-TR" dirty="0"/>
              <a:t> </a:t>
            </a:r>
            <a:r>
              <a:rPr lang="tr-TR" dirty="0" err="1"/>
              <a:t>inflammation</a:t>
            </a:r>
            <a:r>
              <a:rPr lang="tr-TR" dirty="0"/>
              <a:t> </a:t>
            </a:r>
            <a:r>
              <a:rPr lang="tr-TR" dirty="0" err="1"/>
              <a:t>and</a:t>
            </a:r>
            <a:r>
              <a:rPr lang="tr-TR" dirty="0"/>
              <a:t> </a:t>
            </a:r>
            <a:r>
              <a:rPr lang="tr-TR" dirty="0" err="1"/>
              <a:t>edema</a:t>
            </a:r>
            <a:r>
              <a:rPr lang="tr-TR" dirty="0"/>
              <a:t> </a:t>
            </a:r>
            <a:r>
              <a:rPr lang="tr-TR" dirty="0" err="1"/>
              <a:t>are</a:t>
            </a:r>
            <a:r>
              <a:rPr lang="tr-TR" dirty="0"/>
              <a:t> </a:t>
            </a:r>
            <a:r>
              <a:rPr lang="tr-TR" dirty="0" err="1"/>
              <a:t>common</a:t>
            </a:r>
            <a:r>
              <a:rPr lang="tr-TR" dirty="0"/>
              <a:t>, </a:t>
            </a:r>
            <a:r>
              <a:rPr lang="tr-TR" dirty="0" err="1"/>
              <a:t>and</a:t>
            </a:r>
            <a:r>
              <a:rPr lang="tr-TR" dirty="0"/>
              <a:t> </a:t>
            </a:r>
            <a:r>
              <a:rPr lang="tr-TR" dirty="0" err="1"/>
              <a:t>nonelastic</a:t>
            </a:r>
            <a:r>
              <a:rPr lang="tr-TR" dirty="0"/>
              <a:t> </a:t>
            </a:r>
            <a:r>
              <a:rPr lang="tr-TR" dirty="0" err="1"/>
              <a:t>suture</a:t>
            </a:r>
            <a:r>
              <a:rPr lang="tr-TR" dirty="0"/>
              <a:t> </a:t>
            </a:r>
            <a:r>
              <a:rPr lang="tr-TR" dirty="0" err="1"/>
              <a:t>will</a:t>
            </a:r>
            <a:r>
              <a:rPr lang="tr-TR" dirty="0"/>
              <a:t> </a:t>
            </a:r>
            <a:r>
              <a:rPr lang="tr-TR" dirty="0" err="1"/>
              <a:t>cut</a:t>
            </a:r>
            <a:r>
              <a:rPr lang="tr-TR" dirty="0"/>
              <a:t> </a:t>
            </a:r>
            <a:r>
              <a:rPr lang="tr-TR" dirty="0" err="1"/>
              <a:t>the</a:t>
            </a:r>
            <a:r>
              <a:rPr lang="tr-TR" dirty="0"/>
              <a:t> </a:t>
            </a:r>
            <a:r>
              <a:rPr lang="tr-TR" dirty="0" err="1"/>
              <a:t>swelling</a:t>
            </a:r>
            <a:r>
              <a:rPr lang="tr-TR" dirty="0"/>
              <a:t> </a:t>
            </a:r>
            <a:r>
              <a:rPr lang="tr-TR" dirty="0" err="1"/>
              <a:t>tissue</a:t>
            </a:r>
            <a:r>
              <a:rPr lang="tr-TR" dirty="0"/>
              <a:t>. </a:t>
            </a:r>
          </a:p>
          <a:p>
            <a:r>
              <a:rPr lang="tr-TR" dirty="0" err="1"/>
              <a:t>Nylon</a:t>
            </a:r>
            <a:r>
              <a:rPr lang="tr-TR" dirty="0"/>
              <a:t> is </a:t>
            </a:r>
            <a:r>
              <a:rPr lang="tr-TR" dirty="0" err="1"/>
              <a:t>metabolized</a:t>
            </a:r>
            <a:r>
              <a:rPr lang="tr-TR" dirty="0"/>
              <a:t> </a:t>
            </a:r>
            <a:r>
              <a:rPr lang="tr-TR" dirty="0" err="1"/>
              <a:t>over</a:t>
            </a:r>
            <a:r>
              <a:rPr lang="tr-TR" dirty="0"/>
              <a:t> 2–3 </a:t>
            </a:r>
            <a:r>
              <a:rPr lang="tr-TR" dirty="0" err="1"/>
              <a:t>years</a:t>
            </a:r>
            <a:r>
              <a:rPr lang="tr-TR" dirty="0"/>
              <a:t> </a:t>
            </a:r>
            <a:r>
              <a:rPr lang="tr-TR" dirty="0" err="1"/>
              <a:t>by</a:t>
            </a:r>
            <a:r>
              <a:rPr lang="tr-TR" dirty="0"/>
              <a:t> </a:t>
            </a:r>
            <a:r>
              <a:rPr lang="tr-TR" dirty="0" err="1"/>
              <a:t>hydrolysis</a:t>
            </a:r>
            <a:r>
              <a:rPr lang="tr-TR" dirty="0"/>
              <a:t>. </a:t>
            </a:r>
            <a:r>
              <a:rPr lang="tr-TR" dirty="0" err="1"/>
              <a:t>In</a:t>
            </a:r>
            <a:r>
              <a:rPr lang="tr-TR" dirty="0"/>
              <a:t> </a:t>
            </a:r>
            <a:r>
              <a:rPr lang="tr-TR" dirty="0" err="1"/>
              <a:t>this</a:t>
            </a:r>
            <a:r>
              <a:rPr lang="tr-TR" dirty="0"/>
              <a:t> </a:t>
            </a:r>
            <a:r>
              <a:rPr lang="tr-TR" dirty="0" err="1"/>
              <a:t>process</a:t>
            </a:r>
            <a:r>
              <a:rPr lang="tr-TR" dirty="0"/>
              <a:t>, </a:t>
            </a:r>
            <a:r>
              <a:rPr lang="tr-TR" dirty="0" err="1"/>
              <a:t>adipic</a:t>
            </a:r>
            <a:r>
              <a:rPr lang="tr-TR" dirty="0"/>
              <a:t> </a:t>
            </a:r>
            <a:r>
              <a:rPr lang="tr-TR" dirty="0" err="1"/>
              <a:t>acid</a:t>
            </a:r>
            <a:r>
              <a:rPr lang="tr-TR" dirty="0"/>
              <a:t> is </a:t>
            </a:r>
            <a:r>
              <a:rPr lang="tr-TR" dirty="0" err="1"/>
              <a:t>released</a:t>
            </a:r>
            <a:r>
              <a:rPr lang="tr-TR" dirty="0"/>
              <a:t>, </a:t>
            </a:r>
            <a:r>
              <a:rPr lang="tr-TR" dirty="0" err="1"/>
              <a:t>which</a:t>
            </a:r>
            <a:r>
              <a:rPr lang="tr-TR" dirty="0"/>
              <a:t> has </a:t>
            </a:r>
            <a:r>
              <a:rPr lang="tr-TR" dirty="0" err="1"/>
              <a:t>antibacterial</a:t>
            </a:r>
            <a:r>
              <a:rPr lang="tr-TR" dirty="0"/>
              <a:t> </a:t>
            </a:r>
            <a:r>
              <a:rPr lang="tr-TR" dirty="0" err="1"/>
              <a:t>effects</a:t>
            </a:r>
            <a:r>
              <a:rPr lang="tr-TR" dirty="0"/>
              <a:t>. </a:t>
            </a:r>
          </a:p>
          <a:p>
            <a:r>
              <a:rPr lang="tr-TR" dirty="0" err="1"/>
              <a:t>Most</a:t>
            </a:r>
            <a:r>
              <a:rPr lang="tr-TR" dirty="0"/>
              <a:t> </a:t>
            </a:r>
            <a:r>
              <a:rPr lang="tr-TR" dirty="0" err="1"/>
              <a:t>suture</a:t>
            </a:r>
            <a:r>
              <a:rPr lang="tr-TR" dirty="0"/>
              <a:t> </a:t>
            </a:r>
            <a:r>
              <a:rPr lang="tr-TR" dirty="0" err="1"/>
              <a:t>companies</a:t>
            </a:r>
            <a:r>
              <a:rPr lang="tr-TR" dirty="0"/>
              <a:t> </a:t>
            </a:r>
            <a:r>
              <a:rPr lang="tr-TR" dirty="0" err="1"/>
              <a:t>distribute</a:t>
            </a:r>
            <a:r>
              <a:rPr lang="tr-TR" dirty="0"/>
              <a:t> </a:t>
            </a:r>
            <a:r>
              <a:rPr lang="tr-TR" dirty="0" err="1"/>
              <a:t>nylon</a:t>
            </a:r>
            <a:r>
              <a:rPr lang="tr-TR" dirty="0"/>
              <a:t> </a:t>
            </a:r>
            <a:r>
              <a:rPr lang="tr-TR" dirty="0" err="1"/>
              <a:t>suture</a:t>
            </a:r>
            <a:r>
              <a:rPr lang="tr-TR" dirty="0"/>
              <a:t>. </a:t>
            </a:r>
            <a:r>
              <a:rPr lang="tr-TR" dirty="0" err="1"/>
              <a:t>One</a:t>
            </a:r>
            <a:r>
              <a:rPr lang="tr-TR" dirty="0"/>
              <a:t> </a:t>
            </a:r>
            <a:r>
              <a:rPr lang="tr-TR" dirty="0" err="1"/>
              <a:t>company</a:t>
            </a:r>
            <a:r>
              <a:rPr lang="tr-TR" dirty="0"/>
              <a:t> </a:t>
            </a:r>
            <a:r>
              <a:rPr lang="tr-TR" dirty="0" err="1"/>
              <a:t>distributes</a:t>
            </a:r>
            <a:r>
              <a:rPr lang="tr-TR" dirty="0"/>
              <a:t> a </a:t>
            </a:r>
            <a:r>
              <a:rPr lang="tr-TR" dirty="0" err="1"/>
              <a:t>fluorescent</a:t>
            </a:r>
            <a:r>
              <a:rPr lang="tr-TR" dirty="0"/>
              <a:t> </a:t>
            </a:r>
            <a:r>
              <a:rPr lang="tr-TR" dirty="0" err="1"/>
              <a:t>monofilament</a:t>
            </a:r>
            <a:r>
              <a:rPr lang="tr-TR" dirty="0"/>
              <a:t> </a:t>
            </a:r>
            <a:r>
              <a:rPr lang="tr-TR" dirty="0" err="1"/>
              <a:t>nylon</a:t>
            </a:r>
            <a:r>
              <a:rPr lang="tr-TR" dirty="0"/>
              <a:t> </a:t>
            </a:r>
            <a:r>
              <a:rPr lang="tr-TR" dirty="0" err="1"/>
              <a:t>suture</a:t>
            </a:r>
            <a:r>
              <a:rPr lang="tr-TR" dirty="0"/>
              <a:t> (</a:t>
            </a:r>
            <a:r>
              <a:rPr lang="tr-TR" dirty="0" err="1"/>
              <a:t>Fluorescent</a:t>
            </a:r>
            <a:r>
              <a:rPr lang="tr-TR" dirty="0"/>
              <a:t> </a:t>
            </a:r>
            <a:r>
              <a:rPr lang="tr-TR" dirty="0" err="1"/>
              <a:t>Supramid</a:t>
            </a:r>
            <a:r>
              <a:rPr lang="tr-TR" dirty="0"/>
              <a:t> ) </a:t>
            </a:r>
            <a:r>
              <a:rPr lang="tr-TR" dirty="0" err="1"/>
              <a:t>that</a:t>
            </a:r>
            <a:r>
              <a:rPr lang="tr-TR" dirty="0"/>
              <a:t> </a:t>
            </a:r>
            <a:r>
              <a:rPr lang="tr-TR" dirty="0" err="1"/>
              <a:t>makes</a:t>
            </a:r>
            <a:r>
              <a:rPr lang="tr-TR" dirty="0"/>
              <a:t> </a:t>
            </a:r>
            <a:r>
              <a:rPr lang="tr-TR" dirty="0" err="1"/>
              <a:t>the</a:t>
            </a:r>
            <a:r>
              <a:rPr lang="tr-TR" dirty="0"/>
              <a:t> </a:t>
            </a:r>
            <a:r>
              <a:rPr lang="tr-TR" dirty="0" err="1"/>
              <a:t>suture</a:t>
            </a:r>
            <a:r>
              <a:rPr lang="tr-TR" dirty="0"/>
              <a:t> </a:t>
            </a:r>
            <a:r>
              <a:rPr lang="tr-TR" dirty="0" err="1"/>
              <a:t>easy</a:t>
            </a:r>
            <a:r>
              <a:rPr lang="tr-TR" dirty="0"/>
              <a:t> </a:t>
            </a:r>
            <a:r>
              <a:rPr lang="tr-TR" dirty="0" err="1"/>
              <a:t>to</a:t>
            </a:r>
            <a:r>
              <a:rPr lang="tr-TR" dirty="0"/>
              <a:t> </a:t>
            </a:r>
            <a:r>
              <a:rPr lang="tr-TR" dirty="0" err="1"/>
              <a:t>find</a:t>
            </a:r>
            <a:r>
              <a:rPr lang="tr-TR" dirty="0"/>
              <a:t> at </a:t>
            </a:r>
            <a:r>
              <a:rPr lang="tr-TR" dirty="0" err="1"/>
              <a:t>the</a:t>
            </a:r>
            <a:r>
              <a:rPr lang="tr-TR" dirty="0"/>
              <a:t> time of </a:t>
            </a:r>
            <a:r>
              <a:rPr lang="tr-TR" dirty="0" err="1"/>
              <a:t>removal</a:t>
            </a:r>
            <a:r>
              <a:rPr lang="tr-TR" dirty="0"/>
              <a:t>. </a:t>
            </a:r>
          </a:p>
          <a:p>
            <a:endParaRPr lang="tr-TR" dirty="0"/>
          </a:p>
        </p:txBody>
      </p:sp>
    </p:spTree>
    <p:extLst>
      <p:ext uri="{BB962C8B-B14F-4D97-AF65-F5344CB8AC3E}">
        <p14:creationId xmlns:p14="http://schemas.microsoft.com/office/powerpoint/2010/main" val="186996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223C449-050A-944C-96CB-A2816CD9EC5F}"/>
              </a:ext>
            </a:extLst>
          </p:cNvPr>
          <p:cNvSpPr>
            <a:spLocks noGrp="1"/>
          </p:cNvSpPr>
          <p:nvPr>
            <p:ph type="title"/>
          </p:nvPr>
        </p:nvSpPr>
        <p:spPr>
          <a:xfrm>
            <a:off x="1259893" y="3101093"/>
            <a:ext cx="2454052" cy="3029344"/>
          </a:xfrm>
        </p:spPr>
        <p:txBody>
          <a:bodyPr>
            <a:normAutofit/>
          </a:bodyPr>
          <a:lstStyle/>
          <a:p>
            <a:r>
              <a:rPr lang="tr-TR" sz="2700">
                <a:solidFill>
                  <a:schemeClr val="bg1"/>
                </a:solidFill>
              </a:rPr>
              <a:t>Polymerized caprolactam </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16C3CB3-A30D-094E-8017-B4E4EA30A83C}"/>
              </a:ext>
            </a:extLst>
          </p:cNvPr>
          <p:cNvSpPr>
            <a:spLocks noGrp="1"/>
          </p:cNvSpPr>
          <p:nvPr>
            <p:ph idx="1"/>
          </p:nvPr>
        </p:nvSpPr>
        <p:spPr>
          <a:xfrm>
            <a:off x="4706578" y="589722"/>
            <a:ext cx="6798033" cy="5321500"/>
          </a:xfrm>
        </p:spPr>
        <p:txBody>
          <a:bodyPr anchor="ctr">
            <a:normAutofit/>
          </a:bodyPr>
          <a:lstStyle/>
          <a:p>
            <a:r>
              <a:rPr lang="tr-TR" dirty="0"/>
              <a:t>is </a:t>
            </a:r>
            <a:r>
              <a:rPr lang="tr-TR" dirty="0" err="1"/>
              <a:t>another</a:t>
            </a:r>
            <a:r>
              <a:rPr lang="tr-TR" dirty="0"/>
              <a:t> </a:t>
            </a:r>
            <a:r>
              <a:rPr lang="tr-TR" dirty="0" err="1"/>
              <a:t>polyamide</a:t>
            </a:r>
            <a:r>
              <a:rPr lang="tr-TR" dirty="0"/>
              <a:t> </a:t>
            </a:r>
            <a:r>
              <a:rPr lang="tr-TR" dirty="0" err="1"/>
              <a:t>suture</a:t>
            </a:r>
            <a:r>
              <a:rPr lang="tr-TR" dirty="0"/>
              <a:t>. </a:t>
            </a:r>
          </a:p>
          <a:p>
            <a:r>
              <a:rPr lang="tr-TR" dirty="0" err="1"/>
              <a:t>It</a:t>
            </a:r>
            <a:r>
              <a:rPr lang="tr-TR" dirty="0"/>
              <a:t> is a </a:t>
            </a:r>
            <a:r>
              <a:rPr lang="tr-TR" dirty="0" err="1"/>
              <a:t>twisted</a:t>
            </a:r>
            <a:r>
              <a:rPr lang="tr-TR" dirty="0"/>
              <a:t> </a:t>
            </a:r>
            <a:r>
              <a:rPr lang="tr-TR" dirty="0" err="1"/>
              <a:t>multifilament</a:t>
            </a:r>
            <a:r>
              <a:rPr lang="tr-TR" dirty="0"/>
              <a:t> </a:t>
            </a:r>
            <a:r>
              <a:rPr lang="tr-TR" dirty="0" err="1"/>
              <a:t>suture</a:t>
            </a:r>
            <a:r>
              <a:rPr lang="tr-TR" dirty="0"/>
              <a:t> </a:t>
            </a:r>
            <a:r>
              <a:rPr lang="tr-TR" dirty="0" err="1"/>
              <a:t>that</a:t>
            </a:r>
            <a:r>
              <a:rPr lang="tr-TR" dirty="0"/>
              <a:t> is </a:t>
            </a:r>
            <a:r>
              <a:rPr lang="tr-TR" dirty="0" err="1"/>
              <a:t>coated</a:t>
            </a:r>
            <a:r>
              <a:rPr lang="tr-TR" dirty="0"/>
              <a:t> </a:t>
            </a:r>
            <a:r>
              <a:rPr lang="tr-TR" dirty="0" err="1"/>
              <a:t>with</a:t>
            </a:r>
            <a:r>
              <a:rPr lang="tr-TR" dirty="0"/>
              <a:t> a </a:t>
            </a:r>
            <a:r>
              <a:rPr lang="tr-TR" dirty="0" err="1"/>
              <a:t>polyethylene</a:t>
            </a:r>
            <a:r>
              <a:rPr lang="tr-TR" dirty="0"/>
              <a:t> </a:t>
            </a:r>
            <a:r>
              <a:rPr lang="tr-TR" dirty="0" err="1"/>
              <a:t>sheath</a:t>
            </a:r>
            <a:r>
              <a:rPr lang="tr-TR" dirty="0"/>
              <a:t> </a:t>
            </a:r>
            <a:r>
              <a:rPr lang="tr-TR" dirty="0" err="1"/>
              <a:t>to</a:t>
            </a:r>
            <a:r>
              <a:rPr lang="tr-TR" dirty="0"/>
              <a:t> minimize </a:t>
            </a:r>
            <a:r>
              <a:rPr lang="tr-TR" dirty="0" err="1"/>
              <a:t>capillarity</a:t>
            </a:r>
            <a:r>
              <a:rPr lang="tr-TR" dirty="0"/>
              <a:t>. </a:t>
            </a:r>
          </a:p>
          <a:p>
            <a:r>
              <a:rPr lang="tr-TR" dirty="0" err="1"/>
              <a:t>Polymerized</a:t>
            </a:r>
            <a:r>
              <a:rPr lang="tr-TR" dirty="0"/>
              <a:t> </a:t>
            </a:r>
            <a:r>
              <a:rPr lang="tr-TR" dirty="0" err="1"/>
              <a:t>caprolactam</a:t>
            </a:r>
            <a:r>
              <a:rPr lang="tr-TR" dirty="0"/>
              <a:t> has </a:t>
            </a:r>
            <a:r>
              <a:rPr lang="tr-TR" dirty="0" err="1"/>
              <a:t>superior</a:t>
            </a:r>
            <a:r>
              <a:rPr lang="tr-TR" dirty="0"/>
              <a:t> tensile </a:t>
            </a:r>
            <a:r>
              <a:rPr lang="tr-TR" dirty="0" err="1"/>
              <a:t>strength</a:t>
            </a:r>
            <a:r>
              <a:rPr lang="tr-TR" dirty="0"/>
              <a:t> </a:t>
            </a:r>
            <a:r>
              <a:rPr lang="tr-TR" dirty="0" err="1"/>
              <a:t>compared</a:t>
            </a:r>
            <a:r>
              <a:rPr lang="tr-TR" dirty="0"/>
              <a:t> </a:t>
            </a:r>
            <a:r>
              <a:rPr lang="tr-TR" dirty="0" err="1"/>
              <a:t>to</a:t>
            </a:r>
            <a:r>
              <a:rPr lang="tr-TR" dirty="0"/>
              <a:t> </a:t>
            </a:r>
            <a:r>
              <a:rPr lang="tr-TR" dirty="0" err="1"/>
              <a:t>nylon</a:t>
            </a:r>
            <a:r>
              <a:rPr lang="tr-TR" dirty="0"/>
              <a:t>, </a:t>
            </a:r>
            <a:r>
              <a:rPr lang="tr-TR" dirty="0" err="1"/>
              <a:t>catgut</a:t>
            </a:r>
            <a:r>
              <a:rPr lang="tr-TR" dirty="0"/>
              <a:t>, </a:t>
            </a:r>
            <a:r>
              <a:rPr lang="tr-TR" dirty="0" err="1"/>
              <a:t>and</a:t>
            </a:r>
            <a:r>
              <a:rPr lang="tr-TR" dirty="0"/>
              <a:t> silk, </a:t>
            </a:r>
            <a:r>
              <a:rPr lang="tr-TR" dirty="0" err="1"/>
              <a:t>and</a:t>
            </a:r>
            <a:r>
              <a:rPr lang="tr-TR" dirty="0"/>
              <a:t> </a:t>
            </a:r>
            <a:r>
              <a:rPr lang="tr-TR" dirty="0" err="1"/>
              <a:t>incites</a:t>
            </a:r>
            <a:r>
              <a:rPr lang="tr-TR" dirty="0"/>
              <a:t> </a:t>
            </a:r>
            <a:r>
              <a:rPr lang="tr-TR" dirty="0" err="1"/>
              <a:t>less</a:t>
            </a:r>
            <a:r>
              <a:rPr lang="tr-TR" dirty="0"/>
              <a:t> </a:t>
            </a:r>
            <a:r>
              <a:rPr lang="tr-TR" dirty="0" err="1"/>
              <a:t>tissue</a:t>
            </a:r>
            <a:r>
              <a:rPr lang="tr-TR" dirty="0"/>
              <a:t> </a:t>
            </a:r>
            <a:r>
              <a:rPr lang="tr-TR" dirty="0" err="1"/>
              <a:t>reaction</a:t>
            </a:r>
            <a:r>
              <a:rPr lang="tr-TR" dirty="0"/>
              <a:t> </a:t>
            </a:r>
            <a:r>
              <a:rPr lang="tr-TR" dirty="0" err="1"/>
              <a:t>when</a:t>
            </a:r>
            <a:r>
              <a:rPr lang="tr-TR" dirty="0"/>
              <a:t> </a:t>
            </a:r>
            <a:r>
              <a:rPr lang="tr-TR" dirty="0" err="1"/>
              <a:t>compared</a:t>
            </a:r>
            <a:r>
              <a:rPr lang="tr-TR" dirty="0"/>
              <a:t> </a:t>
            </a:r>
            <a:r>
              <a:rPr lang="tr-TR" dirty="0" err="1"/>
              <a:t>to</a:t>
            </a:r>
            <a:r>
              <a:rPr lang="tr-TR" dirty="0"/>
              <a:t> </a:t>
            </a:r>
            <a:r>
              <a:rPr lang="tr-TR" dirty="0" err="1"/>
              <a:t>catgut</a:t>
            </a:r>
            <a:r>
              <a:rPr lang="tr-TR" dirty="0"/>
              <a:t> </a:t>
            </a:r>
            <a:r>
              <a:rPr lang="tr-TR" dirty="0" err="1"/>
              <a:t>and</a:t>
            </a:r>
            <a:r>
              <a:rPr lang="tr-TR" dirty="0"/>
              <a:t> silk. </a:t>
            </a:r>
          </a:p>
          <a:p>
            <a:r>
              <a:rPr lang="tr-TR" dirty="0" err="1"/>
              <a:t>Excessive</a:t>
            </a:r>
            <a:r>
              <a:rPr lang="tr-TR" dirty="0"/>
              <a:t> </a:t>
            </a:r>
            <a:r>
              <a:rPr lang="tr-TR" dirty="0" err="1"/>
              <a:t>swelling</a:t>
            </a:r>
            <a:r>
              <a:rPr lang="tr-TR" dirty="0"/>
              <a:t> </a:t>
            </a:r>
            <a:r>
              <a:rPr lang="tr-TR" dirty="0" err="1"/>
              <a:t>with</a:t>
            </a:r>
            <a:r>
              <a:rPr lang="tr-TR" dirty="0"/>
              <a:t> </a:t>
            </a:r>
            <a:r>
              <a:rPr lang="tr-TR" dirty="0" err="1"/>
              <a:t>the</a:t>
            </a:r>
            <a:r>
              <a:rPr lang="tr-TR" dirty="0"/>
              <a:t> </a:t>
            </a:r>
            <a:r>
              <a:rPr lang="tr-TR" dirty="0" err="1"/>
              <a:t>possibility</a:t>
            </a:r>
            <a:r>
              <a:rPr lang="tr-TR" dirty="0"/>
              <a:t> of </a:t>
            </a:r>
            <a:r>
              <a:rPr lang="tr-TR" dirty="0" err="1"/>
              <a:t>sinus</a:t>
            </a:r>
            <a:r>
              <a:rPr lang="tr-TR" dirty="0"/>
              <a:t> </a:t>
            </a:r>
            <a:r>
              <a:rPr lang="tr-TR" dirty="0" err="1"/>
              <a:t>formation</a:t>
            </a:r>
            <a:r>
              <a:rPr lang="tr-TR" dirty="0"/>
              <a:t> has </a:t>
            </a:r>
            <a:r>
              <a:rPr lang="tr-TR" dirty="0" err="1"/>
              <a:t>been</a:t>
            </a:r>
            <a:r>
              <a:rPr lang="tr-TR" dirty="0"/>
              <a:t> </a:t>
            </a:r>
            <a:r>
              <a:rPr lang="tr-TR" dirty="0" err="1"/>
              <a:t>reported</a:t>
            </a:r>
            <a:r>
              <a:rPr lang="tr-TR" dirty="0"/>
              <a:t>; </a:t>
            </a:r>
            <a:r>
              <a:rPr lang="tr-TR" dirty="0" err="1"/>
              <a:t>therefore</a:t>
            </a:r>
            <a:r>
              <a:rPr lang="tr-TR" dirty="0"/>
              <a:t>, </a:t>
            </a:r>
            <a:r>
              <a:rPr lang="tr-TR" dirty="0" err="1"/>
              <a:t>polymerized</a:t>
            </a:r>
            <a:r>
              <a:rPr lang="tr-TR" dirty="0"/>
              <a:t> </a:t>
            </a:r>
            <a:r>
              <a:rPr lang="tr-TR" dirty="0" err="1"/>
              <a:t>caprolactam</a:t>
            </a:r>
            <a:r>
              <a:rPr lang="tr-TR" dirty="0"/>
              <a:t> </a:t>
            </a:r>
            <a:r>
              <a:rPr lang="tr-TR" dirty="0" err="1"/>
              <a:t>should</a:t>
            </a:r>
            <a:r>
              <a:rPr lang="tr-TR" dirty="0"/>
              <a:t> be </a:t>
            </a:r>
            <a:r>
              <a:rPr lang="tr-TR" dirty="0" err="1"/>
              <a:t>reserved</a:t>
            </a:r>
            <a:r>
              <a:rPr lang="tr-TR" dirty="0"/>
              <a:t> </a:t>
            </a:r>
            <a:r>
              <a:rPr lang="tr-TR" dirty="0" err="1"/>
              <a:t>for</a:t>
            </a:r>
            <a:r>
              <a:rPr lang="tr-TR" dirty="0"/>
              <a:t> skin </a:t>
            </a:r>
            <a:r>
              <a:rPr lang="tr-TR" dirty="0" err="1"/>
              <a:t>suturing</a:t>
            </a:r>
            <a:r>
              <a:rPr lang="tr-TR" dirty="0"/>
              <a:t> </a:t>
            </a:r>
            <a:r>
              <a:rPr lang="tr-TR" dirty="0" err="1"/>
              <a:t>only</a:t>
            </a:r>
            <a:r>
              <a:rPr lang="tr-TR" dirty="0"/>
              <a:t>. </a:t>
            </a:r>
          </a:p>
          <a:p>
            <a:endParaRPr lang="tr-TR" dirty="0"/>
          </a:p>
        </p:txBody>
      </p:sp>
    </p:spTree>
    <p:extLst>
      <p:ext uri="{BB962C8B-B14F-4D97-AF65-F5344CB8AC3E}">
        <p14:creationId xmlns:p14="http://schemas.microsoft.com/office/powerpoint/2010/main" val="46174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7483684-52A0-6747-8874-77B7415F0C61}"/>
              </a:ext>
            </a:extLst>
          </p:cNvPr>
          <p:cNvSpPr>
            <a:spLocks noGrp="1"/>
          </p:cNvSpPr>
          <p:nvPr>
            <p:ph type="title"/>
          </p:nvPr>
        </p:nvSpPr>
        <p:spPr>
          <a:xfrm>
            <a:off x="1259893" y="3101093"/>
            <a:ext cx="2454052" cy="3029344"/>
          </a:xfrm>
        </p:spPr>
        <p:txBody>
          <a:bodyPr>
            <a:normAutofit/>
          </a:bodyPr>
          <a:lstStyle/>
          <a:p>
            <a:r>
              <a:rPr lang="tr-TR" sz="2500">
                <a:solidFill>
                  <a:schemeClr val="bg1"/>
                </a:solidFill>
              </a:rPr>
              <a:t>Polypropylene</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AAACC69-CA9B-C54A-BDEE-AF9314CC7042}"/>
              </a:ext>
            </a:extLst>
          </p:cNvPr>
          <p:cNvSpPr>
            <a:spLocks noGrp="1"/>
          </p:cNvSpPr>
          <p:nvPr>
            <p:ph idx="1"/>
          </p:nvPr>
        </p:nvSpPr>
        <p:spPr>
          <a:xfrm>
            <a:off x="4706578" y="589722"/>
            <a:ext cx="6798033" cy="5321500"/>
          </a:xfrm>
        </p:spPr>
        <p:txBody>
          <a:bodyPr anchor="ctr">
            <a:normAutofit/>
          </a:bodyPr>
          <a:lstStyle/>
          <a:p>
            <a:r>
              <a:rPr lang="tr-TR" dirty="0"/>
              <a:t>is a </a:t>
            </a:r>
            <a:r>
              <a:rPr lang="tr-TR" dirty="0" err="1"/>
              <a:t>nonabsorbable</a:t>
            </a:r>
            <a:r>
              <a:rPr lang="tr-TR" dirty="0"/>
              <a:t> </a:t>
            </a:r>
            <a:r>
              <a:rPr lang="tr-TR" dirty="0" err="1"/>
              <a:t>synthetic</a:t>
            </a:r>
            <a:r>
              <a:rPr lang="tr-TR" dirty="0"/>
              <a:t> </a:t>
            </a:r>
            <a:r>
              <a:rPr lang="tr-TR" dirty="0" err="1"/>
              <a:t>suture</a:t>
            </a:r>
            <a:r>
              <a:rPr lang="tr-TR" dirty="0"/>
              <a:t> </a:t>
            </a:r>
            <a:r>
              <a:rPr lang="tr-TR" dirty="0" err="1"/>
              <a:t>material</a:t>
            </a:r>
            <a:r>
              <a:rPr lang="tr-TR" dirty="0"/>
              <a:t> </a:t>
            </a:r>
            <a:r>
              <a:rPr lang="tr-TR" dirty="0" err="1"/>
              <a:t>that</a:t>
            </a:r>
            <a:r>
              <a:rPr lang="tr-TR" dirty="0"/>
              <a:t> </a:t>
            </a:r>
            <a:r>
              <a:rPr lang="tr-TR" dirty="0" err="1"/>
              <a:t>displays</a:t>
            </a:r>
            <a:r>
              <a:rPr lang="tr-TR" dirty="0"/>
              <a:t> minimal </a:t>
            </a:r>
            <a:r>
              <a:rPr lang="tr-TR" dirty="0" err="1"/>
              <a:t>tissue</a:t>
            </a:r>
            <a:r>
              <a:rPr lang="tr-TR" dirty="0"/>
              <a:t> </a:t>
            </a:r>
            <a:r>
              <a:rPr lang="tr-TR" dirty="0" err="1"/>
              <a:t>drag</a:t>
            </a:r>
            <a:r>
              <a:rPr lang="tr-TR" dirty="0"/>
              <a:t> </a:t>
            </a:r>
            <a:r>
              <a:rPr lang="tr-TR" dirty="0" err="1"/>
              <a:t>and</a:t>
            </a:r>
            <a:r>
              <a:rPr lang="tr-TR" dirty="0"/>
              <a:t> </a:t>
            </a:r>
            <a:r>
              <a:rPr lang="tr-TR" dirty="0" err="1"/>
              <a:t>moderate</a:t>
            </a:r>
            <a:r>
              <a:rPr lang="tr-TR" dirty="0"/>
              <a:t> </a:t>
            </a:r>
            <a:r>
              <a:rPr lang="tr-TR" dirty="0" err="1"/>
              <a:t>strength</a:t>
            </a:r>
            <a:r>
              <a:rPr lang="tr-TR" dirty="0"/>
              <a:t> </a:t>
            </a:r>
            <a:r>
              <a:rPr lang="tr-TR" dirty="0" err="1"/>
              <a:t>and</a:t>
            </a:r>
            <a:r>
              <a:rPr lang="tr-TR" dirty="0"/>
              <a:t> </a:t>
            </a:r>
            <a:r>
              <a:rPr lang="tr-TR" dirty="0" err="1"/>
              <a:t>knot</a:t>
            </a:r>
            <a:r>
              <a:rPr lang="tr-TR" dirty="0"/>
              <a:t> </a:t>
            </a:r>
            <a:r>
              <a:rPr lang="tr-TR" dirty="0" err="1"/>
              <a:t>security</a:t>
            </a:r>
            <a:r>
              <a:rPr lang="tr-TR" dirty="0"/>
              <a:t>. </a:t>
            </a:r>
          </a:p>
          <a:p>
            <a:r>
              <a:rPr lang="tr-TR" dirty="0" err="1"/>
              <a:t>It</a:t>
            </a:r>
            <a:r>
              <a:rPr lang="tr-TR" dirty="0"/>
              <a:t> </a:t>
            </a:r>
            <a:r>
              <a:rPr lang="tr-TR" dirty="0" err="1"/>
              <a:t>tends</a:t>
            </a:r>
            <a:r>
              <a:rPr lang="tr-TR" dirty="0"/>
              <a:t> </a:t>
            </a:r>
            <a:r>
              <a:rPr lang="tr-TR" dirty="0" err="1"/>
              <a:t>to</a:t>
            </a:r>
            <a:r>
              <a:rPr lang="tr-TR" dirty="0"/>
              <a:t> be </a:t>
            </a:r>
            <a:r>
              <a:rPr lang="tr-TR" dirty="0" err="1"/>
              <a:t>stiff</a:t>
            </a:r>
            <a:r>
              <a:rPr lang="tr-TR" dirty="0"/>
              <a:t> </a:t>
            </a:r>
            <a:r>
              <a:rPr lang="tr-TR" dirty="0" err="1"/>
              <a:t>and</a:t>
            </a:r>
            <a:r>
              <a:rPr lang="tr-TR" dirty="0"/>
              <a:t> </a:t>
            </a:r>
            <a:r>
              <a:rPr lang="tr-TR" dirty="0" err="1"/>
              <a:t>have</a:t>
            </a:r>
            <a:r>
              <a:rPr lang="tr-TR" dirty="0"/>
              <a:t> </a:t>
            </a:r>
            <a:r>
              <a:rPr lang="tr-TR" dirty="0" err="1"/>
              <a:t>significant</a:t>
            </a:r>
            <a:r>
              <a:rPr lang="tr-TR" dirty="0"/>
              <a:t> </a:t>
            </a:r>
            <a:r>
              <a:rPr lang="tr-TR" dirty="0" err="1"/>
              <a:t>memory</a:t>
            </a:r>
            <a:r>
              <a:rPr lang="tr-TR" dirty="0"/>
              <a:t>, </a:t>
            </a:r>
            <a:r>
              <a:rPr lang="tr-TR" dirty="0" err="1"/>
              <a:t>which</a:t>
            </a:r>
            <a:r>
              <a:rPr lang="tr-TR" dirty="0"/>
              <a:t> </a:t>
            </a:r>
            <a:r>
              <a:rPr lang="tr-TR" dirty="0" err="1"/>
              <a:t>decreases</a:t>
            </a:r>
            <a:r>
              <a:rPr lang="tr-TR" dirty="0"/>
              <a:t> </a:t>
            </a:r>
            <a:r>
              <a:rPr lang="tr-TR" dirty="0" err="1"/>
              <a:t>its</a:t>
            </a:r>
            <a:r>
              <a:rPr lang="tr-TR" dirty="0"/>
              <a:t> </a:t>
            </a:r>
            <a:r>
              <a:rPr lang="tr-TR" dirty="0" err="1"/>
              <a:t>handling</a:t>
            </a:r>
            <a:r>
              <a:rPr lang="tr-TR" dirty="0"/>
              <a:t> </a:t>
            </a:r>
            <a:r>
              <a:rPr lang="tr-TR" dirty="0" err="1"/>
              <a:t>characteristics</a:t>
            </a:r>
            <a:r>
              <a:rPr lang="tr-TR" dirty="0"/>
              <a:t>. </a:t>
            </a:r>
          </a:p>
          <a:p>
            <a:r>
              <a:rPr lang="tr-TR" dirty="0" err="1"/>
              <a:t>Polypropylene</a:t>
            </a:r>
            <a:r>
              <a:rPr lang="tr-TR" dirty="0"/>
              <a:t> is </a:t>
            </a:r>
            <a:r>
              <a:rPr lang="tr-TR" dirty="0" err="1"/>
              <a:t>the</a:t>
            </a:r>
            <a:r>
              <a:rPr lang="tr-TR" dirty="0"/>
              <a:t> </a:t>
            </a:r>
            <a:r>
              <a:rPr lang="tr-TR" dirty="0" err="1"/>
              <a:t>one</a:t>
            </a:r>
            <a:r>
              <a:rPr lang="tr-TR" dirty="0"/>
              <a:t> of </a:t>
            </a:r>
            <a:r>
              <a:rPr lang="tr-TR" dirty="0" err="1"/>
              <a:t>the</a:t>
            </a:r>
            <a:r>
              <a:rPr lang="tr-TR" dirty="0"/>
              <a:t> </a:t>
            </a:r>
            <a:r>
              <a:rPr lang="tr-TR" dirty="0" err="1"/>
              <a:t>least</a:t>
            </a:r>
            <a:r>
              <a:rPr lang="tr-TR" dirty="0"/>
              <a:t> </a:t>
            </a:r>
            <a:r>
              <a:rPr lang="tr-TR" dirty="0" err="1"/>
              <a:t>thrombogenic</a:t>
            </a:r>
            <a:r>
              <a:rPr lang="tr-TR" dirty="0"/>
              <a:t> </a:t>
            </a:r>
            <a:r>
              <a:rPr lang="tr-TR" dirty="0" err="1"/>
              <a:t>sutures</a:t>
            </a:r>
            <a:r>
              <a:rPr lang="tr-TR" dirty="0"/>
              <a:t> </a:t>
            </a:r>
            <a:r>
              <a:rPr lang="tr-TR" dirty="0" err="1"/>
              <a:t>available</a:t>
            </a:r>
            <a:r>
              <a:rPr lang="tr-TR" dirty="0"/>
              <a:t> </a:t>
            </a:r>
            <a:r>
              <a:rPr lang="tr-TR" dirty="0" err="1"/>
              <a:t>and</a:t>
            </a:r>
            <a:r>
              <a:rPr lang="tr-TR" dirty="0"/>
              <a:t> is </a:t>
            </a:r>
            <a:r>
              <a:rPr lang="tr-TR" dirty="0" err="1"/>
              <a:t>commonly</a:t>
            </a:r>
            <a:r>
              <a:rPr lang="tr-TR" dirty="0"/>
              <a:t> </a:t>
            </a:r>
            <a:r>
              <a:rPr lang="tr-TR" dirty="0" err="1"/>
              <a:t>used</a:t>
            </a:r>
            <a:r>
              <a:rPr lang="tr-TR" dirty="0"/>
              <a:t> in </a:t>
            </a:r>
            <a:r>
              <a:rPr lang="tr-TR" dirty="0" err="1"/>
              <a:t>vascular</a:t>
            </a:r>
            <a:r>
              <a:rPr lang="tr-TR" dirty="0"/>
              <a:t> </a:t>
            </a:r>
            <a:r>
              <a:rPr lang="tr-TR" dirty="0" err="1"/>
              <a:t>surgery</a:t>
            </a:r>
            <a:r>
              <a:rPr lang="tr-TR" dirty="0"/>
              <a:t>. </a:t>
            </a:r>
          </a:p>
          <a:p>
            <a:r>
              <a:rPr lang="tr-TR" dirty="0" err="1"/>
              <a:t>Most</a:t>
            </a:r>
            <a:r>
              <a:rPr lang="tr-TR" dirty="0"/>
              <a:t> </a:t>
            </a:r>
            <a:r>
              <a:rPr lang="tr-TR" dirty="0" err="1"/>
              <a:t>suture</a:t>
            </a:r>
            <a:r>
              <a:rPr lang="tr-TR" dirty="0"/>
              <a:t> </a:t>
            </a:r>
            <a:r>
              <a:rPr lang="tr-TR" dirty="0" err="1"/>
              <a:t>companies</a:t>
            </a:r>
            <a:r>
              <a:rPr lang="tr-TR" dirty="0"/>
              <a:t> </a:t>
            </a:r>
            <a:r>
              <a:rPr lang="tr-TR" dirty="0" err="1"/>
              <a:t>distribute</a:t>
            </a:r>
            <a:r>
              <a:rPr lang="tr-TR" dirty="0"/>
              <a:t> </a:t>
            </a:r>
            <a:r>
              <a:rPr lang="tr-TR" dirty="0" err="1"/>
              <a:t>polypropylene</a:t>
            </a:r>
            <a:r>
              <a:rPr lang="tr-TR" dirty="0"/>
              <a:t> </a:t>
            </a:r>
            <a:r>
              <a:rPr lang="tr-TR" dirty="0" err="1"/>
              <a:t>suture</a:t>
            </a:r>
            <a:r>
              <a:rPr lang="tr-TR" dirty="0"/>
              <a:t>. </a:t>
            </a:r>
            <a:r>
              <a:rPr lang="tr-TR" dirty="0" err="1"/>
              <a:t>One</a:t>
            </a:r>
            <a:r>
              <a:rPr lang="tr-TR" dirty="0"/>
              <a:t> </a:t>
            </a:r>
            <a:r>
              <a:rPr lang="tr-TR" dirty="0" err="1"/>
              <a:t>company</a:t>
            </a:r>
            <a:r>
              <a:rPr lang="tr-TR" dirty="0"/>
              <a:t> </a:t>
            </a:r>
            <a:r>
              <a:rPr lang="tr-TR" dirty="0" err="1"/>
              <a:t>distributes</a:t>
            </a:r>
            <a:r>
              <a:rPr lang="tr-TR" dirty="0"/>
              <a:t> a </a:t>
            </a:r>
            <a:r>
              <a:rPr lang="tr-TR" dirty="0" err="1"/>
              <a:t>fluorescent</a:t>
            </a:r>
            <a:r>
              <a:rPr lang="tr-TR" dirty="0"/>
              <a:t> </a:t>
            </a:r>
            <a:r>
              <a:rPr lang="tr-TR" dirty="0" err="1"/>
              <a:t>monofilament</a:t>
            </a:r>
            <a:r>
              <a:rPr lang="tr-TR" dirty="0"/>
              <a:t> </a:t>
            </a:r>
            <a:r>
              <a:rPr lang="tr-TR" dirty="0" err="1"/>
              <a:t>polypropylene</a:t>
            </a:r>
            <a:r>
              <a:rPr lang="tr-TR" dirty="0"/>
              <a:t> </a:t>
            </a:r>
            <a:r>
              <a:rPr lang="tr-TR" dirty="0" err="1"/>
              <a:t>suture</a:t>
            </a:r>
            <a:r>
              <a:rPr lang="tr-TR" dirty="0"/>
              <a:t> (</a:t>
            </a:r>
            <a:r>
              <a:rPr lang="tr-TR" dirty="0" err="1"/>
              <a:t>Fluorofil</a:t>
            </a:r>
            <a:r>
              <a:rPr lang="tr-TR" dirty="0"/>
              <a:t>, </a:t>
            </a:r>
            <a:r>
              <a:rPr lang="tr-TR" dirty="0" err="1"/>
              <a:t>Intervet</a:t>
            </a:r>
            <a:r>
              <a:rPr lang="tr-TR" dirty="0"/>
              <a:t>) </a:t>
            </a:r>
            <a:r>
              <a:rPr lang="tr-TR" dirty="0" err="1"/>
              <a:t>that</a:t>
            </a:r>
            <a:r>
              <a:rPr lang="tr-TR" dirty="0"/>
              <a:t> </a:t>
            </a:r>
            <a:r>
              <a:rPr lang="tr-TR" dirty="0" err="1"/>
              <a:t>makes</a:t>
            </a:r>
            <a:r>
              <a:rPr lang="tr-TR" dirty="0"/>
              <a:t> </a:t>
            </a:r>
            <a:r>
              <a:rPr lang="tr-TR" dirty="0" err="1"/>
              <a:t>the</a:t>
            </a:r>
            <a:r>
              <a:rPr lang="tr-TR" dirty="0"/>
              <a:t> </a:t>
            </a:r>
            <a:r>
              <a:rPr lang="tr-TR" dirty="0" err="1"/>
              <a:t>suture</a:t>
            </a:r>
            <a:r>
              <a:rPr lang="tr-TR" dirty="0"/>
              <a:t> </a:t>
            </a:r>
            <a:r>
              <a:rPr lang="tr-TR" dirty="0" err="1"/>
              <a:t>easy</a:t>
            </a:r>
            <a:r>
              <a:rPr lang="tr-TR" dirty="0"/>
              <a:t> </a:t>
            </a:r>
            <a:r>
              <a:rPr lang="tr-TR" dirty="0" err="1"/>
              <a:t>to</a:t>
            </a:r>
            <a:r>
              <a:rPr lang="tr-TR" dirty="0"/>
              <a:t> </a:t>
            </a:r>
            <a:r>
              <a:rPr lang="tr-TR" dirty="0" err="1"/>
              <a:t>find</a:t>
            </a:r>
            <a:r>
              <a:rPr lang="tr-TR" dirty="0"/>
              <a:t> at </a:t>
            </a:r>
            <a:r>
              <a:rPr lang="tr-TR" dirty="0" err="1"/>
              <a:t>the</a:t>
            </a:r>
            <a:r>
              <a:rPr lang="tr-TR" dirty="0"/>
              <a:t> time of </a:t>
            </a:r>
            <a:r>
              <a:rPr lang="tr-TR" dirty="0" err="1"/>
              <a:t>removal</a:t>
            </a:r>
            <a:r>
              <a:rPr lang="tr-TR" dirty="0"/>
              <a:t>. </a:t>
            </a:r>
          </a:p>
          <a:p>
            <a:endParaRPr lang="tr-TR" dirty="0"/>
          </a:p>
          <a:p>
            <a:endParaRPr lang="tr-TR" dirty="0"/>
          </a:p>
        </p:txBody>
      </p:sp>
    </p:spTree>
    <p:extLst>
      <p:ext uri="{BB962C8B-B14F-4D97-AF65-F5344CB8AC3E}">
        <p14:creationId xmlns:p14="http://schemas.microsoft.com/office/powerpoint/2010/main" val="3230878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31D7BC4-87B7-D343-B474-FC5BD2978E09}"/>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Stainless steel </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2CCAB42-A1D9-384E-A6C8-578D3749AF0F}"/>
              </a:ext>
            </a:extLst>
          </p:cNvPr>
          <p:cNvSpPr>
            <a:spLocks noGrp="1"/>
          </p:cNvSpPr>
          <p:nvPr>
            <p:ph idx="1"/>
          </p:nvPr>
        </p:nvSpPr>
        <p:spPr>
          <a:xfrm>
            <a:off x="4706578" y="589722"/>
            <a:ext cx="6798033" cy="5321500"/>
          </a:xfrm>
        </p:spPr>
        <p:txBody>
          <a:bodyPr anchor="ctr">
            <a:normAutofit/>
          </a:bodyPr>
          <a:lstStyle/>
          <a:p>
            <a:r>
              <a:rPr lang="tr-TR" dirty="0"/>
              <a:t>is </a:t>
            </a:r>
            <a:r>
              <a:rPr lang="tr-TR" dirty="0" err="1"/>
              <a:t>biologically</a:t>
            </a:r>
            <a:r>
              <a:rPr lang="tr-TR" dirty="0"/>
              <a:t> </a:t>
            </a:r>
            <a:r>
              <a:rPr lang="tr-TR" dirty="0" err="1"/>
              <a:t>inert</a:t>
            </a:r>
            <a:r>
              <a:rPr lang="tr-TR" dirty="0"/>
              <a:t> </a:t>
            </a:r>
            <a:r>
              <a:rPr lang="tr-TR" dirty="0" err="1"/>
              <a:t>and</a:t>
            </a:r>
            <a:r>
              <a:rPr lang="tr-TR" dirty="0"/>
              <a:t> </a:t>
            </a:r>
            <a:r>
              <a:rPr lang="tr-TR" dirty="0" err="1"/>
              <a:t>the</a:t>
            </a:r>
            <a:r>
              <a:rPr lang="tr-TR" dirty="0"/>
              <a:t> </a:t>
            </a:r>
            <a:r>
              <a:rPr lang="tr-TR" dirty="0" err="1"/>
              <a:t>strongest</a:t>
            </a:r>
            <a:r>
              <a:rPr lang="tr-TR" dirty="0"/>
              <a:t> of </a:t>
            </a:r>
            <a:r>
              <a:rPr lang="tr-TR" dirty="0" err="1"/>
              <a:t>the</a:t>
            </a:r>
            <a:r>
              <a:rPr lang="tr-TR" dirty="0"/>
              <a:t> </a:t>
            </a:r>
            <a:r>
              <a:rPr lang="tr-TR" dirty="0" err="1"/>
              <a:t>suture</a:t>
            </a:r>
            <a:r>
              <a:rPr lang="tr-TR" dirty="0"/>
              <a:t> </a:t>
            </a:r>
            <a:r>
              <a:rPr lang="tr-TR" dirty="0" err="1"/>
              <a:t>materials</a:t>
            </a:r>
            <a:r>
              <a:rPr lang="tr-TR" dirty="0"/>
              <a:t>.</a:t>
            </a:r>
          </a:p>
          <a:p>
            <a:r>
              <a:rPr lang="tr-TR" dirty="0"/>
              <a:t> is </a:t>
            </a:r>
            <a:r>
              <a:rPr lang="tr-TR" dirty="0" err="1"/>
              <a:t>commonly</a:t>
            </a:r>
            <a:r>
              <a:rPr lang="tr-TR" dirty="0"/>
              <a:t> </a:t>
            </a:r>
            <a:r>
              <a:rPr lang="tr-TR" dirty="0" err="1"/>
              <a:t>used</a:t>
            </a:r>
            <a:r>
              <a:rPr lang="tr-TR" dirty="0"/>
              <a:t> in </a:t>
            </a:r>
            <a:r>
              <a:rPr lang="tr-TR" dirty="0" err="1"/>
              <a:t>orthopedics</a:t>
            </a:r>
            <a:r>
              <a:rPr lang="tr-TR" dirty="0"/>
              <a:t> in </a:t>
            </a:r>
            <a:r>
              <a:rPr lang="tr-TR" dirty="0" err="1"/>
              <a:t>the</a:t>
            </a:r>
            <a:r>
              <a:rPr lang="tr-TR" dirty="0"/>
              <a:t> form of </a:t>
            </a:r>
            <a:r>
              <a:rPr lang="tr-TR" dirty="0" err="1"/>
              <a:t>stainless</a:t>
            </a:r>
            <a:r>
              <a:rPr lang="tr-TR" dirty="0"/>
              <a:t> </a:t>
            </a:r>
            <a:r>
              <a:rPr lang="tr-TR" dirty="0" err="1"/>
              <a:t>steel</a:t>
            </a:r>
            <a:r>
              <a:rPr lang="tr-TR" dirty="0"/>
              <a:t> </a:t>
            </a:r>
            <a:r>
              <a:rPr lang="tr-TR" dirty="0" err="1"/>
              <a:t>implants</a:t>
            </a:r>
            <a:r>
              <a:rPr lang="tr-TR" dirty="0"/>
              <a:t>, but is </a:t>
            </a:r>
            <a:r>
              <a:rPr lang="tr-TR" dirty="0" err="1"/>
              <a:t>uncommonly</a:t>
            </a:r>
            <a:r>
              <a:rPr lang="tr-TR" dirty="0"/>
              <a:t> </a:t>
            </a:r>
            <a:r>
              <a:rPr lang="tr-TR" dirty="0" err="1"/>
              <a:t>used</a:t>
            </a:r>
            <a:r>
              <a:rPr lang="tr-TR" dirty="0"/>
              <a:t> as a </a:t>
            </a:r>
            <a:r>
              <a:rPr lang="tr-TR" dirty="0" err="1"/>
              <a:t>suture</a:t>
            </a:r>
            <a:r>
              <a:rPr lang="tr-TR" dirty="0"/>
              <a:t> </a:t>
            </a:r>
            <a:r>
              <a:rPr lang="tr-TR" dirty="0" err="1"/>
              <a:t>material</a:t>
            </a:r>
            <a:r>
              <a:rPr lang="tr-TR" dirty="0"/>
              <a:t>. </a:t>
            </a:r>
          </a:p>
          <a:p>
            <a:r>
              <a:rPr lang="tr-TR" dirty="0" err="1"/>
              <a:t>Stainless</a:t>
            </a:r>
            <a:r>
              <a:rPr lang="tr-TR" dirty="0"/>
              <a:t> </a:t>
            </a:r>
            <a:r>
              <a:rPr lang="tr-TR" dirty="0" err="1"/>
              <a:t>steel</a:t>
            </a:r>
            <a:r>
              <a:rPr lang="tr-TR" dirty="0"/>
              <a:t> </a:t>
            </a:r>
            <a:r>
              <a:rPr lang="tr-TR" dirty="0" err="1"/>
              <a:t>suture</a:t>
            </a:r>
            <a:r>
              <a:rPr lang="tr-TR" dirty="0"/>
              <a:t> has a </a:t>
            </a:r>
            <a:r>
              <a:rPr lang="tr-TR" dirty="0" err="1"/>
              <a:t>tendency</a:t>
            </a:r>
            <a:r>
              <a:rPr lang="tr-TR" dirty="0"/>
              <a:t> </a:t>
            </a:r>
            <a:r>
              <a:rPr lang="tr-TR" dirty="0" err="1"/>
              <a:t>to</a:t>
            </a:r>
            <a:r>
              <a:rPr lang="tr-TR" dirty="0"/>
              <a:t> </a:t>
            </a:r>
            <a:r>
              <a:rPr lang="tr-TR" dirty="0" err="1"/>
              <a:t>cut</a:t>
            </a:r>
            <a:r>
              <a:rPr lang="tr-TR" dirty="0"/>
              <a:t> </a:t>
            </a:r>
            <a:r>
              <a:rPr lang="tr-TR" dirty="0" err="1"/>
              <a:t>through</a:t>
            </a:r>
            <a:r>
              <a:rPr lang="tr-TR" dirty="0"/>
              <a:t> </a:t>
            </a:r>
            <a:r>
              <a:rPr lang="tr-TR" dirty="0" err="1"/>
              <a:t>tissue</a:t>
            </a:r>
            <a:r>
              <a:rPr lang="tr-TR" dirty="0"/>
              <a:t> </a:t>
            </a:r>
            <a:r>
              <a:rPr lang="tr-TR" dirty="0" err="1"/>
              <a:t>and</a:t>
            </a:r>
            <a:r>
              <a:rPr lang="tr-TR" dirty="0"/>
              <a:t> has </a:t>
            </a:r>
            <a:r>
              <a:rPr lang="tr-TR" dirty="0" err="1"/>
              <a:t>poor</a:t>
            </a:r>
            <a:r>
              <a:rPr lang="tr-TR" dirty="0"/>
              <a:t> </a:t>
            </a:r>
            <a:r>
              <a:rPr lang="tr-TR" dirty="0" err="1"/>
              <a:t>handling</a:t>
            </a:r>
            <a:r>
              <a:rPr lang="tr-TR" dirty="0"/>
              <a:t> </a:t>
            </a:r>
            <a:r>
              <a:rPr lang="tr-TR" dirty="0" err="1"/>
              <a:t>characteristics</a:t>
            </a:r>
            <a:r>
              <a:rPr lang="tr-TR" dirty="0"/>
              <a:t>. </a:t>
            </a:r>
          </a:p>
          <a:p>
            <a:r>
              <a:rPr lang="tr-TR" dirty="0" err="1"/>
              <a:t>Although</a:t>
            </a:r>
            <a:r>
              <a:rPr lang="tr-TR" dirty="0"/>
              <a:t> </a:t>
            </a:r>
            <a:r>
              <a:rPr lang="tr-TR" dirty="0" err="1"/>
              <a:t>stainless</a:t>
            </a:r>
            <a:r>
              <a:rPr lang="tr-TR" dirty="0"/>
              <a:t> </a:t>
            </a:r>
            <a:r>
              <a:rPr lang="tr-TR" dirty="0" err="1"/>
              <a:t>steel</a:t>
            </a:r>
            <a:r>
              <a:rPr lang="tr-TR" dirty="0"/>
              <a:t> </a:t>
            </a:r>
            <a:r>
              <a:rPr lang="tr-TR" dirty="0" err="1"/>
              <a:t>sutures</a:t>
            </a:r>
            <a:r>
              <a:rPr lang="tr-TR" dirty="0"/>
              <a:t> </a:t>
            </a:r>
            <a:r>
              <a:rPr lang="tr-TR" dirty="0" err="1"/>
              <a:t>are</a:t>
            </a:r>
            <a:r>
              <a:rPr lang="tr-TR" dirty="0"/>
              <a:t> not </a:t>
            </a:r>
            <a:r>
              <a:rPr lang="tr-TR" dirty="0" err="1"/>
              <a:t>routinely</a:t>
            </a:r>
            <a:r>
              <a:rPr lang="tr-TR" dirty="0"/>
              <a:t> </a:t>
            </a:r>
            <a:r>
              <a:rPr lang="tr-TR" dirty="0" err="1"/>
              <a:t>used</a:t>
            </a:r>
            <a:r>
              <a:rPr lang="tr-TR" dirty="0"/>
              <a:t> </a:t>
            </a:r>
            <a:r>
              <a:rPr lang="tr-TR" dirty="0" err="1"/>
              <a:t>for</a:t>
            </a:r>
            <a:r>
              <a:rPr lang="tr-TR" dirty="0"/>
              <a:t> </a:t>
            </a:r>
            <a:r>
              <a:rPr lang="tr-TR" dirty="0" err="1"/>
              <a:t>closure</a:t>
            </a:r>
            <a:r>
              <a:rPr lang="tr-TR" dirty="0"/>
              <a:t> of </a:t>
            </a:r>
            <a:r>
              <a:rPr lang="tr-TR" dirty="0" err="1"/>
              <a:t>soft</a:t>
            </a:r>
            <a:r>
              <a:rPr lang="tr-TR" dirty="0"/>
              <a:t> </a:t>
            </a:r>
            <a:r>
              <a:rPr lang="tr-TR" dirty="0" err="1"/>
              <a:t>tissues</a:t>
            </a:r>
            <a:r>
              <a:rPr lang="tr-TR" dirty="0"/>
              <a:t>, </a:t>
            </a:r>
            <a:r>
              <a:rPr lang="tr-TR" dirty="0" err="1"/>
              <a:t>stainless</a:t>
            </a:r>
            <a:r>
              <a:rPr lang="tr-TR" dirty="0"/>
              <a:t> </a:t>
            </a:r>
            <a:r>
              <a:rPr lang="tr-TR" dirty="0" err="1"/>
              <a:t>steel</a:t>
            </a:r>
            <a:r>
              <a:rPr lang="tr-TR" dirty="0"/>
              <a:t> skin </a:t>
            </a:r>
            <a:r>
              <a:rPr lang="tr-TR" dirty="0" err="1"/>
              <a:t>staples</a:t>
            </a:r>
            <a:r>
              <a:rPr lang="tr-TR" dirty="0"/>
              <a:t>  </a:t>
            </a:r>
            <a:r>
              <a:rPr lang="tr-TR" dirty="0" err="1"/>
              <a:t>are</a:t>
            </a:r>
            <a:r>
              <a:rPr lang="tr-TR" dirty="0"/>
              <a:t> </a:t>
            </a:r>
            <a:r>
              <a:rPr lang="tr-TR" dirty="0" err="1"/>
              <a:t>becoming</a:t>
            </a:r>
            <a:r>
              <a:rPr lang="tr-TR" dirty="0"/>
              <a:t> </a:t>
            </a:r>
            <a:r>
              <a:rPr lang="tr-TR" dirty="0" err="1"/>
              <a:t>increasingly</a:t>
            </a:r>
            <a:r>
              <a:rPr lang="tr-TR" dirty="0"/>
              <a:t> popular </a:t>
            </a:r>
            <a:r>
              <a:rPr lang="tr-TR" dirty="0" err="1"/>
              <a:t>due</a:t>
            </a:r>
            <a:r>
              <a:rPr lang="tr-TR" dirty="0"/>
              <a:t> </a:t>
            </a:r>
            <a:r>
              <a:rPr lang="tr-TR" dirty="0" err="1"/>
              <a:t>to</a:t>
            </a:r>
            <a:r>
              <a:rPr lang="tr-TR" dirty="0"/>
              <a:t> </a:t>
            </a:r>
            <a:r>
              <a:rPr lang="tr-TR" dirty="0" err="1"/>
              <a:t>easy</a:t>
            </a:r>
            <a:r>
              <a:rPr lang="tr-TR" dirty="0"/>
              <a:t> </a:t>
            </a:r>
            <a:r>
              <a:rPr lang="tr-TR" dirty="0" err="1"/>
              <a:t>application</a:t>
            </a:r>
            <a:r>
              <a:rPr lang="tr-TR" dirty="0"/>
              <a:t> </a:t>
            </a:r>
            <a:r>
              <a:rPr lang="tr-TR" dirty="0" err="1"/>
              <a:t>and</a:t>
            </a:r>
            <a:r>
              <a:rPr lang="tr-TR" dirty="0"/>
              <a:t> </a:t>
            </a:r>
            <a:r>
              <a:rPr lang="tr-TR" dirty="0" err="1"/>
              <a:t>improved</a:t>
            </a:r>
            <a:r>
              <a:rPr lang="tr-TR" dirty="0"/>
              <a:t> </a:t>
            </a:r>
            <a:r>
              <a:rPr lang="tr-TR" dirty="0" err="1"/>
              <a:t>speed</a:t>
            </a:r>
            <a:r>
              <a:rPr lang="tr-TR" dirty="0"/>
              <a:t> in </a:t>
            </a:r>
            <a:r>
              <a:rPr lang="tr-TR" dirty="0" err="1"/>
              <a:t>closure</a:t>
            </a:r>
            <a:r>
              <a:rPr lang="tr-TR" dirty="0"/>
              <a:t>, </a:t>
            </a:r>
            <a:r>
              <a:rPr lang="tr-TR" dirty="0" err="1"/>
              <a:t>compared</a:t>
            </a:r>
            <a:r>
              <a:rPr lang="tr-TR" dirty="0"/>
              <a:t> </a:t>
            </a:r>
            <a:r>
              <a:rPr lang="tr-TR" dirty="0" err="1"/>
              <a:t>to</a:t>
            </a:r>
            <a:r>
              <a:rPr lang="tr-TR" dirty="0"/>
              <a:t> </a:t>
            </a:r>
            <a:r>
              <a:rPr lang="tr-TR" dirty="0" err="1"/>
              <a:t>conventional</a:t>
            </a:r>
            <a:r>
              <a:rPr lang="tr-TR" dirty="0"/>
              <a:t> </a:t>
            </a:r>
            <a:r>
              <a:rPr lang="tr-TR" dirty="0" err="1"/>
              <a:t>suturing</a:t>
            </a:r>
            <a:r>
              <a:rPr lang="tr-TR" dirty="0"/>
              <a:t>. </a:t>
            </a:r>
          </a:p>
          <a:p>
            <a:endParaRPr lang="tr-TR" dirty="0"/>
          </a:p>
        </p:txBody>
      </p:sp>
    </p:spTree>
    <p:extLst>
      <p:ext uri="{BB962C8B-B14F-4D97-AF65-F5344CB8AC3E}">
        <p14:creationId xmlns:p14="http://schemas.microsoft.com/office/powerpoint/2010/main" val="381769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6C414C-1C6C-C14D-AE73-61161D8EB0E7}"/>
              </a:ext>
            </a:extLst>
          </p:cNvPr>
          <p:cNvSpPr>
            <a:spLocks noGrp="1"/>
          </p:cNvSpPr>
          <p:nvPr>
            <p:ph type="title"/>
          </p:nvPr>
        </p:nvSpPr>
        <p:spPr>
          <a:xfrm>
            <a:off x="1874042" y="668688"/>
            <a:ext cx="10147270" cy="1280890"/>
          </a:xfrm>
        </p:spPr>
        <p:txBody>
          <a:bodyPr>
            <a:normAutofit fontScale="90000"/>
          </a:bodyPr>
          <a:lstStyle/>
          <a:p>
            <a:r>
              <a:rPr lang="tr-TR" sz="3100" dirty="0" err="1"/>
              <a:t>Advantages</a:t>
            </a:r>
            <a:r>
              <a:rPr lang="tr-TR" sz="3100" dirty="0"/>
              <a:t> </a:t>
            </a:r>
            <a:r>
              <a:rPr lang="tr-TR" sz="3100" dirty="0" err="1"/>
              <a:t>and</a:t>
            </a:r>
            <a:r>
              <a:rPr lang="tr-TR" sz="3100" dirty="0"/>
              <a:t> </a:t>
            </a:r>
            <a:r>
              <a:rPr lang="tr-TR" sz="3100" dirty="0" err="1"/>
              <a:t>disadvantages</a:t>
            </a:r>
            <a:r>
              <a:rPr lang="tr-TR" sz="3100" dirty="0"/>
              <a:t> of </a:t>
            </a:r>
            <a:r>
              <a:rPr lang="tr-TR" sz="3100" dirty="0" err="1"/>
              <a:t>different</a:t>
            </a:r>
            <a:r>
              <a:rPr lang="tr-TR" sz="3100" dirty="0"/>
              <a:t> </a:t>
            </a:r>
            <a:r>
              <a:rPr lang="tr-TR" sz="3100" dirty="0" err="1"/>
              <a:t>suture</a:t>
            </a:r>
            <a:r>
              <a:rPr lang="tr-TR" sz="3100" dirty="0"/>
              <a:t> </a:t>
            </a:r>
            <a:r>
              <a:rPr lang="tr-TR" sz="3100" dirty="0" err="1"/>
              <a:t>types</a:t>
            </a:r>
            <a:r>
              <a:rPr lang="tr-TR" sz="3100" dirty="0"/>
              <a:t> </a:t>
            </a:r>
            <a:br>
              <a:rPr lang="tr-TR" dirty="0"/>
            </a:br>
            <a:endParaRPr lang="tr-TR" dirty="0"/>
          </a:p>
        </p:txBody>
      </p:sp>
      <p:pic>
        <p:nvPicPr>
          <p:cNvPr id="77" name="İçerik Yer Tutucusu 4" descr="ekran görüntüsü içeren bir resim&#10;&#10;Açıklama otomatik olarak oluşturuldu">
            <a:extLst>
              <a:ext uri="{FF2B5EF4-FFF2-40B4-BE49-F238E27FC236}">
                <a16:creationId xmlns:a16="http://schemas.microsoft.com/office/drawing/2014/main" id="{263938E6-BE49-2748-B268-BB1E729EF6A9}"/>
              </a:ext>
            </a:extLst>
          </p:cNvPr>
          <p:cNvPicPr>
            <a:picLocks noChangeAspect="1"/>
          </p:cNvPicPr>
          <p:nvPr/>
        </p:nvPicPr>
        <p:blipFill>
          <a:blip r:embed="rId2"/>
          <a:stretch>
            <a:fillRect/>
          </a:stretch>
        </p:blipFill>
        <p:spPr>
          <a:xfrm>
            <a:off x="1670304" y="1867936"/>
            <a:ext cx="9717024" cy="3040487"/>
          </a:xfrm>
          <a:prstGeom prst="rect">
            <a:avLst/>
          </a:prstGeom>
        </p:spPr>
      </p:pic>
    </p:spTree>
    <p:extLst>
      <p:ext uri="{BB962C8B-B14F-4D97-AF65-F5344CB8AC3E}">
        <p14:creationId xmlns:p14="http://schemas.microsoft.com/office/powerpoint/2010/main" val="2194578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524259-70BA-1646-AAD1-F9DF467DB473}"/>
              </a:ext>
            </a:extLst>
          </p:cNvPr>
          <p:cNvSpPr>
            <a:spLocks noGrp="1"/>
          </p:cNvSpPr>
          <p:nvPr>
            <p:ph type="title"/>
          </p:nvPr>
        </p:nvSpPr>
        <p:spPr>
          <a:xfrm>
            <a:off x="2068669" y="538766"/>
            <a:ext cx="8911687" cy="1280890"/>
          </a:xfrm>
        </p:spPr>
        <p:txBody>
          <a:bodyPr/>
          <a:lstStyle/>
          <a:p>
            <a:r>
              <a:rPr lang="tr-TR" dirty="0" err="1"/>
              <a:t>Suture</a:t>
            </a:r>
            <a:r>
              <a:rPr lang="tr-TR" dirty="0"/>
              <a:t> </a:t>
            </a:r>
            <a:r>
              <a:rPr lang="tr-TR" dirty="0" err="1"/>
              <a:t>package</a:t>
            </a:r>
            <a:r>
              <a:rPr lang="tr-TR" dirty="0"/>
              <a:t> </a:t>
            </a:r>
            <a:r>
              <a:rPr lang="tr-TR" dirty="0" err="1"/>
              <a:t>information</a:t>
            </a:r>
            <a:r>
              <a:rPr lang="tr-TR" dirty="0"/>
              <a:t> </a:t>
            </a:r>
            <a:br>
              <a:rPr lang="tr-TR" dirty="0"/>
            </a:br>
            <a:endParaRPr lang="tr-TR" dirty="0"/>
          </a:p>
        </p:txBody>
      </p:sp>
      <p:pic>
        <p:nvPicPr>
          <p:cNvPr id="9" name="Resim 8" descr="metre içeren bir resim&#10;&#10;Açıklama otomatik olarak oluşturuldu">
            <a:extLst>
              <a:ext uri="{FF2B5EF4-FFF2-40B4-BE49-F238E27FC236}">
                <a16:creationId xmlns:a16="http://schemas.microsoft.com/office/drawing/2014/main" id="{39E14DF4-D603-B240-9B6C-33015257C371}"/>
              </a:ext>
            </a:extLst>
          </p:cNvPr>
          <p:cNvPicPr>
            <a:picLocks noChangeAspect="1"/>
          </p:cNvPicPr>
          <p:nvPr/>
        </p:nvPicPr>
        <p:blipFill>
          <a:blip r:embed="rId2"/>
          <a:stretch>
            <a:fillRect/>
          </a:stretch>
        </p:blipFill>
        <p:spPr>
          <a:xfrm>
            <a:off x="1226884" y="1955293"/>
            <a:ext cx="4610100" cy="2489200"/>
          </a:xfrm>
          <a:prstGeom prst="rect">
            <a:avLst/>
          </a:prstGeom>
        </p:spPr>
      </p:pic>
      <p:pic>
        <p:nvPicPr>
          <p:cNvPr id="10" name="İçerik Yer Tutucusu 4">
            <a:extLst>
              <a:ext uri="{FF2B5EF4-FFF2-40B4-BE49-F238E27FC236}">
                <a16:creationId xmlns:a16="http://schemas.microsoft.com/office/drawing/2014/main" id="{38916159-D4F8-0B47-A37F-4965B9F03E5F}"/>
              </a:ext>
            </a:extLst>
          </p:cNvPr>
          <p:cNvPicPr>
            <a:picLocks noChangeAspect="1"/>
          </p:cNvPicPr>
          <p:nvPr/>
        </p:nvPicPr>
        <p:blipFill>
          <a:blip r:embed="rId3"/>
          <a:stretch>
            <a:fillRect/>
          </a:stretch>
        </p:blipFill>
        <p:spPr>
          <a:xfrm>
            <a:off x="6418516" y="1422401"/>
            <a:ext cx="4546600" cy="3530600"/>
          </a:xfrm>
          <a:prstGeom prst="rect">
            <a:avLst/>
          </a:prstGeom>
        </p:spPr>
      </p:pic>
      <p:sp>
        <p:nvSpPr>
          <p:cNvPr id="13" name="İçerik Yer Tutucusu 11">
            <a:extLst>
              <a:ext uri="{FF2B5EF4-FFF2-40B4-BE49-F238E27FC236}">
                <a16:creationId xmlns:a16="http://schemas.microsoft.com/office/drawing/2014/main" id="{F5968028-85AA-304F-A44F-40E25DCC38FF}"/>
              </a:ext>
            </a:extLst>
          </p:cNvPr>
          <p:cNvSpPr txBox="1">
            <a:spLocks/>
          </p:cNvSpPr>
          <p:nvPr/>
        </p:nvSpPr>
        <p:spPr>
          <a:xfrm>
            <a:off x="1486327" y="5026230"/>
            <a:ext cx="10608138" cy="169765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tr-TR" dirty="0"/>
              <a:t>a) </a:t>
            </a:r>
            <a:r>
              <a:rPr lang="tr-TR" dirty="0" err="1"/>
              <a:t>Composition</a:t>
            </a:r>
            <a:r>
              <a:rPr lang="tr-TR" dirty="0"/>
              <a:t> </a:t>
            </a:r>
            <a:r>
              <a:rPr lang="tr-TR" dirty="0" err="1"/>
              <a:t>and</a:t>
            </a:r>
            <a:r>
              <a:rPr lang="tr-TR" dirty="0"/>
              <a:t> </a:t>
            </a:r>
            <a:r>
              <a:rPr lang="tr-TR" dirty="0" err="1"/>
              <a:t>characteristics</a:t>
            </a:r>
            <a:r>
              <a:rPr lang="tr-TR" dirty="0"/>
              <a:t> of </a:t>
            </a:r>
            <a:r>
              <a:rPr lang="tr-TR" dirty="0" err="1"/>
              <a:t>the</a:t>
            </a:r>
            <a:r>
              <a:rPr lang="tr-TR" dirty="0"/>
              <a:t> </a:t>
            </a:r>
            <a:r>
              <a:rPr lang="tr-TR" dirty="0" err="1"/>
              <a:t>suture</a:t>
            </a:r>
            <a:r>
              <a:rPr lang="tr-TR" dirty="0"/>
              <a:t> </a:t>
            </a:r>
            <a:r>
              <a:rPr lang="tr-TR" dirty="0" err="1"/>
              <a:t>thread</a:t>
            </a:r>
            <a:r>
              <a:rPr lang="tr-TR" dirty="0"/>
              <a:t>. </a:t>
            </a:r>
          </a:p>
          <a:p>
            <a:r>
              <a:rPr lang="tr-TR" dirty="0"/>
              <a:t>(b) </a:t>
            </a:r>
            <a:r>
              <a:rPr lang="tr-TR" dirty="0" err="1"/>
              <a:t>Calibre</a:t>
            </a:r>
            <a:r>
              <a:rPr lang="tr-TR" dirty="0"/>
              <a:t> of </a:t>
            </a:r>
            <a:r>
              <a:rPr lang="tr-TR" dirty="0" err="1"/>
              <a:t>the</a:t>
            </a:r>
            <a:r>
              <a:rPr lang="tr-TR" dirty="0"/>
              <a:t> </a:t>
            </a:r>
            <a:r>
              <a:rPr lang="tr-TR" dirty="0" err="1"/>
              <a:t>thread</a:t>
            </a:r>
            <a:r>
              <a:rPr lang="tr-TR" dirty="0"/>
              <a:t> in </a:t>
            </a:r>
            <a:r>
              <a:rPr lang="tr-TR" dirty="0" err="1"/>
              <a:t>the</a:t>
            </a:r>
            <a:r>
              <a:rPr lang="tr-TR" dirty="0"/>
              <a:t> USP </a:t>
            </a:r>
            <a:r>
              <a:rPr lang="tr-TR" dirty="0" err="1"/>
              <a:t>and</a:t>
            </a:r>
            <a:r>
              <a:rPr lang="tr-TR" dirty="0"/>
              <a:t> </a:t>
            </a:r>
            <a:r>
              <a:rPr lang="tr-TR" dirty="0" err="1"/>
              <a:t>metric</a:t>
            </a:r>
            <a:r>
              <a:rPr lang="tr-TR" dirty="0"/>
              <a:t> </a:t>
            </a:r>
            <a:r>
              <a:rPr lang="tr-TR" dirty="0" err="1"/>
              <a:t>systems</a:t>
            </a:r>
            <a:r>
              <a:rPr lang="tr-TR" dirty="0"/>
              <a:t>. (</a:t>
            </a:r>
          </a:p>
          <a:p>
            <a:r>
              <a:rPr lang="tr-TR" dirty="0"/>
              <a:t>c) </a:t>
            </a:r>
            <a:r>
              <a:rPr lang="tr-TR" dirty="0" err="1"/>
              <a:t>Length</a:t>
            </a:r>
            <a:r>
              <a:rPr lang="tr-TR" dirty="0"/>
              <a:t> of </a:t>
            </a:r>
            <a:r>
              <a:rPr lang="tr-TR" dirty="0" err="1"/>
              <a:t>the</a:t>
            </a:r>
            <a:r>
              <a:rPr lang="tr-TR" dirty="0"/>
              <a:t> </a:t>
            </a:r>
            <a:r>
              <a:rPr lang="tr-TR" dirty="0" err="1"/>
              <a:t>thread</a:t>
            </a:r>
            <a:r>
              <a:rPr lang="tr-TR" dirty="0"/>
              <a:t>. </a:t>
            </a:r>
          </a:p>
          <a:p>
            <a:r>
              <a:rPr lang="tr-TR" dirty="0"/>
              <a:t>(d) </a:t>
            </a:r>
            <a:r>
              <a:rPr lang="tr-TR" dirty="0" err="1"/>
              <a:t>Type</a:t>
            </a:r>
            <a:r>
              <a:rPr lang="tr-TR" dirty="0"/>
              <a:t> of </a:t>
            </a:r>
            <a:r>
              <a:rPr lang="tr-TR" dirty="0" err="1"/>
              <a:t>needle</a:t>
            </a:r>
            <a:r>
              <a:rPr lang="tr-TR" dirty="0"/>
              <a:t>. </a:t>
            </a:r>
            <a:r>
              <a:rPr lang="tr-TR" dirty="0" err="1"/>
              <a:t>Length</a:t>
            </a:r>
            <a:r>
              <a:rPr lang="tr-TR" dirty="0"/>
              <a:t>, </a:t>
            </a:r>
            <a:r>
              <a:rPr lang="tr-TR" dirty="0" err="1"/>
              <a:t>curvature</a:t>
            </a:r>
            <a:r>
              <a:rPr lang="tr-TR" dirty="0"/>
              <a:t>, </a:t>
            </a:r>
            <a:r>
              <a:rPr lang="tr-TR" dirty="0" err="1"/>
              <a:t>actual</a:t>
            </a:r>
            <a:r>
              <a:rPr lang="tr-TR" dirty="0"/>
              <a:t> size </a:t>
            </a:r>
            <a:r>
              <a:rPr lang="tr-TR" dirty="0" err="1"/>
              <a:t>and</a:t>
            </a:r>
            <a:r>
              <a:rPr lang="tr-TR" dirty="0"/>
              <a:t> profile of </a:t>
            </a:r>
            <a:r>
              <a:rPr lang="tr-TR" dirty="0" err="1"/>
              <a:t>the</a:t>
            </a:r>
            <a:r>
              <a:rPr lang="tr-TR" dirty="0"/>
              <a:t> </a:t>
            </a:r>
            <a:r>
              <a:rPr lang="tr-TR" dirty="0" err="1"/>
              <a:t>needle</a:t>
            </a:r>
            <a:r>
              <a:rPr lang="tr-TR" dirty="0"/>
              <a:t> </a:t>
            </a:r>
            <a:r>
              <a:rPr lang="tr-TR" dirty="0" err="1"/>
              <a:t>and</a:t>
            </a:r>
            <a:r>
              <a:rPr lang="tr-TR" dirty="0"/>
              <a:t> profile of </a:t>
            </a:r>
            <a:r>
              <a:rPr lang="tr-TR" dirty="0" err="1"/>
              <a:t>the</a:t>
            </a:r>
            <a:r>
              <a:rPr lang="tr-TR" dirty="0"/>
              <a:t> tip (</a:t>
            </a:r>
            <a:r>
              <a:rPr lang="tr-TR" dirty="0" err="1"/>
              <a:t>cylindrical</a:t>
            </a:r>
            <a:r>
              <a:rPr lang="tr-TR" dirty="0"/>
              <a:t>, </a:t>
            </a:r>
            <a:r>
              <a:rPr lang="tr-TR" dirty="0" err="1"/>
              <a:t>reverse</a:t>
            </a:r>
            <a:r>
              <a:rPr lang="tr-TR" dirty="0"/>
              <a:t> </a:t>
            </a:r>
            <a:r>
              <a:rPr lang="tr-TR" dirty="0" err="1"/>
              <a:t>cutting</a:t>
            </a:r>
            <a:r>
              <a:rPr lang="tr-TR" dirty="0"/>
              <a:t>, </a:t>
            </a:r>
            <a:r>
              <a:rPr lang="tr-TR" dirty="0" err="1"/>
              <a:t>spatulated</a:t>
            </a:r>
            <a:r>
              <a:rPr lang="tr-TR" dirty="0"/>
              <a:t>, </a:t>
            </a:r>
            <a:r>
              <a:rPr lang="tr-TR" dirty="0" err="1"/>
              <a:t>etc</a:t>
            </a:r>
            <a:r>
              <a:rPr lang="tr-TR" dirty="0"/>
              <a:t>.). </a:t>
            </a:r>
          </a:p>
          <a:p>
            <a:r>
              <a:rPr lang="tr-TR" dirty="0"/>
              <a:t>(e) </a:t>
            </a:r>
            <a:r>
              <a:rPr lang="tr-TR" dirty="0" err="1"/>
              <a:t>Expiry</a:t>
            </a:r>
            <a:r>
              <a:rPr lang="tr-TR" dirty="0"/>
              <a:t> </a:t>
            </a:r>
            <a:r>
              <a:rPr lang="tr-TR" dirty="0" err="1"/>
              <a:t>date</a:t>
            </a:r>
            <a:r>
              <a:rPr lang="tr-TR" dirty="0"/>
              <a:t>. </a:t>
            </a:r>
          </a:p>
          <a:p>
            <a:endParaRPr lang="tr-TR" dirty="0"/>
          </a:p>
        </p:txBody>
      </p:sp>
    </p:spTree>
    <p:extLst>
      <p:ext uri="{BB962C8B-B14F-4D97-AF65-F5344CB8AC3E}">
        <p14:creationId xmlns:p14="http://schemas.microsoft.com/office/powerpoint/2010/main" val="3461852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Başlık 1">
            <a:extLst>
              <a:ext uri="{FF2B5EF4-FFF2-40B4-BE49-F238E27FC236}">
                <a16:creationId xmlns:a16="http://schemas.microsoft.com/office/drawing/2014/main" id="{E9DA0915-9F43-0244-9E07-8B9C211A8D45}"/>
              </a:ext>
            </a:extLst>
          </p:cNvPr>
          <p:cNvSpPr>
            <a:spLocks noGrp="1"/>
          </p:cNvSpPr>
          <p:nvPr>
            <p:ph type="title"/>
          </p:nvPr>
        </p:nvSpPr>
        <p:spPr>
          <a:xfrm>
            <a:off x="1843391" y="624110"/>
            <a:ext cx="9383408" cy="1280890"/>
          </a:xfrm>
        </p:spPr>
        <p:txBody>
          <a:bodyPr>
            <a:normAutofit/>
          </a:bodyPr>
          <a:lstStyle/>
          <a:p>
            <a:r>
              <a:rPr lang="tr-TR">
                <a:solidFill>
                  <a:srgbClr val="FFFFFF"/>
                </a:solidFill>
              </a:rPr>
              <a:t>Needles </a:t>
            </a:r>
            <a:br>
              <a:rPr lang="tr-TR">
                <a:solidFill>
                  <a:srgbClr val="FFFFFF"/>
                </a:solidFill>
              </a:rPr>
            </a:br>
            <a:endParaRPr lang="tr-TR">
              <a:solidFill>
                <a:srgbClr val="FFFFFF"/>
              </a:solidFill>
            </a:endParaRP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İçerik Yer Tutucusu 2">
            <a:extLst>
              <a:ext uri="{FF2B5EF4-FFF2-40B4-BE49-F238E27FC236}">
                <a16:creationId xmlns:a16="http://schemas.microsoft.com/office/drawing/2014/main" id="{3E669258-EFF9-2A44-BECD-37C665E613BB}"/>
              </a:ext>
            </a:extLst>
          </p:cNvPr>
          <p:cNvSpPr>
            <a:spLocks noGrp="1"/>
          </p:cNvSpPr>
          <p:nvPr>
            <p:ph idx="1"/>
          </p:nvPr>
        </p:nvSpPr>
        <p:spPr>
          <a:xfrm>
            <a:off x="1843392" y="2623930"/>
            <a:ext cx="9383408" cy="3609960"/>
          </a:xfrm>
        </p:spPr>
        <p:txBody>
          <a:bodyPr>
            <a:normAutofit fontScale="92500"/>
          </a:bodyPr>
          <a:lstStyle/>
          <a:p>
            <a:r>
              <a:rPr lang="tr-TR" sz="2400" dirty="0" err="1"/>
              <a:t>The</a:t>
            </a:r>
            <a:r>
              <a:rPr lang="tr-TR" sz="2400" dirty="0"/>
              <a:t> </a:t>
            </a:r>
            <a:r>
              <a:rPr lang="tr-TR" sz="2400" dirty="0" err="1"/>
              <a:t>suture</a:t>
            </a:r>
            <a:r>
              <a:rPr lang="tr-TR" sz="2400" dirty="0"/>
              <a:t> </a:t>
            </a:r>
            <a:r>
              <a:rPr lang="tr-TR" sz="2400" dirty="0" err="1"/>
              <a:t>needle</a:t>
            </a:r>
            <a:r>
              <a:rPr lang="tr-TR" sz="2400" dirty="0"/>
              <a:t> is as </a:t>
            </a:r>
            <a:r>
              <a:rPr lang="tr-TR" sz="2400" dirty="0" err="1"/>
              <a:t>important</a:t>
            </a:r>
            <a:r>
              <a:rPr lang="tr-TR" sz="2400" dirty="0"/>
              <a:t> as </a:t>
            </a:r>
            <a:r>
              <a:rPr lang="tr-TR" sz="2400" dirty="0" err="1"/>
              <a:t>the</a:t>
            </a:r>
            <a:r>
              <a:rPr lang="tr-TR" sz="2400" dirty="0"/>
              <a:t> </a:t>
            </a:r>
            <a:r>
              <a:rPr lang="tr-TR" sz="2400" dirty="0" err="1"/>
              <a:t>suture</a:t>
            </a:r>
            <a:r>
              <a:rPr lang="tr-TR" sz="2400" dirty="0"/>
              <a:t> </a:t>
            </a:r>
            <a:r>
              <a:rPr lang="tr-TR" sz="2400" dirty="0" err="1"/>
              <a:t>thread</a:t>
            </a:r>
            <a:r>
              <a:rPr lang="tr-TR" sz="2400" dirty="0"/>
              <a:t>. </a:t>
            </a:r>
          </a:p>
          <a:p>
            <a:r>
              <a:rPr lang="tr-TR" sz="2400" dirty="0" err="1"/>
              <a:t>Most</a:t>
            </a:r>
            <a:r>
              <a:rPr lang="tr-TR" sz="2400" dirty="0"/>
              <a:t> </a:t>
            </a:r>
            <a:r>
              <a:rPr lang="tr-TR" sz="2400" dirty="0" err="1"/>
              <a:t>surgical</a:t>
            </a:r>
            <a:r>
              <a:rPr lang="tr-TR" sz="2400" dirty="0"/>
              <a:t> </a:t>
            </a:r>
            <a:r>
              <a:rPr lang="tr-TR" sz="2400" dirty="0" err="1"/>
              <a:t>needles</a:t>
            </a:r>
            <a:r>
              <a:rPr lang="tr-TR" sz="2400" dirty="0"/>
              <a:t> </a:t>
            </a:r>
            <a:r>
              <a:rPr lang="tr-TR" sz="2400" dirty="0" err="1"/>
              <a:t>are</a:t>
            </a:r>
            <a:r>
              <a:rPr lang="tr-TR" sz="2400" dirty="0"/>
              <a:t> </a:t>
            </a:r>
            <a:r>
              <a:rPr lang="tr-TR" sz="2400" dirty="0" err="1"/>
              <a:t>made</a:t>
            </a:r>
            <a:r>
              <a:rPr lang="tr-TR" sz="2400" dirty="0"/>
              <a:t> of </a:t>
            </a:r>
            <a:r>
              <a:rPr lang="tr-TR" sz="2400" dirty="0" err="1"/>
              <a:t>stainless</a:t>
            </a:r>
            <a:r>
              <a:rPr lang="tr-TR" sz="2400" dirty="0"/>
              <a:t> </a:t>
            </a:r>
            <a:r>
              <a:rPr lang="tr-TR" sz="2400" dirty="0" err="1"/>
              <a:t>steel</a:t>
            </a:r>
            <a:r>
              <a:rPr lang="tr-TR" sz="2400" dirty="0"/>
              <a:t>. </a:t>
            </a:r>
            <a:r>
              <a:rPr lang="tr-TR" sz="2400" dirty="0" err="1"/>
              <a:t>The</a:t>
            </a:r>
            <a:r>
              <a:rPr lang="tr-TR" sz="2400" dirty="0"/>
              <a:t> </a:t>
            </a:r>
            <a:r>
              <a:rPr lang="tr-TR" sz="2400" dirty="0" err="1"/>
              <a:t>needle</a:t>
            </a:r>
            <a:r>
              <a:rPr lang="tr-TR" sz="2400" dirty="0"/>
              <a:t> </a:t>
            </a:r>
            <a:r>
              <a:rPr lang="tr-TR" sz="2400" dirty="0" err="1"/>
              <a:t>must</a:t>
            </a:r>
            <a:r>
              <a:rPr lang="tr-TR" sz="2400" dirty="0"/>
              <a:t> </a:t>
            </a:r>
            <a:r>
              <a:rPr lang="tr-TR" sz="2400" dirty="0" err="1"/>
              <a:t>allow</a:t>
            </a:r>
            <a:r>
              <a:rPr lang="tr-TR" sz="2400" dirty="0"/>
              <a:t> </a:t>
            </a:r>
            <a:r>
              <a:rPr lang="tr-TR" sz="2400" dirty="0" err="1"/>
              <a:t>the</a:t>
            </a:r>
            <a:r>
              <a:rPr lang="tr-TR" sz="2400" dirty="0"/>
              <a:t> </a:t>
            </a:r>
            <a:r>
              <a:rPr lang="tr-TR" sz="2400" dirty="0" err="1"/>
              <a:t>suture</a:t>
            </a:r>
            <a:r>
              <a:rPr lang="tr-TR" sz="2400" dirty="0"/>
              <a:t> </a:t>
            </a:r>
            <a:r>
              <a:rPr lang="tr-TR" sz="2400" dirty="0" err="1"/>
              <a:t>thread</a:t>
            </a:r>
            <a:r>
              <a:rPr lang="tr-TR" sz="2400" dirty="0"/>
              <a:t> </a:t>
            </a:r>
            <a:r>
              <a:rPr lang="tr-TR" sz="2400" dirty="0" err="1"/>
              <a:t>to</a:t>
            </a:r>
            <a:r>
              <a:rPr lang="tr-TR" sz="2400" dirty="0"/>
              <a:t> </a:t>
            </a:r>
            <a:r>
              <a:rPr lang="tr-TR" sz="2400" dirty="0" err="1"/>
              <a:t>pass</a:t>
            </a:r>
            <a:r>
              <a:rPr lang="tr-TR" sz="2400" dirty="0"/>
              <a:t> </a:t>
            </a:r>
            <a:r>
              <a:rPr lang="tr-TR" sz="2400" dirty="0" err="1"/>
              <a:t>through</a:t>
            </a:r>
            <a:r>
              <a:rPr lang="tr-TR" sz="2400" dirty="0"/>
              <a:t> it, </a:t>
            </a:r>
            <a:r>
              <a:rPr lang="tr-TR" sz="2400" dirty="0" err="1"/>
              <a:t>make</a:t>
            </a:r>
            <a:r>
              <a:rPr lang="tr-TR" sz="2400" dirty="0"/>
              <a:t> as </a:t>
            </a:r>
            <a:r>
              <a:rPr lang="tr-TR" sz="2400" dirty="0" err="1"/>
              <a:t>small</a:t>
            </a:r>
            <a:r>
              <a:rPr lang="tr-TR" sz="2400" dirty="0"/>
              <a:t> a hole as </a:t>
            </a:r>
            <a:r>
              <a:rPr lang="tr-TR" sz="2400" dirty="0" err="1"/>
              <a:t>possible</a:t>
            </a:r>
            <a:r>
              <a:rPr lang="tr-TR" sz="2400" dirty="0"/>
              <a:t> </a:t>
            </a:r>
            <a:r>
              <a:rPr lang="tr-TR" sz="2400" dirty="0" err="1"/>
              <a:t>and</a:t>
            </a:r>
            <a:r>
              <a:rPr lang="tr-TR" sz="2400" dirty="0"/>
              <a:t> </a:t>
            </a:r>
            <a:r>
              <a:rPr lang="tr-TR" sz="2400" dirty="0" err="1"/>
              <a:t>damage</a:t>
            </a:r>
            <a:r>
              <a:rPr lang="tr-TR" sz="2400" dirty="0"/>
              <a:t> </a:t>
            </a:r>
            <a:r>
              <a:rPr lang="tr-TR" sz="2400" dirty="0" err="1"/>
              <a:t>no</a:t>
            </a:r>
            <a:r>
              <a:rPr lang="tr-TR" sz="2400" dirty="0"/>
              <a:t> </a:t>
            </a:r>
            <a:r>
              <a:rPr lang="tr-TR" sz="2400" dirty="0" err="1"/>
              <a:t>more</a:t>
            </a:r>
            <a:r>
              <a:rPr lang="tr-TR" sz="2400" dirty="0"/>
              <a:t> </a:t>
            </a:r>
            <a:r>
              <a:rPr lang="tr-TR" sz="2400" dirty="0" err="1"/>
              <a:t>tissue</a:t>
            </a:r>
            <a:r>
              <a:rPr lang="tr-TR" sz="2400" dirty="0"/>
              <a:t> </a:t>
            </a:r>
            <a:r>
              <a:rPr lang="tr-TR" sz="2400" dirty="0" err="1"/>
              <a:t>than</a:t>
            </a:r>
            <a:r>
              <a:rPr lang="tr-TR" sz="2400" dirty="0"/>
              <a:t> </a:t>
            </a:r>
            <a:r>
              <a:rPr lang="tr-TR" sz="2400" dirty="0" err="1"/>
              <a:t>necessary</a:t>
            </a:r>
            <a:r>
              <a:rPr lang="tr-TR" sz="2400" dirty="0"/>
              <a:t>. </a:t>
            </a:r>
          </a:p>
          <a:p>
            <a:r>
              <a:rPr lang="tr-TR" sz="2400" dirty="0"/>
              <a:t>A </a:t>
            </a:r>
            <a:r>
              <a:rPr lang="tr-TR" sz="2400" dirty="0" err="1"/>
              <a:t>surgical</a:t>
            </a:r>
            <a:r>
              <a:rPr lang="tr-TR" sz="2400" dirty="0"/>
              <a:t> </a:t>
            </a:r>
            <a:r>
              <a:rPr lang="tr-TR" sz="2400" dirty="0" err="1"/>
              <a:t>needle</a:t>
            </a:r>
            <a:r>
              <a:rPr lang="tr-TR" sz="2400" dirty="0"/>
              <a:t> can be </a:t>
            </a:r>
            <a:r>
              <a:rPr lang="tr-TR" sz="2400" dirty="0" err="1"/>
              <a:t>divided</a:t>
            </a:r>
            <a:r>
              <a:rPr lang="tr-TR" sz="2400" dirty="0"/>
              <a:t> </a:t>
            </a:r>
            <a:r>
              <a:rPr lang="tr-TR" sz="2400" dirty="0" err="1"/>
              <a:t>into</a:t>
            </a:r>
            <a:r>
              <a:rPr lang="tr-TR" sz="2400" dirty="0"/>
              <a:t> </a:t>
            </a:r>
            <a:r>
              <a:rPr lang="tr-TR" sz="2400" dirty="0" err="1"/>
              <a:t>three</a:t>
            </a:r>
            <a:r>
              <a:rPr lang="tr-TR" sz="2400" dirty="0"/>
              <a:t> main </a:t>
            </a:r>
            <a:r>
              <a:rPr lang="tr-TR" sz="2400" dirty="0" err="1"/>
              <a:t>parts</a:t>
            </a:r>
            <a:r>
              <a:rPr lang="tr-TR" sz="2400" dirty="0"/>
              <a:t>: </a:t>
            </a:r>
          </a:p>
          <a:p>
            <a:pPr marL="0" indent="0">
              <a:buNone/>
            </a:pPr>
            <a:r>
              <a:rPr lang="tr-TR" sz="2400" dirty="0" err="1"/>
              <a:t>the</a:t>
            </a:r>
            <a:r>
              <a:rPr lang="tr-TR" sz="2400" dirty="0"/>
              <a:t> </a:t>
            </a:r>
            <a:r>
              <a:rPr lang="tr-TR" sz="2400" dirty="0" err="1"/>
              <a:t>point</a:t>
            </a:r>
            <a:r>
              <a:rPr lang="tr-TR" sz="2400" dirty="0"/>
              <a:t>, </a:t>
            </a:r>
          </a:p>
          <a:p>
            <a:pPr marL="0" indent="0">
              <a:buNone/>
            </a:pPr>
            <a:r>
              <a:rPr lang="tr-TR" sz="2400" dirty="0" err="1"/>
              <a:t>the</a:t>
            </a:r>
            <a:r>
              <a:rPr lang="tr-TR" sz="2400" dirty="0"/>
              <a:t> body </a:t>
            </a:r>
          </a:p>
          <a:p>
            <a:pPr marL="0" indent="0">
              <a:buNone/>
            </a:pPr>
            <a:r>
              <a:rPr lang="tr-TR" sz="2400" dirty="0" err="1"/>
              <a:t>the</a:t>
            </a:r>
            <a:r>
              <a:rPr lang="tr-TR" sz="2400" dirty="0"/>
              <a:t> </a:t>
            </a:r>
            <a:r>
              <a:rPr lang="tr-TR" sz="2400" dirty="0" err="1"/>
              <a:t>swage</a:t>
            </a:r>
            <a:endParaRPr lang="tr-TR" sz="2400" dirty="0"/>
          </a:p>
          <a:p>
            <a:endParaRPr lang="tr-TR" dirty="0"/>
          </a:p>
        </p:txBody>
      </p:sp>
    </p:spTree>
    <p:extLst>
      <p:ext uri="{BB962C8B-B14F-4D97-AF65-F5344CB8AC3E}">
        <p14:creationId xmlns:p14="http://schemas.microsoft.com/office/powerpoint/2010/main" val="189862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a:extLst>
              <a:ext uri="{FF2B5EF4-FFF2-40B4-BE49-F238E27FC236}">
                <a16:creationId xmlns:a16="http://schemas.microsoft.com/office/drawing/2014/main" id="{35F671AA-E2E3-3442-B169-D2D2157AD68A}"/>
              </a:ext>
            </a:extLst>
          </p:cNvPr>
          <p:cNvSpPr>
            <a:spLocks noGrp="1"/>
          </p:cNvSpPr>
          <p:nvPr>
            <p:ph idx="1"/>
          </p:nvPr>
        </p:nvSpPr>
        <p:spPr>
          <a:xfrm>
            <a:off x="2503868" y="1036320"/>
            <a:ext cx="8915400" cy="3742944"/>
          </a:xfrm>
        </p:spPr>
        <p:txBody>
          <a:bodyPr/>
          <a:lstStyle/>
          <a:p>
            <a:r>
              <a:rPr lang="tr-TR" sz="2400" dirty="0" err="1"/>
              <a:t>The</a:t>
            </a:r>
            <a:r>
              <a:rPr lang="tr-TR" sz="2400" dirty="0"/>
              <a:t> </a:t>
            </a:r>
            <a:r>
              <a:rPr lang="tr-TR" sz="2400" dirty="0" err="1"/>
              <a:t>term</a:t>
            </a:r>
            <a:r>
              <a:rPr lang="tr-TR" sz="2400" dirty="0"/>
              <a:t> “</a:t>
            </a:r>
            <a:r>
              <a:rPr lang="tr-TR" sz="2400" b="1" dirty="0" err="1"/>
              <a:t>suture</a:t>
            </a:r>
            <a:r>
              <a:rPr lang="tr-TR" sz="2400" dirty="0"/>
              <a:t>” </a:t>
            </a:r>
            <a:r>
              <a:rPr lang="tr-TR" sz="2400" dirty="0" err="1"/>
              <a:t>refers</a:t>
            </a:r>
            <a:r>
              <a:rPr lang="tr-TR" sz="2400" dirty="0"/>
              <a:t> </a:t>
            </a:r>
            <a:r>
              <a:rPr lang="tr-TR" sz="2400" dirty="0" err="1"/>
              <a:t>to</a:t>
            </a:r>
            <a:r>
              <a:rPr lang="tr-TR" sz="2400" dirty="0"/>
              <a:t> </a:t>
            </a:r>
            <a:r>
              <a:rPr lang="tr-TR" sz="2400" dirty="0" err="1"/>
              <a:t>any</a:t>
            </a:r>
            <a:r>
              <a:rPr lang="tr-TR" sz="2400" dirty="0"/>
              <a:t> </a:t>
            </a:r>
            <a:r>
              <a:rPr lang="tr-TR" sz="2400" dirty="0" err="1"/>
              <a:t>thread</a:t>
            </a:r>
            <a:r>
              <a:rPr lang="tr-TR" sz="2400" dirty="0"/>
              <a:t> </a:t>
            </a:r>
            <a:r>
              <a:rPr lang="tr-TR" sz="2400" dirty="0" err="1"/>
              <a:t>made</a:t>
            </a:r>
            <a:r>
              <a:rPr lang="tr-TR" sz="2400" dirty="0"/>
              <a:t> of </a:t>
            </a:r>
            <a:r>
              <a:rPr lang="tr-TR" sz="2400" dirty="0" err="1"/>
              <a:t>material</a:t>
            </a:r>
            <a:r>
              <a:rPr lang="tr-TR" sz="2400" dirty="0"/>
              <a:t> </a:t>
            </a:r>
            <a:r>
              <a:rPr lang="tr-TR" sz="2400" dirty="0" err="1"/>
              <a:t>used</a:t>
            </a:r>
            <a:r>
              <a:rPr lang="tr-TR" sz="2400" dirty="0"/>
              <a:t> </a:t>
            </a:r>
            <a:r>
              <a:rPr lang="tr-TR" sz="2400" dirty="0" err="1"/>
              <a:t>to</a:t>
            </a:r>
            <a:r>
              <a:rPr lang="tr-TR" sz="2400" dirty="0"/>
              <a:t> </a:t>
            </a:r>
            <a:r>
              <a:rPr lang="tr-TR" sz="2400" dirty="0" err="1"/>
              <a:t>ligate</a:t>
            </a:r>
            <a:r>
              <a:rPr lang="tr-TR" sz="2400" dirty="0"/>
              <a:t> </a:t>
            </a:r>
            <a:r>
              <a:rPr lang="tr-TR" sz="2400" dirty="0" err="1"/>
              <a:t>blood</a:t>
            </a:r>
            <a:r>
              <a:rPr lang="tr-TR" sz="2400" dirty="0"/>
              <a:t> </a:t>
            </a:r>
            <a:r>
              <a:rPr lang="tr-TR" sz="2400" dirty="0" err="1"/>
              <a:t>vessels</a:t>
            </a:r>
            <a:r>
              <a:rPr lang="tr-TR" sz="2400" dirty="0"/>
              <a:t> </a:t>
            </a:r>
            <a:r>
              <a:rPr lang="tr-TR" sz="2400" dirty="0" err="1"/>
              <a:t>or</a:t>
            </a:r>
            <a:r>
              <a:rPr lang="tr-TR" sz="2400" dirty="0"/>
              <a:t> </a:t>
            </a:r>
            <a:r>
              <a:rPr lang="tr-TR" sz="2400" dirty="0" err="1"/>
              <a:t>approximate</a:t>
            </a:r>
            <a:r>
              <a:rPr lang="tr-TR" sz="2400" dirty="0"/>
              <a:t> </a:t>
            </a:r>
            <a:r>
              <a:rPr lang="tr-TR" sz="2400" dirty="0" err="1"/>
              <a:t>tissues</a:t>
            </a:r>
            <a:r>
              <a:rPr lang="tr-TR" sz="2400" dirty="0"/>
              <a:t> </a:t>
            </a:r>
          </a:p>
          <a:p>
            <a:r>
              <a:rPr lang="tr-TR" sz="2400" i="1" dirty="0" err="1"/>
              <a:t>The</a:t>
            </a:r>
            <a:r>
              <a:rPr lang="tr-TR" sz="2400" i="1" dirty="0"/>
              <a:t> </a:t>
            </a:r>
            <a:r>
              <a:rPr lang="tr-TR" sz="2400" i="1" dirty="0" err="1"/>
              <a:t>word</a:t>
            </a:r>
            <a:r>
              <a:rPr lang="tr-TR" sz="2400" i="1" dirty="0"/>
              <a:t> </a:t>
            </a:r>
            <a:r>
              <a:rPr lang="tr-TR" sz="2400" i="1" dirty="0" err="1"/>
              <a:t>suture</a:t>
            </a:r>
            <a:r>
              <a:rPr lang="tr-TR" sz="2400" i="1" dirty="0"/>
              <a:t> is </a:t>
            </a:r>
            <a:r>
              <a:rPr lang="tr-TR" sz="2400" i="1" dirty="0" err="1"/>
              <a:t>generally</a:t>
            </a:r>
            <a:r>
              <a:rPr lang="tr-TR" sz="2400" i="1" dirty="0"/>
              <a:t> </a:t>
            </a:r>
            <a:r>
              <a:rPr lang="tr-TR" sz="2400" i="1" dirty="0" err="1"/>
              <a:t>associated</a:t>
            </a:r>
            <a:r>
              <a:rPr lang="tr-TR" sz="2400" i="1" dirty="0"/>
              <a:t> </a:t>
            </a:r>
            <a:r>
              <a:rPr lang="tr-TR" sz="2400" i="1" dirty="0" err="1"/>
              <a:t>with</a:t>
            </a:r>
            <a:r>
              <a:rPr lang="tr-TR" sz="2400" i="1" dirty="0"/>
              <a:t> </a:t>
            </a:r>
            <a:r>
              <a:rPr lang="tr-TR" sz="2400" i="1" dirty="0" err="1"/>
              <a:t>the</a:t>
            </a:r>
            <a:r>
              <a:rPr lang="tr-TR" sz="2400" i="1" dirty="0"/>
              <a:t> </a:t>
            </a:r>
            <a:r>
              <a:rPr lang="tr-TR" sz="2400" i="1" dirty="0" err="1"/>
              <a:t>needle</a:t>
            </a:r>
            <a:r>
              <a:rPr lang="tr-TR" sz="2400" i="1" dirty="0"/>
              <a:t> </a:t>
            </a:r>
            <a:r>
              <a:rPr lang="tr-TR" sz="2400" i="1" dirty="0" err="1"/>
              <a:t>and</a:t>
            </a:r>
            <a:r>
              <a:rPr lang="tr-TR" sz="2400" i="1" dirty="0"/>
              <a:t> </a:t>
            </a:r>
            <a:r>
              <a:rPr lang="tr-TR" sz="2400" i="1" dirty="0" err="1"/>
              <a:t>thread</a:t>
            </a:r>
            <a:r>
              <a:rPr lang="tr-TR" sz="2400" i="1" dirty="0"/>
              <a:t> </a:t>
            </a:r>
            <a:r>
              <a:rPr lang="tr-TR" sz="2400" i="1" dirty="0" err="1"/>
              <a:t>used</a:t>
            </a:r>
            <a:r>
              <a:rPr lang="tr-TR" sz="2400" i="1" dirty="0"/>
              <a:t> </a:t>
            </a:r>
            <a:r>
              <a:rPr lang="tr-TR" sz="2400" i="1" dirty="0" err="1"/>
              <a:t>to</a:t>
            </a:r>
            <a:r>
              <a:rPr lang="tr-TR" sz="2400" i="1" dirty="0"/>
              <a:t> </a:t>
            </a:r>
            <a:r>
              <a:rPr lang="tr-TR" sz="2400" i="1" dirty="0" err="1"/>
              <a:t>approximate</a:t>
            </a:r>
            <a:r>
              <a:rPr lang="tr-TR" sz="2400" i="1" dirty="0"/>
              <a:t> </a:t>
            </a:r>
            <a:r>
              <a:rPr lang="tr-TR" sz="2400" i="1" dirty="0" err="1"/>
              <a:t>tissues</a:t>
            </a:r>
            <a:r>
              <a:rPr lang="tr-TR" sz="2400" i="1" dirty="0"/>
              <a:t>, </a:t>
            </a:r>
            <a:r>
              <a:rPr lang="tr-TR" sz="2400" i="1" dirty="0" err="1"/>
              <a:t>while</a:t>
            </a:r>
            <a:r>
              <a:rPr lang="tr-TR" sz="2400" i="1" dirty="0"/>
              <a:t> a </a:t>
            </a:r>
            <a:r>
              <a:rPr lang="tr-TR" sz="2400" i="1" dirty="0" err="1"/>
              <a:t>needle-free</a:t>
            </a:r>
            <a:r>
              <a:rPr lang="tr-TR" sz="2400" i="1" dirty="0"/>
              <a:t> </a:t>
            </a:r>
            <a:r>
              <a:rPr lang="tr-TR" sz="2400" i="1" dirty="0" err="1"/>
              <a:t>suture</a:t>
            </a:r>
            <a:r>
              <a:rPr lang="tr-TR" sz="2400" i="1" dirty="0"/>
              <a:t> </a:t>
            </a:r>
            <a:r>
              <a:rPr lang="tr-TR" sz="2400" i="1" dirty="0" err="1"/>
              <a:t>used</a:t>
            </a:r>
            <a:r>
              <a:rPr lang="tr-TR" sz="2400" i="1" dirty="0"/>
              <a:t> </a:t>
            </a:r>
            <a:r>
              <a:rPr lang="tr-TR" sz="2400" i="1" dirty="0" err="1"/>
              <a:t>to</a:t>
            </a:r>
            <a:r>
              <a:rPr lang="tr-TR" sz="2400" i="1" dirty="0"/>
              <a:t> </a:t>
            </a:r>
            <a:r>
              <a:rPr lang="tr-TR" sz="2400" i="1" dirty="0" err="1"/>
              <a:t>close</a:t>
            </a:r>
            <a:r>
              <a:rPr lang="tr-TR" sz="2400" i="1" dirty="0"/>
              <a:t> a </a:t>
            </a:r>
            <a:r>
              <a:rPr lang="tr-TR" sz="2400" i="1" dirty="0" err="1"/>
              <a:t>tube</a:t>
            </a:r>
            <a:r>
              <a:rPr lang="tr-TR" sz="2400" i="1" dirty="0"/>
              <a:t> is </a:t>
            </a:r>
            <a:r>
              <a:rPr lang="tr-TR" sz="2400" i="1" dirty="0" err="1"/>
              <a:t>known</a:t>
            </a:r>
            <a:r>
              <a:rPr lang="tr-TR" sz="2400" i="1" dirty="0"/>
              <a:t> as a </a:t>
            </a:r>
            <a:r>
              <a:rPr lang="tr-TR" sz="2400" b="1" i="1" dirty="0" err="1"/>
              <a:t>ligation</a:t>
            </a:r>
            <a:r>
              <a:rPr lang="tr-TR" sz="2400" i="1" dirty="0"/>
              <a:t>. </a:t>
            </a:r>
          </a:p>
          <a:p>
            <a:r>
              <a:rPr lang="tr-TR" sz="2400" dirty="0" err="1"/>
              <a:t>Suture</a:t>
            </a:r>
            <a:r>
              <a:rPr lang="tr-TR" sz="2400" dirty="0"/>
              <a:t> </a:t>
            </a:r>
            <a:r>
              <a:rPr lang="tr-TR" sz="2400" dirty="0" err="1"/>
              <a:t>materials</a:t>
            </a:r>
            <a:r>
              <a:rPr lang="tr-TR" sz="2400" dirty="0"/>
              <a:t> </a:t>
            </a:r>
            <a:r>
              <a:rPr lang="tr-TR" sz="2400" dirty="0" err="1"/>
              <a:t>are</a:t>
            </a:r>
            <a:r>
              <a:rPr lang="tr-TR" sz="2400" dirty="0"/>
              <a:t> </a:t>
            </a:r>
            <a:r>
              <a:rPr lang="tr-TR" sz="2400" dirty="0" err="1"/>
              <a:t>classified</a:t>
            </a:r>
            <a:r>
              <a:rPr lang="tr-TR" sz="2400" dirty="0"/>
              <a:t> as </a:t>
            </a:r>
            <a:r>
              <a:rPr lang="tr-TR" sz="2400" dirty="0" err="1"/>
              <a:t>absorbable</a:t>
            </a:r>
            <a:r>
              <a:rPr lang="tr-TR" sz="2400" dirty="0"/>
              <a:t> </a:t>
            </a:r>
            <a:r>
              <a:rPr lang="tr-TR" sz="2400" dirty="0" err="1"/>
              <a:t>or</a:t>
            </a:r>
            <a:r>
              <a:rPr lang="tr-TR" sz="2400" dirty="0"/>
              <a:t> </a:t>
            </a:r>
            <a:r>
              <a:rPr lang="tr-TR" sz="2400" dirty="0" err="1"/>
              <a:t>nonabsorbable</a:t>
            </a:r>
            <a:r>
              <a:rPr lang="tr-TR" sz="2400" dirty="0"/>
              <a:t>, </a:t>
            </a:r>
            <a:r>
              <a:rPr lang="tr-TR" sz="2400" dirty="0" err="1"/>
              <a:t>natural</a:t>
            </a:r>
            <a:r>
              <a:rPr lang="tr-TR" sz="2400" dirty="0"/>
              <a:t> </a:t>
            </a:r>
            <a:r>
              <a:rPr lang="tr-TR" sz="2400" dirty="0" err="1"/>
              <a:t>or</a:t>
            </a:r>
            <a:r>
              <a:rPr lang="tr-TR" sz="2400" dirty="0"/>
              <a:t> </a:t>
            </a:r>
            <a:r>
              <a:rPr lang="tr-TR" sz="2400" dirty="0" err="1"/>
              <a:t>synthetic</a:t>
            </a:r>
            <a:r>
              <a:rPr lang="tr-TR" sz="2400" dirty="0"/>
              <a:t>, </a:t>
            </a:r>
            <a:r>
              <a:rPr lang="tr-TR" sz="2400" dirty="0" err="1"/>
              <a:t>and</a:t>
            </a:r>
            <a:r>
              <a:rPr lang="tr-TR" sz="2400" dirty="0"/>
              <a:t> </a:t>
            </a:r>
            <a:r>
              <a:rPr lang="tr-TR" sz="2400" dirty="0" err="1"/>
              <a:t>monofilament</a:t>
            </a:r>
            <a:r>
              <a:rPr lang="tr-TR" sz="2400" dirty="0"/>
              <a:t> </a:t>
            </a:r>
            <a:r>
              <a:rPr lang="tr-TR" sz="2400" dirty="0" err="1"/>
              <a:t>or</a:t>
            </a:r>
            <a:r>
              <a:rPr lang="tr-TR" sz="2400" dirty="0"/>
              <a:t> </a:t>
            </a:r>
            <a:r>
              <a:rPr lang="tr-TR" sz="2400" dirty="0" err="1"/>
              <a:t>multifilament</a:t>
            </a:r>
            <a:r>
              <a:rPr lang="tr-TR" sz="2400" dirty="0"/>
              <a:t>, </a:t>
            </a:r>
            <a:r>
              <a:rPr lang="tr-TR" sz="2400" dirty="0" err="1"/>
              <a:t>based</a:t>
            </a:r>
            <a:r>
              <a:rPr lang="tr-TR" sz="2400" dirty="0"/>
              <a:t> on </a:t>
            </a:r>
            <a:r>
              <a:rPr lang="tr-TR" sz="2400" dirty="0" err="1"/>
              <a:t>composition</a:t>
            </a:r>
            <a:r>
              <a:rPr lang="tr-TR" sz="2400" dirty="0"/>
              <a:t> </a:t>
            </a:r>
            <a:r>
              <a:rPr lang="tr-TR" sz="2400" dirty="0" err="1"/>
              <a:t>and</a:t>
            </a:r>
            <a:r>
              <a:rPr lang="tr-TR" sz="2400" dirty="0"/>
              <a:t> </a:t>
            </a:r>
            <a:r>
              <a:rPr lang="tr-TR" sz="2400" dirty="0" err="1"/>
              <a:t>structure</a:t>
            </a:r>
            <a:r>
              <a:rPr lang="tr-TR" sz="2400" dirty="0"/>
              <a:t>. </a:t>
            </a:r>
          </a:p>
          <a:p>
            <a:endParaRPr lang="tr-TR" sz="2400" dirty="0"/>
          </a:p>
          <a:p>
            <a:endParaRPr lang="tr-TR" sz="2000" dirty="0"/>
          </a:p>
          <a:p>
            <a:pPr marL="0" indent="0">
              <a:buNone/>
            </a:pPr>
            <a:endParaRPr lang="tr-TR" sz="2000" dirty="0"/>
          </a:p>
          <a:p>
            <a:endParaRPr lang="tr-TR" dirty="0"/>
          </a:p>
          <a:p>
            <a:endParaRPr lang="tr-TR" dirty="0"/>
          </a:p>
        </p:txBody>
      </p:sp>
    </p:spTree>
    <p:extLst>
      <p:ext uri="{BB962C8B-B14F-4D97-AF65-F5344CB8AC3E}">
        <p14:creationId xmlns:p14="http://schemas.microsoft.com/office/powerpoint/2010/main" val="2563789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5B88C3-C1A3-2C4D-8471-CB3F85328EED}"/>
              </a:ext>
            </a:extLst>
          </p:cNvPr>
          <p:cNvSpPr>
            <a:spLocks noGrp="1"/>
          </p:cNvSpPr>
          <p:nvPr>
            <p:ph type="title"/>
          </p:nvPr>
        </p:nvSpPr>
        <p:spPr>
          <a:xfrm>
            <a:off x="1719073" y="624110"/>
            <a:ext cx="9785540" cy="1280890"/>
          </a:xfrm>
        </p:spPr>
        <p:txBody>
          <a:bodyPr>
            <a:normAutofit fontScale="90000"/>
          </a:bodyPr>
          <a:lstStyle/>
          <a:p>
            <a:r>
              <a:rPr lang="tr-TR" sz="2700" dirty="0" err="1"/>
              <a:t>The</a:t>
            </a:r>
            <a:r>
              <a:rPr lang="tr-TR" sz="2700" dirty="0"/>
              <a:t> </a:t>
            </a:r>
            <a:r>
              <a:rPr lang="tr-TR" sz="2700" dirty="0" err="1"/>
              <a:t>needle</a:t>
            </a:r>
            <a:r>
              <a:rPr lang="tr-TR" sz="2700" dirty="0"/>
              <a:t> </a:t>
            </a:r>
            <a:r>
              <a:rPr lang="tr-TR" sz="2700" dirty="0" err="1"/>
              <a:t>point</a:t>
            </a:r>
            <a:r>
              <a:rPr lang="tr-TR" sz="2700" dirty="0"/>
              <a:t> </a:t>
            </a:r>
            <a:r>
              <a:rPr lang="tr-TR" sz="2700" dirty="0" err="1"/>
              <a:t>determines</a:t>
            </a:r>
            <a:r>
              <a:rPr lang="tr-TR" sz="2700" dirty="0"/>
              <a:t> </a:t>
            </a:r>
            <a:r>
              <a:rPr lang="tr-TR" sz="2700" dirty="0" err="1"/>
              <a:t>its</a:t>
            </a:r>
            <a:r>
              <a:rPr lang="tr-TR" sz="2700" dirty="0"/>
              <a:t> </a:t>
            </a:r>
            <a:r>
              <a:rPr lang="tr-TR" sz="2700" dirty="0" err="1"/>
              <a:t>sharpness</a:t>
            </a:r>
            <a:r>
              <a:rPr lang="tr-TR" sz="2700" dirty="0"/>
              <a:t>, </a:t>
            </a:r>
            <a:r>
              <a:rPr lang="tr-TR" sz="2700" dirty="0" err="1"/>
              <a:t>and</a:t>
            </a:r>
            <a:r>
              <a:rPr lang="tr-TR" sz="2700" dirty="0"/>
              <a:t> </a:t>
            </a:r>
            <a:r>
              <a:rPr lang="tr-TR" sz="2700" dirty="0" err="1"/>
              <a:t>the</a:t>
            </a:r>
            <a:r>
              <a:rPr lang="tr-TR" sz="2700" dirty="0"/>
              <a:t> </a:t>
            </a:r>
            <a:r>
              <a:rPr lang="tr-TR" sz="2700" dirty="0" err="1"/>
              <a:t>choice</a:t>
            </a:r>
            <a:r>
              <a:rPr lang="tr-TR" sz="2700" dirty="0"/>
              <a:t> of </a:t>
            </a:r>
            <a:r>
              <a:rPr lang="tr-TR" sz="2700" dirty="0" err="1"/>
              <a:t>needle</a:t>
            </a:r>
            <a:r>
              <a:rPr lang="tr-TR" sz="2700" dirty="0"/>
              <a:t> </a:t>
            </a:r>
            <a:r>
              <a:rPr lang="tr-TR" sz="2700" dirty="0" err="1"/>
              <a:t>will</a:t>
            </a:r>
            <a:r>
              <a:rPr lang="tr-TR" sz="2700" dirty="0"/>
              <a:t> </a:t>
            </a:r>
            <a:r>
              <a:rPr lang="tr-TR" sz="2700" dirty="0" err="1"/>
              <a:t>depend</a:t>
            </a:r>
            <a:r>
              <a:rPr lang="tr-TR" sz="2700" dirty="0"/>
              <a:t> on </a:t>
            </a:r>
            <a:r>
              <a:rPr lang="tr-TR" sz="2700" dirty="0" err="1"/>
              <a:t>the</a:t>
            </a:r>
            <a:r>
              <a:rPr lang="tr-TR" sz="2700" dirty="0"/>
              <a:t> </a:t>
            </a:r>
            <a:r>
              <a:rPr lang="tr-TR" sz="2700" dirty="0" err="1"/>
              <a:t>tissue</a:t>
            </a:r>
            <a:r>
              <a:rPr lang="tr-TR" sz="2700" dirty="0"/>
              <a:t> </a:t>
            </a:r>
            <a:r>
              <a:rPr lang="tr-TR" sz="2700" dirty="0" err="1"/>
              <a:t>to</a:t>
            </a:r>
            <a:r>
              <a:rPr lang="tr-TR" sz="2700" dirty="0"/>
              <a:t> be </a:t>
            </a:r>
            <a:r>
              <a:rPr lang="tr-TR" sz="2700" dirty="0" err="1"/>
              <a:t>sutured</a:t>
            </a:r>
            <a:r>
              <a:rPr lang="tr-TR" sz="2700" dirty="0"/>
              <a:t> </a:t>
            </a:r>
            <a:br>
              <a:rPr lang="tr-TR" dirty="0"/>
            </a:br>
            <a:endParaRPr lang="tr-TR" dirty="0"/>
          </a:p>
        </p:txBody>
      </p:sp>
      <p:sp>
        <p:nvSpPr>
          <p:cNvPr id="3" name="İçerik Yer Tutucusu 2">
            <a:extLst>
              <a:ext uri="{FF2B5EF4-FFF2-40B4-BE49-F238E27FC236}">
                <a16:creationId xmlns:a16="http://schemas.microsoft.com/office/drawing/2014/main" id="{0A3D30FF-3C0E-7240-9C86-3D6598D9A3B2}"/>
              </a:ext>
            </a:extLst>
          </p:cNvPr>
          <p:cNvSpPr>
            <a:spLocks noGrp="1"/>
          </p:cNvSpPr>
          <p:nvPr>
            <p:ph idx="1"/>
          </p:nvPr>
        </p:nvSpPr>
        <p:spPr/>
        <p:txBody>
          <a:bodyPr/>
          <a:lstStyle/>
          <a:p>
            <a:r>
              <a:rPr lang="tr-TR" b="1" dirty="0" err="1"/>
              <a:t>Cylindrical</a:t>
            </a:r>
            <a:r>
              <a:rPr lang="tr-TR" b="1" dirty="0"/>
              <a:t> </a:t>
            </a:r>
            <a:r>
              <a:rPr lang="tr-TR" b="1" dirty="0" err="1"/>
              <a:t>or</a:t>
            </a:r>
            <a:r>
              <a:rPr lang="tr-TR" b="1" dirty="0"/>
              <a:t> </a:t>
            </a:r>
            <a:r>
              <a:rPr lang="tr-TR" b="1" dirty="0" err="1"/>
              <a:t>round-point</a:t>
            </a:r>
            <a:r>
              <a:rPr lang="tr-TR" b="1" dirty="0"/>
              <a:t> </a:t>
            </a:r>
            <a:r>
              <a:rPr lang="tr-TR" b="1" dirty="0" err="1"/>
              <a:t>needles</a:t>
            </a:r>
            <a:r>
              <a:rPr lang="tr-TR" b="1" dirty="0"/>
              <a:t>:  </a:t>
            </a:r>
          </a:p>
          <a:p>
            <a:pPr marL="0" indent="0">
              <a:buNone/>
            </a:pPr>
            <a:r>
              <a:rPr lang="tr-TR" dirty="0" err="1"/>
              <a:t>are</a:t>
            </a:r>
            <a:r>
              <a:rPr lang="tr-TR" dirty="0"/>
              <a:t> </a:t>
            </a:r>
            <a:r>
              <a:rPr lang="tr-TR" dirty="0" err="1"/>
              <a:t>designed</a:t>
            </a:r>
            <a:r>
              <a:rPr lang="tr-TR" dirty="0"/>
              <a:t> </a:t>
            </a:r>
            <a:r>
              <a:rPr lang="tr-TR" dirty="0" err="1"/>
              <a:t>to</a:t>
            </a:r>
            <a:r>
              <a:rPr lang="tr-TR" dirty="0"/>
              <a:t> </a:t>
            </a:r>
            <a:r>
              <a:rPr lang="tr-TR" dirty="0" err="1"/>
              <a:t>pass</a:t>
            </a:r>
            <a:r>
              <a:rPr lang="tr-TR" dirty="0"/>
              <a:t> </a:t>
            </a:r>
            <a:r>
              <a:rPr lang="tr-TR" dirty="0" err="1"/>
              <a:t>through</a:t>
            </a:r>
            <a:r>
              <a:rPr lang="tr-TR" dirty="0"/>
              <a:t> </a:t>
            </a:r>
            <a:r>
              <a:rPr lang="tr-TR" dirty="0" err="1"/>
              <a:t>the</a:t>
            </a:r>
            <a:r>
              <a:rPr lang="tr-TR" dirty="0"/>
              <a:t> </a:t>
            </a:r>
            <a:r>
              <a:rPr lang="tr-TR" dirty="0" err="1"/>
              <a:t>fibres</a:t>
            </a:r>
            <a:r>
              <a:rPr lang="tr-TR" dirty="0"/>
              <a:t> </a:t>
            </a:r>
            <a:r>
              <a:rPr lang="tr-TR" dirty="0" err="1"/>
              <a:t>that</a:t>
            </a:r>
            <a:r>
              <a:rPr lang="tr-TR" dirty="0"/>
              <a:t> </a:t>
            </a:r>
            <a:r>
              <a:rPr lang="tr-TR" dirty="0" err="1"/>
              <a:t>comprise</a:t>
            </a:r>
            <a:r>
              <a:rPr lang="tr-TR" dirty="0"/>
              <a:t> </a:t>
            </a:r>
            <a:r>
              <a:rPr lang="tr-TR" dirty="0" err="1"/>
              <a:t>the</a:t>
            </a:r>
            <a:r>
              <a:rPr lang="tr-TR" dirty="0"/>
              <a:t> </a:t>
            </a:r>
            <a:r>
              <a:rPr lang="tr-TR" dirty="0" err="1"/>
              <a:t>tissue</a:t>
            </a:r>
            <a:r>
              <a:rPr lang="tr-TR" dirty="0"/>
              <a:t> </a:t>
            </a:r>
            <a:r>
              <a:rPr lang="tr-TR" dirty="0" err="1"/>
              <a:t>without</a:t>
            </a:r>
            <a:r>
              <a:rPr lang="tr-TR" dirty="0"/>
              <a:t> </a:t>
            </a:r>
            <a:r>
              <a:rPr lang="tr-TR" dirty="0" err="1"/>
              <a:t>cutting</a:t>
            </a:r>
            <a:r>
              <a:rPr lang="tr-TR" dirty="0"/>
              <a:t> it. </a:t>
            </a:r>
          </a:p>
          <a:p>
            <a:pPr marL="0" indent="0">
              <a:buNone/>
            </a:pPr>
            <a:r>
              <a:rPr lang="tr-TR" dirty="0" err="1"/>
              <a:t>The</a:t>
            </a:r>
            <a:r>
              <a:rPr lang="tr-TR" dirty="0"/>
              <a:t> body of </a:t>
            </a:r>
            <a:r>
              <a:rPr lang="tr-TR" dirty="0" err="1"/>
              <a:t>the</a:t>
            </a:r>
            <a:r>
              <a:rPr lang="tr-TR" dirty="0"/>
              <a:t> </a:t>
            </a:r>
            <a:r>
              <a:rPr lang="tr-TR" dirty="0" err="1"/>
              <a:t>needle</a:t>
            </a:r>
            <a:r>
              <a:rPr lang="tr-TR" dirty="0"/>
              <a:t> is </a:t>
            </a:r>
            <a:r>
              <a:rPr lang="tr-TR" dirty="0" err="1"/>
              <a:t>flattened</a:t>
            </a:r>
            <a:r>
              <a:rPr lang="tr-TR" dirty="0"/>
              <a:t> </a:t>
            </a:r>
            <a:r>
              <a:rPr lang="tr-TR" dirty="0" err="1"/>
              <a:t>to</a:t>
            </a:r>
            <a:r>
              <a:rPr lang="tr-TR" dirty="0"/>
              <a:t> </a:t>
            </a:r>
            <a:r>
              <a:rPr lang="tr-TR" dirty="0" err="1"/>
              <a:t>prevent</a:t>
            </a:r>
            <a:r>
              <a:rPr lang="tr-TR" dirty="0"/>
              <a:t> </a:t>
            </a:r>
            <a:r>
              <a:rPr lang="tr-TR" dirty="0" err="1"/>
              <a:t>the</a:t>
            </a:r>
            <a:r>
              <a:rPr lang="tr-TR" dirty="0"/>
              <a:t> </a:t>
            </a:r>
            <a:r>
              <a:rPr lang="tr-TR" dirty="0" err="1"/>
              <a:t>needle</a:t>
            </a:r>
            <a:r>
              <a:rPr lang="tr-TR" dirty="0"/>
              <a:t> </a:t>
            </a:r>
            <a:r>
              <a:rPr lang="tr-TR" dirty="0" err="1"/>
              <a:t>holder</a:t>
            </a:r>
            <a:r>
              <a:rPr lang="tr-TR" dirty="0"/>
              <a:t> </a:t>
            </a:r>
            <a:r>
              <a:rPr lang="tr-TR" dirty="0" err="1"/>
              <a:t>from</a:t>
            </a:r>
            <a:r>
              <a:rPr lang="tr-TR" dirty="0"/>
              <a:t> </a:t>
            </a:r>
            <a:r>
              <a:rPr lang="tr-TR" dirty="0" err="1"/>
              <a:t>rotating</a:t>
            </a:r>
            <a:r>
              <a:rPr lang="tr-TR" dirty="0"/>
              <a:t> </a:t>
            </a:r>
            <a:r>
              <a:rPr lang="tr-TR" dirty="0" err="1"/>
              <a:t>when</a:t>
            </a:r>
            <a:r>
              <a:rPr lang="tr-TR" dirty="0"/>
              <a:t> it is </a:t>
            </a:r>
            <a:r>
              <a:rPr lang="tr-TR" dirty="0" err="1"/>
              <a:t>immobilised</a:t>
            </a:r>
            <a:r>
              <a:rPr lang="tr-TR" dirty="0"/>
              <a:t>. </a:t>
            </a:r>
          </a:p>
          <a:p>
            <a:pPr marL="0" indent="0">
              <a:buNone/>
            </a:pPr>
            <a:r>
              <a:rPr lang="tr-TR" dirty="0" err="1"/>
              <a:t>These</a:t>
            </a:r>
            <a:r>
              <a:rPr lang="tr-TR" dirty="0"/>
              <a:t> </a:t>
            </a:r>
            <a:r>
              <a:rPr lang="tr-TR" dirty="0" err="1"/>
              <a:t>needles</a:t>
            </a:r>
            <a:r>
              <a:rPr lang="tr-TR" dirty="0"/>
              <a:t> </a:t>
            </a:r>
            <a:r>
              <a:rPr lang="tr-TR" dirty="0" err="1"/>
              <a:t>are</a:t>
            </a:r>
            <a:r>
              <a:rPr lang="tr-TR" dirty="0"/>
              <a:t> </a:t>
            </a:r>
            <a:r>
              <a:rPr lang="tr-TR" dirty="0" err="1"/>
              <a:t>used</a:t>
            </a:r>
            <a:r>
              <a:rPr lang="tr-TR" dirty="0"/>
              <a:t> on </a:t>
            </a:r>
            <a:r>
              <a:rPr lang="tr-TR" dirty="0" err="1"/>
              <a:t>low-resistance</a:t>
            </a:r>
            <a:r>
              <a:rPr lang="tr-TR" dirty="0"/>
              <a:t> </a:t>
            </a:r>
            <a:r>
              <a:rPr lang="tr-TR" dirty="0" err="1"/>
              <a:t>tissues</a:t>
            </a:r>
            <a:r>
              <a:rPr lang="tr-TR" dirty="0"/>
              <a:t> </a:t>
            </a:r>
            <a:r>
              <a:rPr lang="tr-TR" dirty="0" err="1"/>
              <a:t>such</a:t>
            </a:r>
            <a:r>
              <a:rPr lang="tr-TR" dirty="0"/>
              <a:t> as </a:t>
            </a:r>
            <a:r>
              <a:rPr lang="tr-TR" dirty="0" err="1"/>
              <a:t>the</a:t>
            </a:r>
            <a:r>
              <a:rPr lang="tr-TR" dirty="0"/>
              <a:t> </a:t>
            </a:r>
            <a:r>
              <a:rPr lang="tr-TR" dirty="0" err="1"/>
              <a:t>intestines</a:t>
            </a:r>
            <a:r>
              <a:rPr lang="tr-TR" dirty="0"/>
              <a:t>, </a:t>
            </a:r>
            <a:r>
              <a:rPr lang="tr-TR" dirty="0" err="1"/>
              <a:t>fat</a:t>
            </a:r>
            <a:r>
              <a:rPr lang="tr-TR" dirty="0"/>
              <a:t>, </a:t>
            </a:r>
            <a:r>
              <a:rPr lang="tr-TR" dirty="0" err="1"/>
              <a:t>muscle</a:t>
            </a:r>
            <a:r>
              <a:rPr lang="tr-TR" dirty="0"/>
              <a:t> </a:t>
            </a:r>
            <a:r>
              <a:rPr lang="tr-TR" dirty="0" err="1"/>
              <a:t>and</a:t>
            </a:r>
            <a:r>
              <a:rPr lang="tr-TR" dirty="0"/>
              <a:t> </a:t>
            </a:r>
            <a:r>
              <a:rPr lang="tr-TR" dirty="0" err="1"/>
              <a:t>urogenital</a:t>
            </a:r>
            <a:r>
              <a:rPr lang="tr-TR" dirty="0"/>
              <a:t> </a:t>
            </a:r>
            <a:r>
              <a:rPr lang="tr-TR" dirty="0" err="1"/>
              <a:t>tract</a:t>
            </a:r>
            <a:r>
              <a:rPr lang="tr-TR" dirty="0"/>
              <a:t>. </a:t>
            </a:r>
          </a:p>
          <a:p>
            <a:endParaRPr lang="tr-TR" dirty="0"/>
          </a:p>
          <a:p>
            <a:endParaRPr lang="tr-TR" dirty="0"/>
          </a:p>
        </p:txBody>
      </p:sp>
      <p:pic>
        <p:nvPicPr>
          <p:cNvPr id="5" name="Resim 4" descr="çizim içeren bir resim&#10;&#10;Açıklama otomatik olarak oluşturuldu">
            <a:extLst>
              <a:ext uri="{FF2B5EF4-FFF2-40B4-BE49-F238E27FC236}">
                <a16:creationId xmlns:a16="http://schemas.microsoft.com/office/drawing/2014/main" id="{F64A672D-424D-C242-BD38-E39B764109CD}"/>
              </a:ext>
            </a:extLst>
          </p:cNvPr>
          <p:cNvPicPr>
            <a:picLocks noChangeAspect="1"/>
          </p:cNvPicPr>
          <p:nvPr/>
        </p:nvPicPr>
        <p:blipFill>
          <a:blip r:embed="rId2"/>
          <a:stretch>
            <a:fillRect/>
          </a:stretch>
        </p:blipFill>
        <p:spPr>
          <a:xfrm>
            <a:off x="7953374" y="4641460"/>
            <a:ext cx="3938588" cy="1882297"/>
          </a:xfrm>
          <a:prstGeom prst="rect">
            <a:avLst/>
          </a:prstGeom>
        </p:spPr>
      </p:pic>
    </p:spTree>
    <p:extLst>
      <p:ext uri="{BB962C8B-B14F-4D97-AF65-F5344CB8AC3E}">
        <p14:creationId xmlns:p14="http://schemas.microsoft.com/office/powerpoint/2010/main" val="1553196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CA85E3C-001B-8442-8523-E524C37B169F}"/>
              </a:ext>
            </a:extLst>
          </p:cNvPr>
          <p:cNvSpPr>
            <a:spLocks noGrp="1"/>
          </p:cNvSpPr>
          <p:nvPr>
            <p:ph idx="1"/>
          </p:nvPr>
        </p:nvSpPr>
        <p:spPr>
          <a:xfrm>
            <a:off x="2138108" y="780288"/>
            <a:ext cx="8915400" cy="3777622"/>
          </a:xfrm>
        </p:spPr>
        <p:txBody>
          <a:bodyPr/>
          <a:lstStyle/>
          <a:p>
            <a:r>
              <a:rPr lang="tr-TR" b="1" dirty="0" err="1"/>
              <a:t>Blunt-point</a:t>
            </a:r>
            <a:r>
              <a:rPr lang="tr-TR" b="1" dirty="0"/>
              <a:t> </a:t>
            </a:r>
            <a:r>
              <a:rPr lang="tr-TR" b="1" dirty="0" err="1"/>
              <a:t>needles</a:t>
            </a:r>
            <a:r>
              <a:rPr lang="tr-TR" b="1" dirty="0"/>
              <a:t> </a:t>
            </a:r>
          </a:p>
          <a:p>
            <a:pPr marL="0" indent="0">
              <a:buNone/>
            </a:pPr>
            <a:r>
              <a:rPr lang="tr-TR" dirty="0" err="1"/>
              <a:t>are</a:t>
            </a:r>
            <a:r>
              <a:rPr lang="tr-TR" dirty="0"/>
              <a:t> </a:t>
            </a:r>
            <a:r>
              <a:rPr lang="tr-TR" dirty="0" err="1"/>
              <a:t>used</a:t>
            </a:r>
            <a:r>
              <a:rPr lang="tr-TR" dirty="0"/>
              <a:t> on </a:t>
            </a:r>
            <a:r>
              <a:rPr lang="tr-TR" dirty="0" err="1"/>
              <a:t>friable</a:t>
            </a:r>
            <a:r>
              <a:rPr lang="tr-TR" dirty="0"/>
              <a:t> </a:t>
            </a:r>
            <a:r>
              <a:rPr lang="tr-TR" dirty="0" err="1"/>
              <a:t>tissue</a:t>
            </a:r>
            <a:r>
              <a:rPr lang="tr-TR" dirty="0"/>
              <a:t> </a:t>
            </a:r>
            <a:r>
              <a:rPr lang="tr-TR" dirty="0" err="1"/>
              <a:t>such</a:t>
            </a:r>
            <a:r>
              <a:rPr lang="tr-TR" dirty="0"/>
              <a:t> as </a:t>
            </a:r>
            <a:r>
              <a:rPr lang="tr-TR" dirty="0" err="1"/>
              <a:t>the</a:t>
            </a:r>
            <a:r>
              <a:rPr lang="tr-TR" dirty="0"/>
              <a:t> </a:t>
            </a:r>
            <a:r>
              <a:rPr lang="tr-TR" dirty="0" err="1"/>
              <a:t>liver</a:t>
            </a:r>
            <a:r>
              <a:rPr lang="tr-TR" dirty="0"/>
              <a:t> </a:t>
            </a:r>
            <a:r>
              <a:rPr lang="tr-TR" dirty="0" err="1"/>
              <a:t>and</a:t>
            </a:r>
            <a:r>
              <a:rPr lang="tr-TR" dirty="0"/>
              <a:t> </a:t>
            </a:r>
            <a:r>
              <a:rPr lang="tr-TR" dirty="0" err="1"/>
              <a:t>spleen</a:t>
            </a:r>
            <a:r>
              <a:rPr lang="tr-TR" dirty="0"/>
              <a:t>. </a:t>
            </a:r>
          </a:p>
          <a:p>
            <a:pPr marL="0" indent="0">
              <a:buNone/>
            </a:pPr>
            <a:r>
              <a:rPr lang="tr-TR" dirty="0" err="1"/>
              <a:t>Their</a:t>
            </a:r>
            <a:r>
              <a:rPr lang="tr-TR" dirty="0"/>
              <a:t> </a:t>
            </a:r>
            <a:r>
              <a:rPr lang="tr-TR" dirty="0" err="1"/>
              <a:t>point</a:t>
            </a:r>
            <a:r>
              <a:rPr lang="tr-TR" dirty="0"/>
              <a:t> </a:t>
            </a:r>
            <a:r>
              <a:rPr lang="tr-TR" dirty="0" err="1"/>
              <a:t>dissects</a:t>
            </a:r>
            <a:r>
              <a:rPr lang="tr-TR" dirty="0"/>
              <a:t> </a:t>
            </a:r>
            <a:r>
              <a:rPr lang="tr-TR" dirty="0" err="1"/>
              <a:t>the</a:t>
            </a:r>
            <a:r>
              <a:rPr lang="tr-TR" dirty="0"/>
              <a:t> </a:t>
            </a:r>
            <a:r>
              <a:rPr lang="tr-TR" dirty="0" err="1"/>
              <a:t>tissue</a:t>
            </a:r>
            <a:r>
              <a:rPr lang="tr-TR" dirty="0"/>
              <a:t> as it </a:t>
            </a:r>
            <a:r>
              <a:rPr lang="tr-TR" dirty="0" err="1"/>
              <a:t>passes</a:t>
            </a:r>
            <a:r>
              <a:rPr lang="tr-TR" dirty="0"/>
              <a:t> </a:t>
            </a:r>
            <a:r>
              <a:rPr lang="tr-TR" dirty="0" err="1"/>
              <a:t>through</a:t>
            </a:r>
            <a:r>
              <a:rPr lang="tr-TR" dirty="0"/>
              <a:t> it </a:t>
            </a:r>
            <a:r>
              <a:rPr lang="tr-TR" dirty="0" err="1"/>
              <a:t>without</a:t>
            </a:r>
            <a:r>
              <a:rPr lang="tr-TR" dirty="0"/>
              <a:t> </a:t>
            </a:r>
            <a:r>
              <a:rPr lang="tr-TR" dirty="0" err="1"/>
              <a:t>damaging</a:t>
            </a:r>
            <a:r>
              <a:rPr lang="tr-TR" dirty="0"/>
              <a:t> </a:t>
            </a:r>
            <a:r>
              <a:rPr lang="tr-TR" dirty="0" err="1"/>
              <a:t>blood</a:t>
            </a:r>
            <a:r>
              <a:rPr lang="tr-TR" dirty="0"/>
              <a:t> </a:t>
            </a:r>
            <a:r>
              <a:rPr lang="tr-TR" dirty="0" err="1"/>
              <a:t>vessels</a:t>
            </a:r>
            <a:r>
              <a:rPr lang="tr-TR" dirty="0"/>
              <a:t> </a:t>
            </a:r>
            <a:r>
              <a:rPr lang="tr-TR" dirty="0" err="1"/>
              <a:t>or</a:t>
            </a:r>
            <a:r>
              <a:rPr lang="tr-TR" dirty="0"/>
              <a:t> bile </a:t>
            </a:r>
            <a:r>
              <a:rPr lang="tr-TR" dirty="0" err="1"/>
              <a:t>ducts</a:t>
            </a:r>
            <a:r>
              <a:rPr lang="tr-TR" dirty="0"/>
              <a:t>. </a:t>
            </a:r>
          </a:p>
          <a:p>
            <a:r>
              <a:rPr lang="tr-TR" b="1" dirty="0" err="1"/>
              <a:t>Trocar-point</a:t>
            </a:r>
            <a:r>
              <a:rPr lang="tr-TR" b="1" dirty="0"/>
              <a:t> </a:t>
            </a:r>
            <a:r>
              <a:rPr lang="tr-TR" b="1" dirty="0" err="1"/>
              <a:t>needles</a:t>
            </a:r>
            <a:endParaRPr lang="tr-TR" b="1" dirty="0"/>
          </a:p>
          <a:p>
            <a:pPr marL="0" indent="0">
              <a:buNone/>
            </a:pPr>
            <a:r>
              <a:rPr lang="tr-TR" b="1" dirty="0"/>
              <a:t> </a:t>
            </a:r>
            <a:r>
              <a:rPr lang="tr-TR" dirty="0" err="1"/>
              <a:t>have</a:t>
            </a:r>
            <a:r>
              <a:rPr lang="tr-TR" dirty="0"/>
              <a:t> a </a:t>
            </a:r>
            <a:r>
              <a:rPr lang="tr-TR" dirty="0" err="1"/>
              <a:t>point</a:t>
            </a:r>
            <a:r>
              <a:rPr lang="tr-TR" dirty="0"/>
              <a:t> </a:t>
            </a:r>
            <a:r>
              <a:rPr lang="tr-TR" dirty="0" err="1"/>
              <a:t>with</a:t>
            </a:r>
            <a:r>
              <a:rPr lang="tr-TR" dirty="0"/>
              <a:t> </a:t>
            </a:r>
            <a:r>
              <a:rPr lang="tr-TR" dirty="0" err="1"/>
              <a:t>four</a:t>
            </a:r>
            <a:r>
              <a:rPr lang="tr-TR" dirty="0"/>
              <a:t> </a:t>
            </a:r>
            <a:r>
              <a:rPr lang="tr-TR" dirty="0" err="1"/>
              <a:t>cutting</a:t>
            </a:r>
            <a:r>
              <a:rPr lang="tr-TR" dirty="0"/>
              <a:t> </a:t>
            </a:r>
            <a:r>
              <a:rPr lang="tr-TR" dirty="0" err="1"/>
              <a:t>edges</a:t>
            </a:r>
            <a:r>
              <a:rPr lang="tr-TR" dirty="0"/>
              <a:t> </a:t>
            </a:r>
            <a:r>
              <a:rPr lang="tr-TR" dirty="0" err="1"/>
              <a:t>that</a:t>
            </a:r>
            <a:r>
              <a:rPr lang="tr-TR" dirty="0"/>
              <a:t> </a:t>
            </a:r>
            <a:r>
              <a:rPr lang="tr-TR" dirty="0" err="1"/>
              <a:t>gradually</a:t>
            </a:r>
            <a:r>
              <a:rPr lang="tr-TR" dirty="0"/>
              <a:t> </a:t>
            </a:r>
            <a:r>
              <a:rPr lang="tr-TR" dirty="0" err="1"/>
              <a:t>turn</a:t>
            </a:r>
            <a:r>
              <a:rPr lang="tr-TR" dirty="0"/>
              <a:t> </a:t>
            </a:r>
            <a:r>
              <a:rPr lang="tr-TR" dirty="0" err="1"/>
              <a:t>into</a:t>
            </a:r>
            <a:r>
              <a:rPr lang="tr-TR" dirty="0"/>
              <a:t> a </a:t>
            </a:r>
            <a:r>
              <a:rPr lang="tr-TR" dirty="0" err="1"/>
              <a:t>cylindrical</a:t>
            </a:r>
            <a:r>
              <a:rPr lang="tr-TR" dirty="0"/>
              <a:t> body. </a:t>
            </a:r>
          </a:p>
          <a:p>
            <a:pPr marL="0" indent="0">
              <a:buNone/>
            </a:pPr>
            <a:r>
              <a:rPr lang="tr-TR" dirty="0" err="1"/>
              <a:t>With</a:t>
            </a:r>
            <a:r>
              <a:rPr lang="tr-TR" dirty="0"/>
              <a:t> </a:t>
            </a:r>
            <a:r>
              <a:rPr lang="tr-TR" dirty="0" err="1"/>
              <a:t>this</a:t>
            </a:r>
            <a:r>
              <a:rPr lang="tr-TR" dirty="0"/>
              <a:t> </a:t>
            </a:r>
            <a:r>
              <a:rPr lang="tr-TR" dirty="0" err="1"/>
              <a:t>design</a:t>
            </a:r>
            <a:r>
              <a:rPr lang="tr-TR" dirty="0"/>
              <a:t>, </a:t>
            </a:r>
            <a:r>
              <a:rPr lang="tr-TR" dirty="0" err="1"/>
              <a:t>the</a:t>
            </a:r>
            <a:r>
              <a:rPr lang="tr-TR" dirty="0"/>
              <a:t> </a:t>
            </a:r>
            <a:r>
              <a:rPr lang="tr-TR" dirty="0" err="1"/>
              <a:t>needle</a:t>
            </a:r>
            <a:r>
              <a:rPr lang="tr-TR" dirty="0"/>
              <a:t> </a:t>
            </a:r>
            <a:r>
              <a:rPr lang="tr-TR" dirty="0" err="1"/>
              <a:t>easily</a:t>
            </a:r>
            <a:r>
              <a:rPr lang="tr-TR" dirty="0"/>
              <a:t> </a:t>
            </a:r>
            <a:r>
              <a:rPr lang="tr-TR" dirty="0" err="1"/>
              <a:t>penetrates</a:t>
            </a:r>
            <a:r>
              <a:rPr lang="tr-TR" dirty="0"/>
              <a:t> </a:t>
            </a:r>
            <a:r>
              <a:rPr lang="tr-TR" dirty="0" err="1"/>
              <a:t>the</a:t>
            </a:r>
            <a:r>
              <a:rPr lang="tr-TR" dirty="0"/>
              <a:t> </a:t>
            </a:r>
            <a:r>
              <a:rPr lang="tr-TR" dirty="0" err="1"/>
              <a:t>tissue</a:t>
            </a:r>
            <a:r>
              <a:rPr lang="tr-TR" dirty="0"/>
              <a:t> </a:t>
            </a:r>
            <a:r>
              <a:rPr lang="tr-TR" dirty="0" err="1"/>
              <a:t>without</a:t>
            </a:r>
            <a:r>
              <a:rPr lang="tr-TR" dirty="0"/>
              <a:t> </a:t>
            </a:r>
            <a:r>
              <a:rPr lang="tr-TR" dirty="0" err="1"/>
              <a:t>cutting</a:t>
            </a:r>
            <a:r>
              <a:rPr lang="tr-TR" dirty="0"/>
              <a:t> it.</a:t>
            </a:r>
          </a:p>
          <a:p>
            <a:pPr marL="0" indent="0">
              <a:buNone/>
            </a:pPr>
            <a:r>
              <a:rPr lang="tr-TR" dirty="0"/>
              <a:t> is </a:t>
            </a:r>
            <a:r>
              <a:rPr lang="tr-TR" dirty="0" err="1"/>
              <a:t>used</a:t>
            </a:r>
            <a:r>
              <a:rPr lang="tr-TR" dirty="0"/>
              <a:t> </a:t>
            </a:r>
            <a:r>
              <a:rPr lang="tr-TR" dirty="0" err="1"/>
              <a:t>to</a:t>
            </a:r>
            <a:r>
              <a:rPr lang="tr-TR" dirty="0"/>
              <a:t> </a:t>
            </a:r>
            <a:r>
              <a:rPr lang="tr-TR" dirty="0" err="1"/>
              <a:t>suture</a:t>
            </a:r>
            <a:r>
              <a:rPr lang="tr-TR" dirty="0"/>
              <a:t> </a:t>
            </a:r>
            <a:r>
              <a:rPr lang="tr-TR" dirty="0" err="1"/>
              <a:t>tendons</a:t>
            </a:r>
            <a:r>
              <a:rPr lang="tr-TR" dirty="0"/>
              <a:t> </a:t>
            </a:r>
            <a:r>
              <a:rPr lang="tr-TR" dirty="0" err="1"/>
              <a:t>and</a:t>
            </a:r>
            <a:r>
              <a:rPr lang="tr-TR" dirty="0"/>
              <a:t> in </a:t>
            </a:r>
            <a:r>
              <a:rPr lang="tr-TR" dirty="0" err="1"/>
              <a:t>cardiovascular</a:t>
            </a:r>
            <a:r>
              <a:rPr lang="tr-TR" dirty="0"/>
              <a:t> </a:t>
            </a:r>
            <a:r>
              <a:rPr lang="tr-TR" dirty="0" err="1"/>
              <a:t>surgery</a:t>
            </a:r>
            <a:r>
              <a:rPr lang="tr-TR" dirty="0"/>
              <a:t>. </a:t>
            </a:r>
          </a:p>
          <a:p>
            <a:endParaRPr lang="tr-TR" dirty="0"/>
          </a:p>
        </p:txBody>
      </p:sp>
      <p:pic>
        <p:nvPicPr>
          <p:cNvPr id="5" name="Resim 4" descr="çizim içeren bir resim&#10;&#10;Açıklama otomatik olarak oluşturuldu">
            <a:extLst>
              <a:ext uri="{FF2B5EF4-FFF2-40B4-BE49-F238E27FC236}">
                <a16:creationId xmlns:a16="http://schemas.microsoft.com/office/drawing/2014/main" id="{E26FA6ED-9FDB-F14D-99B9-9035AD232FC8}"/>
              </a:ext>
            </a:extLst>
          </p:cNvPr>
          <p:cNvPicPr>
            <a:picLocks noChangeAspect="1"/>
          </p:cNvPicPr>
          <p:nvPr/>
        </p:nvPicPr>
        <p:blipFill>
          <a:blip r:embed="rId2"/>
          <a:stretch>
            <a:fillRect/>
          </a:stretch>
        </p:blipFill>
        <p:spPr>
          <a:xfrm>
            <a:off x="7504874" y="4557910"/>
            <a:ext cx="4244214" cy="1973262"/>
          </a:xfrm>
          <a:prstGeom prst="rect">
            <a:avLst/>
          </a:prstGeom>
        </p:spPr>
      </p:pic>
    </p:spTree>
    <p:extLst>
      <p:ext uri="{BB962C8B-B14F-4D97-AF65-F5344CB8AC3E}">
        <p14:creationId xmlns:p14="http://schemas.microsoft.com/office/powerpoint/2010/main" val="2106452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2BF3D4-5583-8F42-8A14-4DA04F920F6E}"/>
              </a:ext>
            </a:extLst>
          </p:cNvPr>
          <p:cNvSpPr>
            <a:spLocks noGrp="1"/>
          </p:cNvSpPr>
          <p:nvPr>
            <p:ph type="title"/>
          </p:nvPr>
        </p:nvSpPr>
        <p:spPr>
          <a:xfrm>
            <a:off x="1499617" y="624110"/>
            <a:ext cx="10004996" cy="1280890"/>
          </a:xfrm>
        </p:spPr>
        <p:txBody>
          <a:bodyPr>
            <a:normAutofit/>
          </a:bodyPr>
          <a:lstStyle/>
          <a:p>
            <a:br>
              <a:rPr lang="tr-TR" dirty="0"/>
            </a:br>
            <a:endParaRPr lang="tr-TR" dirty="0"/>
          </a:p>
        </p:txBody>
      </p:sp>
      <p:sp>
        <p:nvSpPr>
          <p:cNvPr id="5" name="İçerik Yer Tutucusu 4">
            <a:extLst>
              <a:ext uri="{FF2B5EF4-FFF2-40B4-BE49-F238E27FC236}">
                <a16:creationId xmlns:a16="http://schemas.microsoft.com/office/drawing/2014/main" id="{A127D070-5662-E149-AFE2-E71F806008D2}"/>
              </a:ext>
            </a:extLst>
          </p:cNvPr>
          <p:cNvSpPr>
            <a:spLocks noGrp="1"/>
          </p:cNvSpPr>
          <p:nvPr>
            <p:ph idx="1"/>
          </p:nvPr>
        </p:nvSpPr>
        <p:spPr>
          <a:xfrm>
            <a:off x="2262634" y="1175379"/>
            <a:ext cx="8915400" cy="3777622"/>
          </a:xfrm>
        </p:spPr>
        <p:txBody>
          <a:bodyPr/>
          <a:lstStyle/>
          <a:p>
            <a:r>
              <a:rPr lang="tr-TR" b="1" dirty="0" err="1"/>
              <a:t>Cutting-point</a:t>
            </a:r>
            <a:r>
              <a:rPr lang="tr-TR" b="1" dirty="0"/>
              <a:t> </a:t>
            </a:r>
            <a:r>
              <a:rPr lang="tr-TR" b="1" dirty="0" err="1"/>
              <a:t>needles</a:t>
            </a:r>
            <a:r>
              <a:rPr lang="tr-TR" b="1" dirty="0"/>
              <a:t> </a:t>
            </a:r>
          </a:p>
          <a:p>
            <a:pPr marL="0" indent="0">
              <a:buNone/>
            </a:pPr>
            <a:r>
              <a:rPr lang="tr-TR" dirty="0" err="1"/>
              <a:t>are</a:t>
            </a:r>
            <a:r>
              <a:rPr lang="tr-TR" dirty="0"/>
              <a:t> </a:t>
            </a:r>
            <a:r>
              <a:rPr lang="tr-TR" dirty="0" err="1"/>
              <a:t>those</a:t>
            </a:r>
            <a:r>
              <a:rPr lang="tr-TR" dirty="0"/>
              <a:t> </a:t>
            </a:r>
            <a:r>
              <a:rPr lang="tr-TR" dirty="0" err="1"/>
              <a:t>with</a:t>
            </a:r>
            <a:r>
              <a:rPr lang="tr-TR" dirty="0"/>
              <a:t> </a:t>
            </a:r>
            <a:r>
              <a:rPr lang="tr-TR" dirty="0" err="1"/>
              <a:t>several</a:t>
            </a:r>
            <a:r>
              <a:rPr lang="tr-TR" dirty="0"/>
              <a:t> </a:t>
            </a:r>
            <a:r>
              <a:rPr lang="tr-TR" dirty="0" err="1"/>
              <a:t>cutting</a:t>
            </a:r>
            <a:r>
              <a:rPr lang="tr-TR" dirty="0"/>
              <a:t> </a:t>
            </a:r>
            <a:r>
              <a:rPr lang="tr-TR" dirty="0" err="1"/>
              <a:t>edges</a:t>
            </a:r>
            <a:r>
              <a:rPr lang="tr-TR" dirty="0"/>
              <a:t>. </a:t>
            </a:r>
          </a:p>
          <a:p>
            <a:pPr marL="0" indent="0">
              <a:buNone/>
            </a:pPr>
            <a:r>
              <a:rPr lang="tr-TR" dirty="0" err="1"/>
              <a:t>Their</a:t>
            </a:r>
            <a:r>
              <a:rPr lang="tr-TR" dirty="0"/>
              <a:t> </a:t>
            </a:r>
            <a:r>
              <a:rPr lang="tr-TR" dirty="0" err="1"/>
              <a:t>sharp</a:t>
            </a:r>
            <a:r>
              <a:rPr lang="tr-TR" dirty="0"/>
              <a:t> </a:t>
            </a:r>
            <a:r>
              <a:rPr lang="tr-TR" dirty="0" err="1"/>
              <a:t>edges</a:t>
            </a:r>
            <a:r>
              <a:rPr lang="tr-TR" dirty="0"/>
              <a:t> </a:t>
            </a:r>
            <a:r>
              <a:rPr lang="tr-TR" dirty="0" err="1"/>
              <a:t>pass</a:t>
            </a:r>
            <a:r>
              <a:rPr lang="tr-TR" dirty="0"/>
              <a:t> </a:t>
            </a:r>
            <a:r>
              <a:rPr lang="tr-TR" dirty="0" err="1"/>
              <a:t>through</a:t>
            </a:r>
            <a:r>
              <a:rPr lang="tr-TR" dirty="0"/>
              <a:t> </a:t>
            </a:r>
            <a:r>
              <a:rPr lang="tr-TR" dirty="0" err="1"/>
              <a:t>tough</a:t>
            </a:r>
            <a:r>
              <a:rPr lang="tr-TR" dirty="0"/>
              <a:t> </a:t>
            </a:r>
            <a:r>
              <a:rPr lang="tr-TR" dirty="0" err="1"/>
              <a:t>tissue</a:t>
            </a:r>
            <a:r>
              <a:rPr lang="tr-TR" dirty="0"/>
              <a:t> </a:t>
            </a:r>
            <a:r>
              <a:rPr lang="tr-TR" dirty="0" err="1"/>
              <a:t>such</a:t>
            </a:r>
            <a:r>
              <a:rPr lang="tr-TR" dirty="0"/>
              <a:t> as skin </a:t>
            </a:r>
            <a:r>
              <a:rPr lang="tr-TR" dirty="0" err="1"/>
              <a:t>and</a:t>
            </a:r>
            <a:r>
              <a:rPr lang="tr-TR" dirty="0"/>
              <a:t> </a:t>
            </a:r>
            <a:r>
              <a:rPr lang="tr-TR" dirty="0" err="1"/>
              <a:t>fasciae</a:t>
            </a:r>
            <a:r>
              <a:rPr lang="tr-TR" dirty="0"/>
              <a:t>.</a:t>
            </a:r>
          </a:p>
          <a:p>
            <a:pPr marL="0" indent="0">
              <a:buNone/>
            </a:pPr>
            <a:r>
              <a:rPr lang="tr-TR" dirty="0"/>
              <a:t> </a:t>
            </a:r>
            <a:r>
              <a:rPr lang="tr-TR" dirty="0" err="1"/>
              <a:t>They</a:t>
            </a:r>
            <a:r>
              <a:rPr lang="tr-TR" dirty="0"/>
              <a:t> </a:t>
            </a:r>
            <a:r>
              <a:rPr lang="tr-TR" dirty="0" err="1"/>
              <a:t>should</a:t>
            </a:r>
            <a:r>
              <a:rPr lang="tr-TR" dirty="0"/>
              <a:t> be </a:t>
            </a:r>
            <a:r>
              <a:rPr lang="tr-TR" dirty="0" err="1"/>
              <a:t>avoided</a:t>
            </a:r>
            <a:r>
              <a:rPr lang="tr-TR" dirty="0"/>
              <a:t> on </a:t>
            </a:r>
            <a:r>
              <a:rPr lang="tr-TR" dirty="0" err="1"/>
              <a:t>soft</a:t>
            </a:r>
            <a:r>
              <a:rPr lang="tr-TR" dirty="0"/>
              <a:t> </a:t>
            </a:r>
            <a:r>
              <a:rPr lang="tr-TR" dirty="0" err="1"/>
              <a:t>tissue</a:t>
            </a:r>
            <a:r>
              <a:rPr lang="tr-TR" dirty="0"/>
              <a:t>, as </a:t>
            </a:r>
            <a:r>
              <a:rPr lang="tr-TR" dirty="0" err="1"/>
              <a:t>they</a:t>
            </a:r>
            <a:r>
              <a:rPr lang="tr-TR" dirty="0"/>
              <a:t> </a:t>
            </a:r>
            <a:r>
              <a:rPr lang="tr-TR" dirty="0" err="1"/>
              <a:t>increase</a:t>
            </a:r>
            <a:r>
              <a:rPr lang="tr-TR" dirty="0"/>
              <a:t> </a:t>
            </a:r>
            <a:r>
              <a:rPr lang="tr-TR" dirty="0" err="1"/>
              <a:t>tissue</a:t>
            </a:r>
            <a:r>
              <a:rPr lang="tr-TR" dirty="0"/>
              <a:t> </a:t>
            </a:r>
            <a:r>
              <a:rPr lang="tr-TR" dirty="0" err="1"/>
              <a:t>damage</a:t>
            </a:r>
            <a:r>
              <a:rPr lang="tr-TR" dirty="0"/>
              <a:t> </a:t>
            </a:r>
            <a:r>
              <a:rPr lang="tr-TR" dirty="0" err="1"/>
              <a:t>and</a:t>
            </a:r>
            <a:r>
              <a:rPr lang="tr-TR" dirty="0"/>
              <a:t> </a:t>
            </a:r>
            <a:r>
              <a:rPr lang="tr-TR" dirty="0" err="1"/>
              <a:t>the</a:t>
            </a:r>
            <a:r>
              <a:rPr lang="tr-TR" dirty="0"/>
              <a:t> risk of </a:t>
            </a:r>
            <a:r>
              <a:rPr lang="tr-TR" dirty="0" err="1"/>
              <a:t>bleeding</a:t>
            </a:r>
            <a:r>
              <a:rPr lang="tr-TR" dirty="0"/>
              <a:t> </a:t>
            </a:r>
            <a:r>
              <a:rPr lang="tr-TR" dirty="0" err="1"/>
              <a:t>and</a:t>
            </a:r>
            <a:r>
              <a:rPr lang="tr-TR" dirty="0"/>
              <a:t> </a:t>
            </a:r>
            <a:r>
              <a:rPr lang="tr-TR" dirty="0" err="1"/>
              <a:t>infection</a:t>
            </a:r>
            <a:r>
              <a:rPr lang="tr-TR" dirty="0"/>
              <a:t>.</a:t>
            </a:r>
          </a:p>
          <a:p>
            <a:pPr marL="0" indent="0">
              <a:buNone/>
            </a:pPr>
            <a:r>
              <a:rPr lang="tr-TR" dirty="0"/>
              <a:t> </a:t>
            </a:r>
            <a:r>
              <a:rPr lang="tr-TR" dirty="0" err="1"/>
              <a:t>The</a:t>
            </a:r>
            <a:r>
              <a:rPr lang="tr-TR" dirty="0"/>
              <a:t> </a:t>
            </a:r>
            <a:r>
              <a:rPr lang="tr-TR" dirty="0" err="1"/>
              <a:t>most</a:t>
            </a:r>
            <a:r>
              <a:rPr lang="tr-TR" dirty="0"/>
              <a:t> </a:t>
            </a:r>
            <a:r>
              <a:rPr lang="tr-TR" dirty="0" err="1"/>
              <a:t>commonly</a:t>
            </a:r>
            <a:r>
              <a:rPr lang="tr-TR" dirty="0"/>
              <a:t> </a:t>
            </a:r>
            <a:r>
              <a:rPr lang="tr-TR" dirty="0" err="1"/>
              <a:t>used</a:t>
            </a:r>
            <a:r>
              <a:rPr lang="tr-TR" dirty="0"/>
              <a:t> </a:t>
            </a:r>
            <a:r>
              <a:rPr lang="tr-TR" dirty="0" err="1"/>
              <a:t>needle</a:t>
            </a:r>
            <a:r>
              <a:rPr lang="tr-TR" dirty="0"/>
              <a:t> is </a:t>
            </a:r>
            <a:r>
              <a:rPr lang="tr-TR" dirty="0" err="1"/>
              <a:t>the</a:t>
            </a:r>
            <a:r>
              <a:rPr lang="tr-TR" dirty="0"/>
              <a:t> </a:t>
            </a:r>
            <a:r>
              <a:rPr lang="tr-TR" dirty="0" err="1"/>
              <a:t>reverse</a:t>
            </a:r>
            <a:r>
              <a:rPr lang="tr-TR" dirty="0"/>
              <a:t> </a:t>
            </a:r>
            <a:r>
              <a:rPr lang="tr-TR" dirty="0" err="1"/>
              <a:t>cutting</a:t>
            </a:r>
            <a:r>
              <a:rPr lang="tr-TR" dirty="0"/>
              <a:t> </a:t>
            </a:r>
            <a:r>
              <a:rPr lang="tr-TR" dirty="0" err="1"/>
              <a:t>needle</a:t>
            </a:r>
            <a:r>
              <a:rPr lang="tr-TR" dirty="0"/>
              <a:t> </a:t>
            </a:r>
          </a:p>
          <a:p>
            <a:endParaRPr lang="tr-TR" dirty="0"/>
          </a:p>
        </p:txBody>
      </p:sp>
      <p:pic>
        <p:nvPicPr>
          <p:cNvPr id="7" name="Resim 6" descr="çizim içeren bir resim&#10;&#10;Açıklama otomatik olarak oluşturuldu">
            <a:extLst>
              <a:ext uri="{FF2B5EF4-FFF2-40B4-BE49-F238E27FC236}">
                <a16:creationId xmlns:a16="http://schemas.microsoft.com/office/drawing/2014/main" id="{C96A2A94-F852-264F-9DA7-22FEC598A1B8}"/>
              </a:ext>
            </a:extLst>
          </p:cNvPr>
          <p:cNvPicPr>
            <a:picLocks noChangeAspect="1"/>
          </p:cNvPicPr>
          <p:nvPr/>
        </p:nvPicPr>
        <p:blipFill>
          <a:blip r:embed="rId2"/>
          <a:stretch>
            <a:fillRect/>
          </a:stretch>
        </p:blipFill>
        <p:spPr>
          <a:xfrm>
            <a:off x="7529513" y="4483410"/>
            <a:ext cx="4503862" cy="2114239"/>
          </a:xfrm>
          <a:prstGeom prst="rect">
            <a:avLst/>
          </a:prstGeom>
        </p:spPr>
      </p:pic>
    </p:spTree>
    <p:extLst>
      <p:ext uri="{BB962C8B-B14F-4D97-AF65-F5344CB8AC3E}">
        <p14:creationId xmlns:p14="http://schemas.microsoft.com/office/powerpoint/2010/main" val="254091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383F6EE-A188-6C48-AE5F-ED3B73C37986}"/>
              </a:ext>
            </a:extLst>
          </p:cNvPr>
          <p:cNvSpPr>
            <a:spLocks noGrp="1"/>
          </p:cNvSpPr>
          <p:nvPr>
            <p:ph idx="1"/>
          </p:nvPr>
        </p:nvSpPr>
        <p:spPr>
          <a:xfrm>
            <a:off x="2296604" y="844296"/>
            <a:ext cx="8915400" cy="5169408"/>
          </a:xfrm>
        </p:spPr>
        <p:txBody>
          <a:bodyPr>
            <a:normAutofit/>
          </a:bodyPr>
          <a:lstStyle/>
          <a:p>
            <a:r>
              <a:rPr lang="tr-TR" sz="2000" dirty="0" err="1"/>
              <a:t>The</a:t>
            </a:r>
            <a:r>
              <a:rPr lang="tr-TR" sz="2000" b="1" dirty="0"/>
              <a:t> </a:t>
            </a:r>
            <a:r>
              <a:rPr lang="tr-TR" sz="2000" b="1" dirty="0" err="1"/>
              <a:t>swage</a:t>
            </a:r>
            <a:r>
              <a:rPr lang="tr-TR" sz="2000" b="1" dirty="0"/>
              <a:t> </a:t>
            </a:r>
            <a:r>
              <a:rPr lang="tr-TR" sz="2000" dirty="0"/>
              <a:t>is </a:t>
            </a:r>
            <a:r>
              <a:rPr lang="tr-TR" sz="2000" dirty="0" err="1"/>
              <a:t>the</a:t>
            </a:r>
            <a:r>
              <a:rPr lang="tr-TR" sz="2000" dirty="0"/>
              <a:t> </a:t>
            </a:r>
            <a:r>
              <a:rPr lang="tr-TR" sz="2000" dirty="0" err="1"/>
              <a:t>end</a:t>
            </a:r>
            <a:r>
              <a:rPr lang="tr-TR" sz="2000" dirty="0"/>
              <a:t> of </a:t>
            </a:r>
            <a:r>
              <a:rPr lang="tr-TR" sz="2000" dirty="0" err="1"/>
              <a:t>the</a:t>
            </a:r>
            <a:r>
              <a:rPr lang="tr-TR" sz="2000" dirty="0"/>
              <a:t> </a:t>
            </a:r>
            <a:r>
              <a:rPr lang="tr-TR" sz="2000" dirty="0" err="1"/>
              <a:t>needle</a:t>
            </a:r>
            <a:r>
              <a:rPr lang="tr-TR" sz="2000" dirty="0"/>
              <a:t> in </a:t>
            </a:r>
            <a:r>
              <a:rPr lang="tr-TR" sz="2000" dirty="0" err="1"/>
              <a:t>which</a:t>
            </a:r>
            <a:r>
              <a:rPr lang="tr-TR" sz="2000" dirty="0"/>
              <a:t> </a:t>
            </a:r>
            <a:r>
              <a:rPr lang="tr-TR" sz="2000" dirty="0" err="1"/>
              <a:t>the</a:t>
            </a:r>
            <a:r>
              <a:rPr lang="tr-TR" sz="2000" dirty="0"/>
              <a:t> </a:t>
            </a:r>
            <a:r>
              <a:rPr lang="tr-TR" sz="2000" dirty="0" err="1"/>
              <a:t>thread</a:t>
            </a:r>
            <a:r>
              <a:rPr lang="tr-TR" sz="2000" dirty="0"/>
              <a:t> is </a:t>
            </a:r>
            <a:r>
              <a:rPr lang="tr-TR" sz="2000" dirty="0" err="1"/>
              <a:t>secured</a:t>
            </a:r>
            <a:r>
              <a:rPr lang="tr-TR" sz="2000" dirty="0"/>
              <a:t>: </a:t>
            </a:r>
            <a:br>
              <a:rPr lang="tr-TR" sz="2000" dirty="0"/>
            </a:br>
            <a:endParaRPr lang="tr-TR" sz="2000" dirty="0"/>
          </a:p>
          <a:p>
            <a:pPr marL="0" indent="0">
              <a:buNone/>
            </a:pPr>
            <a:r>
              <a:rPr lang="tr-TR" sz="2000" dirty="0" err="1"/>
              <a:t>It</a:t>
            </a:r>
            <a:r>
              <a:rPr lang="tr-TR" sz="2000" dirty="0"/>
              <a:t> </a:t>
            </a:r>
            <a:r>
              <a:rPr lang="tr-TR" sz="2000" dirty="0" err="1"/>
              <a:t>may</a:t>
            </a:r>
            <a:r>
              <a:rPr lang="tr-TR" sz="2000" dirty="0"/>
              <a:t> </a:t>
            </a:r>
            <a:r>
              <a:rPr lang="tr-TR" sz="2000" dirty="0" err="1"/>
              <a:t>have</a:t>
            </a:r>
            <a:r>
              <a:rPr lang="tr-TR" sz="2000" dirty="0"/>
              <a:t> an </a:t>
            </a:r>
            <a:r>
              <a:rPr lang="tr-TR" sz="2000" dirty="0" err="1"/>
              <a:t>eye</a:t>
            </a:r>
            <a:r>
              <a:rPr lang="tr-TR" sz="2000" dirty="0"/>
              <a:t> </a:t>
            </a:r>
            <a:r>
              <a:rPr lang="tr-TR" sz="2000" dirty="0" err="1"/>
              <a:t>or</a:t>
            </a:r>
            <a:r>
              <a:rPr lang="tr-TR" sz="2000" dirty="0"/>
              <a:t> hole </a:t>
            </a:r>
            <a:r>
              <a:rPr lang="tr-TR" sz="2000" dirty="0" err="1"/>
              <a:t>through</a:t>
            </a:r>
            <a:r>
              <a:rPr lang="tr-TR" sz="2000" dirty="0"/>
              <a:t> </a:t>
            </a:r>
            <a:r>
              <a:rPr lang="tr-TR" sz="2000" dirty="0" err="1"/>
              <a:t>which</a:t>
            </a:r>
            <a:r>
              <a:rPr lang="tr-TR" sz="2000" dirty="0"/>
              <a:t> </a:t>
            </a:r>
            <a:r>
              <a:rPr lang="tr-TR" sz="2000" dirty="0" err="1"/>
              <a:t>to</a:t>
            </a:r>
            <a:r>
              <a:rPr lang="tr-TR" sz="2000" dirty="0"/>
              <a:t> </a:t>
            </a:r>
            <a:r>
              <a:rPr lang="tr-TR" sz="2000" dirty="0" err="1"/>
              <a:t>thread</a:t>
            </a:r>
            <a:r>
              <a:rPr lang="tr-TR" sz="2000" dirty="0"/>
              <a:t> </a:t>
            </a:r>
            <a:r>
              <a:rPr lang="tr-TR" sz="2000" dirty="0" err="1"/>
              <a:t>the</a:t>
            </a:r>
            <a:r>
              <a:rPr lang="tr-TR" sz="2000" dirty="0"/>
              <a:t> </a:t>
            </a:r>
            <a:r>
              <a:rPr lang="tr-TR" sz="2000" dirty="0" err="1"/>
              <a:t>suture</a:t>
            </a:r>
            <a:r>
              <a:rPr lang="tr-TR" sz="2000" dirty="0"/>
              <a:t>. </a:t>
            </a:r>
            <a:r>
              <a:rPr lang="tr-TR" sz="2000" dirty="0" err="1"/>
              <a:t>These</a:t>
            </a:r>
            <a:r>
              <a:rPr lang="tr-TR" sz="2000" dirty="0"/>
              <a:t> </a:t>
            </a:r>
            <a:r>
              <a:rPr lang="tr-TR" sz="2000" dirty="0" err="1"/>
              <a:t>are</a:t>
            </a:r>
            <a:r>
              <a:rPr lang="tr-TR" sz="2000" dirty="0"/>
              <a:t> </a:t>
            </a:r>
            <a:r>
              <a:rPr lang="tr-TR" sz="2000" dirty="0" err="1"/>
              <a:t>known</a:t>
            </a:r>
            <a:r>
              <a:rPr lang="tr-TR" sz="2000" dirty="0"/>
              <a:t> as </a:t>
            </a:r>
            <a:r>
              <a:rPr lang="tr-TR" sz="2000" b="1" dirty="0" err="1"/>
              <a:t>traumatic</a:t>
            </a:r>
            <a:r>
              <a:rPr lang="tr-TR" sz="2000" b="1" dirty="0"/>
              <a:t> </a:t>
            </a:r>
            <a:r>
              <a:rPr lang="tr-TR" sz="2000" b="1" dirty="0" err="1"/>
              <a:t>needles</a:t>
            </a:r>
            <a:r>
              <a:rPr lang="tr-TR" sz="2000" b="1" dirty="0"/>
              <a:t> </a:t>
            </a:r>
            <a:r>
              <a:rPr lang="tr-TR" sz="2000" dirty="0"/>
              <a:t>.</a:t>
            </a:r>
            <a:r>
              <a:rPr lang="tr-TR" sz="2000" dirty="0" err="1"/>
              <a:t>These</a:t>
            </a:r>
            <a:r>
              <a:rPr lang="tr-TR" sz="2000" dirty="0"/>
              <a:t> </a:t>
            </a:r>
            <a:r>
              <a:rPr lang="tr-TR" sz="2000" dirty="0" err="1"/>
              <a:t>needles</a:t>
            </a:r>
            <a:r>
              <a:rPr lang="tr-TR" sz="2000" dirty="0"/>
              <a:t> </a:t>
            </a:r>
            <a:r>
              <a:rPr lang="tr-TR" sz="2000" dirty="0" err="1"/>
              <a:t>cause</a:t>
            </a:r>
            <a:r>
              <a:rPr lang="tr-TR" sz="2000" dirty="0"/>
              <a:t> </a:t>
            </a:r>
            <a:r>
              <a:rPr lang="tr-TR" sz="2000" dirty="0" err="1"/>
              <a:t>more</a:t>
            </a:r>
            <a:r>
              <a:rPr lang="tr-TR" sz="2000" dirty="0"/>
              <a:t> </a:t>
            </a:r>
            <a:r>
              <a:rPr lang="tr-TR" sz="2000" dirty="0" err="1"/>
              <a:t>trauma</a:t>
            </a:r>
            <a:r>
              <a:rPr lang="tr-TR" sz="2000" dirty="0"/>
              <a:t> in </a:t>
            </a:r>
            <a:r>
              <a:rPr lang="tr-TR" sz="2000" dirty="0" err="1"/>
              <a:t>the</a:t>
            </a:r>
            <a:r>
              <a:rPr lang="tr-TR" sz="2000" dirty="0"/>
              <a:t> </a:t>
            </a:r>
            <a:r>
              <a:rPr lang="tr-TR" sz="2000" dirty="0" err="1"/>
              <a:t>tissue</a:t>
            </a:r>
            <a:r>
              <a:rPr lang="tr-TR" sz="2000" dirty="0"/>
              <a:t> </a:t>
            </a:r>
            <a:r>
              <a:rPr lang="tr-TR" sz="2000" dirty="0" err="1"/>
              <a:t>because</a:t>
            </a:r>
            <a:r>
              <a:rPr lang="tr-TR" sz="2000" dirty="0"/>
              <a:t> </a:t>
            </a:r>
            <a:r>
              <a:rPr lang="tr-TR" sz="2000" dirty="0" err="1"/>
              <a:t>the</a:t>
            </a:r>
            <a:r>
              <a:rPr lang="tr-TR" sz="2000" dirty="0"/>
              <a:t> </a:t>
            </a:r>
            <a:r>
              <a:rPr lang="tr-TR" sz="2000" dirty="0" err="1"/>
              <a:t>suture</a:t>
            </a:r>
            <a:r>
              <a:rPr lang="tr-TR" sz="2000" dirty="0"/>
              <a:t> </a:t>
            </a:r>
            <a:r>
              <a:rPr lang="tr-TR" sz="2000" dirty="0" err="1"/>
              <a:t>protrudes</a:t>
            </a:r>
            <a:r>
              <a:rPr lang="tr-TR" sz="2000" dirty="0"/>
              <a:t> </a:t>
            </a:r>
            <a:r>
              <a:rPr lang="tr-TR" sz="2000" dirty="0" err="1"/>
              <a:t>from</a:t>
            </a:r>
            <a:r>
              <a:rPr lang="tr-TR" sz="2000" dirty="0"/>
              <a:t> </a:t>
            </a:r>
            <a:r>
              <a:rPr lang="tr-TR" sz="2000" dirty="0" err="1"/>
              <a:t>both</a:t>
            </a:r>
            <a:r>
              <a:rPr lang="tr-TR" sz="2000" dirty="0"/>
              <a:t> </a:t>
            </a:r>
            <a:r>
              <a:rPr lang="tr-TR" sz="2000" dirty="0" err="1"/>
              <a:t>sides</a:t>
            </a:r>
            <a:r>
              <a:rPr lang="tr-TR" sz="2000" dirty="0"/>
              <a:t> of </a:t>
            </a:r>
            <a:r>
              <a:rPr lang="tr-TR" sz="2000" dirty="0" err="1"/>
              <a:t>the</a:t>
            </a:r>
            <a:r>
              <a:rPr lang="tr-TR" sz="2000" dirty="0"/>
              <a:t> </a:t>
            </a:r>
            <a:r>
              <a:rPr lang="tr-TR" sz="2000" dirty="0" err="1"/>
              <a:t>eye</a:t>
            </a:r>
            <a:r>
              <a:rPr lang="tr-TR" sz="2000" dirty="0"/>
              <a:t> of </a:t>
            </a:r>
            <a:r>
              <a:rPr lang="tr-TR" sz="2000" dirty="0" err="1"/>
              <a:t>the</a:t>
            </a:r>
            <a:r>
              <a:rPr lang="tr-TR" sz="2000" dirty="0"/>
              <a:t> </a:t>
            </a:r>
            <a:r>
              <a:rPr lang="tr-TR" sz="2000" dirty="0" err="1"/>
              <a:t>needle</a:t>
            </a:r>
            <a:r>
              <a:rPr lang="tr-TR" sz="2000" dirty="0"/>
              <a:t> </a:t>
            </a:r>
            <a:r>
              <a:rPr lang="tr-TR" sz="2000" dirty="0" err="1"/>
              <a:t>when</a:t>
            </a:r>
            <a:r>
              <a:rPr lang="tr-TR" sz="2000" dirty="0"/>
              <a:t> it is </a:t>
            </a:r>
            <a:r>
              <a:rPr lang="tr-TR" sz="2000" dirty="0" err="1"/>
              <a:t>threaded</a:t>
            </a:r>
            <a:r>
              <a:rPr lang="tr-TR" sz="2000" dirty="0"/>
              <a:t> </a:t>
            </a:r>
            <a:r>
              <a:rPr lang="tr-TR" sz="2000" dirty="0" err="1"/>
              <a:t>through</a:t>
            </a:r>
            <a:r>
              <a:rPr lang="tr-TR" sz="2000" dirty="0"/>
              <a:t> it. </a:t>
            </a:r>
          </a:p>
          <a:p>
            <a:pPr marL="0" indent="0">
              <a:buNone/>
            </a:pPr>
            <a:endParaRPr lang="tr-TR" sz="2000" dirty="0"/>
          </a:p>
          <a:p>
            <a:r>
              <a:rPr lang="tr-TR" i="1" dirty="0" err="1"/>
              <a:t>Traumatic</a:t>
            </a:r>
            <a:r>
              <a:rPr lang="tr-TR" i="1" dirty="0"/>
              <a:t> </a:t>
            </a:r>
            <a:r>
              <a:rPr lang="tr-TR" i="1" dirty="0" err="1"/>
              <a:t>needles</a:t>
            </a:r>
            <a:r>
              <a:rPr lang="tr-TR" i="1" dirty="0"/>
              <a:t> can </a:t>
            </a:r>
            <a:r>
              <a:rPr lang="tr-TR" i="1" dirty="0" err="1"/>
              <a:t>accidentally</a:t>
            </a:r>
            <a:r>
              <a:rPr lang="tr-TR" i="1" dirty="0"/>
              <a:t> </a:t>
            </a:r>
            <a:r>
              <a:rPr lang="tr-TR" i="1" dirty="0" err="1"/>
              <a:t>become</a:t>
            </a:r>
            <a:r>
              <a:rPr lang="tr-TR" i="1" dirty="0"/>
              <a:t> </a:t>
            </a:r>
            <a:r>
              <a:rPr lang="tr-TR" i="1" dirty="0" err="1"/>
              <a:t>unthreaded</a:t>
            </a:r>
            <a:r>
              <a:rPr lang="tr-TR" i="1" dirty="0"/>
              <a:t>, </a:t>
            </a:r>
            <a:r>
              <a:rPr lang="tr-TR" i="1" dirty="0" err="1"/>
              <a:t>require</a:t>
            </a:r>
            <a:r>
              <a:rPr lang="tr-TR" i="1" dirty="0"/>
              <a:t> </a:t>
            </a:r>
            <a:r>
              <a:rPr lang="tr-TR" i="1" dirty="0" err="1"/>
              <a:t>resterilisation</a:t>
            </a:r>
            <a:r>
              <a:rPr lang="tr-TR" i="1" dirty="0"/>
              <a:t>, form </a:t>
            </a:r>
            <a:r>
              <a:rPr lang="tr-TR" i="1" dirty="0" err="1"/>
              <a:t>notches</a:t>
            </a:r>
            <a:r>
              <a:rPr lang="tr-TR" i="1" dirty="0"/>
              <a:t> </a:t>
            </a:r>
            <a:r>
              <a:rPr lang="tr-TR" i="1" dirty="0" err="1"/>
              <a:t>due</a:t>
            </a:r>
            <a:r>
              <a:rPr lang="tr-TR" i="1" dirty="0"/>
              <a:t> </a:t>
            </a:r>
            <a:r>
              <a:rPr lang="tr-TR" i="1" dirty="0" err="1"/>
              <a:t>to</a:t>
            </a:r>
            <a:r>
              <a:rPr lang="tr-TR" i="1" dirty="0"/>
              <a:t> </a:t>
            </a:r>
            <a:r>
              <a:rPr lang="tr-TR" i="1" dirty="0" err="1"/>
              <a:t>repeated</a:t>
            </a:r>
            <a:r>
              <a:rPr lang="tr-TR" i="1" dirty="0"/>
              <a:t> </a:t>
            </a:r>
            <a:r>
              <a:rPr lang="tr-TR" i="1" dirty="0" err="1"/>
              <a:t>use</a:t>
            </a:r>
            <a:r>
              <a:rPr lang="tr-TR" i="1" dirty="0"/>
              <a:t> in </a:t>
            </a:r>
            <a:r>
              <a:rPr lang="tr-TR" i="1" dirty="0" err="1"/>
              <a:t>needle</a:t>
            </a:r>
            <a:r>
              <a:rPr lang="tr-TR" i="1" dirty="0"/>
              <a:t> </a:t>
            </a:r>
            <a:r>
              <a:rPr lang="tr-TR" i="1" dirty="0" err="1"/>
              <a:t>holders</a:t>
            </a:r>
            <a:r>
              <a:rPr lang="tr-TR" i="1" dirty="0"/>
              <a:t> </a:t>
            </a:r>
            <a:r>
              <a:rPr lang="tr-TR" i="1" dirty="0" err="1"/>
              <a:t>and</a:t>
            </a:r>
            <a:r>
              <a:rPr lang="tr-TR" i="1" dirty="0"/>
              <a:t> </a:t>
            </a:r>
            <a:r>
              <a:rPr lang="tr-TR" i="1" dirty="0" err="1"/>
              <a:t>become</a:t>
            </a:r>
            <a:r>
              <a:rPr lang="tr-TR" i="1" dirty="0"/>
              <a:t> </a:t>
            </a:r>
            <a:r>
              <a:rPr lang="tr-TR" i="1" dirty="0" err="1"/>
              <a:t>blunt</a:t>
            </a:r>
            <a:r>
              <a:rPr lang="tr-TR" i="1" dirty="0"/>
              <a:t> </a:t>
            </a:r>
            <a:r>
              <a:rPr lang="tr-TR" i="1" dirty="0" err="1"/>
              <a:t>with</a:t>
            </a:r>
            <a:r>
              <a:rPr lang="tr-TR" i="1" dirty="0"/>
              <a:t> </a:t>
            </a:r>
            <a:r>
              <a:rPr lang="tr-TR" i="1" dirty="0" err="1"/>
              <a:t>use</a:t>
            </a:r>
            <a:r>
              <a:rPr lang="tr-TR" i="1" dirty="0"/>
              <a:t>. </a:t>
            </a:r>
            <a:endParaRPr lang="tr-TR" dirty="0"/>
          </a:p>
          <a:p>
            <a:r>
              <a:rPr lang="tr-TR" dirty="0" err="1"/>
              <a:t>The</a:t>
            </a:r>
            <a:r>
              <a:rPr lang="tr-TR" dirty="0"/>
              <a:t> </a:t>
            </a:r>
            <a:r>
              <a:rPr lang="tr-TR" dirty="0" err="1"/>
              <a:t>thread</a:t>
            </a:r>
            <a:r>
              <a:rPr lang="tr-TR" dirty="0"/>
              <a:t> </a:t>
            </a:r>
            <a:r>
              <a:rPr lang="tr-TR" dirty="0" err="1"/>
              <a:t>may</a:t>
            </a:r>
            <a:r>
              <a:rPr lang="tr-TR" dirty="0"/>
              <a:t> be </a:t>
            </a:r>
            <a:r>
              <a:rPr lang="tr-TR" dirty="0" err="1"/>
              <a:t>fitted</a:t>
            </a:r>
            <a:r>
              <a:rPr lang="tr-TR" dirty="0"/>
              <a:t> </a:t>
            </a:r>
            <a:r>
              <a:rPr lang="tr-TR" dirty="0" err="1"/>
              <a:t>to</a:t>
            </a:r>
            <a:r>
              <a:rPr lang="tr-TR" dirty="0"/>
              <a:t> </a:t>
            </a:r>
            <a:r>
              <a:rPr lang="tr-TR" dirty="0" err="1"/>
              <a:t>or</a:t>
            </a:r>
            <a:r>
              <a:rPr lang="tr-TR" dirty="0"/>
              <a:t> </a:t>
            </a:r>
            <a:r>
              <a:rPr lang="tr-TR" dirty="0" err="1"/>
              <a:t>joined</a:t>
            </a:r>
            <a:r>
              <a:rPr lang="tr-TR" dirty="0"/>
              <a:t> in </a:t>
            </a:r>
            <a:r>
              <a:rPr lang="tr-TR" dirty="0" err="1"/>
              <a:t>the</a:t>
            </a:r>
            <a:r>
              <a:rPr lang="tr-TR" dirty="0"/>
              <a:t> </a:t>
            </a:r>
            <a:r>
              <a:rPr lang="tr-TR" dirty="0" err="1"/>
              <a:t>hollow</a:t>
            </a:r>
            <a:r>
              <a:rPr lang="tr-TR" dirty="0"/>
              <a:t> </a:t>
            </a:r>
            <a:r>
              <a:rPr lang="tr-TR" dirty="0" err="1"/>
              <a:t>end</a:t>
            </a:r>
            <a:r>
              <a:rPr lang="tr-TR" dirty="0"/>
              <a:t> of </a:t>
            </a:r>
            <a:r>
              <a:rPr lang="tr-TR" dirty="0" err="1"/>
              <a:t>the</a:t>
            </a:r>
            <a:r>
              <a:rPr lang="tr-TR" dirty="0"/>
              <a:t> </a:t>
            </a:r>
            <a:r>
              <a:rPr lang="tr-TR" dirty="0" err="1"/>
              <a:t>needle</a:t>
            </a:r>
            <a:r>
              <a:rPr lang="tr-TR" dirty="0"/>
              <a:t> </a:t>
            </a:r>
            <a:r>
              <a:rPr lang="tr-TR" dirty="0" err="1"/>
              <a:t>to</a:t>
            </a:r>
            <a:r>
              <a:rPr lang="tr-TR" dirty="0"/>
              <a:t> </a:t>
            </a:r>
            <a:r>
              <a:rPr lang="tr-TR" dirty="0" err="1"/>
              <a:t>achieve</a:t>
            </a:r>
            <a:r>
              <a:rPr lang="tr-TR" dirty="0"/>
              <a:t> a </a:t>
            </a:r>
            <a:r>
              <a:rPr lang="tr-TR" dirty="0" err="1"/>
              <a:t>smooth</a:t>
            </a:r>
            <a:r>
              <a:rPr lang="tr-TR" dirty="0"/>
              <a:t> </a:t>
            </a:r>
            <a:r>
              <a:rPr lang="tr-TR" dirty="0" err="1"/>
              <a:t>transition</a:t>
            </a:r>
            <a:r>
              <a:rPr lang="tr-TR" dirty="0"/>
              <a:t> </a:t>
            </a:r>
            <a:r>
              <a:rPr lang="tr-TR" dirty="0" err="1"/>
              <a:t>between</a:t>
            </a:r>
            <a:r>
              <a:rPr lang="tr-TR" dirty="0"/>
              <a:t> </a:t>
            </a:r>
            <a:r>
              <a:rPr lang="tr-TR" dirty="0" err="1"/>
              <a:t>the</a:t>
            </a:r>
            <a:r>
              <a:rPr lang="tr-TR" dirty="0"/>
              <a:t> </a:t>
            </a:r>
            <a:r>
              <a:rPr lang="tr-TR" dirty="0" err="1"/>
              <a:t>nee</a:t>
            </a:r>
            <a:r>
              <a:rPr lang="tr-TR" dirty="0"/>
              <a:t>- </a:t>
            </a:r>
            <a:r>
              <a:rPr lang="tr-TR" dirty="0" err="1"/>
              <a:t>dle</a:t>
            </a:r>
            <a:r>
              <a:rPr lang="tr-TR" dirty="0"/>
              <a:t> </a:t>
            </a:r>
            <a:r>
              <a:rPr lang="tr-TR" dirty="0" err="1"/>
              <a:t>and</a:t>
            </a:r>
            <a:r>
              <a:rPr lang="tr-TR" dirty="0"/>
              <a:t> </a:t>
            </a:r>
            <a:r>
              <a:rPr lang="tr-TR" dirty="0" err="1"/>
              <a:t>the</a:t>
            </a:r>
            <a:r>
              <a:rPr lang="tr-TR" dirty="0"/>
              <a:t> </a:t>
            </a:r>
            <a:r>
              <a:rPr lang="tr-TR" dirty="0" err="1"/>
              <a:t>thread</a:t>
            </a:r>
            <a:r>
              <a:rPr lang="tr-TR" dirty="0"/>
              <a:t>. </a:t>
            </a:r>
            <a:r>
              <a:rPr lang="tr-TR" dirty="0" err="1"/>
              <a:t>These</a:t>
            </a:r>
            <a:r>
              <a:rPr lang="tr-TR" dirty="0"/>
              <a:t> </a:t>
            </a:r>
            <a:r>
              <a:rPr lang="tr-TR" dirty="0" err="1"/>
              <a:t>needles</a:t>
            </a:r>
            <a:r>
              <a:rPr lang="tr-TR" dirty="0"/>
              <a:t> </a:t>
            </a:r>
            <a:r>
              <a:rPr lang="tr-TR" dirty="0" err="1"/>
              <a:t>are</a:t>
            </a:r>
            <a:r>
              <a:rPr lang="tr-TR" dirty="0"/>
              <a:t> </a:t>
            </a:r>
            <a:r>
              <a:rPr lang="tr-TR" dirty="0" err="1"/>
              <a:t>known</a:t>
            </a:r>
            <a:r>
              <a:rPr lang="tr-TR" dirty="0"/>
              <a:t> as </a:t>
            </a:r>
            <a:r>
              <a:rPr lang="tr-TR" b="1" dirty="0" err="1"/>
              <a:t>atraumatic</a:t>
            </a:r>
            <a:r>
              <a:rPr lang="tr-TR" b="1" dirty="0"/>
              <a:t> </a:t>
            </a:r>
            <a:r>
              <a:rPr lang="tr-TR" b="1" dirty="0" err="1"/>
              <a:t>needles</a:t>
            </a:r>
            <a:r>
              <a:rPr lang="tr-TR" b="1" dirty="0"/>
              <a:t>. </a:t>
            </a:r>
          </a:p>
          <a:p>
            <a:endParaRPr lang="tr-TR" dirty="0"/>
          </a:p>
        </p:txBody>
      </p:sp>
    </p:spTree>
    <p:extLst>
      <p:ext uri="{BB962C8B-B14F-4D97-AF65-F5344CB8AC3E}">
        <p14:creationId xmlns:p14="http://schemas.microsoft.com/office/powerpoint/2010/main" val="3386074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id="{BBA8ED16-E6C2-0D4B-841F-1C5B9F3F4E4A}"/>
              </a:ext>
            </a:extLst>
          </p:cNvPr>
          <p:cNvSpPr>
            <a:spLocks noGrp="1"/>
          </p:cNvSpPr>
          <p:nvPr>
            <p:ph idx="1"/>
          </p:nvPr>
        </p:nvSpPr>
        <p:spPr>
          <a:xfrm>
            <a:off x="519017" y="1193456"/>
            <a:ext cx="5122652" cy="3759253"/>
          </a:xfrm>
        </p:spPr>
        <p:txBody>
          <a:bodyPr>
            <a:normAutofit/>
          </a:bodyPr>
          <a:lstStyle/>
          <a:p>
            <a:r>
              <a:rPr lang="tr-TR" dirty="0" err="1"/>
              <a:t>Threadable</a:t>
            </a:r>
            <a:r>
              <a:rPr lang="tr-TR" dirty="0"/>
              <a:t> </a:t>
            </a:r>
            <a:r>
              <a:rPr lang="tr-TR" dirty="0" err="1"/>
              <a:t>needles</a:t>
            </a:r>
            <a:r>
              <a:rPr lang="tr-TR" dirty="0"/>
              <a:t> </a:t>
            </a:r>
            <a:r>
              <a:rPr lang="tr-TR" dirty="0" err="1"/>
              <a:t>allow</a:t>
            </a:r>
            <a:r>
              <a:rPr lang="tr-TR" dirty="0"/>
              <a:t> </a:t>
            </a:r>
            <a:r>
              <a:rPr lang="tr-TR" dirty="0" err="1"/>
              <a:t>rolls</a:t>
            </a:r>
            <a:r>
              <a:rPr lang="tr-TR" dirty="0"/>
              <a:t> of </a:t>
            </a:r>
            <a:r>
              <a:rPr lang="tr-TR" dirty="0" err="1"/>
              <a:t>sutures</a:t>
            </a:r>
            <a:r>
              <a:rPr lang="tr-TR" dirty="0"/>
              <a:t> </a:t>
            </a:r>
            <a:r>
              <a:rPr lang="tr-TR" dirty="0" err="1"/>
              <a:t>to</a:t>
            </a:r>
            <a:r>
              <a:rPr lang="tr-TR" dirty="0"/>
              <a:t> be </a:t>
            </a:r>
            <a:r>
              <a:rPr lang="tr-TR" dirty="0" err="1"/>
              <a:t>used</a:t>
            </a:r>
            <a:r>
              <a:rPr lang="tr-TR" dirty="0"/>
              <a:t>. </a:t>
            </a:r>
          </a:p>
          <a:p>
            <a:r>
              <a:rPr lang="tr-TR" dirty="0" err="1"/>
              <a:t>These</a:t>
            </a:r>
            <a:r>
              <a:rPr lang="tr-TR" dirty="0"/>
              <a:t> </a:t>
            </a:r>
            <a:r>
              <a:rPr lang="tr-TR" dirty="0" err="1"/>
              <a:t>are</a:t>
            </a:r>
            <a:r>
              <a:rPr lang="tr-TR" dirty="0"/>
              <a:t> </a:t>
            </a:r>
            <a:r>
              <a:rPr lang="tr-TR" dirty="0" err="1"/>
              <a:t>less</a:t>
            </a:r>
            <a:r>
              <a:rPr lang="tr-TR" dirty="0"/>
              <a:t> </a:t>
            </a:r>
            <a:r>
              <a:rPr lang="tr-TR" dirty="0" err="1"/>
              <a:t>expensive</a:t>
            </a:r>
            <a:r>
              <a:rPr lang="tr-TR" dirty="0"/>
              <a:t>, </a:t>
            </a:r>
            <a:r>
              <a:rPr lang="tr-TR" dirty="0" err="1"/>
              <a:t>although</a:t>
            </a:r>
            <a:r>
              <a:rPr lang="tr-TR" dirty="0"/>
              <a:t> </a:t>
            </a:r>
            <a:r>
              <a:rPr lang="tr-TR" dirty="0" err="1"/>
              <a:t>the</a:t>
            </a:r>
            <a:r>
              <a:rPr lang="tr-TR" dirty="0"/>
              <a:t> </a:t>
            </a:r>
            <a:r>
              <a:rPr lang="tr-TR" dirty="0" err="1"/>
              <a:t>thread</a:t>
            </a:r>
            <a:r>
              <a:rPr lang="tr-TR" dirty="0"/>
              <a:t> </a:t>
            </a:r>
            <a:r>
              <a:rPr lang="tr-TR" dirty="0" err="1"/>
              <a:t>may</a:t>
            </a:r>
            <a:r>
              <a:rPr lang="tr-TR" dirty="0"/>
              <a:t> be </a:t>
            </a:r>
            <a:r>
              <a:rPr lang="tr-TR" dirty="0" err="1"/>
              <a:t>damaged</a:t>
            </a:r>
            <a:r>
              <a:rPr lang="tr-TR" dirty="0"/>
              <a:t> </a:t>
            </a:r>
            <a:r>
              <a:rPr lang="tr-TR" dirty="0" err="1"/>
              <a:t>when</a:t>
            </a:r>
            <a:r>
              <a:rPr lang="tr-TR" dirty="0"/>
              <a:t> it </a:t>
            </a:r>
            <a:r>
              <a:rPr lang="tr-TR" dirty="0" err="1"/>
              <a:t>passes</a:t>
            </a:r>
            <a:r>
              <a:rPr lang="tr-TR" dirty="0"/>
              <a:t> </a:t>
            </a:r>
            <a:r>
              <a:rPr lang="tr-TR" dirty="0" err="1"/>
              <a:t>through</a:t>
            </a:r>
            <a:r>
              <a:rPr lang="tr-TR" dirty="0"/>
              <a:t> </a:t>
            </a:r>
            <a:r>
              <a:rPr lang="tr-TR" dirty="0" err="1"/>
              <a:t>the</a:t>
            </a:r>
            <a:r>
              <a:rPr lang="tr-TR" dirty="0"/>
              <a:t> </a:t>
            </a:r>
            <a:r>
              <a:rPr lang="tr-TR" dirty="0" err="1"/>
              <a:t>eye</a:t>
            </a:r>
            <a:r>
              <a:rPr lang="tr-TR" dirty="0"/>
              <a:t> of </a:t>
            </a:r>
            <a:r>
              <a:rPr lang="tr-TR" dirty="0" err="1"/>
              <a:t>the</a:t>
            </a:r>
            <a:r>
              <a:rPr lang="tr-TR" dirty="0"/>
              <a:t> </a:t>
            </a:r>
            <a:r>
              <a:rPr lang="tr-TR" dirty="0" err="1"/>
              <a:t>needle</a:t>
            </a:r>
            <a:r>
              <a:rPr lang="tr-TR" dirty="0"/>
              <a:t> </a:t>
            </a:r>
            <a:r>
              <a:rPr lang="tr-TR" dirty="0" err="1"/>
              <a:t>and</a:t>
            </a:r>
            <a:r>
              <a:rPr lang="tr-TR" dirty="0"/>
              <a:t> is </a:t>
            </a:r>
            <a:r>
              <a:rPr lang="tr-TR" dirty="0" err="1"/>
              <a:t>more</a:t>
            </a:r>
            <a:r>
              <a:rPr lang="tr-TR" dirty="0"/>
              <a:t> </a:t>
            </a:r>
            <a:r>
              <a:rPr lang="tr-TR" dirty="0" err="1"/>
              <a:t>difficult</a:t>
            </a:r>
            <a:r>
              <a:rPr lang="tr-TR" dirty="0"/>
              <a:t> </a:t>
            </a:r>
            <a:r>
              <a:rPr lang="tr-TR" dirty="0" err="1"/>
              <a:t>to</a:t>
            </a:r>
            <a:r>
              <a:rPr lang="tr-TR" dirty="0"/>
              <a:t> </a:t>
            </a:r>
            <a:r>
              <a:rPr lang="tr-TR" dirty="0" err="1"/>
              <a:t>handle</a:t>
            </a:r>
            <a:r>
              <a:rPr lang="tr-TR" dirty="0"/>
              <a:t> as it is not </a:t>
            </a:r>
            <a:r>
              <a:rPr lang="tr-TR" dirty="0" err="1"/>
              <a:t>firmly</a:t>
            </a:r>
            <a:r>
              <a:rPr lang="tr-TR" dirty="0"/>
              <a:t> </a:t>
            </a:r>
            <a:r>
              <a:rPr lang="tr-TR" dirty="0" err="1"/>
              <a:t>secured</a:t>
            </a:r>
            <a:r>
              <a:rPr lang="tr-TR" dirty="0"/>
              <a:t> </a:t>
            </a:r>
            <a:r>
              <a:rPr lang="tr-TR" dirty="0" err="1"/>
              <a:t>to</a:t>
            </a:r>
            <a:r>
              <a:rPr lang="tr-TR" dirty="0"/>
              <a:t> </a:t>
            </a:r>
            <a:r>
              <a:rPr lang="tr-TR" dirty="0" err="1"/>
              <a:t>the</a:t>
            </a:r>
            <a:r>
              <a:rPr lang="tr-TR" dirty="0"/>
              <a:t> </a:t>
            </a:r>
            <a:r>
              <a:rPr lang="tr-TR" dirty="0" err="1"/>
              <a:t>needle</a:t>
            </a:r>
            <a:r>
              <a:rPr lang="tr-TR" dirty="0"/>
              <a:t>. </a:t>
            </a:r>
          </a:p>
          <a:p>
            <a:r>
              <a:rPr lang="tr-TR" dirty="0" err="1"/>
              <a:t>They</a:t>
            </a:r>
            <a:r>
              <a:rPr lang="tr-TR" dirty="0"/>
              <a:t> </a:t>
            </a:r>
            <a:r>
              <a:rPr lang="tr-TR" dirty="0" err="1"/>
              <a:t>may</a:t>
            </a:r>
            <a:r>
              <a:rPr lang="tr-TR" dirty="0"/>
              <a:t> be (a) </a:t>
            </a:r>
            <a:r>
              <a:rPr lang="tr-TR" dirty="0" err="1"/>
              <a:t>closed</a:t>
            </a:r>
            <a:r>
              <a:rPr lang="tr-TR" dirty="0"/>
              <a:t> </a:t>
            </a:r>
            <a:r>
              <a:rPr lang="tr-TR" dirty="0" err="1"/>
              <a:t>eye</a:t>
            </a:r>
            <a:r>
              <a:rPr lang="tr-TR" dirty="0"/>
              <a:t> </a:t>
            </a:r>
            <a:r>
              <a:rPr lang="tr-TR" dirty="0" err="1"/>
              <a:t>needles</a:t>
            </a:r>
            <a:r>
              <a:rPr lang="tr-TR" dirty="0"/>
              <a:t> </a:t>
            </a:r>
            <a:r>
              <a:rPr lang="tr-TR" dirty="0" err="1"/>
              <a:t>or</a:t>
            </a:r>
            <a:r>
              <a:rPr lang="tr-TR" dirty="0"/>
              <a:t> (b) French </a:t>
            </a:r>
            <a:r>
              <a:rPr lang="tr-TR" dirty="0" err="1"/>
              <a:t>eye</a:t>
            </a:r>
            <a:r>
              <a:rPr lang="tr-TR" dirty="0"/>
              <a:t> </a:t>
            </a:r>
            <a:r>
              <a:rPr lang="tr-TR" dirty="0" err="1"/>
              <a:t>needles</a:t>
            </a:r>
            <a:r>
              <a:rPr lang="tr-TR" dirty="0"/>
              <a:t>, </a:t>
            </a:r>
            <a:r>
              <a:rPr lang="tr-TR" dirty="0" err="1"/>
              <a:t>which</a:t>
            </a:r>
            <a:r>
              <a:rPr lang="tr-TR" dirty="0"/>
              <a:t> </a:t>
            </a:r>
            <a:r>
              <a:rPr lang="tr-TR" dirty="0" err="1"/>
              <a:t>are</a:t>
            </a:r>
            <a:r>
              <a:rPr lang="tr-TR" dirty="0"/>
              <a:t> </a:t>
            </a:r>
            <a:r>
              <a:rPr lang="tr-TR" dirty="0" err="1"/>
              <a:t>easier</a:t>
            </a:r>
            <a:r>
              <a:rPr lang="tr-TR" dirty="0"/>
              <a:t> </a:t>
            </a:r>
            <a:r>
              <a:rPr lang="tr-TR" dirty="0" err="1"/>
              <a:t>to</a:t>
            </a:r>
            <a:r>
              <a:rPr lang="tr-TR" dirty="0"/>
              <a:t> </a:t>
            </a:r>
            <a:r>
              <a:rPr lang="tr-TR" dirty="0" err="1"/>
              <a:t>thread</a:t>
            </a:r>
            <a:r>
              <a:rPr lang="tr-TR" dirty="0"/>
              <a:t>, </a:t>
            </a:r>
            <a:r>
              <a:rPr lang="tr-TR" dirty="0" err="1"/>
              <a:t>although</a:t>
            </a:r>
            <a:r>
              <a:rPr lang="tr-TR" dirty="0"/>
              <a:t> </a:t>
            </a:r>
            <a:r>
              <a:rPr lang="tr-TR" dirty="0" err="1"/>
              <a:t>the</a:t>
            </a:r>
            <a:r>
              <a:rPr lang="tr-TR" dirty="0"/>
              <a:t> </a:t>
            </a:r>
            <a:r>
              <a:rPr lang="tr-TR" dirty="0" err="1"/>
              <a:t>thread</a:t>
            </a:r>
            <a:r>
              <a:rPr lang="tr-TR" dirty="0"/>
              <a:t> is </a:t>
            </a:r>
            <a:r>
              <a:rPr lang="tr-TR" dirty="0" err="1"/>
              <a:t>more</a:t>
            </a:r>
            <a:r>
              <a:rPr lang="tr-TR" dirty="0"/>
              <a:t> </a:t>
            </a:r>
            <a:r>
              <a:rPr lang="tr-TR" dirty="0" err="1"/>
              <a:t>easily</a:t>
            </a:r>
            <a:r>
              <a:rPr lang="tr-TR" dirty="0"/>
              <a:t> </a:t>
            </a:r>
            <a:r>
              <a:rPr lang="tr-TR" dirty="0" err="1"/>
              <a:t>damaged</a:t>
            </a:r>
            <a:r>
              <a:rPr lang="tr-TR" dirty="0"/>
              <a:t>. </a:t>
            </a:r>
          </a:p>
          <a:p>
            <a:endParaRPr lang="tr-TR" dirty="0"/>
          </a:p>
        </p:txBody>
      </p:sp>
      <p:pic>
        <p:nvPicPr>
          <p:cNvPr id="5" name="Resim 4" descr="oturma, beyaz, işaret, mutfak içeren bir resim&#10;&#10;Açıklama otomatik olarak oluşturuldu">
            <a:extLst>
              <a:ext uri="{FF2B5EF4-FFF2-40B4-BE49-F238E27FC236}">
                <a16:creationId xmlns:a16="http://schemas.microsoft.com/office/drawing/2014/main" id="{AB661757-6F5C-0A46-AABC-01F0DA41E28F}"/>
              </a:ext>
            </a:extLst>
          </p:cNvPr>
          <p:cNvPicPr>
            <a:picLocks noChangeAspect="1"/>
          </p:cNvPicPr>
          <p:nvPr/>
        </p:nvPicPr>
        <p:blipFill>
          <a:blip r:embed="rId2"/>
          <a:stretch>
            <a:fillRect/>
          </a:stretch>
        </p:blipFill>
        <p:spPr>
          <a:xfrm>
            <a:off x="6091916" y="1258476"/>
            <a:ext cx="5795284" cy="3795911"/>
          </a:xfrm>
          <a:prstGeom prst="rect">
            <a:avLst/>
          </a:prstGeom>
        </p:spPr>
      </p:pic>
      <p:sp>
        <p:nvSpPr>
          <p:cNvPr id="14"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05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786BB8-78CB-F448-8328-74BE153A82A6}"/>
              </a:ext>
            </a:extLst>
          </p:cNvPr>
          <p:cNvSpPr>
            <a:spLocks noGrp="1"/>
          </p:cNvSpPr>
          <p:nvPr>
            <p:ph type="title"/>
          </p:nvPr>
        </p:nvSpPr>
        <p:spPr>
          <a:xfrm>
            <a:off x="2011681" y="624110"/>
            <a:ext cx="9492932" cy="1280890"/>
          </a:xfrm>
        </p:spPr>
        <p:txBody>
          <a:bodyPr>
            <a:normAutofit fontScale="90000"/>
          </a:bodyPr>
          <a:lstStyle/>
          <a:p>
            <a:r>
              <a:rPr lang="tr-TR" sz="2700" dirty="0" err="1"/>
              <a:t>Several</a:t>
            </a:r>
            <a:r>
              <a:rPr lang="tr-TR" sz="2700" dirty="0"/>
              <a:t> </a:t>
            </a:r>
            <a:r>
              <a:rPr lang="tr-TR" sz="2700" dirty="0" err="1"/>
              <a:t>factors</a:t>
            </a:r>
            <a:r>
              <a:rPr lang="tr-TR" sz="2700" dirty="0"/>
              <a:t> </a:t>
            </a:r>
            <a:r>
              <a:rPr lang="tr-TR" sz="2700" dirty="0" err="1"/>
              <a:t>must</a:t>
            </a:r>
            <a:r>
              <a:rPr lang="tr-TR" sz="2700" dirty="0"/>
              <a:t> be </a:t>
            </a:r>
            <a:r>
              <a:rPr lang="tr-TR" sz="2700" dirty="0" err="1"/>
              <a:t>taken</a:t>
            </a:r>
            <a:r>
              <a:rPr lang="tr-TR" sz="2700" dirty="0"/>
              <a:t> </a:t>
            </a:r>
            <a:r>
              <a:rPr lang="tr-TR" sz="2700" dirty="0" err="1"/>
              <a:t>into</a:t>
            </a:r>
            <a:r>
              <a:rPr lang="tr-TR" sz="2700" dirty="0"/>
              <a:t> </a:t>
            </a:r>
            <a:r>
              <a:rPr lang="tr-TR" sz="2700" dirty="0" err="1"/>
              <a:t>account</a:t>
            </a:r>
            <a:r>
              <a:rPr lang="tr-TR" sz="2700" dirty="0"/>
              <a:t> </a:t>
            </a:r>
            <a:r>
              <a:rPr lang="tr-TR" sz="2700" dirty="0" err="1"/>
              <a:t>to</a:t>
            </a:r>
            <a:r>
              <a:rPr lang="tr-TR" sz="2700" dirty="0"/>
              <a:t> </a:t>
            </a:r>
            <a:r>
              <a:rPr lang="tr-TR" sz="2700" dirty="0" err="1"/>
              <a:t>identify</a:t>
            </a:r>
            <a:r>
              <a:rPr lang="tr-TR" sz="2700" dirty="0"/>
              <a:t> a </a:t>
            </a:r>
            <a:r>
              <a:rPr lang="tr-TR" sz="2700" dirty="0" err="1"/>
              <a:t>needle</a:t>
            </a:r>
            <a:r>
              <a:rPr lang="tr-TR" sz="2700" dirty="0"/>
              <a:t>. </a:t>
            </a:r>
            <a:r>
              <a:rPr lang="tr-TR" sz="2700" dirty="0" err="1"/>
              <a:t>The</a:t>
            </a:r>
            <a:r>
              <a:rPr lang="tr-TR" sz="2700" dirty="0"/>
              <a:t> </a:t>
            </a:r>
            <a:r>
              <a:rPr lang="tr-TR" sz="2700" dirty="0" err="1"/>
              <a:t>most</a:t>
            </a:r>
            <a:r>
              <a:rPr lang="tr-TR" sz="2700" dirty="0"/>
              <a:t> </a:t>
            </a:r>
            <a:r>
              <a:rPr lang="tr-TR" sz="2700" dirty="0" err="1"/>
              <a:t>important</a:t>
            </a:r>
            <a:r>
              <a:rPr lang="tr-TR" sz="2700" dirty="0"/>
              <a:t> </a:t>
            </a:r>
            <a:r>
              <a:rPr lang="tr-TR" sz="2700" dirty="0" err="1"/>
              <a:t>ones</a:t>
            </a:r>
            <a:r>
              <a:rPr lang="tr-TR" sz="2700" dirty="0"/>
              <a:t> </a:t>
            </a:r>
            <a:r>
              <a:rPr lang="tr-TR" sz="2700" dirty="0" err="1"/>
              <a:t>are</a:t>
            </a:r>
            <a:r>
              <a:rPr lang="tr-TR" sz="2700" dirty="0"/>
              <a:t>: </a:t>
            </a:r>
            <a:br>
              <a:rPr lang="tr-TR" dirty="0"/>
            </a:br>
            <a:endParaRPr lang="tr-TR" dirty="0"/>
          </a:p>
        </p:txBody>
      </p:sp>
      <p:sp>
        <p:nvSpPr>
          <p:cNvPr id="5" name="İçerik Yer Tutucusu 4">
            <a:extLst>
              <a:ext uri="{FF2B5EF4-FFF2-40B4-BE49-F238E27FC236}">
                <a16:creationId xmlns:a16="http://schemas.microsoft.com/office/drawing/2014/main" id="{7C929B53-FB34-2445-A62F-6F6FFD2E2E01}"/>
              </a:ext>
            </a:extLst>
          </p:cNvPr>
          <p:cNvSpPr>
            <a:spLocks noGrp="1"/>
          </p:cNvSpPr>
          <p:nvPr>
            <p:ph idx="1"/>
          </p:nvPr>
        </p:nvSpPr>
        <p:spPr>
          <a:xfrm>
            <a:off x="2278061" y="1905000"/>
            <a:ext cx="8915400" cy="3777622"/>
          </a:xfrm>
        </p:spPr>
        <p:txBody>
          <a:bodyPr/>
          <a:lstStyle/>
          <a:p>
            <a:r>
              <a:rPr lang="tr-TR" b="1" dirty="0" err="1"/>
              <a:t>Needle</a:t>
            </a:r>
            <a:r>
              <a:rPr lang="tr-TR" b="1" dirty="0"/>
              <a:t> </a:t>
            </a:r>
            <a:r>
              <a:rPr lang="tr-TR" b="1" dirty="0" err="1"/>
              <a:t>length</a:t>
            </a:r>
            <a:r>
              <a:rPr lang="tr-TR" b="1" dirty="0"/>
              <a:t>, </a:t>
            </a:r>
            <a:r>
              <a:rPr lang="tr-TR" dirty="0" err="1"/>
              <a:t>which</a:t>
            </a:r>
            <a:r>
              <a:rPr lang="tr-TR" dirty="0"/>
              <a:t> is </a:t>
            </a:r>
            <a:r>
              <a:rPr lang="tr-TR" dirty="0" err="1"/>
              <a:t>the</a:t>
            </a:r>
            <a:r>
              <a:rPr lang="tr-TR" dirty="0"/>
              <a:t> </a:t>
            </a:r>
            <a:r>
              <a:rPr lang="tr-TR" dirty="0" err="1"/>
              <a:t>distance</a:t>
            </a:r>
            <a:r>
              <a:rPr lang="tr-TR" dirty="0"/>
              <a:t> in </a:t>
            </a:r>
            <a:r>
              <a:rPr lang="tr-TR" dirty="0" err="1"/>
              <a:t>millimetres</a:t>
            </a:r>
            <a:r>
              <a:rPr lang="tr-TR" dirty="0"/>
              <a:t> </a:t>
            </a:r>
            <a:r>
              <a:rPr lang="tr-TR" dirty="0" err="1"/>
              <a:t>from</a:t>
            </a:r>
            <a:r>
              <a:rPr lang="tr-TR" dirty="0"/>
              <a:t> </a:t>
            </a:r>
            <a:r>
              <a:rPr lang="tr-TR" dirty="0" err="1"/>
              <a:t>the</a:t>
            </a:r>
            <a:r>
              <a:rPr lang="tr-TR" dirty="0"/>
              <a:t> </a:t>
            </a:r>
            <a:r>
              <a:rPr lang="tr-TR" dirty="0" err="1"/>
              <a:t>point</a:t>
            </a:r>
            <a:r>
              <a:rPr lang="tr-TR" dirty="0"/>
              <a:t> </a:t>
            </a:r>
            <a:r>
              <a:rPr lang="tr-TR" dirty="0" err="1"/>
              <a:t>to</a:t>
            </a:r>
            <a:r>
              <a:rPr lang="tr-TR" dirty="0"/>
              <a:t> </a:t>
            </a:r>
            <a:r>
              <a:rPr lang="tr-TR" dirty="0" err="1"/>
              <a:t>the</a:t>
            </a:r>
            <a:r>
              <a:rPr lang="tr-TR" dirty="0"/>
              <a:t> </a:t>
            </a:r>
            <a:r>
              <a:rPr lang="tr-TR" dirty="0" err="1"/>
              <a:t>swage</a:t>
            </a:r>
            <a:r>
              <a:rPr lang="tr-TR" dirty="0"/>
              <a:t> </a:t>
            </a:r>
          </a:p>
          <a:p>
            <a:r>
              <a:rPr lang="tr-TR" b="1" dirty="0"/>
              <a:t>Radius </a:t>
            </a:r>
            <a:r>
              <a:rPr lang="tr-TR" b="1" dirty="0" err="1"/>
              <a:t>or</a:t>
            </a:r>
            <a:r>
              <a:rPr lang="tr-TR" b="1" dirty="0"/>
              <a:t> </a:t>
            </a:r>
            <a:r>
              <a:rPr lang="tr-TR" b="1" dirty="0" err="1"/>
              <a:t>angle</a:t>
            </a:r>
            <a:r>
              <a:rPr lang="tr-TR" b="1" dirty="0"/>
              <a:t> of </a:t>
            </a:r>
            <a:r>
              <a:rPr lang="tr-TR" b="1" dirty="0" err="1"/>
              <a:t>curvature</a:t>
            </a:r>
            <a:r>
              <a:rPr lang="tr-TR" dirty="0"/>
              <a:t>, </a:t>
            </a:r>
            <a:r>
              <a:rPr lang="tr-TR" dirty="0" err="1"/>
              <a:t>which</a:t>
            </a:r>
            <a:r>
              <a:rPr lang="tr-TR" dirty="0"/>
              <a:t> is </a:t>
            </a:r>
            <a:r>
              <a:rPr lang="tr-TR" dirty="0" err="1"/>
              <a:t>the</a:t>
            </a:r>
            <a:r>
              <a:rPr lang="tr-TR" dirty="0"/>
              <a:t> </a:t>
            </a:r>
            <a:r>
              <a:rPr lang="tr-TR" dirty="0" err="1"/>
              <a:t>distance</a:t>
            </a:r>
            <a:r>
              <a:rPr lang="tr-TR" dirty="0"/>
              <a:t> </a:t>
            </a:r>
            <a:r>
              <a:rPr lang="tr-TR" dirty="0" err="1"/>
              <a:t>from</a:t>
            </a:r>
            <a:r>
              <a:rPr lang="tr-TR" dirty="0"/>
              <a:t> </a:t>
            </a:r>
            <a:r>
              <a:rPr lang="tr-TR" dirty="0" err="1"/>
              <a:t>the</a:t>
            </a:r>
            <a:r>
              <a:rPr lang="tr-TR" dirty="0"/>
              <a:t> </a:t>
            </a:r>
            <a:r>
              <a:rPr lang="tr-TR" dirty="0" err="1"/>
              <a:t>centre</a:t>
            </a:r>
            <a:r>
              <a:rPr lang="tr-TR" dirty="0"/>
              <a:t> of </a:t>
            </a:r>
            <a:r>
              <a:rPr lang="tr-TR" dirty="0" err="1"/>
              <a:t>the</a:t>
            </a:r>
            <a:r>
              <a:rPr lang="tr-TR" dirty="0"/>
              <a:t> </a:t>
            </a:r>
            <a:r>
              <a:rPr lang="tr-TR" dirty="0" err="1"/>
              <a:t>cord</a:t>
            </a:r>
            <a:r>
              <a:rPr lang="tr-TR" dirty="0"/>
              <a:t> </a:t>
            </a:r>
            <a:r>
              <a:rPr lang="tr-TR" dirty="0" err="1"/>
              <a:t>to</a:t>
            </a:r>
            <a:r>
              <a:rPr lang="tr-TR" dirty="0"/>
              <a:t> </a:t>
            </a:r>
            <a:r>
              <a:rPr lang="tr-TR" dirty="0" err="1"/>
              <a:t>the</a:t>
            </a:r>
            <a:r>
              <a:rPr lang="tr-TR" dirty="0"/>
              <a:t> body of </a:t>
            </a:r>
            <a:r>
              <a:rPr lang="tr-TR" dirty="0" err="1"/>
              <a:t>the</a:t>
            </a:r>
            <a:r>
              <a:rPr lang="tr-TR" dirty="0"/>
              <a:t> </a:t>
            </a:r>
            <a:r>
              <a:rPr lang="tr-TR" dirty="0" err="1"/>
              <a:t>needle</a:t>
            </a:r>
            <a:r>
              <a:rPr lang="tr-TR" dirty="0"/>
              <a:t>. </a:t>
            </a:r>
            <a:r>
              <a:rPr lang="tr-TR" dirty="0" err="1"/>
              <a:t>This</a:t>
            </a:r>
            <a:r>
              <a:rPr lang="tr-TR" dirty="0"/>
              <a:t> </a:t>
            </a:r>
            <a:r>
              <a:rPr lang="tr-TR" dirty="0" err="1"/>
              <a:t>characteristic</a:t>
            </a:r>
            <a:r>
              <a:rPr lang="tr-TR" dirty="0"/>
              <a:t> </a:t>
            </a:r>
            <a:r>
              <a:rPr lang="tr-TR" dirty="0" err="1"/>
              <a:t>determines</a:t>
            </a:r>
            <a:r>
              <a:rPr lang="tr-TR" dirty="0"/>
              <a:t> </a:t>
            </a:r>
            <a:r>
              <a:rPr lang="tr-TR" dirty="0" err="1"/>
              <a:t>the</a:t>
            </a:r>
            <a:r>
              <a:rPr lang="tr-TR" dirty="0"/>
              <a:t> </a:t>
            </a:r>
            <a:r>
              <a:rPr lang="tr-TR" dirty="0" err="1"/>
              <a:t>turning</a:t>
            </a:r>
            <a:r>
              <a:rPr lang="tr-TR" dirty="0"/>
              <a:t> </a:t>
            </a:r>
            <a:r>
              <a:rPr lang="tr-TR" dirty="0" err="1"/>
              <a:t>radius</a:t>
            </a:r>
            <a:r>
              <a:rPr lang="tr-TR" dirty="0"/>
              <a:t> of </a:t>
            </a:r>
            <a:r>
              <a:rPr lang="tr-TR" dirty="0" err="1"/>
              <a:t>the</a:t>
            </a:r>
            <a:r>
              <a:rPr lang="tr-TR" dirty="0"/>
              <a:t> </a:t>
            </a:r>
            <a:r>
              <a:rPr lang="tr-TR" dirty="0" err="1"/>
              <a:t>needle</a:t>
            </a:r>
            <a:r>
              <a:rPr lang="tr-TR" dirty="0"/>
              <a:t> </a:t>
            </a:r>
            <a:r>
              <a:rPr lang="tr-TR" dirty="0" err="1"/>
              <a:t>when</a:t>
            </a:r>
            <a:r>
              <a:rPr lang="tr-TR" dirty="0"/>
              <a:t> it is </a:t>
            </a:r>
            <a:r>
              <a:rPr lang="tr-TR" dirty="0" err="1"/>
              <a:t>handled</a:t>
            </a:r>
            <a:r>
              <a:rPr lang="tr-TR" dirty="0"/>
              <a:t> </a:t>
            </a:r>
            <a:r>
              <a:rPr lang="tr-TR" dirty="0" err="1"/>
              <a:t>with</a:t>
            </a:r>
            <a:r>
              <a:rPr lang="tr-TR" dirty="0"/>
              <a:t> </a:t>
            </a:r>
            <a:r>
              <a:rPr lang="tr-TR" dirty="0" err="1"/>
              <a:t>the</a:t>
            </a:r>
            <a:r>
              <a:rPr lang="tr-TR" dirty="0"/>
              <a:t> </a:t>
            </a:r>
            <a:r>
              <a:rPr lang="tr-TR" dirty="0" err="1"/>
              <a:t>needle</a:t>
            </a:r>
            <a:r>
              <a:rPr lang="tr-TR" dirty="0"/>
              <a:t> </a:t>
            </a:r>
            <a:r>
              <a:rPr lang="tr-TR" dirty="0" err="1"/>
              <a:t>holder</a:t>
            </a:r>
            <a:r>
              <a:rPr lang="tr-TR" dirty="0"/>
              <a:t>. </a:t>
            </a:r>
            <a:r>
              <a:rPr lang="tr-TR" dirty="0" err="1"/>
              <a:t>The</a:t>
            </a:r>
            <a:r>
              <a:rPr lang="tr-TR" dirty="0"/>
              <a:t> </a:t>
            </a:r>
            <a:r>
              <a:rPr lang="tr-TR" dirty="0" err="1"/>
              <a:t>most</a:t>
            </a:r>
            <a:r>
              <a:rPr lang="tr-TR" dirty="0"/>
              <a:t> </a:t>
            </a:r>
            <a:r>
              <a:rPr lang="tr-TR" dirty="0" err="1"/>
              <a:t>commonly</a:t>
            </a:r>
            <a:r>
              <a:rPr lang="tr-TR" dirty="0"/>
              <a:t> </a:t>
            </a:r>
            <a:r>
              <a:rPr lang="tr-TR" dirty="0" err="1"/>
              <a:t>used</a:t>
            </a:r>
            <a:r>
              <a:rPr lang="tr-TR" dirty="0"/>
              <a:t> </a:t>
            </a:r>
            <a:r>
              <a:rPr lang="tr-TR" dirty="0" err="1"/>
              <a:t>ones</a:t>
            </a:r>
            <a:r>
              <a:rPr lang="tr-TR" dirty="0"/>
              <a:t> </a:t>
            </a:r>
            <a:r>
              <a:rPr lang="tr-TR" dirty="0" err="1"/>
              <a:t>are</a:t>
            </a:r>
            <a:r>
              <a:rPr lang="tr-TR" dirty="0"/>
              <a:t> 1⁄2 </a:t>
            </a:r>
            <a:r>
              <a:rPr lang="tr-TR" dirty="0" err="1"/>
              <a:t>circle</a:t>
            </a:r>
            <a:r>
              <a:rPr lang="tr-TR" dirty="0"/>
              <a:t>, 3⁄8 </a:t>
            </a:r>
            <a:r>
              <a:rPr lang="tr-TR" dirty="0" err="1"/>
              <a:t>circle</a:t>
            </a:r>
            <a:r>
              <a:rPr lang="tr-TR" dirty="0"/>
              <a:t> </a:t>
            </a:r>
            <a:r>
              <a:rPr lang="tr-TR" dirty="0" err="1"/>
              <a:t>and</a:t>
            </a:r>
            <a:r>
              <a:rPr lang="tr-TR" dirty="0"/>
              <a:t> </a:t>
            </a:r>
            <a:r>
              <a:rPr lang="tr-TR" dirty="0" err="1"/>
              <a:t>straight</a:t>
            </a:r>
            <a:r>
              <a:rPr lang="tr-TR" dirty="0"/>
              <a:t>. </a:t>
            </a:r>
          </a:p>
          <a:p>
            <a:endParaRPr lang="tr-TR" dirty="0"/>
          </a:p>
        </p:txBody>
      </p:sp>
      <p:pic>
        <p:nvPicPr>
          <p:cNvPr id="7" name="Resim 6" descr="harita, metin içeren bir resim&#10;&#10;Açıklama otomatik olarak oluşturuldu">
            <a:extLst>
              <a:ext uri="{FF2B5EF4-FFF2-40B4-BE49-F238E27FC236}">
                <a16:creationId xmlns:a16="http://schemas.microsoft.com/office/drawing/2014/main" id="{BFE31A03-A004-5D44-97C2-BA084D27D2C7}"/>
              </a:ext>
            </a:extLst>
          </p:cNvPr>
          <p:cNvPicPr>
            <a:picLocks noChangeAspect="1"/>
          </p:cNvPicPr>
          <p:nvPr/>
        </p:nvPicPr>
        <p:blipFill>
          <a:blip r:embed="rId2"/>
          <a:stretch>
            <a:fillRect/>
          </a:stretch>
        </p:blipFill>
        <p:spPr>
          <a:xfrm>
            <a:off x="8412162" y="4159890"/>
            <a:ext cx="3403601" cy="2348859"/>
          </a:xfrm>
          <a:prstGeom prst="rect">
            <a:avLst/>
          </a:prstGeom>
        </p:spPr>
      </p:pic>
      <p:sp>
        <p:nvSpPr>
          <p:cNvPr id="8" name="Dikdörtgen 7">
            <a:extLst>
              <a:ext uri="{FF2B5EF4-FFF2-40B4-BE49-F238E27FC236}">
                <a16:creationId xmlns:a16="http://schemas.microsoft.com/office/drawing/2014/main" id="{42517F64-51A9-4F47-8E0C-0635F6511CB2}"/>
              </a:ext>
            </a:extLst>
          </p:cNvPr>
          <p:cNvSpPr/>
          <p:nvPr/>
        </p:nvSpPr>
        <p:spPr>
          <a:xfrm>
            <a:off x="2278061" y="4561486"/>
            <a:ext cx="6096000" cy="1754326"/>
          </a:xfrm>
          <a:prstGeom prst="rect">
            <a:avLst/>
          </a:prstGeom>
        </p:spPr>
        <p:txBody>
          <a:bodyPr>
            <a:spAutoFit/>
          </a:bodyPr>
          <a:lstStyle/>
          <a:p>
            <a:r>
              <a:rPr lang="tr-TR" b="1" dirty="0" err="1"/>
              <a:t>Characteristics</a:t>
            </a:r>
            <a:r>
              <a:rPr lang="tr-TR" b="1" dirty="0"/>
              <a:t> </a:t>
            </a:r>
            <a:r>
              <a:rPr lang="tr-TR" b="1" dirty="0" err="1"/>
              <a:t>that</a:t>
            </a:r>
            <a:r>
              <a:rPr lang="tr-TR" b="1" dirty="0"/>
              <a:t> </a:t>
            </a:r>
            <a:r>
              <a:rPr lang="tr-TR" b="1" dirty="0" err="1"/>
              <a:t>identify</a:t>
            </a:r>
            <a:r>
              <a:rPr lang="tr-TR" b="1" dirty="0"/>
              <a:t> </a:t>
            </a:r>
            <a:r>
              <a:rPr lang="tr-TR" b="1" dirty="0" err="1"/>
              <a:t>the</a:t>
            </a:r>
            <a:r>
              <a:rPr lang="tr-TR" b="1" dirty="0"/>
              <a:t> </a:t>
            </a:r>
            <a:r>
              <a:rPr lang="tr-TR" b="1" dirty="0" err="1"/>
              <a:t>needle</a:t>
            </a:r>
            <a:r>
              <a:rPr lang="tr-TR" b="1" dirty="0"/>
              <a:t>.  </a:t>
            </a:r>
            <a:r>
              <a:rPr lang="tr-TR" dirty="0" err="1">
                <a:latin typeface="HelveticaNeueLTStd"/>
              </a:rPr>
              <a:t>The</a:t>
            </a:r>
            <a:r>
              <a:rPr lang="tr-TR" dirty="0">
                <a:latin typeface="HelveticaNeueLTStd"/>
              </a:rPr>
              <a:t> </a:t>
            </a:r>
            <a:r>
              <a:rPr lang="tr-TR" dirty="0" err="1">
                <a:latin typeface="HelveticaNeueLTStd"/>
              </a:rPr>
              <a:t>radius</a:t>
            </a:r>
            <a:r>
              <a:rPr lang="tr-TR" dirty="0">
                <a:latin typeface="HelveticaNeueLTStd"/>
              </a:rPr>
              <a:t> </a:t>
            </a:r>
            <a:r>
              <a:rPr lang="tr-TR" dirty="0" err="1">
                <a:latin typeface="HelveticaNeueLTStd"/>
              </a:rPr>
              <a:t>or</a:t>
            </a:r>
            <a:r>
              <a:rPr lang="tr-TR" dirty="0">
                <a:latin typeface="HelveticaNeueLTStd"/>
              </a:rPr>
              <a:t> </a:t>
            </a:r>
            <a:r>
              <a:rPr lang="tr-TR" dirty="0" err="1">
                <a:latin typeface="HelveticaNeueLTStd"/>
              </a:rPr>
              <a:t>angle</a:t>
            </a:r>
            <a:r>
              <a:rPr lang="tr-TR" dirty="0">
                <a:latin typeface="HelveticaNeueLTStd"/>
              </a:rPr>
              <a:t> of </a:t>
            </a:r>
            <a:r>
              <a:rPr lang="tr-TR" dirty="0" err="1">
                <a:latin typeface="HelveticaNeueLTStd"/>
              </a:rPr>
              <a:t>curvature</a:t>
            </a:r>
            <a:r>
              <a:rPr lang="tr-TR" dirty="0">
                <a:latin typeface="HelveticaNeueLTStd"/>
              </a:rPr>
              <a:t> </a:t>
            </a:r>
            <a:r>
              <a:rPr lang="tr-TR" dirty="0" err="1">
                <a:latin typeface="HelveticaNeueLTStd"/>
              </a:rPr>
              <a:t>determines</a:t>
            </a:r>
            <a:r>
              <a:rPr lang="tr-TR" dirty="0">
                <a:latin typeface="HelveticaNeueLTStd"/>
              </a:rPr>
              <a:t> </a:t>
            </a:r>
            <a:r>
              <a:rPr lang="tr-TR" dirty="0" err="1">
                <a:latin typeface="HelveticaNeueLTStd"/>
              </a:rPr>
              <a:t>the</a:t>
            </a:r>
            <a:r>
              <a:rPr lang="tr-TR" dirty="0">
                <a:latin typeface="HelveticaNeueLTStd"/>
              </a:rPr>
              <a:t> </a:t>
            </a:r>
            <a:r>
              <a:rPr lang="tr-TR" dirty="0" err="1">
                <a:latin typeface="HelveticaNeueLTStd"/>
              </a:rPr>
              <a:t>choice</a:t>
            </a:r>
            <a:r>
              <a:rPr lang="tr-TR" dirty="0">
                <a:latin typeface="HelveticaNeueLTStd"/>
              </a:rPr>
              <a:t> of </a:t>
            </a:r>
            <a:r>
              <a:rPr lang="tr-TR" dirty="0" err="1">
                <a:latin typeface="HelveticaNeueLTStd"/>
              </a:rPr>
              <a:t>needle</a:t>
            </a:r>
            <a:r>
              <a:rPr lang="tr-TR" dirty="0">
                <a:latin typeface="HelveticaNeueLTStd"/>
              </a:rPr>
              <a:t> </a:t>
            </a:r>
            <a:r>
              <a:rPr lang="tr-TR" dirty="0" err="1">
                <a:latin typeface="HelveticaNeueLTStd"/>
              </a:rPr>
              <a:t>based</a:t>
            </a:r>
            <a:r>
              <a:rPr lang="tr-TR" dirty="0">
                <a:latin typeface="HelveticaNeueLTStd"/>
              </a:rPr>
              <a:t> on </a:t>
            </a:r>
            <a:r>
              <a:rPr lang="tr-TR" dirty="0" err="1">
                <a:latin typeface="HelveticaNeueLTStd"/>
              </a:rPr>
              <a:t>the</a:t>
            </a:r>
            <a:r>
              <a:rPr lang="tr-TR" dirty="0">
                <a:latin typeface="HelveticaNeueLTStd"/>
              </a:rPr>
              <a:t> </a:t>
            </a:r>
            <a:r>
              <a:rPr lang="tr-TR" dirty="0" err="1">
                <a:latin typeface="HelveticaNeueLTStd"/>
              </a:rPr>
              <a:t>surgical</a:t>
            </a:r>
            <a:r>
              <a:rPr lang="tr-TR" dirty="0">
                <a:latin typeface="HelveticaNeueLTStd"/>
              </a:rPr>
              <a:t> </a:t>
            </a:r>
            <a:r>
              <a:rPr lang="tr-TR" dirty="0" err="1">
                <a:latin typeface="HelveticaNeueLTStd"/>
              </a:rPr>
              <a:t>field</a:t>
            </a:r>
            <a:r>
              <a:rPr lang="tr-TR" dirty="0">
                <a:latin typeface="HelveticaNeueLTStd"/>
              </a:rPr>
              <a:t>. </a:t>
            </a:r>
          </a:p>
          <a:p>
            <a:endParaRPr lang="tr-TR" dirty="0">
              <a:latin typeface="HelveticaNeueLTStd"/>
            </a:endParaRPr>
          </a:p>
          <a:p>
            <a:r>
              <a:rPr lang="tr-TR" dirty="0" err="1">
                <a:latin typeface="HelveticaNeueLTStd"/>
              </a:rPr>
              <a:t>More</a:t>
            </a:r>
            <a:r>
              <a:rPr lang="tr-TR" dirty="0">
                <a:latin typeface="HelveticaNeueLTStd"/>
              </a:rPr>
              <a:t> </a:t>
            </a:r>
            <a:r>
              <a:rPr lang="tr-TR" dirty="0" err="1">
                <a:latin typeface="HelveticaNeueLTStd"/>
              </a:rPr>
              <a:t>curved</a:t>
            </a:r>
            <a:r>
              <a:rPr lang="tr-TR" dirty="0">
                <a:latin typeface="HelveticaNeueLTStd"/>
              </a:rPr>
              <a:t> </a:t>
            </a:r>
            <a:r>
              <a:rPr lang="tr-TR" dirty="0" err="1">
                <a:latin typeface="HelveticaNeueLTStd"/>
              </a:rPr>
              <a:t>needles</a:t>
            </a:r>
            <a:r>
              <a:rPr lang="tr-TR" dirty="0">
                <a:latin typeface="HelveticaNeueLTStd"/>
              </a:rPr>
              <a:t> </a:t>
            </a:r>
            <a:r>
              <a:rPr lang="tr-TR" dirty="0" err="1">
                <a:latin typeface="HelveticaNeueLTStd"/>
              </a:rPr>
              <a:t>are</a:t>
            </a:r>
            <a:r>
              <a:rPr lang="tr-TR" dirty="0">
                <a:latin typeface="HelveticaNeueLTStd"/>
              </a:rPr>
              <a:t> </a:t>
            </a:r>
            <a:r>
              <a:rPr lang="tr-TR" dirty="0" err="1">
                <a:latin typeface="HelveticaNeueLTStd"/>
              </a:rPr>
              <a:t>indicated</a:t>
            </a:r>
            <a:r>
              <a:rPr lang="tr-TR" dirty="0">
                <a:latin typeface="HelveticaNeueLTStd"/>
              </a:rPr>
              <a:t> in </a:t>
            </a:r>
            <a:r>
              <a:rPr lang="tr-TR" dirty="0" err="1">
                <a:latin typeface="HelveticaNeueLTStd"/>
              </a:rPr>
              <a:t>deep</a:t>
            </a:r>
            <a:r>
              <a:rPr lang="tr-TR" dirty="0">
                <a:latin typeface="HelveticaNeueLTStd"/>
              </a:rPr>
              <a:t> </a:t>
            </a:r>
            <a:r>
              <a:rPr lang="tr-TR" dirty="0" err="1">
                <a:latin typeface="HelveticaNeueLTStd"/>
              </a:rPr>
              <a:t>surgical</a:t>
            </a:r>
            <a:r>
              <a:rPr lang="tr-TR" dirty="0">
                <a:latin typeface="HelveticaNeueLTStd"/>
              </a:rPr>
              <a:t> </a:t>
            </a:r>
            <a:r>
              <a:rPr lang="tr-TR" dirty="0" err="1">
                <a:latin typeface="HelveticaNeueLTStd"/>
              </a:rPr>
              <a:t>fields</a:t>
            </a:r>
            <a:r>
              <a:rPr lang="tr-TR" dirty="0">
                <a:latin typeface="HelveticaNeueLTStd"/>
              </a:rPr>
              <a:t>, </a:t>
            </a:r>
            <a:r>
              <a:rPr lang="tr-TR" dirty="0" err="1">
                <a:latin typeface="HelveticaNeueLTStd"/>
              </a:rPr>
              <a:t>while</a:t>
            </a:r>
            <a:r>
              <a:rPr lang="tr-TR" dirty="0">
                <a:latin typeface="HelveticaNeueLTStd"/>
              </a:rPr>
              <a:t> </a:t>
            </a:r>
            <a:r>
              <a:rPr lang="tr-TR" dirty="0" err="1">
                <a:latin typeface="HelveticaNeueLTStd"/>
              </a:rPr>
              <a:t>straight</a:t>
            </a:r>
            <a:r>
              <a:rPr lang="tr-TR" dirty="0">
                <a:latin typeface="HelveticaNeueLTStd"/>
              </a:rPr>
              <a:t> </a:t>
            </a:r>
            <a:r>
              <a:rPr lang="tr-TR" dirty="0" err="1">
                <a:latin typeface="HelveticaNeueLTStd"/>
              </a:rPr>
              <a:t>needles</a:t>
            </a:r>
            <a:r>
              <a:rPr lang="tr-TR" dirty="0">
                <a:latin typeface="HelveticaNeueLTStd"/>
              </a:rPr>
              <a:t> </a:t>
            </a:r>
            <a:r>
              <a:rPr lang="tr-TR" dirty="0" err="1">
                <a:latin typeface="HelveticaNeueLTStd"/>
              </a:rPr>
              <a:t>are</a:t>
            </a:r>
            <a:r>
              <a:rPr lang="tr-TR" dirty="0">
                <a:latin typeface="HelveticaNeueLTStd"/>
              </a:rPr>
              <a:t> </a:t>
            </a:r>
            <a:r>
              <a:rPr lang="tr-TR" dirty="0" err="1">
                <a:latin typeface="HelveticaNeueLTStd"/>
              </a:rPr>
              <a:t>used</a:t>
            </a:r>
            <a:r>
              <a:rPr lang="tr-TR" dirty="0">
                <a:latin typeface="HelveticaNeueLTStd"/>
              </a:rPr>
              <a:t> in </a:t>
            </a:r>
            <a:r>
              <a:rPr lang="tr-TR" dirty="0" err="1">
                <a:latin typeface="HelveticaNeueLTStd"/>
              </a:rPr>
              <a:t>superficial</a:t>
            </a:r>
            <a:r>
              <a:rPr lang="tr-TR" dirty="0">
                <a:latin typeface="HelveticaNeueLTStd"/>
              </a:rPr>
              <a:t> </a:t>
            </a:r>
            <a:r>
              <a:rPr lang="tr-TR" dirty="0" err="1">
                <a:latin typeface="HelveticaNeueLTStd"/>
              </a:rPr>
              <a:t>fields</a:t>
            </a:r>
            <a:r>
              <a:rPr lang="tr-TR" dirty="0">
                <a:latin typeface="HelveticaNeueLTStd"/>
              </a:rPr>
              <a:t>. </a:t>
            </a:r>
            <a:endParaRPr lang="tr-TR" dirty="0">
              <a:effectLst/>
            </a:endParaRPr>
          </a:p>
        </p:txBody>
      </p:sp>
    </p:spTree>
    <p:extLst>
      <p:ext uri="{BB962C8B-B14F-4D97-AF65-F5344CB8AC3E}">
        <p14:creationId xmlns:p14="http://schemas.microsoft.com/office/powerpoint/2010/main" val="4111885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FF87F3-B456-EA41-9B0D-F22BF11A3FFA}"/>
              </a:ext>
            </a:extLst>
          </p:cNvPr>
          <p:cNvSpPr>
            <a:spLocks noGrp="1"/>
          </p:cNvSpPr>
          <p:nvPr>
            <p:ph type="title"/>
          </p:nvPr>
        </p:nvSpPr>
        <p:spPr>
          <a:xfrm>
            <a:off x="182880" y="942108"/>
            <a:ext cx="4522971" cy="4969113"/>
          </a:xfrm>
        </p:spPr>
        <p:txBody>
          <a:bodyPr anchor="ctr">
            <a:normAutofit/>
          </a:bodyPr>
          <a:lstStyle/>
          <a:p>
            <a:r>
              <a:rPr lang="tr-TR" dirty="0" err="1">
                <a:solidFill>
                  <a:schemeClr val="tx2">
                    <a:lumMod val="75000"/>
                  </a:schemeClr>
                </a:solidFill>
              </a:rPr>
              <a:t>Types</a:t>
            </a:r>
            <a:r>
              <a:rPr lang="tr-TR" dirty="0">
                <a:solidFill>
                  <a:schemeClr val="tx2">
                    <a:lumMod val="75000"/>
                  </a:schemeClr>
                </a:solidFill>
              </a:rPr>
              <a:t> of </a:t>
            </a:r>
            <a:r>
              <a:rPr lang="tr-TR" dirty="0" err="1">
                <a:solidFill>
                  <a:schemeClr val="tx2">
                    <a:lumMod val="75000"/>
                  </a:schemeClr>
                </a:solidFill>
              </a:rPr>
              <a:t>suture</a:t>
            </a:r>
            <a:r>
              <a:rPr lang="tr-TR" dirty="0">
                <a:solidFill>
                  <a:schemeClr val="tx2">
                    <a:lumMod val="75000"/>
                  </a:schemeClr>
                </a:solidFill>
              </a:rPr>
              <a:t> </a:t>
            </a:r>
            <a:r>
              <a:rPr lang="tr-TR" dirty="0" err="1">
                <a:solidFill>
                  <a:schemeClr val="tx2">
                    <a:lumMod val="75000"/>
                  </a:schemeClr>
                </a:solidFill>
              </a:rPr>
              <a:t>and</a:t>
            </a:r>
            <a:r>
              <a:rPr lang="tr-TR" dirty="0">
                <a:solidFill>
                  <a:schemeClr val="tx2">
                    <a:lumMod val="75000"/>
                  </a:schemeClr>
                </a:solidFill>
              </a:rPr>
              <a:t> </a:t>
            </a:r>
            <a:r>
              <a:rPr lang="tr-TR" dirty="0" err="1">
                <a:solidFill>
                  <a:schemeClr val="tx2">
                    <a:lumMod val="75000"/>
                  </a:schemeClr>
                </a:solidFill>
              </a:rPr>
              <a:t>needle</a:t>
            </a:r>
            <a:r>
              <a:rPr lang="tr-TR" dirty="0">
                <a:solidFill>
                  <a:schemeClr val="tx2">
                    <a:lumMod val="75000"/>
                  </a:schemeClr>
                </a:solidFill>
              </a:rPr>
              <a:t> </a:t>
            </a:r>
            <a:r>
              <a:rPr lang="tr-TR" dirty="0" err="1">
                <a:solidFill>
                  <a:schemeClr val="tx2">
                    <a:lumMod val="75000"/>
                  </a:schemeClr>
                </a:solidFill>
              </a:rPr>
              <a:t>by</a:t>
            </a:r>
            <a:r>
              <a:rPr lang="tr-TR" dirty="0">
                <a:solidFill>
                  <a:schemeClr val="tx2">
                    <a:lumMod val="75000"/>
                  </a:schemeClr>
                </a:solidFill>
              </a:rPr>
              <a:t> </a:t>
            </a:r>
            <a:r>
              <a:rPr lang="tr-TR" dirty="0" err="1">
                <a:solidFill>
                  <a:schemeClr val="tx2">
                    <a:lumMod val="75000"/>
                  </a:schemeClr>
                </a:solidFill>
              </a:rPr>
              <a:t>tissue</a:t>
            </a:r>
            <a:r>
              <a:rPr lang="tr-TR" dirty="0">
                <a:solidFill>
                  <a:schemeClr val="tx2">
                    <a:lumMod val="75000"/>
                  </a:schemeClr>
                </a:solidFill>
              </a:rPr>
              <a:t>. </a:t>
            </a:r>
            <a:br>
              <a:rPr lang="tr-TR" dirty="0">
                <a:solidFill>
                  <a:schemeClr val="tx2">
                    <a:lumMod val="75000"/>
                  </a:schemeClr>
                </a:solidFill>
              </a:rPr>
            </a:br>
            <a:r>
              <a:rPr lang="tr-TR" dirty="0">
                <a:solidFill>
                  <a:schemeClr val="tx2">
                    <a:lumMod val="75000"/>
                  </a:schemeClr>
                </a:solidFill>
              </a:rPr>
              <a:t>Basic </a:t>
            </a:r>
            <a:r>
              <a:rPr lang="tr-TR" dirty="0" err="1">
                <a:solidFill>
                  <a:schemeClr val="tx2">
                    <a:lumMod val="75000"/>
                  </a:schemeClr>
                </a:solidFill>
              </a:rPr>
              <a:t>concepts</a:t>
            </a:r>
            <a:r>
              <a:rPr lang="tr-TR" dirty="0">
                <a:solidFill>
                  <a:schemeClr val="tx2">
                    <a:lumMod val="75000"/>
                  </a:schemeClr>
                </a:solidFill>
              </a:rPr>
              <a:t> </a:t>
            </a:r>
            <a:br>
              <a:rPr lang="tr-TR" dirty="0">
                <a:solidFill>
                  <a:schemeClr val="tx2">
                    <a:lumMod val="75000"/>
                  </a:schemeClr>
                </a:solidFill>
              </a:rPr>
            </a:br>
            <a:endParaRPr lang="tr-TR" dirty="0">
              <a:solidFill>
                <a:schemeClr val="tx2">
                  <a:lumMod val="75000"/>
                </a:schemeClr>
              </a:solidFill>
            </a:endParaRPr>
          </a:p>
        </p:txBody>
      </p:sp>
      <p:sp>
        <p:nvSpPr>
          <p:cNvPr id="19" name="Rectangle 18">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21" name="Straight Connector 20">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24"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İçerik Yer Tutucusu 2">
            <a:extLst>
              <a:ext uri="{FF2B5EF4-FFF2-40B4-BE49-F238E27FC236}">
                <a16:creationId xmlns:a16="http://schemas.microsoft.com/office/drawing/2014/main" id="{3B5D9302-3A84-CB44-89E4-6596D0149161}"/>
              </a:ext>
            </a:extLst>
          </p:cNvPr>
          <p:cNvSpPr>
            <a:spLocks noGrp="1"/>
          </p:cNvSpPr>
          <p:nvPr>
            <p:ph idx="1"/>
          </p:nvPr>
        </p:nvSpPr>
        <p:spPr>
          <a:xfrm>
            <a:off x="5049062" y="942108"/>
            <a:ext cx="6455549" cy="4969114"/>
          </a:xfrm>
        </p:spPr>
        <p:txBody>
          <a:bodyPr anchor="ctr">
            <a:normAutofit/>
          </a:bodyPr>
          <a:lstStyle/>
          <a:p>
            <a:r>
              <a:rPr lang="tr-TR" dirty="0" err="1">
                <a:solidFill>
                  <a:schemeClr val="tx2">
                    <a:lumMod val="75000"/>
                  </a:schemeClr>
                </a:solidFill>
              </a:rPr>
              <a:t>Sutures</a:t>
            </a:r>
            <a:r>
              <a:rPr lang="tr-TR" dirty="0">
                <a:solidFill>
                  <a:schemeClr val="tx2">
                    <a:lumMod val="75000"/>
                  </a:schemeClr>
                </a:solidFill>
              </a:rPr>
              <a:t> inside </a:t>
            </a:r>
            <a:r>
              <a:rPr lang="tr-TR" dirty="0" err="1">
                <a:solidFill>
                  <a:schemeClr val="tx2">
                    <a:lumMod val="75000"/>
                  </a:schemeClr>
                </a:solidFill>
              </a:rPr>
              <a:t>the</a:t>
            </a:r>
            <a:r>
              <a:rPr lang="tr-TR" dirty="0">
                <a:solidFill>
                  <a:schemeClr val="tx2">
                    <a:lumMod val="75000"/>
                  </a:schemeClr>
                </a:solidFill>
              </a:rPr>
              <a:t> body </a:t>
            </a:r>
            <a:r>
              <a:rPr lang="tr-TR" dirty="0" err="1">
                <a:solidFill>
                  <a:schemeClr val="tx2">
                    <a:lumMod val="75000"/>
                  </a:schemeClr>
                </a:solidFill>
              </a:rPr>
              <a:t>should</a:t>
            </a:r>
            <a:r>
              <a:rPr lang="tr-TR" dirty="0">
                <a:solidFill>
                  <a:schemeClr val="tx2">
                    <a:lumMod val="75000"/>
                  </a:schemeClr>
                </a:solidFill>
              </a:rPr>
              <a:t> be </a:t>
            </a:r>
            <a:r>
              <a:rPr lang="tr-TR" dirty="0" err="1">
                <a:solidFill>
                  <a:schemeClr val="tx2">
                    <a:lumMod val="75000"/>
                  </a:schemeClr>
                </a:solidFill>
              </a:rPr>
              <a:t>absorbable</a:t>
            </a:r>
            <a:r>
              <a:rPr lang="tr-TR" dirty="0">
                <a:solidFill>
                  <a:schemeClr val="tx2">
                    <a:lumMod val="75000"/>
                  </a:schemeClr>
                </a:solidFill>
              </a:rPr>
              <a:t> </a:t>
            </a:r>
            <a:r>
              <a:rPr lang="tr-TR" dirty="0" err="1">
                <a:solidFill>
                  <a:schemeClr val="tx2">
                    <a:lumMod val="75000"/>
                  </a:schemeClr>
                </a:solidFill>
              </a:rPr>
              <a:t>so</a:t>
            </a:r>
            <a:r>
              <a:rPr lang="tr-TR" dirty="0">
                <a:solidFill>
                  <a:schemeClr val="tx2">
                    <a:lumMod val="75000"/>
                  </a:schemeClr>
                </a:solidFill>
              </a:rPr>
              <a:t> </a:t>
            </a:r>
            <a:r>
              <a:rPr lang="tr-TR" dirty="0" err="1">
                <a:solidFill>
                  <a:schemeClr val="tx2">
                    <a:lumMod val="75000"/>
                  </a:schemeClr>
                </a:solidFill>
              </a:rPr>
              <a:t>that</a:t>
            </a:r>
            <a:r>
              <a:rPr lang="tr-TR" dirty="0">
                <a:solidFill>
                  <a:schemeClr val="tx2">
                    <a:lumMod val="75000"/>
                  </a:schemeClr>
                </a:solidFill>
              </a:rPr>
              <a:t> </a:t>
            </a:r>
            <a:r>
              <a:rPr lang="tr-TR" dirty="0" err="1">
                <a:solidFill>
                  <a:schemeClr val="tx2">
                    <a:lumMod val="75000"/>
                  </a:schemeClr>
                </a:solidFill>
              </a:rPr>
              <a:t>they</a:t>
            </a:r>
            <a:r>
              <a:rPr lang="tr-TR" dirty="0">
                <a:solidFill>
                  <a:schemeClr val="tx2">
                    <a:lumMod val="75000"/>
                  </a:schemeClr>
                </a:solidFill>
              </a:rPr>
              <a:t> do not </a:t>
            </a:r>
            <a:r>
              <a:rPr lang="tr-TR" dirty="0" err="1">
                <a:solidFill>
                  <a:schemeClr val="tx2">
                    <a:lumMod val="75000"/>
                  </a:schemeClr>
                </a:solidFill>
              </a:rPr>
              <a:t>become</a:t>
            </a:r>
            <a:r>
              <a:rPr lang="tr-TR" dirty="0">
                <a:solidFill>
                  <a:schemeClr val="tx2">
                    <a:lumMod val="75000"/>
                  </a:schemeClr>
                </a:solidFill>
              </a:rPr>
              <a:t> </a:t>
            </a:r>
            <a:r>
              <a:rPr lang="tr-TR" dirty="0" err="1">
                <a:solidFill>
                  <a:schemeClr val="tx2">
                    <a:lumMod val="75000"/>
                  </a:schemeClr>
                </a:solidFill>
              </a:rPr>
              <a:t>foreign</a:t>
            </a:r>
            <a:r>
              <a:rPr lang="tr-TR" dirty="0">
                <a:solidFill>
                  <a:schemeClr val="tx2">
                    <a:lumMod val="75000"/>
                  </a:schemeClr>
                </a:solidFill>
              </a:rPr>
              <a:t> </a:t>
            </a:r>
            <a:r>
              <a:rPr lang="tr-TR" dirty="0" err="1">
                <a:solidFill>
                  <a:schemeClr val="tx2">
                    <a:lumMod val="75000"/>
                  </a:schemeClr>
                </a:solidFill>
              </a:rPr>
              <a:t>bodies</a:t>
            </a:r>
            <a:r>
              <a:rPr lang="tr-TR" dirty="0">
                <a:solidFill>
                  <a:schemeClr val="tx2">
                    <a:lumMod val="75000"/>
                  </a:schemeClr>
                </a:solidFill>
              </a:rPr>
              <a:t>. </a:t>
            </a:r>
          </a:p>
          <a:p>
            <a:r>
              <a:rPr lang="tr-TR" dirty="0">
                <a:solidFill>
                  <a:schemeClr val="tx2">
                    <a:lumMod val="75000"/>
                  </a:schemeClr>
                </a:solidFill>
              </a:rPr>
              <a:t>A </a:t>
            </a:r>
            <a:r>
              <a:rPr lang="tr-TR" dirty="0" err="1">
                <a:solidFill>
                  <a:schemeClr val="tx2">
                    <a:lumMod val="75000"/>
                  </a:schemeClr>
                </a:solidFill>
              </a:rPr>
              <a:t>multifilament</a:t>
            </a:r>
            <a:r>
              <a:rPr lang="tr-TR" dirty="0">
                <a:solidFill>
                  <a:schemeClr val="tx2">
                    <a:lumMod val="75000"/>
                  </a:schemeClr>
                </a:solidFill>
              </a:rPr>
              <a:t> </a:t>
            </a:r>
            <a:r>
              <a:rPr lang="tr-TR" dirty="0" err="1">
                <a:solidFill>
                  <a:schemeClr val="tx2">
                    <a:lumMod val="75000"/>
                  </a:schemeClr>
                </a:solidFill>
              </a:rPr>
              <a:t>thread</a:t>
            </a:r>
            <a:r>
              <a:rPr lang="tr-TR" dirty="0">
                <a:solidFill>
                  <a:schemeClr val="tx2">
                    <a:lumMod val="75000"/>
                  </a:schemeClr>
                </a:solidFill>
              </a:rPr>
              <a:t> is </a:t>
            </a:r>
            <a:r>
              <a:rPr lang="tr-TR" dirty="0" err="1">
                <a:solidFill>
                  <a:schemeClr val="tx2">
                    <a:lumMod val="75000"/>
                  </a:schemeClr>
                </a:solidFill>
              </a:rPr>
              <a:t>chosen</a:t>
            </a:r>
            <a:r>
              <a:rPr lang="tr-TR" dirty="0">
                <a:solidFill>
                  <a:schemeClr val="tx2">
                    <a:lumMod val="75000"/>
                  </a:schemeClr>
                </a:solidFill>
              </a:rPr>
              <a:t> </a:t>
            </a:r>
            <a:r>
              <a:rPr lang="tr-TR" dirty="0" err="1">
                <a:solidFill>
                  <a:schemeClr val="tx2">
                    <a:lumMod val="75000"/>
                  </a:schemeClr>
                </a:solidFill>
              </a:rPr>
              <a:t>when</a:t>
            </a:r>
            <a:r>
              <a:rPr lang="tr-TR" dirty="0">
                <a:solidFill>
                  <a:schemeClr val="tx2">
                    <a:lumMod val="75000"/>
                  </a:schemeClr>
                </a:solidFill>
              </a:rPr>
              <a:t> </a:t>
            </a:r>
            <a:r>
              <a:rPr lang="tr-TR" dirty="0" err="1">
                <a:solidFill>
                  <a:schemeClr val="tx2">
                    <a:lumMod val="75000"/>
                  </a:schemeClr>
                </a:solidFill>
              </a:rPr>
              <a:t>greater</a:t>
            </a:r>
            <a:r>
              <a:rPr lang="tr-TR" dirty="0">
                <a:solidFill>
                  <a:schemeClr val="tx2">
                    <a:lumMod val="75000"/>
                  </a:schemeClr>
                </a:solidFill>
              </a:rPr>
              <a:t> </a:t>
            </a:r>
            <a:r>
              <a:rPr lang="tr-TR" dirty="0" err="1">
                <a:solidFill>
                  <a:schemeClr val="tx2">
                    <a:lumMod val="75000"/>
                  </a:schemeClr>
                </a:solidFill>
              </a:rPr>
              <a:t>resistance</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ten- </a:t>
            </a:r>
            <a:r>
              <a:rPr lang="tr-TR" dirty="0" err="1">
                <a:solidFill>
                  <a:schemeClr val="tx2">
                    <a:lumMod val="75000"/>
                  </a:schemeClr>
                </a:solidFill>
              </a:rPr>
              <a:t>sion</a:t>
            </a:r>
            <a:r>
              <a:rPr lang="tr-TR" dirty="0">
                <a:solidFill>
                  <a:schemeClr val="tx2">
                    <a:lumMod val="75000"/>
                  </a:schemeClr>
                </a:solidFill>
              </a:rPr>
              <a:t> is </a:t>
            </a:r>
            <a:r>
              <a:rPr lang="tr-TR" dirty="0" err="1">
                <a:solidFill>
                  <a:schemeClr val="tx2">
                    <a:lumMod val="75000"/>
                  </a:schemeClr>
                </a:solidFill>
              </a:rPr>
              <a:t>required</a:t>
            </a:r>
            <a:r>
              <a:rPr lang="tr-TR" dirty="0">
                <a:solidFill>
                  <a:schemeClr val="tx2">
                    <a:lumMod val="75000"/>
                  </a:schemeClr>
                </a:solidFill>
              </a:rPr>
              <a:t>, as in </a:t>
            </a:r>
            <a:r>
              <a:rPr lang="tr-TR" dirty="0" err="1">
                <a:solidFill>
                  <a:schemeClr val="tx2">
                    <a:lumMod val="75000"/>
                  </a:schemeClr>
                </a:solidFill>
              </a:rPr>
              <a:t>closure</a:t>
            </a:r>
            <a:r>
              <a:rPr lang="tr-TR" dirty="0">
                <a:solidFill>
                  <a:schemeClr val="tx2">
                    <a:lumMod val="75000"/>
                  </a:schemeClr>
                </a:solidFill>
              </a:rPr>
              <a:t> of a </a:t>
            </a:r>
            <a:r>
              <a:rPr lang="tr-TR" dirty="0" err="1">
                <a:solidFill>
                  <a:schemeClr val="tx2">
                    <a:lumMod val="75000"/>
                  </a:schemeClr>
                </a:solidFill>
              </a:rPr>
              <a:t>laparotomy</a:t>
            </a:r>
            <a:r>
              <a:rPr lang="tr-TR" dirty="0">
                <a:solidFill>
                  <a:schemeClr val="tx2">
                    <a:lumMod val="75000"/>
                  </a:schemeClr>
                </a:solidFill>
              </a:rPr>
              <a:t>. </a:t>
            </a:r>
          </a:p>
          <a:p>
            <a:r>
              <a:rPr lang="tr-TR" dirty="0" err="1">
                <a:solidFill>
                  <a:schemeClr val="tx2">
                    <a:lumMod val="75000"/>
                  </a:schemeClr>
                </a:solidFill>
              </a:rPr>
              <a:t>If</a:t>
            </a:r>
            <a:r>
              <a:rPr lang="tr-TR" dirty="0">
                <a:solidFill>
                  <a:schemeClr val="tx2">
                    <a:lumMod val="75000"/>
                  </a:schemeClr>
                </a:solidFill>
              </a:rPr>
              <a:t> </a:t>
            </a:r>
            <a:r>
              <a:rPr lang="tr-TR" dirty="0" err="1">
                <a:solidFill>
                  <a:schemeClr val="tx2">
                    <a:lumMod val="75000"/>
                  </a:schemeClr>
                </a:solidFill>
              </a:rPr>
              <a:t>tissue</a:t>
            </a:r>
            <a:r>
              <a:rPr lang="tr-TR" dirty="0">
                <a:solidFill>
                  <a:schemeClr val="tx2">
                    <a:lumMod val="75000"/>
                  </a:schemeClr>
                </a:solidFill>
              </a:rPr>
              <a:t> is </a:t>
            </a:r>
            <a:r>
              <a:rPr lang="tr-TR" dirty="0" err="1">
                <a:solidFill>
                  <a:schemeClr val="tx2">
                    <a:lumMod val="75000"/>
                  </a:schemeClr>
                </a:solidFill>
              </a:rPr>
              <a:t>suspected</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be </a:t>
            </a:r>
            <a:r>
              <a:rPr lang="tr-TR" dirty="0" err="1">
                <a:solidFill>
                  <a:schemeClr val="tx2">
                    <a:lumMod val="75000"/>
                  </a:schemeClr>
                </a:solidFill>
              </a:rPr>
              <a:t>contaminated</a:t>
            </a:r>
            <a:r>
              <a:rPr lang="tr-TR" dirty="0">
                <a:solidFill>
                  <a:schemeClr val="tx2">
                    <a:lumMod val="75000"/>
                  </a:schemeClr>
                </a:solidFill>
              </a:rPr>
              <a:t>, </a:t>
            </a:r>
            <a:r>
              <a:rPr lang="tr-TR" dirty="0" err="1">
                <a:solidFill>
                  <a:schemeClr val="tx2">
                    <a:lumMod val="75000"/>
                  </a:schemeClr>
                </a:solidFill>
              </a:rPr>
              <a:t>multifilament</a:t>
            </a:r>
            <a:r>
              <a:rPr lang="tr-TR" dirty="0">
                <a:solidFill>
                  <a:schemeClr val="tx2">
                    <a:lumMod val="75000"/>
                  </a:schemeClr>
                </a:solidFill>
              </a:rPr>
              <a:t> </a:t>
            </a:r>
            <a:r>
              <a:rPr lang="tr-TR" dirty="0" err="1">
                <a:solidFill>
                  <a:schemeClr val="tx2">
                    <a:lumMod val="75000"/>
                  </a:schemeClr>
                </a:solidFill>
              </a:rPr>
              <a:t>sutures</a:t>
            </a:r>
            <a:r>
              <a:rPr lang="tr-TR" dirty="0">
                <a:solidFill>
                  <a:schemeClr val="tx2">
                    <a:lumMod val="75000"/>
                  </a:schemeClr>
                </a:solidFill>
              </a:rPr>
              <a:t> </a:t>
            </a:r>
            <a:r>
              <a:rPr lang="tr-TR" dirty="0" err="1">
                <a:solidFill>
                  <a:schemeClr val="tx2">
                    <a:lumMod val="75000"/>
                  </a:schemeClr>
                </a:solidFill>
              </a:rPr>
              <a:t>should</a:t>
            </a:r>
            <a:r>
              <a:rPr lang="tr-TR" dirty="0">
                <a:solidFill>
                  <a:schemeClr val="tx2">
                    <a:lumMod val="75000"/>
                  </a:schemeClr>
                </a:solidFill>
              </a:rPr>
              <a:t> be </a:t>
            </a:r>
            <a:r>
              <a:rPr lang="tr-TR" dirty="0" err="1">
                <a:solidFill>
                  <a:schemeClr val="tx2">
                    <a:lumMod val="75000"/>
                  </a:schemeClr>
                </a:solidFill>
              </a:rPr>
              <a:t>avoided</a:t>
            </a:r>
            <a:r>
              <a:rPr lang="tr-TR" dirty="0">
                <a:solidFill>
                  <a:schemeClr val="tx2">
                    <a:lumMod val="75000"/>
                  </a:schemeClr>
                </a:solidFill>
              </a:rPr>
              <a:t>, as </a:t>
            </a:r>
            <a:r>
              <a:rPr lang="tr-TR" dirty="0" err="1">
                <a:solidFill>
                  <a:schemeClr val="tx2">
                    <a:lumMod val="75000"/>
                  </a:schemeClr>
                </a:solidFill>
              </a:rPr>
              <a:t>bacteria</a:t>
            </a:r>
            <a:r>
              <a:rPr lang="tr-TR" dirty="0">
                <a:solidFill>
                  <a:schemeClr val="tx2">
                    <a:lumMod val="75000"/>
                  </a:schemeClr>
                </a:solidFill>
              </a:rPr>
              <a:t> can </a:t>
            </a:r>
            <a:r>
              <a:rPr lang="tr-TR" dirty="0" err="1">
                <a:solidFill>
                  <a:schemeClr val="tx2">
                    <a:lumMod val="75000"/>
                  </a:schemeClr>
                </a:solidFill>
              </a:rPr>
              <a:t>get</a:t>
            </a:r>
            <a:r>
              <a:rPr lang="tr-TR" dirty="0">
                <a:solidFill>
                  <a:schemeClr val="tx2">
                    <a:lumMod val="75000"/>
                  </a:schemeClr>
                </a:solidFill>
              </a:rPr>
              <a:t> </a:t>
            </a:r>
            <a:r>
              <a:rPr lang="tr-TR" dirty="0" err="1">
                <a:solidFill>
                  <a:schemeClr val="tx2">
                    <a:lumMod val="75000"/>
                  </a:schemeClr>
                </a:solidFill>
              </a:rPr>
              <a:t>trapped</a:t>
            </a:r>
            <a:r>
              <a:rPr lang="tr-TR" dirty="0">
                <a:solidFill>
                  <a:schemeClr val="tx2">
                    <a:lumMod val="75000"/>
                  </a:schemeClr>
                </a:solidFill>
              </a:rPr>
              <a:t> </a:t>
            </a:r>
            <a:r>
              <a:rPr lang="tr-TR" dirty="0" err="1">
                <a:solidFill>
                  <a:schemeClr val="tx2">
                    <a:lumMod val="75000"/>
                  </a:schemeClr>
                </a:solidFill>
              </a:rPr>
              <a:t>between</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strands</a:t>
            </a:r>
            <a:r>
              <a:rPr lang="tr-TR" dirty="0">
                <a:solidFill>
                  <a:schemeClr val="tx2">
                    <a:lumMod val="75000"/>
                  </a:schemeClr>
                </a:solidFill>
              </a:rPr>
              <a:t>. </a:t>
            </a:r>
          </a:p>
          <a:p>
            <a:r>
              <a:rPr lang="tr-TR" dirty="0">
                <a:solidFill>
                  <a:schemeClr val="tx2">
                    <a:lumMod val="75000"/>
                  </a:schemeClr>
                </a:solidFill>
              </a:rPr>
              <a:t>A </a:t>
            </a:r>
            <a:r>
              <a:rPr lang="tr-TR" dirty="0" err="1">
                <a:solidFill>
                  <a:schemeClr val="tx2">
                    <a:lumMod val="75000"/>
                  </a:schemeClr>
                </a:solidFill>
              </a:rPr>
              <a:t>monofilament</a:t>
            </a:r>
            <a:r>
              <a:rPr lang="tr-TR" dirty="0">
                <a:solidFill>
                  <a:schemeClr val="tx2">
                    <a:lumMod val="75000"/>
                  </a:schemeClr>
                </a:solidFill>
              </a:rPr>
              <a:t> </a:t>
            </a:r>
            <a:r>
              <a:rPr lang="tr-TR" dirty="0" err="1">
                <a:solidFill>
                  <a:schemeClr val="tx2">
                    <a:lumMod val="75000"/>
                  </a:schemeClr>
                </a:solidFill>
              </a:rPr>
              <a:t>thread</a:t>
            </a:r>
            <a:r>
              <a:rPr lang="tr-TR" dirty="0">
                <a:solidFill>
                  <a:schemeClr val="tx2">
                    <a:lumMod val="75000"/>
                  </a:schemeClr>
                </a:solidFill>
              </a:rPr>
              <a:t> </a:t>
            </a:r>
            <a:r>
              <a:rPr lang="tr-TR" dirty="0" err="1">
                <a:solidFill>
                  <a:schemeClr val="tx2">
                    <a:lumMod val="75000"/>
                  </a:schemeClr>
                </a:solidFill>
              </a:rPr>
              <a:t>should</a:t>
            </a:r>
            <a:r>
              <a:rPr lang="tr-TR" dirty="0">
                <a:solidFill>
                  <a:schemeClr val="tx2">
                    <a:lumMod val="75000"/>
                  </a:schemeClr>
                </a:solidFill>
              </a:rPr>
              <a:t> be </a:t>
            </a:r>
            <a:r>
              <a:rPr lang="tr-TR" dirty="0" err="1">
                <a:solidFill>
                  <a:schemeClr val="tx2">
                    <a:lumMod val="75000"/>
                  </a:schemeClr>
                </a:solidFill>
              </a:rPr>
              <a:t>used</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a:t>
            </a:r>
            <a:r>
              <a:rPr lang="tr-TR" dirty="0" err="1">
                <a:solidFill>
                  <a:schemeClr val="tx2">
                    <a:lumMod val="75000"/>
                  </a:schemeClr>
                </a:solidFill>
              </a:rPr>
              <a:t>suture</a:t>
            </a:r>
            <a:r>
              <a:rPr lang="tr-TR" dirty="0">
                <a:solidFill>
                  <a:schemeClr val="tx2">
                    <a:lumMod val="75000"/>
                  </a:schemeClr>
                </a:solidFill>
              </a:rPr>
              <a:t> a skin </a:t>
            </a:r>
            <a:r>
              <a:rPr lang="tr-TR" dirty="0" err="1">
                <a:solidFill>
                  <a:schemeClr val="tx2">
                    <a:lumMod val="75000"/>
                  </a:schemeClr>
                </a:solidFill>
              </a:rPr>
              <a:t>wound</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a:t>
            </a:r>
            <a:r>
              <a:rPr lang="tr-TR" dirty="0" err="1">
                <a:solidFill>
                  <a:schemeClr val="tx2">
                    <a:lumMod val="75000"/>
                  </a:schemeClr>
                </a:solidFill>
              </a:rPr>
              <a:t>prevent</a:t>
            </a:r>
            <a:r>
              <a:rPr lang="tr-TR" dirty="0">
                <a:solidFill>
                  <a:schemeClr val="tx2">
                    <a:lumMod val="75000"/>
                  </a:schemeClr>
                </a:solidFill>
              </a:rPr>
              <a:t> </a:t>
            </a:r>
            <a:r>
              <a:rPr lang="tr-TR" dirty="0" err="1">
                <a:solidFill>
                  <a:schemeClr val="tx2">
                    <a:lumMod val="75000"/>
                  </a:schemeClr>
                </a:solidFill>
              </a:rPr>
              <a:t>bacteria</a:t>
            </a:r>
            <a:r>
              <a:rPr lang="tr-TR" dirty="0">
                <a:solidFill>
                  <a:schemeClr val="tx2">
                    <a:lumMod val="75000"/>
                  </a:schemeClr>
                </a:solidFill>
              </a:rPr>
              <a:t> </a:t>
            </a:r>
            <a:r>
              <a:rPr lang="tr-TR" dirty="0" err="1">
                <a:solidFill>
                  <a:schemeClr val="tx2">
                    <a:lumMod val="75000"/>
                  </a:schemeClr>
                </a:solidFill>
              </a:rPr>
              <a:t>from</a:t>
            </a:r>
            <a:r>
              <a:rPr lang="tr-TR" dirty="0">
                <a:solidFill>
                  <a:schemeClr val="tx2">
                    <a:lumMod val="75000"/>
                  </a:schemeClr>
                </a:solidFill>
              </a:rPr>
              <a:t> </a:t>
            </a:r>
            <a:r>
              <a:rPr lang="tr-TR" dirty="0" err="1">
                <a:solidFill>
                  <a:schemeClr val="tx2">
                    <a:lumMod val="75000"/>
                  </a:schemeClr>
                </a:solidFill>
              </a:rPr>
              <a:t>passing</a:t>
            </a:r>
            <a:r>
              <a:rPr lang="tr-TR" dirty="0">
                <a:solidFill>
                  <a:schemeClr val="tx2">
                    <a:lumMod val="75000"/>
                  </a:schemeClr>
                </a:solidFill>
              </a:rPr>
              <a:t> </a:t>
            </a:r>
            <a:r>
              <a:rPr lang="tr-TR" dirty="0" err="1">
                <a:solidFill>
                  <a:schemeClr val="tx2">
                    <a:lumMod val="75000"/>
                  </a:schemeClr>
                </a:solidFill>
              </a:rPr>
              <a:t>from</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patient’s</a:t>
            </a:r>
            <a:r>
              <a:rPr lang="tr-TR" dirty="0">
                <a:solidFill>
                  <a:schemeClr val="tx2">
                    <a:lumMod val="75000"/>
                  </a:schemeClr>
                </a:solidFill>
              </a:rPr>
              <a:t> skin </a:t>
            </a:r>
            <a:r>
              <a:rPr lang="tr-TR" dirty="0" err="1">
                <a:solidFill>
                  <a:schemeClr val="tx2">
                    <a:lumMod val="75000"/>
                  </a:schemeClr>
                </a:solidFill>
              </a:rPr>
              <a:t>into</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patient’s</a:t>
            </a:r>
            <a:r>
              <a:rPr lang="tr-TR" dirty="0">
                <a:solidFill>
                  <a:schemeClr val="tx2">
                    <a:lumMod val="75000"/>
                  </a:schemeClr>
                </a:solidFill>
              </a:rPr>
              <a:t> body </a:t>
            </a:r>
          </a:p>
          <a:p>
            <a:endParaRPr lang="tr-TR" dirty="0">
              <a:solidFill>
                <a:schemeClr val="tx2">
                  <a:lumMod val="75000"/>
                </a:schemeClr>
              </a:solidFill>
            </a:endParaRPr>
          </a:p>
        </p:txBody>
      </p:sp>
    </p:spTree>
    <p:extLst>
      <p:ext uri="{BB962C8B-B14F-4D97-AF65-F5344CB8AC3E}">
        <p14:creationId xmlns:p14="http://schemas.microsoft.com/office/powerpoint/2010/main" val="450853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İçerik Yer Tutucusu 2">
            <a:extLst>
              <a:ext uri="{FF2B5EF4-FFF2-40B4-BE49-F238E27FC236}">
                <a16:creationId xmlns:a16="http://schemas.microsoft.com/office/drawing/2014/main" id="{0AF4DB02-E7E5-F643-B355-9CACC56F5FAF}"/>
              </a:ext>
            </a:extLst>
          </p:cNvPr>
          <p:cNvSpPr>
            <a:spLocks noGrp="1"/>
          </p:cNvSpPr>
          <p:nvPr>
            <p:ph idx="1"/>
          </p:nvPr>
        </p:nvSpPr>
        <p:spPr>
          <a:xfrm>
            <a:off x="5049062" y="942108"/>
            <a:ext cx="6455549" cy="4969114"/>
          </a:xfrm>
        </p:spPr>
        <p:txBody>
          <a:bodyPr anchor="ctr">
            <a:normAutofit/>
          </a:bodyPr>
          <a:lstStyle/>
          <a:p>
            <a:r>
              <a:rPr lang="tr-TR" dirty="0" err="1">
                <a:solidFill>
                  <a:schemeClr val="tx2">
                    <a:lumMod val="75000"/>
                  </a:schemeClr>
                </a:solidFill>
              </a:rPr>
              <a:t>Hollow</a:t>
            </a:r>
            <a:r>
              <a:rPr lang="tr-TR" dirty="0">
                <a:solidFill>
                  <a:schemeClr val="tx2">
                    <a:lumMod val="75000"/>
                  </a:schemeClr>
                </a:solidFill>
              </a:rPr>
              <a:t> </a:t>
            </a:r>
            <a:r>
              <a:rPr lang="tr-TR" dirty="0" err="1">
                <a:solidFill>
                  <a:schemeClr val="tx2">
                    <a:lumMod val="75000"/>
                  </a:schemeClr>
                </a:solidFill>
              </a:rPr>
              <a:t>organs</a:t>
            </a:r>
            <a:r>
              <a:rPr lang="tr-TR" dirty="0">
                <a:solidFill>
                  <a:schemeClr val="tx2">
                    <a:lumMod val="75000"/>
                  </a:schemeClr>
                </a:solidFill>
              </a:rPr>
              <a:t> </a:t>
            </a:r>
            <a:r>
              <a:rPr lang="tr-TR" dirty="0" err="1">
                <a:solidFill>
                  <a:schemeClr val="tx2">
                    <a:lumMod val="75000"/>
                  </a:schemeClr>
                </a:solidFill>
              </a:rPr>
              <a:t>should</a:t>
            </a:r>
            <a:r>
              <a:rPr lang="tr-TR" dirty="0">
                <a:solidFill>
                  <a:schemeClr val="tx2">
                    <a:lumMod val="75000"/>
                  </a:schemeClr>
                </a:solidFill>
              </a:rPr>
              <a:t> be </a:t>
            </a:r>
            <a:r>
              <a:rPr lang="tr-TR" dirty="0" err="1">
                <a:solidFill>
                  <a:schemeClr val="tx2">
                    <a:lumMod val="75000"/>
                  </a:schemeClr>
                </a:solidFill>
              </a:rPr>
              <a:t>sutured</a:t>
            </a:r>
            <a:r>
              <a:rPr lang="tr-TR" dirty="0">
                <a:solidFill>
                  <a:schemeClr val="tx2">
                    <a:lumMod val="75000"/>
                  </a:schemeClr>
                </a:solidFill>
              </a:rPr>
              <a:t> </a:t>
            </a:r>
            <a:r>
              <a:rPr lang="tr-TR" dirty="0" err="1">
                <a:solidFill>
                  <a:schemeClr val="tx2">
                    <a:lumMod val="75000"/>
                  </a:schemeClr>
                </a:solidFill>
              </a:rPr>
              <a:t>with</a:t>
            </a:r>
            <a:r>
              <a:rPr lang="tr-TR" dirty="0">
                <a:solidFill>
                  <a:schemeClr val="tx2">
                    <a:lumMod val="75000"/>
                  </a:schemeClr>
                </a:solidFill>
              </a:rPr>
              <a:t> </a:t>
            </a:r>
            <a:r>
              <a:rPr lang="tr-TR" dirty="0" err="1">
                <a:solidFill>
                  <a:schemeClr val="tx2">
                    <a:lumMod val="75000"/>
                  </a:schemeClr>
                </a:solidFill>
              </a:rPr>
              <a:t>monofilament</a:t>
            </a:r>
            <a:r>
              <a:rPr lang="tr-TR" dirty="0">
                <a:solidFill>
                  <a:schemeClr val="tx2">
                    <a:lumMod val="75000"/>
                  </a:schemeClr>
                </a:solidFill>
              </a:rPr>
              <a:t> </a:t>
            </a:r>
            <a:r>
              <a:rPr lang="tr-TR" dirty="0" err="1">
                <a:solidFill>
                  <a:schemeClr val="tx2">
                    <a:lumMod val="75000"/>
                  </a:schemeClr>
                </a:solidFill>
              </a:rPr>
              <a:t>absorbable</a:t>
            </a:r>
            <a:r>
              <a:rPr lang="tr-TR" dirty="0">
                <a:solidFill>
                  <a:schemeClr val="tx2">
                    <a:lumMod val="75000"/>
                  </a:schemeClr>
                </a:solidFill>
              </a:rPr>
              <a:t> </a:t>
            </a:r>
            <a:r>
              <a:rPr lang="tr-TR" dirty="0" err="1">
                <a:solidFill>
                  <a:schemeClr val="tx2">
                    <a:lumMod val="75000"/>
                  </a:schemeClr>
                </a:solidFill>
              </a:rPr>
              <a:t>material</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a:t>
            </a:r>
            <a:r>
              <a:rPr lang="tr-TR" dirty="0" err="1">
                <a:solidFill>
                  <a:schemeClr val="tx2">
                    <a:lumMod val="75000"/>
                  </a:schemeClr>
                </a:solidFill>
              </a:rPr>
              <a:t>prevent</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capillary</a:t>
            </a:r>
            <a:r>
              <a:rPr lang="tr-TR" dirty="0">
                <a:solidFill>
                  <a:schemeClr val="tx2">
                    <a:lumMod val="75000"/>
                  </a:schemeClr>
                </a:solidFill>
              </a:rPr>
              <a:t> </a:t>
            </a:r>
            <a:r>
              <a:rPr lang="tr-TR" dirty="0" err="1">
                <a:solidFill>
                  <a:schemeClr val="tx2">
                    <a:lumMod val="75000"/>
                  </a:schemeClr>
                </a:solidFill>
              </a:rPr>
              <a:t>effect</a:t>
            </a:r>
            <a:r>
              <a:rPr lang="tr-TR" dirty="0">
                <a:solidFill>
                  <a:schemeClr val="tx2">
                    <a:lumMod val="75000"/>
                  </a:schemeClr>
                </a:solidFill>
              </a:rPr>
              <a:t> of </a:t>
            </a:r>
            <a:r>
              <a:rPr lang="tr-TR" dirty="0" err="1">
                <a:solidFill>
                  <a:schemeClr val="tx2">
                    <a:lumMod val="75000"/>
                  </a:schemeClr>
                </a:solidFill>
              </a:rPr>
              <a:t>multifilament</a:t>
            </a:r>
            <a:r>
              <a:rPr lang="tr-TR" dirty="0">
                <a:solidFill>
                  <a:schemeClr val="tx2">
                    <a:lumMod val="75000"/>
                  </a:schemeClr>
                </a:solidFill>
              </a:rPr>
              <a:t> </a:t>
            </a:r>
            <a:r>
              <a:rPr lang="tr-TR" dirty="0" err="1">
                <a:solidFill>
                  <a:schemeClr val="tx2">
                    <a:lumMod val="75000"/>
                  </a:schemeClr>
                </a:solidFill>
              </a:rPr>
              <a:t>thread</a:t>
            </a:r>
            <a:r>
              <a:rPr lang="tr-TR" dirty="0">
                <a:solidFill>
                  <a:schemeClr val="tx2">
                    <a:lumMod val="75000"/>
                  </a:schemeClr>
                </a:solidFill>
              </a:rPr>
              <a:t>. </a:t>
            </a:r>
          </a:p>
          <a:p>
            <a:r>
              <a:rPr lang="tr-TR" dirty="0" err="1">
                <a:solidFill>
                  <a:schemeClr val="tx2">
                    <a:lumMod val="75000"/>
                  </a:schemeClr>
                </a:solidFill>
              </a:rPr>
              <a:t>Non-absorbable</a:t>
            </a:r>
            <a:r>
              <a:rPr lang="tr-TR" dirty="0">
                <a:solidFill>
                  <a:schemeClr val="tx2">
                    <a:lumMod val="75000"/>
                  </a:schemeClr>
                </a:solidFill>
              </a:rPr>
              <a:t> </a:t>
            </a:r>
            <a:r>
              <a:rPr lang="tr-TR" dirty="0" err="1">
                <a:solidFill>
                  <a:schemeClr val="tx2">
                    <a:lumMod val="75000"/>
                  </a:schemeClr>
                </a:solidFill>
              </a:rPr>
              <a:t>material</a:t>
            </a:r>
            <a:r>
              <a:rPr lang="tr-TR" dirty="0">
                <a:solidFill>
                  <a:schemeClr val="tx2">
                    <a:lumMod val="75000"/>
                  </a:schemeClr>
                </a:solidFill>
              </a:rPr>
              <a:t> is </a:t>
            </a:r>
            <a:r>
              <a:rPr lang="tr-TR" dirty="0" err="1">
                <a:solidFill>
                  <a:schemeClr val="tx2">
                    <a:lumMod val="75000"/>
                  </a:schemeClr>
                </a:solidFill>
              </a:rPr>
              <a:t>used</a:t>
            </a:r>
            <a:r>
              <a:rPr lang="tr-TR" dirty="0">
                <a:solidFill>
                  <a:schemeClr val="tx2">
                    <a:lumMod val="75000"/>
                  </a:schemeClr>
                </a:solidFill>
              </a:rPr>
              <a:t> </a:t>
            </a:r>
            <a:r>
              <a:rPr lang="tr-TR" dirty="0" err="1">
                <a:solidFill>
                  <a:schemeClr val="tx2">
                    <a:lumMod val="75000"/>
                  </a:schemeClr>
                </a:solidFill>
              </a:rPr>
              <a:t>when</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suture</a:t>
            </a:r>
            <a:r>
              <a:rPr lang="tr-TR" dirty="0">
                <a:solidFill>
                  <a:schemeClr val="tx2">
                    <a:lumMod val="75000"/>
                  </a:schemeClr>
                </a:solidFill>
              </a:rPr>
              <a:t> </a:t>
            </a:r>
            <a:r>
              <a:rPr lang="tr-TR" dirty="0" err="1">
                <a:solidFill>
                  <a:schemeClr val="tx2">
                    <a:lumMod val="75000"/>
                  </a:schemeClr>
                </a:solidFill>
              </a:rPr>
              <a:t>must</a:t>
            </a:r>
            <a:r>
              <a:rPr lang="tr-TR" dirty="0">
                <a:solidFill>
                  <a:schemeClr val="tx2">
                    <a:lumMod val="75000"/>
                  </a:schemeClr>
                </a:solidFill>
              </a:rPr>
              <a:t> not </a:t>
            </a:r>
            <a:r>
              <a:rPr lang="tr-TR" dirty="0" err="1">
                <a:solidFill>
                  <a:schemeClr val="tx2">
                    <a:lumMod val="75000"/>
                  </a:schemeClr>
                </a:solidFill>
              </a:rPr>
              <a:t>dis</a:t>
            </a:r>
            <a:r>
              <a:rPr lang="tr-TR" dirty="0">
                <a:solidFill>
                  <a:schemeClr val="tx2">
                    <a:lumMod val="75000"/>
                  </a:schemeClr>
                </a:solidFill>
              </a:rPr>
              <a:t>- </a:t>
            </a:r>
            <a:r>
              <a:rPr lang="tr-TR" dirty="0" err="1">
                <a:solidFill>
                  <a:schemeClr val="tx2">
                    <a:lumMod val="75000"/>
                  </a:schemeClr>
                </a:solidFill>
              </a:rPr>
              <a:t>appear</a:t>
            </a:r>
            <a:r>
              <a:rPr lang="tr-TR" dirty="0">
                <a:solidFill>
                  <a:schemeClr val="tx2">
                    <a:lumMod val="75000"/>
                  </a:schemeClr>
                </a:solidFill>
              </a:rPr>
              <a:t> </a:t>
            </a:r>
            <a:r>
              <a:rPr lang="tr-TR" dirty="0" err="1">
                <a:solidFill>
                  <a:schemeClr val="tx2">
                    <a:lumMod val="75000"/>
                  </a:schemeClr>
                </a:solidFill>
              </a:rPr>
              <a:t>over</a:t>
            </a:r>
            <a:r>
              <a:rPr lang="tr-TR" dirty="0">
                <a:solidFill>
                  <a:schemeClr val="tx2">
                    <a:lumMod val="75000"/>
                  </a:schemeClr>
                </a:solidFill>
              </a:rPr>
              <a:t> time, as in </a:t>
            </a:r>
            <a:r>
              <a:rPr lang="tr-TR" dirty="0" err="1">
                <a:solidFill>
                  <a:schemeClr val="tx2">
                    <a:lumMod val="75000"/>
                  </a:schemeClr>
                </a:solidFill>
              </a:rPr>
              <a:t>hernia</a:t>
            </a:r>
            <a:r>
              <a:rPr lang="tr-TR" dirty="0">
                <a:solidFill>
                  <a:schemeClr val="tx2">
                    <a:lumMod val="75000"/>
                  </a:schemeClr>
                </a:solidFill>
              </a:rPr>
              <a:t> </a:t>
            </a:r>
            <a:r>
              <a:rPr lang="tr-TR" dirty="0" err="1">
                <a:solidFill>
                  <a:schemeClr val="tx2">
                    <a:lumMod val="75000"/>
                  </a:schemeClr>
                </a:solidFill>
              </a:rPr>
              <a:t>repair</a:t>
            </a:r>
            <a:r>
              <a:rPr lang="tr-TR" dirty="0">
                <a:solidFill>
                  <a:schemeClr val="tx2">
                    <a:lumMod val="75000"/>
                  </a:schemeClr>
                </a:solidFill>
              </a:rPr>
              <a:t> </a:t>
            </a:r>
            <a:r>
              <a:rPr lang="tr-TR" dirty="0" err="1">
                <a:solidFill>
                  <a:schemeClr val="tx2">
                    <a:lumMod val="75000"/>
                  </a:schemeClr>
                </a:solidFill>
              </a:rPr>
              <a:t>and</a:t>
            </a:r>
            <a:r>
              <a:rPr lang="tr-TR" dirty="0">
                <a:solidFill>
                  <a:schemeClr val="tx2">
                    <a:lumMod val="75000"/>
                  </a:schemeClr>
                </a:solidFill>
              </a:rPr>
              <a:t> </a:t>
            </a:r>
            <a:r>
              <a:rPr lang="tr-TR" dirty="0" err="1">
                <a:solidFill>
                  <a:schemeClr val="tx2">
                    <a:lumMod val="75000"/>
                  </a:schemeClr>
                </a:solidFill>
              </a:rPr>
              <a:t>ligation</a:t>
            </a:r>
            <a:r>
              <a:rPr lang="tr-TR" dirty="0">
                <a:solidFill>
                  <a:schemeClr val="tx2">
                    <a:lumMod val="75000"/>
                  </a:schemeClr>
                </a:solidFill>
              </a:rPr>
              <a:t> of patent </a:t>
            </a:r>
            <a:r>
              <a:rPr lang="tr-TR" dirty="0" err="1">
                <a:solidFill>
                  <a:schemeClr val="tx2">
                    <a:lumMod val="75000"/>
                  </a:schemeClr>
                </a:solidFill>
              </a:rPr>
              <a:t>ductus</a:t>
            </a:r>
            <a:r>
              <a:rPr lang="tr-TR" dirty="0">
                <a:solidFill>
                  <a:schemeClr val="tx2">
                    <a:lumMod val="75000"/>
                  </a:schemeClr>
                </a:solidFill>
              </a:rPr>
              <a:t> </a:t>
            </a:r>
            <a:r>
              <a:rPr lang="tr-TR" dirty="0" err="1">
                <a:solidFill>
                  <a:schemeClr val="tx2">
                    <a:lumMod val="75000"/>
                  </a:schemeClr>
                </a:solidFill>
              </a:rPr>
              <a:t>arteriosus</a:t>
            </a:r>
            <a:r>
              <a:rPr lang="tr-TR" dirty="0">
                <a:solidFill>
                  <a:schemeClr val="tx2">
                    <a:lumMod val="75000"/>
                  </a:schemeClr>
                </a:solidFill>
              </a:rPr>
              <a:t>. </a:t>
            </a:r>
          </a:p>
          <a:p>
            <a:r>
              <a:rPr lang="tr-TR" dirty="0" err="1">
                <a:solidFill>
                  <a:schemeClr val="tx2">
                    <a:lumMod val="75000"/>
                  </a:schemeClr>
                </a:solidFill>
              </a:rPr>
              <a:t>The</a:t>
            </a:r>
            <a:r>
              <a:rPr lang="tr-TR" dirty="0">
                <a:solidFill>
                  <a:schemeClr val="tx2">
                    <a:lumMod val="75000"/>
                  </a:schemeClr>
                </a:solidFill>
              </a:rPr>
              <a:t> size of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needle</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be </a:t>
            </a:r>
            <a:r>
              <a:rPr lang="tr-TR" dirty="0" err="1">
                <a:solidFill>
                  <a:schemeClr val="tx2">
                    <a:lumMod val="75000"/>
                  </a:schemeClr>
                </a:solidFill>
              </a:rPr>
              <a:t>selected</a:t>
            </a:r>
            <a:r>
              <a:rPr lang="tr-TR" dirty="0">
                <a:solidFill>
                  <a:schemeClr val="tx2">
                    <a:lumMod val="75000"/>
                  </a:schemeClr>
                </a:solidFill>
              </a:rPr>
              <a:t> </a:t>
            </a:r>
            <a:r>
              <a:rPr lang="tr-TR" dirty="0" err="1">
                <a:solidFill>
                  <a:schemeClr val="tx2">
                    <a:lumMod val="75000"/>
                  </a:schemeClr>
                </a:solidFill>
              </a:rPr>
              <a:t>depends</a:t>
            </a:r>
            <a:r>
              <a:rPr lang="tr-TR" dirty="0">
                <a:solidFill>
                  <a:schemeClr val="tx2">
                    <a:lumMod val="75000"/>
                  </a:schemeClr>
                </a:solidFill>
              </a:rPr>
              <a:t> on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thickness</a:t>
            </a:r>
            <a:r>
              <a:rPr lang="tr-TR" dirty="0">
                <a:solidFill>
                  <a:schemeClr val="tx2">
                    <a:lumMod val="75000"/>
                  </a:schemeClr>
                </a:solidFill>
              </a:rPr>
              <a:t> of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tissue</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be </a:t>
            </a:r>
            <a:r>
              <a:rPr lang="tr-TR" dirty="0" err="1">
                <a:solidFill>
                  <a:schemeClr val="tx2">
                    <a:lumMod val="75000"/>
                  </a:schemeClr>
                </a:solidFill>
              </a:rPr>
              <a:t>sutured</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curvature</a:t>
            </a:r>
            <a:r>
              <a:rPr lang="tr-TR" dirty="0">
                <a:solidFill>
                  <a:schemeClr val="tx2">
                    <a:lumMod val="75000"/>
                  </a:schemeClr>
                </a:solidFill>
              </a:rPr>
              <a:t> </a:t>
            </a:r>
            <a:r>
              <a:rPr lang="tr-TR" dirty="0" err="1">
                <a:solidFill>
                  <a:schemeClr val="tx2">
                    <a:lumMod val="75000"/>
                  </a:schemeClr>
                </a:solidFill>
              </a:rPr>
              <a:t>depends</a:t>
            </a:r>
            <a:r>
              <a:rPr lang="tr-TR" dirty="0">
                <a:solidFill>
                  <a:schemeClr val="tx2">
                    <a:lumMod val="75000"/>
                  </a:schemeClr>
                </a:solidFill>
              </a:rPr>
              <a:t> on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depth</a:t>
            </a:r>
            <a:r>
              <a:rPr lang="tr-TR" dirty="0">
                <a:solidFill>
                  <a:schemeClr val="tx2">
                    <a:lumMod val="75000"/>
                  </a:schemeClr>
                </a:solidFill>
              </a:rPr>
              <a:t> of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structure</a:t>
            </a:r>
            <a:r>
              <a:rPr lang="tr-TR" dirty="0">
                <a:solidFill>
                  <a:schemeClr val="tx2">
                    <a:lumMod val="75000"/>
                  </a:schemeClr>
                </a:solidFill>
              </a:rPr>
              <a:t> in </a:t>
            </a:r>
            <a:r>
              <a:rPr lang="tr-TR" dirty="0" err="1">
                <a:solidFill>
                  <a:schemeClr val="tx2">
                    <a:lumMod val="75000"/>
                  </a:schemeClr>
                </a:solidFill>
              </a:rPr>
              <a:t>question</a:t>
            </a:r>
            <a:r>
              <a:rPr lang="tr-TR" dirty="0">
                <a:solidFill>
                  <a:schemeClr val="tx2">
                    <a:lumMod val="75000"/>
                  </a:schemeClr>
                </a:solidFill>
              </a:rPr>
              <a:t>; </a:t>
            </a:r>
            <a:r>
              <a:rPr lang="tr-TR" dirty="0" err="1">
                <a:solidFill>
                  <a:schemeClr val="tx2">
                    <a:lumMod val="75000"/>
                  </a:schemeClr>
                </a:solidFill>
              </a:rPr>
              <a:t>preferably</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deeper</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structure</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greater</a:t>
            </a:r>
            <a:r>
              <a:rPr lang="tr-TR" dirty="0">
                <a:solidFill>
                  <a:schemeClr val="tx2">
                    <a:lumMod val="75000"/>
                  </a:schemeClr>
                </a:solidFill>
              </a:rPr>
              <a:t> </a:t>
            </a:r>
            <a:r>
              <a:rPr lang="tr-TR" dirty="0" err="1">
                <a:solidFill>
                  <a:schemeClr val="tx2">
                    <a:lumMod val="75000"/>
                  </a:schemeClr>
                </a:solidFill>
              </a:rPr>
              <a:t>the</a:t>
            </a:r>
            <a:r>
              <a:rPr lang="tr-TR" dirty="0">
                <a:solidFill>
                  <a:schemeClr val="tx2">
                    <a:lumMod val="75000"/>
                  </a:schemeClr>
                </a:solidFill>
              </a:rPr>
              <a:t> </a:t>
            </a:r>
            <a:r>
              <a:rPr lang="tr-TR" dirty="0" err="1">
                <a:solidFill>
                  <a:schemeClr val="tx2">
                    <a:lumMod val="75000"/>
                  </a:schemeClr>
                </a:solidFill>
              </a:rPr>
              <a:t>curvature</a:t>
            </a:r>
            <a:r>
              <a:rPr lang="tr-TR" dirty="0">
                <a:solidFill>
                  <a:schemeClr val="tx2">
                    <a:lumMod val="75000"/>
                  </a:schemeClr>
                </a:solidFill>
              </a:rPr>
              <a:t>. </a:t>
            </a:r>
          </a:p>
          <a:p>
            <a:r>
              <a:rPr lang="tr-TR" dirty="0">
                <a:solidFill>
                  <a:schemeClr val="tx2">
                    <a:lumMod val="75000"/>
                  </a:schemeClr>
                </a:solidFill>
              </a:rPr>
              <a:t>Skin </a:t>
            </a:r>
            <a:r>
              <a:rPr lang="tr-TR" dirty="0" err="1">
                <a:solidFill>
                  <a:schemeClr val="tx2">
                    <a:lumMod val="75000"/>
                  </a:schemeClr>
                </a:solidFill>
              </a:rPr>
              <a:t>and</a:t>
            </a:r>
            <a:r>
              <a:rPr lang="tr-TR" dirty="0">
                <a:solidFill>
                  <a:schemeClr val="tx2">
                    <a:lumMod val="75000"/>
                  </a:schemeClr>
                </a:solidFill>
              </a:rPr>
              <a:t> </a:t>
            </a:r>
            <a:r>
              <a:rPr lang="tr-TR" dirty="0" err="1">
                <a:solidFill>
                  <a:schemeClr val="tx2">
                    <a:lumMod val="75000"/>
                  </a:schemeClr>
                </a:solidFill>
              </a:rPr>
              <a:t>superficial</a:t>
            </a:r>
            <a:r>
              <a:rPr lang="tr-TR" dirty="0">
                <a:solidFill>
                  <a:schemeClr val="tx2">
                    <a:lumMod val="75000"/>
                  </a:schemeClr>
                </a:solidFill>
              </a:rPr>
              <a:t> </a:t>
            </a:r>
            <a:r>
              <a:rPr lang="tr-TR" dirty="0" err="1">
                <a:solidFill>
                  <a:schemeClr val="tx2">
                    <a:lumMod val="75000"/>
                  </a:schemeClr>
                </a:solidFill>
              </a:rPr>
              <a:t>structures</a:t>
            </a:r>
            <a:r>
              <a:rPr lang="tr-TR" dirty="0">
                <a:solidFill>
                  <a:schemeClr val="tx2">
                    <a:lumMod val="75000"/>
                  </a:schemeClr>
                </a:solidFill>
              </a:rPr>
              <a:t> </a:t>
            </a:r>
            <a:r>
              <a:rPr lang="tr-TR" dirty="0" err="1">
                <a:solidFill>
                  <a:schemeClr val="tx2">
                    <a:lumMod val="75000"/>
                  </a:schemeClr>
                </a:solidFill>
              </a:rPr>
              <a:t>are</a:t>
            </a:r>
            <a:r>
              <a:rPr lang="tr-TR" dirty="0">
                <a:solidFill>
                  <a:schemeClr val="tx2">
                    <a:lumMod val="75000"/>
                  </a:schemeClr>
                </a:solidFill>
              </a:rPr>
              <a:t> </a:t>
            </a:r>
            <a:r>
              <a:rPr lang="tr-TR" dirty="0" err="1">
                <a:solidFill>
                  <a:schemeClr val="tx2">
                    <a:lumMod val="75000"/>
                  </a:schemeClr>
                </a:solidFill>
              </a:rPr>
              <a:t>easier</a:t>
            </a:r>
            <a:r>
              <a:rPr lang="tr-TR" dirty="0">
                <a:solidFill>
                  <a:schemeClr val="tx2">
                    <a:lumMod val="75000"/>
                  </a:schemeClr>
                </a:solidFill>
              </a:rPr>
              <a:t> </a:t>
            </a:r>
            <a:r>
              <a:rPr lang="tr-TR" dirty="0" err="1">
                <a:solidFill>
                  <a:schemeClr val="tx2">
                    <a:lumMod val="75000"/>
                  </a:schemeClr>
                </a:solidFill>
              </a:rPr>
              <a:t>to</a:t>
            </a:r>
            <a:r>
              <a:rPr lang="tr-TR" dirty="0">
                <a:solidFill>
                  <a:schemeClr val="tx2">
                    <a:lumMod val="75000"/>
                  </a:schemeClr>
                </a:solidFill>
              </a:rPr>
              <a:t> </a:t>
            </a:r>
            <a:r>
              <a:rPr lang="tr-TR" dirty="0" err="1">
                <a:solidFill>
                  <a:schemeClr val="tx2">
                    <a:lumMod val="75000"/>
                  </a:schemeClr>
                </a:solidFill>
              </a:rPr>
              <a:t>suture</a:t>
            </a:r>
            <a:r>
              <a:rPr lang="tr-TR" dirty="0">
                <a:solidFill>
                  <a:schemeClr val="tx2">
                    <a:lumMod val="75000"/>
                  </a:schemeClr>
                </a:solidFill>
              </a:rPr>
              <a:t> </a:t>
            </a:r>
            <a:r>
              <a:rPr lang="tr-TR" dirty="0" err="1">
                <a:solidFill>
                  <a:schemeClr val="tx2">
                    <a:lumMod val="75000"/>
                  </a:schemeClr>
                </a:solidFill>
              </a:rPr>
              <a:t>using</a:t>
            </a:r>
            <a:r>
              <a:rPr lang="tr-TR" dirty="0">
                <a:solidFill>
                  <a:schemeClr val="tx2">
                    <a:lumMod val="75000"/>
                  </a:schemeClr>
                </a:solidFill>
              </a:rPr>
              <a:t> 3⁄8 </a:t>
            </a:r>
            <a:r>
              <a:rPr lang="tr-TR" dirty="0" err="1">
                <a:solidFill>
                  <a:schemeClr val="tx2">
                    <a:lumMod val="75000"/>
                  </a:schemeClr>
                </a:solidFill>
              </a:rPr>
              <a:t>or</a:t>
            </a:r>
            <a:r>
              <a:rPr lang="tr-TR" dirty="0">
                <a:solidFill>
                  <a:schemeClr val="tx2">
                    <a:lumMod val="75000"/>
                  </a:schemeClr>
                </a:solidFill>
              </a:rPr>
              <a:t> </a:t>
            </a:r>
            <a:r>
              <a:rPr lang="tr-TR" dirty="0" err="1">
                <a:solidFill>
                  <a:schemeClr val="tx2">
                    <a:lumMod val="75000"/>
                  </a:schemeClr>
                </a:solidFill>
              </a:rPr>
              <a:t>straight</a:t>
            </a:r>
            <a:r>
              <a:rPr lang="tr-TR" dirty="0">
                <a:solidFill>
                  <a:schemeClr val="tx2">
                    <a:lumMod val="75000"/>
                  </a:schemeClr>
                </a:solidFill>
              </a:rPr>
              <a:t> </a:t>
            </a:r>
            <a:r>
              <a:rPr lang="tr-TR" dirty="0" err="1">
                <a:solidFill>
                  <a:schemeClr val="tx2">
                    <a:lumMod val="75000"/>
                  </a:schemeClr>
                </a:solidFill>
              </a:rPr>
              <a:t>needles</a:t>
            </a:r>
            <a:r>
              <a:rPr lang="tr-TR" dirty="0">
                <a:solidFill>
                  <a:schemeClr val="tx2">
                    <a:lumMod val="75000"/>
                  </a:schemeClr>
                </a:solidFill>
              </a:rPr>
              <a:t> </a:t>
            </a:r>
            <a:r>
              <a:rPr lang="tr-TR" dirty="0" err="1">
                <a:solidFill>
                  <a:schemeClr val="tx2">
                    <a:lumMod val="75000"/>
                  </a:schemeClr>
                </a:solidFill>
              </a:rPr>
              <a:t>with</a:t>
            </a:r>
            <a:r>
              <a:rPr lang="tr-TR" dirty="0">
                <a:solidFill>
                  <a:schemeClr val="tx2">
                    <a:lumMod val="75000"/>
                  </a:schemeClr>
                </a:solidFill>
              </a:rPr>
              <a:t> </a:t>
            </a:r>
            <a:r>
              <a:rPr lang="tr-TR" dirty="0" err="1">
                <a:solidFill>
                  <a:schemeClr val="tx2">
                    <a:lumMod val="75000"/>
                  </a:schemeClr>
                </a:solidFill>
              </a:rPr>
              <a:t>triangular</a:t>
            </a:r>
            <a:r>
              <a:rPr lang="tr-TR" dirty="0">
                <a:solidFill>
                  <a:schemeClr val="tx2">
                    <a:lumMod val="75000"/>
                  </a:schemeClr>
                </a:solidFill>
              </a:rPr>
              <a:t> </a:t>
            </a:r>
            <a:r>
              <a:rPr lang="tr-TR" dirty="0" err="1">
                <a:solidFill>
                  <a:schemeClr val="tx2">
                    <a:lumMod val="75000"/>
                  </a:schemeClr>
                </a:solidFill>
              </a:rPr>
              <a:t>points</a:t>
            </a:r>
            <a:r>
              <a:rPr lang="tr-TR" dirty="0">
                <a:solidFill>
                  <a:schemeClr val="tx2">
                    <a:lumMod val="75000"/>
                  </a:schemeClr>
                </a:solidFill>
              </a:rPr>
              <a:t>. </a:t>
            </a:r>
          </a:p>
          <a:p>
            <a:endParaRPr lang="tr-TR" dirty="0">
              <a:solidFill>
                <a:schemeClr val="tx2">
                  <a:lumMod val="75000"/>
                </a:schemeClr>
              </a:solidFill>
            </a:endParaRPr>
          </a:p>
        </p:txBody>
      </p:sp>
    </p:spTree>
    <p:extLst>
      <p:ext uri="{BB962C8B-B14F-4D97-AF65-F5344CB8AC3E}">
        <p14:creationId xmlns:p14="http://schemas.microsoft.com/office/powerpoint/2010/main" val="1297342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İçerik Yer Tutucusu 2">
            <a:extLst>
              <a:ext uri="{FF2B5EF4-FFF2-40B4-BE49-F238E27FC236}">
                <a16:creationId xmlns:a16="http://schemas.microsoft.com/office/drawing/2014/main" id="{E8ED6995-F472-6D45-9FD8-3487E5FA17C8}"/>
              </a:ext>
            </a:extLst>
          </p:cNvPr>
          <p:cNvSpPr>
            <a:spLocks noGrp="1"/>
          </p:cNvSpPr>
          <p:nvPr>
            <p:ph idx="1"/>
          </p:nvPr>
        </p:nvSpPr>
        <p:spPr>
          <a:xfrm>
            <a:off x="5049062" y="942108"/>
            <a:ext cx="6455549" cy="4969114"/>
          </a:xfrm>
        </p:spPr>
        <p:txBody>
          <a:bodyPr anchor="ctr">
            <a:normAutofit/>
          </a:bodyPr>
          <a:lstStyle/>
          <a:p>
            <a:r>
              <a:rPr lang="tr-TR">
                <a:solidFill>
                  <a:schemeClr val="tx2">
                    <a:lumMod val="75000"/>
                  </a:schemeClr>
                </a:solidFill>
              </a:rPr>
              <a:t>Internal organs should be sutured using an atraumatic needle with a cylindrical point and a 1⁄2 curvature. </a:t>
            </a:r>
          </a:p>
          <a:p>
            <a:r>
              <a:rPr lang="tr-TR">
                <a:solidFill>
                  <a:schemeClr val="tx2">
                    <a:lumMod val="75000"/>
                  </a:schemeClr>
                </a:solidFill>
              </a:rPr>
              <a:t>Poorly vascularised structures such as tendons should be sutured with non-absorbable material. </a:t>
            </a:r>
          </a:p>
          <a:p>
            <a:r>
              <a:rPr lang="tr-TR">
                <a:solidFill>
                  <a:schemeClr val="tx2">
                    <a:lumMod val="75000"/>
                  </a:schemeClr>
                </a:solidFill>
              </a:rPr>
              <a:t> Parenchymatous organs such as the spleen, liver and kidneys are sutured with monofilament absorbable material and blunt-point needles. A thick calibre should be used to keep from cutting the tissue when tightening the knot. </a:t>
            </a:r>
          </a:p>
          <a:p>
            <a:endParaRPr lang="tr-TR">
              <a:solidFill>
                <a:schemeClr val="tx2">
                  <a:lumMod val="75000"/>
                </a:schemeClr>
              </a:solidFill>
            </a:endParaRPr>
          </a:p>
        </p:txBody>
      </p:sp>
    </p:spTree>
    <p:extLst>
      <p:ext uri="{BB962C8B-B14F-4D97-AF65-F5344CB8AC3E}">
        <p14:creationId xmlns:p14="http://schemas.microsoft.com/office/powerpoint/2010/main" val="237387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1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8"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Başlık 1">
            <a:extLst>
              <a:ext uri="{FF2B5EF4-FFF2-40B4-BE49-F238E27FC236}">
                <a16:creationId xmlns:a16="http://schemas.microsoft.com/office/drawing/2014/main" id="{F59CE0FB-B126-704D-940D-5E1EFF564B94}"/>
              </a:ext>
            </a:extLst>
          </p:cNvPr>
          <p:cNvSpPr>
            <a:spLocks noGrp="1"/>
          </p:cNvSpPr>
          <p:nvPr>
            <p:ph type="ctrTitle"/>
          </p:nvPr>
        </p:nvSpPr>
        <p:spPr>
          <a:xfrm>
            <a:off x="987215" y="1318591"/>
            <a:ext cx="5102159" cy="4220820"/>
          </a:xfrm>
        </p:spPr>
        <p:txBody>
          <a:bodyPr anchor="ctr">
            <a:normAutofit/>
          </a:bodyPr>
          <a:lstStyle/>
          <a:p>
            <a:r>
              <a:rPr lang="tr-TR">
                <a:solidFill>
                  <a:srgbClr val="FFFFFF"/>
                </a:solidFill>
              </a:rPr>
              <a:t>Catheters and drains </a:t>
            </a:r>
            <a:br>
              <a:rPr lang="tr-TR">
                <a:solidFill>
                  <a:srgbClr val="FFFFFF"/>
                </a:solidFill>
              </a:rPr>
            </a:br>
            <a:endParaRPr lang="tr-TR">
              <a:solidFill>
                <a:srgbClr val="FFFFFF"/>
              </a:solidFill>
            </a:endParaRPr>
          </a:p>
        </p:txBody>
      </p:sp>
      <p:sp>
        <p:nvSpPr>
          <p:cNvPr id="3" name="Alt Başlık 2">
            <a:extLst>
              <a:ext uri="{FF2B5EF4-FFF2-40B4-BE49-F238E27FC236}">
                <a16:creationId xmlns:a16="http://schemas.microsoft.com/office/drawing/2014/main" id="{096565B8-91E0-8B48-A152-2B5AF0D7B9CD}"/>
              </a:ext>
            </a:extLst>
          </p:cNvPr>
          <p:cNvSpPr>
            <a:spLocks noGrp="1"/>
          </p:cNvSpPr>
          <p:nvPr>
            <p:ph type="subTitle" idx="1"/>
          </p:nvPr>
        </p:nvSpPr>
        <p:spPr>
          <a:xfrm>
            <a:off x="7712032" y="804334"/>
            <a:ext cx="3675634" cy="5249332"/>
          </a:xfrm>
        </p:spPr>
        <p:txBody>
          <a:bodyPr anchor="ctr">
            <a:normAutofit/>
          </a:bodyPr>
          <a:lstStyle/>
          <a:p>
            <a:r>
              <a:rPr lang="tr-TR" dirty="0">
                <a:solidFill>
                  <a:srgbClr val="FFFFFF"/>
                </a:solidFill>
              </a:rPr>
              <a:t>Dr. Murat ÇALIŞKAN</a:t>
            </a:r>
          </a:p>
        </p:txBody>
      </p:sp>
    </p:spTree>
    <p:extLst>
      <p:ext uri="{BB962C8B-B14F-4D97-AF65-F5344CB8AC3E}">
        <p14:creationId xmlns:p14="http://schemas.microsoft.com/office/powerpoint/2010/main" val="326188520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4E35569-39FA-DF4C-BAAE-9E104EEC71D1}"/>
              </a:ext>
            </a:extLst>
          </p:cNvPr>
          <p:cNvSpPr>
            <a:spLocks noGrp="1"/>
          </p:cNvSpPr>
          <p:nvPr>
            <p:ph idx="1"/>
          </p:nvPr>
        </p:nvSpPr>
        <p:spPr>
          <a:xfrm>
            <a:off x="2589212" y="1182624"/>
            <a:ext cx="8915400" cy="4840224"/>
          </a:xfrm>
        </p:spPr>
        <p:txBody>
          <a:bodyPr>
            <a:normAutofit lnSpcReduction="10000"/>
          </a:bodyPr>
          <a:lstStyle/>
          <a:p>
            <a:r>
              <a:rPr lang="tr-TR" sz="2400" dirty="0"/>
              <a:t>Natural </a:t>
            </a:r>
            <a:r>
              <a:rPr lang="tr-TR" sz="2400" dirty="0" err="1"/>
              <a:t>materials</a:t>
            </a:r>
            <a:r>
              <a:rPr lang="tr-TR" sz="2400" dirty="0"/>
              <a:t> </a:t>
            </a:r>
            <a:r>
              <a:rPr lang="tr-TR" sz="2400" dirty="0" err="1"/>
              <a:t>are</a:t>
            </a:r>
            <a:r>
              <a:rPr lang="tr-TR" sz="2400" dirty="0"/>
              <a:t> </a:t>
            </a:r>
            <a:r>
              <a:rPr lang="tr-TR" sz="2400" dirty="0" err="1"/>
              <a:t>absorbed</a:t>
            </a:r>
            <a:r>
              <a:rPr lang="tr-TR" sz="2400" dirty="0"/>
              <a:t> </a:t>
            </a:r>
            <a:r>
              <a:rPr lang="tr-TR" sz="2400" dirty="0" err="1"/>
              <a:t>through</a:t>
            </a:r>
            <a:r>
              <a:rPr lang="tr-TR" sz="2400" dirty="0"/>
              <a:t> </a:t>
            </a:r>
            <a:r>
              <a:rPr lang="tr-TR" sz="2400" dirty="0" err="1"/>
              <a:t>enzymatic</a:t>
            </a:r>
            <a:r>
              <a:rPr lang="tr-TR" sz="2400" dirty="0"/>
              <a:t> </a:t>
            </a:r>
            <a:r>
              <a:rPr lang="tr-TR" sz="2400" dirty="0" err="1"/>
              <a:t>degradation</a:t>
            </a:r>
            <a:r>
              <a:rPr lang="tr-TR" sz="2400" dirty="0"/>
              <a:t> </a:t>
            </a:r>
            <a:r>
              <a:rPr lang="tr-TR" sz="2400" dirty="0" err="1"/>
              <a:t>by</a:t>
            </a:r>
            <a:r>
              <a:rPr lang="tr-TR" sz="2400" dirty="0"/>
              <a:t> </a:t>
            </a:r>
            <a:r>
              <a:rPr lang="tr-TR" sz="2400" dirty="0" err="1"/>
              <a:t>macrophages</a:t>
            </a:r>
            <a:r>
              <a:rPr lang="tr-TR" sz="2400" dirty="0"/>
              <a:t>. </a:t>
            </a:r>
          </a:p>
          <a:p>
            <a:r>
              <a:rPr lang="tr-TR" sz="2400" dirty="0" err="1"/>
              <a:t>Synthetic</a:t>
            </a:r>
            <a:r>
              <a:rPr lang="tr-TR" sz="2400" dirty="0"/>
              <a:t> </a:t>
            </a:r>
            <a:r>
              <a:rPr lang="tr-TR" sz="2400" dirty="0" err="1"/>
              <a:t>materials</a:t>
            </a:r>
            <a:r>
              <a:rPr lang="tr-TR" sz="2400" dirty="0"/>
              <a:t> </a:t>
            </a:r>
            <a:r>
              <a:rPr lang="tr-TR" sz="2400" dirty="0" err="1"/>
              <a:t>are</a:t>
            </a:r>
            <a:r>
              <a:rPr lang="tr-TR" sz="2400" dirty="0"/>
              <a:t> </a:t>
            </a:r>
            <a:r>
              <a:rPr lang="tr-TR" sz="2400" dirty="0" err="1"/>
              <a:t>absorbed</a:t>
            </a:r>
            <a:r>
              <a:rPr lang="tr-TR" sz="2400" dirty="0"/>
              <a:t> </a:t>
            </a:r>
            <a:r>
              <a:rPr lang="tr-TR" sz="2400" dirty="0" err="1"/>
              <a:t>through</a:t>
            </a:r>
            <a:r>
              <a:rPr lang="tr-TR" sz="2400" dirty="0"/>
              <a:t> </a:t>
            </a:r>
            <a:r>
              <a:rPr lang="tr-TR" sz="2400" dirty="0" err="1"/>
              <a:t>nonenzymatic</a:t>
            </a:r>
            <a:r>
              <a:rPr lang="tr-TR" sz="2400" dirty="0"/>
              <a:t> </a:t>
            </a:r>
            <a:r>
              <a:rPr lang="tr-TR" sz="2400" dirty="0" err="1"/>
              <a:t>hydrolysis</a:t>
            </a:r>
            <a:r>
              <a:rPr lang="tr-TR" sz="2400" dirty="0"/>
              <a:t> of ester </a:t>
            </a:r>
            <a:r>
              <a:rPr lang="tr-TR" sz="2400" dirty="0" err="1"/>
              <a:t>bonds</a:t>
            </a:r>
            <a:r>
              <a:rPr lang="tr-TR" sz="2400" dirty="0"/>
              <a:t>, </a:t>
            </a:r>
            <a:r>
              <a:rPr lang="tr-TR" sz="2400" dirty="0" err="1"/>
              <a:t>with</a:t>
            </a:r>
            <a:r>
              <a:rPr lang="tr-TR" sz="2400" dirty="0"/>
              <a:t> final </a:t>
            </a:r>
            <a:r>
              <a:rPr lang="tr-TR" sz="2400" dirty="0" err="1"/>
              <a:t>by</a:t>
            </a:r>
            <a:r>
              <a:rPr lang="tr-TR" sz="2400" dirty="0"/>
              <a:t> </a:t>
            </a:r>
            <a:r>
              <a:rPr lang="tr-TR" sz="2400" dirty="0" err="1"/>
              <a:t>products</a:t>
            </a:r>
            <a:r>
              <a:rPr lang="tr-TR" sz="2400" dirty="0"/>
              <a:t> </a:t>
            </a:r>
            <a:r>
              <a:rPr lang="tr-TR" sz="2400" dirty="0" err="1"/>
              <a:t>being</a:t>
            </a:r>
            <a:r>
              <a:rPr lang="tr-TR" sz="2400" dirty="0"/>
              <a:t> </a:t>
            </a:r>
            <a:r>
              <a:rPr lang="tr-TR" sz="2400" dirty="0" err="1"/>
              <a:t>carbon</a:t>
            </a:r>
            <a:r>
              <a:rPr lang="tr-TR" sz="2400" dirty="0"/>
              <a:t> </a:t>
            </a:r>
            <a:r>
              <a:rPr lang="tr-TR" sz="2400" dirty="0" err="1"/>
              <a:t>dioxide</a:t>
            </a:r>
            <a:r>
              <a:rPr lang="tr-TR" sz="2400" dirty="0"/>
              <a:t> </a:t>
            </a:r>
            <a:r>
              <a:rPr lang="tr-TR" sz="2400" dirty="0" err="1"/>
              <a:t>and</a:t>
            </a:r>
            <a:r>
              <a:rPr lang="tr-TR" sz="2400" dirty="0"/>
              <a:t> </a:t>
            </a:r>
            <a:r>
              <a:rPr lang="tr-TR" sz="2400" dirty="0" err="1"/>
              <a:t>water</a:t>
            </a:r>
            <a:r>
              <a:rPr lang="tr-TR" sz="2400" dirty="0"/>
              <a:t>.</a:t>
            </a:r>
          </a:p>
          <a:p>
            <a:r>
              <a:rPr lang="tr-TR" sz="2400" dirty="0"/>
              <a:t> </a:t>
            </a:r>
            <a:r>
              <a:rPr lang="tr-TR" sz="2400" dirty="0" err="1"/>
              <a:t>Materials</a:t>
            </a:r>
            <a:r>
              <a:rPr lang="tr-TR" sz="2400" dirty="0"/>
              <a:t> </a:t>
            </a:r>
            <a:r>
              <a:rPr lang="tr-TR" sz="2400" dirty="0" err="1"/>
              <a:t>that</a:t>
            </a:r>
            <a:r>
              <a:rPr lang="tr-TR" sz="2400" dirty="0"/>
              <a:t> </a:t>
            </a:r>
            <a:r>
              <a:rPr lang="tr-TR" sz="2400" dirty="0" err="1"/>
              <a:t>lose</a:t>
            </a:r>
            <a:r>
              <a:rPr lang="tr-TR" sz="2400" dirty="0"/>
              <a:t> tensile </a:t>
            </a:r>
            <a:r>
              <a:rPr lang="tr-TR" sz="2400" dirty="0" err="1"/>
              <a:t>strength</a:t>
            </a:r>
            <a:r>
              <a:rPr lang="tr-TR" sz="2400" dirty="0"/>
              <a:t> </a:t>
            </a:r>
            <a:r>
              <a:rPr lang="tr-TR" sz="2400" dirty="0" err="1"/>
              <a:t>within</a:t>
            </a:r>
            <a:r>
              <a:rPr lang="tr-TR" sz="2400" dirty="0"/>
              <a:t> 60 </a:t>
            </a:r>
            <a:r>
              <a:rPr lang="tr-TR" sz="2400" dirty="0" err="1"/>
              <a:t>days</a:t>
            </a:r>
            <a:r>
              <a:rPr lang="tr-TR" sz="2400" dirty="0"/>
              <a:t> of </a:t>
            </a:r>
            <a:r>
              <a:rPr lang="tr-TR" sz="2400" dirty="0" err="1"/>
              <a:t>implantation</a:t>
            </a:r>
            <a:r>
              <a:rPr lang="tr-TR" sz="2400" dirty="0"/>
              <a:t> </a:t>
            </a:r>
            <a:r>
              <a:rPr lang="tr-TR" sz="2400" dirty="0" err="1"/>
              <a:t>are</a:t>
            </a:r>
            <a:r>
              <a:rPr lang="tr-TR" sz="2400" dirty="0"/>
              <a:t> </a:t>
            </a:r>
            <a:r>
              <a:rPr lang="tr-TR" sz="2400" dirty="0" err="1"/>
              <a:t>classified</a:t>
            </a:r>
            <a:r>
              <a:rPr lang="tr-TR" sz="2400" dirty="0"/>
              <a:t> as </a:t>
            </a:r>
            <a:r>
              <a:rPr lang="tr-TR" sz="2400" dirty="0" err="1"/>
              <a:t>absorbable</a:t>
            </a:r>
            <a:r>
              <a:rPr lang="tr-TR" sz="2400" dirty="0"/>
              <a:t>; </a:t>
            </a:r>
            <a:r>
              <a:rPr lang="tr-TR" sz="2400" dirty="0" err="1"/>
              <a:t>whereas</a:t>
            </a:r>
            <a:r>
              <a:rPr lang="tr-TR" sz="2400" dirty="0"/>
              <a:t> </a:t>
            </a:r>
            <a:r>
              <a:rPr lang="tr-TR" sz="2400" dirty="0" err="1"/>
              <a:t>most</a:t>
            </a:r>
            <a:r>
              <a:rPr lang="tr-TR" sz="2400" dirty="0"/>
              <a:t> </a:t>
            </a:r>
            <a:r>
              <a:rPr lang="tr-TR" sz="2400" dirty="0" err="1"/>
              <a:t>suture</a:t>
            </a:r>
            <a:r>
              <a:rPr lang="tr-TR" sz="2400" dirty="0"/>
              <a:t> </a:t>
            </a:r>
            <a:r>
              <a:rPr lang="tr-TR" sz="2400" dirty="0" err="1"/>
              <a:t>materials</a:t>
            </a:r>
            <a:r>
              <a:rPr lang="tr-TR" sz="2400" dirty="0"/>
              <a:t> </a:t>
            </a:r>
            <a:r>
              <a:rPr lang="tr-TR" sz="2400" dirty="0" err="1"/>
              <a:t>will</a:t>
            </a:r>
            <a:r>
              <a:rPr lang="tr-TR" sz="2400" dirty="0"/>
              <a:t> </a:t>
            </a:r>
            <a:r>
              <a:rPr lang="tr-TR" sz="2400" dirty="0" err="1"/>
              <a:t>eventually</a:t>
            </a:r>
            <a:r>
              <a:rPr lang="tr-TR" sz="2400" dirty="0"/>
              <a:t> be </a:t>
            </a:r>
            <a:r>
              <a:rPr lang="tr-TR" sz="2400" dirty="0" err="1"/>
              <a:t>absorbed</a:t>
            </a:r>
            <a:r>
              <a:rPr lang="tr-TR" sz="2400" dirty="0"/>
              <a:t>. </a:t>
            </a:r>
          </a:p>
          <a:p>
            <a:r>
              <a:rPr lang="tr-TR" sz="2400" dirty="0" err="1"/>
              <a:t>The</a:t>
            </a:r>
            <a:r>
              <a:rPr lang="tr-TR" sz="2400" dirty="0"/>
              <a:t> </a:t>
            </a:r>
            <a:r>
              <a:rPr lang="tr-TR" sz="2400" dirty="0" err="1"/>
              <a:t>truly</a:t>
            </a:r>
            <a:r>
              <a:rPr lang="tr-TR" sz="2400" dirty="0"/>
              <a:t> </a:t>
            </a:r>
            <a:r>
              <a:rPr lang="tr-TR" sz="2400" dirty="0" err="1"/>
              <a:t>nonabsorbable</a:t>
            </a:r>
            <a:r>
              <a:rPr lang="tr-TR" sz="2400" dirty="0"/>
              <a:t> </a:t>
            </a:r>
            <a:r>
              <a:rPr lang="tr-TR" sz="2400" dirty="0" err="1"/>
              <a:t>sutures</a:t>
            </a:r>
            <a:r>
              <a:rPr lang="tr-TR" sz="2400" dirty="0"/>
              <a:t> </a:t>
            </a:r>
            <a:r>
              <a:rPr lang="tr-TR" sz="2400" dirty="0" err="1"/>
              <a:t>are</a:t>
            </a:r>
            <a:r>
              <a:rPr lang="tr-TR" sz="2400" dirty="0"/>
              <a:t> </a:t>
            </a:r>
            <a:r>
              <a:rPr lang="tr-TR" sz="2400" dirty="0" err="1"/>
              <a:t>polypropylene</a:t>
            </a:r>
            <a:r>
              <a:rPr lang="tr-TR" sz="2400" dirty="0"/>
              <a:t> </a:t>
            </a:r>
            <a:r>
              <a:rPr lang="tr-TR" sz="2400" dirty="0" err="1"/>
              <a:t>and</a:t>
            </a:r>
            <a:r>
              <a:rPr lang="tr-TR" sz="2400" dirty="0"/>
              <a:t> </a:t>
            </a:r>
            <a:r>
              <a:rPr lang="tr-TR" sz="2400" dirty="0" err="1"/>
              <a:t>stainless</a:t>
            </a:r>
            <a:r>
              <a:rPr lang="tr-TR" sz="2400" dirty="0"/>
              <a:t> </a:t>
            </a:r>
            <a:r>
              <a:rPr lang="tr-TR" sz="2400" dirty="0" err="1"/>
              <a:t>steel</a:t>
            </a:r>
            <a:r>
              <a:rPr lang="tr-TR" sz="2400" dirty="0"/>
              <a:t>. </a:t>
            </a:r>
          </a:p>
          <a:p>
            <a:r>
              <a:rPr lang="tr-TR" sz="2400" dirty="0" err="1"/>
              <a:t>Depending</a:t>
            </a:r>
            <a:r>
              <a:rPr lang="tr-TR" sz="2400" dirty="0"/>
              <a:t> on </a:t>
            </a:r>
            <a:r>
              <a:rPr lang="tr-TR" sz="2400" dirty="0" err="1"/>
              <a:t>their</a:t>
            </a:r>
            <a:r>
              <a:rPr lang="tr-TR" sz="2400" dirty="0"/>
              <a:t> </a:t>
            </a:r>
            <a:r>
              <a:rPr lang="tr-TR" sz="2400" dirty="0" err="1"/>
              <a:t>number</a:t>
            </a:r>
            <a:r>
              <a:rPr lang="tr-TR" sz="2400" dirty="0"/>
              <a:t> of </a:t>
            </a:r>
            <a:r>
              <a:rPr lang="tr-TR" sz="2400" dirty="0" err="1"/>
              <a:t>strands</a:t>
            </a:r>
            <a:r>
              <a:rPr lang="tr-TR" sz="2400" dirty="0"/>
              <a:t>, </a:t>
            </a:r>
            <a:r>
              <a:rPr lang="tr-TR" sz="2400" dirty="0" err="1"/>
              <a:t>sutures</a:t>
            </a:r>
            <a:r>
              <a:rPr lang="tr-TR" sz="2400" dirty="0"/>
              <a:t> </a:t>
            </a:r>
            <a:r>
              <a:rPr lang="tr-TR" sz="2400" dirty="0" err="1"/>
              <a:t>are</a:t>
            </a:r>
            <a:r>
              <a:rPr lang="tr-TR" sz="2400" dirty="0"/>
              <a:t> </a:t>
            </a:r>
            <a:r>
              <a:rPr lang="tr-TR" sz="2400" dirty="0" err="1"/>
              <a:t>classified</a:t>
            </a:r>
            <a:r>
              <a:rPr lang="tr-TR" sz="2400" dirty="0"/>
              <a:t> as </a:t>
            </a:r>
            <a:r>
              <a:rPr lang="tr-TR" sz="2400" dirty="0" err="1"/>
              <a:t>monofilament</a:t>
            </a:r>
            <a:r>
              <a:rPr lang="tr-TR" sz="2400" dirty="0"/>
              <a:t> </a:t>
            </a:r>
            <a:r>
              <a:rPr lang="tr-TR" sz="2400" dirty="0" err="1"/>
              <a:t>or</a:t>
            </a:r>
            <a:r>
              <a:rPr lang="tr-TR" sz="2400" dirty="0"/>
              <a:t> </a:t>
            </a:r>
            <a:r>
              <a:rPr lang="tr-TR" sz="2400" dirty="0" err="1"/>
              <a:t>multifilament</a:t>
            </a:r>
            <a:r>
              <a:rPr lang="tr-TR" sz="2400" dirty="0"/>
              <a:t> </a:t>
            </a:r>
          </a:p>
          <a:p>
            <a:endParaRPr lang="tr-TR" sz="2400" dirty="0"/>
          </a:p>
          <a:p>
            <a:endParaRPr lang="tr-TR" dirty="0"/>
          </a:p>
          <a:p>
            <a:endParaRPr lang="tr-TR" dirty="0"/>
          </a:p>
          <a:p>
            <a:endParaRPr lang="tr-TR" dirty="0"/>
          </a:p>
        </p:txBody>
      </p:sp>
      <p:sp>
        <p:nvSpPr>
          <p:cNvPr id="4" name="Dikdörtgen 3">
            <a:extLst>
              <a:ext uri="{FF2B5EF4-FFF2-40B4-BE49-F238E27FC236}">
                <a16:creationId xmlns:a16="http://schemas.microsoft.com/office/drawing/2014/main" id="{FB64BCCF-39CE-D04E-8ECB-BA88E6A2E0D1}"/>
              </a:ext>
            </a:extLst>
          </p:cNvPr>
          <p:cNvSpPr/>
          <p:nvPr/>
        </p:nvSpPr>
        <p:spPr>
          <a:xfrm>
            <a:off x="1650428" y="5911222"/>
            <a:ext cx="8103172" cy="646331"/>
          </a:xfrm>
          <a:prstGeom prst="rect">
            <a:avLst/>
          </a:prstGeom>
        </p:spPr>
        <p:txBody>
          <a:bodyPr wrap="square">
            <a:spAutoFit/>
          </a:bodyPr>
          <a:lstStyle/>
          <a:p>
            <a:endParaRPr lang="tr-TR" dirty="0"/>
          </a:p>
          <a:p>
            <a:endParaRPr lang="tr-TR" dirty="0"/>
          </a:p>
        </p:txBody>
      </p:sp>
    </p:spTree>
    <p:extLst>
      <p:ext uri="{BB962C8B-B14F-4D97-AF65-F5344CB8AC3E}">
        <p14:creationId xmlns:p14="http://schemas.microsoft.com/office/powerpoint/2010/main" val="1003413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6" name="Freeform 21">
            <a:extLst>
              <a:ext uri="{FF2B5EF4-FFF2-40B4-BE49-F238E27FC236}">
                <a16:creationId xmlns:a16="http://schemas.microsoft.com/office/drawing/2014/main" id="{04C56FBC-E865-4046-B28B-0CC2BE4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0 w 8170246"/>
              <a:gd name="connsiteY0" fmla="*/ 0 h 6858000"/>
              <a:gd name="connsiteX1" fmla="*/ 98791 w 8170246"/>
              <a:gd name="connsiteY1" fmla="*/ 0 h 6858000"/>
              <a:gd name="connsiteX2" fmla="*/ 4862151 w 8170246"/>
              <a:gd name="connsiteY2" fmla="*/ 0 h 6858000"/>
              <a:gd name="connsiteX3" fmla="*/ 8088169 w 8170246"/>
              <a:gd name="connsiteY3" fmla="*/ 3226735 h 6858000"/>
              <a:gd name="connsiteX4" fmla="*/ 8088169 w 8170246"/>
              <a:gd name="connsiteY4" fmla="*/ 3626507 h 6858000"/>
              <a:gd name="connsiteX5" fmla="*/ 4857393 w 8170246"/>
              <a:gd name="connsiteY5" fmla="*/ 6858000 h 6858000"/>
              <a:gd name="connsiteX6" fmla="*/ 133398 w 8170246"/>
              <a:gd name="connsiteY6" fmla="*/ 6858000 h 6858000"/>
              <a:gd name="connsiteX7" fmla="*/ 0 w 81702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0246" h="6858000">
                <a:moveTo>
                  <a:pt x="0" y="0"/>
                </a:moveTo>
                <a:lnTo>
                  <a:pt x="98791" y="0"/>
                </a:lnTo>
                <a:cubicBezTo>
                  <a:pt x="1141045" y="0"/>
                  <a:pt x="2657051" y="0"/>
                  <a:pt x="4862151" y="0"/>
                </a:cubicBez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133398" y="6858000"/>
                </a:cubicBezTo>
                <a:lnTo>
                  <a:pt x="0" y="6858000"/>
                </a:lnTo>
                <a:close/>
              </a:path>
            </a:pathLst>
          </a:custGeom>
          <a:solidFill>
            <a:schemeClr val="bg2">
              <a:lumMod val="10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pic>
        <p:nvPicPr>
          <p:cNvPr id="5" name="Resim 4" descr="iç mekan, kişi, oturma, kahverengi içeren bir resim&#10;&#10;Açıklama otomatik olarak oluşturuldu">
            <a:extLst>
              <a:ext uri="{FF2B5EF4-FFF2-40B4-BE49-F238E27FC236}">
                <a16:creationId xmlns:a16="http://schemas.microsoft.com/office/drawing/2014/main" id="{AD10268B-935B-2D42-8DF1-59EE9231CFAF}"/>
              </a:ext>
            </a:extLst>
          </p:cNvPr>
          <p:cNvPicPr>
            <a:picLocks noChangeAspect="1"/>
          </p:cNvPicPr>
          <p:nvPr/>
        </p:nvPicPr>
        <p:blipFill rotWithShape="1">
          <a:blip r:embed="rId2"/>
          <a:srcRect t="1722" r="2" b="25468"/>
          <a:stretch/>
        </p:blipFill>
        <p:spPr>
          <a:xfrm>
            <a:off x="4827781" y="-9063"/>
            <a:ext cx="7329848" cy="3428990"/>
          </a:xfrm>
          <a:custGeom>
            <a:avLst/>
            <a:gdLst/>
            <a:ahLst/>
            <a:cxnLst/>
            <a:rect l="l" t="t" r="r" b="b"/>
            <a:pathLst>
              <a:path w="7329848" h="3429000">
                <a:moveTo>
                  <a:pt x="0" y="0"/>
                </a:moveTo>
                <a:lnTo>
                  <a:pt x="7329848" y="0"/>
                </a:lnTo>
                <a:lnTo>
                  <a:pt x="7329848" y="3429000"/>
                </a:lnTo>
                <a:lnTo>
                  <a:pt x="3307637" y="3429000"/>
                </a:lnTo>
                <a:lnTo>
                  <a:pt x="3308095" y="3426621"/>
                </a:lnTo>
                <a:cubicBezTo>
                  <a:pt x="3308095" y="3354043"/>
                  <a:pt x="3280736" y="3281466"/>
                  <a:pt x="3226017" y="3226735"/>
                </a:cubicBezTo>
                <a:cubicBezTo>
                  <a:pt x="0" y="0"/>
                  <a:pt x="0" y="0"/>
                  <a:pt x="0" y="0"/>
                </a:cubicBezTo>
                <a:close/>
              </a:path>
            </a:pathLst>
          </a:custGeom>
        </p:spPr>
      </p:pic>
      <p:pic>
        <p:nvPicPr>
          <p:cNvPr id="9" name="Resim 8" descr="iç mekan, tablo, öğeler, oturma içeren bir resim&#10;&#10;Açıklama otomatik olarak oluşturuldu">
            <a:extLst>
              <a:ext uri="{FF2B5EF4-FFF2-40B4-BE49-F238E27FC236}">
                <a16:creationId xmlns:a16="http://schemas.microsoft.com/office/drawing/2014/main" id="{07A944A1-736C-9244-B36B-666601CA3A09}"/>
              </a:ext>
            </a:extLst>
          </p:cNvPr>
          <p:cNvPicPr>
            <a:picLocks noChangeAspect="1"/>
          </p:cNvPicPr>
          <p:nvPr/>
        </p:nvPicPr>
        <p:blipFill rotWithShape="1">
          <a:blip r:embed="rId3"/>
          <a:srcRect r="3" b="28626"/>
          <a:stretch/>
        </p:blipFill>
        <p:spPr>
          <a:xfrm>
            <a:off x="4857394" y="3429000"/>
            <a:ext cx="7334607" cy="3429000"/>
          </a:xfrm>
          <a:custGeom>
            <a:avLst/>
            <a:gdLst/>
            <a:ahLst/>
            <a:cxnLst/>
            <a:rect l="l" t="t" r="r" b="b"/>
            <a:pathLst>
              <a:path w="7334607" h="3429000">
                <a:moveTo>
                  <a:pt x="3312396" y="0"/>
                </a:moveTo>
                <a:lnTo>
                  <a:pt x="7334607" y="0"/>
                </a:lnTo>
                <a:lnTo>
                  <a:pt x="7334607" y="3429000"/>
                </a:lnTo>
                <a:lnTo>
                  <a:pt x="0" y="3429000"/>
                </a:lnTo>
                <a:cubicBezTo>
                  <a:pt x="3230776" y="197507"/>
                  <a:pt x="3230776" y="197507"/>
                  <a:pt x="3230776" y="197507"/>
                </a:cubicBezTo>
                <a:cubicBezTo>
                  <a:pt x="3258135" y="170142"/>
                  <a:pt x="3278655" y="138314"/>
                  <a:pt x="3292335" y="104256"/>
                </a:cubicBezTo>
                <a:close/>
              </a:path>
            </a:pathLst>
          </a:custGeom>
        </p:spPr>
      </p:pic>
      <p:sp>
        <p:nvSpPr>
          <p:cNvPr id="3" name="İçerik Yer Tutucusu 2">
            <a:extLst>
              <a:ext uri="{FF2B5EF4-FFF2-40B4-BE49-F238E27FC236}">
                <a16:creationId xmlns:a16="http://schemas.microsoft.com/office/drawing/2014/main" id="{60DA4449-165A-F647-8EF6-B49074230AE1}"/>
              </a:ext>
            </a:extLst>
          </p:cNvPr>
          <p:cNvSpPr>
            <a:spLocks noGrp="1"/>
          </p:cNvSpPr>
          <p:nvPr>
            <p:ph idx="1"/>
          </p:nvPr>
        </p:nvSpPr>
        <p:spPr>
          <a:xfrm>
            <a:off x="541869" y="2133599"/>
            <a:ext cx="5282758" cy="3809999"/>
          </a:xfrm>
        </p:spPr>
        <p:txBody>
          <a:bodyPr>
            <a:normAutofit/>
          </a:bodyPr>
          <a:lstStyle/>
          <a:p>
            <a:r>
              <a:rPr lang="tr-TR">
                <a:solidFill>
                  <a:srgbClr val="FEFFFF"/>
                </a:solidFill>
              </a:rPr>
              <a:t>Tubes and drains are placed in the patient in order to remove fluids and air that have accumulated in parts of the body in which they should not be, or in order to access the inside of a patient’s body to administer food, medication or oxygen. </a:t>
            </a:r>
          </a:p>
          <a:p>
            <a:endParaRPr lang="tr-TR">
              <a:solidFill>
                <a:srgbClr val="FEFFFF"/>
              </a:solidFill>
            </a:endParaRPr>
          </a:p>
        </p:txBody>
      </p:sp>
      <p:sp>
        <p:nvSpPr>
          <p:cNvPr id="10" name="Dikdörtgen 9">
            <a:extLst>
              <a:ext uri="{FF2B5EF4-FFF2-40B4-BE49-F238E27FC236}">
                <a16:creationId xmlns:a16="http://schemas.microsoft.com/office/drawing/2014/main" id="{DDA9BC50-2E2D-B045-85B3-05565D50205D}"/>
              </a:ext>
            </a:extLst>
          </p:cNvPr>
          <p:cNvSpPr/>
          <p:nvPr/>
        </p:nvSpPr>
        <p:spPr>
          <a:xfrm>
            <a:off x="6374545" y="5483266"/>
            <a:ext cx="4300062" cy="1015663"/>
          </a:xfrm>
          <a:prstGeom prst="rect">
            <a:avLst/>
          </a:prstGeom>
        </p:spPr>
        <p:txBody>
          <a:bodyPr wrap="square">
            <a:spAutoFit/>
          </a:bodyPr>
          <a:lstStyle/>
          <a:p>
            <a:pPr>
              <a:spcAft>
                <a:spcPts val="600"/>
              </a:spcAft>
            </a:pPr>
            <a:r>
              <a:rPr lang="tr-TR" sz="1400" dirty="0" err="1">
                <a:solidFill>
                  <a:schemeClr val="bg1"/>
                </a:solidFill>
                <a:latin typeface="HelveticaNeueLTStd"/>
              </a:rPr>
              <a:t>This</a:t>
            </a:r>
            <a:r>
              <a:rPr lang="tr-TR" sz="1400" dirty="0">
                <a:solidFill>
                  <a:schemeClr val="bg1"/>
                </a:solidFill>
                <a:latin typeface="HelveticaNeueLTStd"/>
              </a:rPr>
              <a:t> </a:t>
            </a:r>
            <a:r>
              <a:rPr lang="tr-TR" sz="1400" dirty="0" err="1">
                <a:solidFill>
                  <a:schemeClr val="bg1"/>
                </a:solidFill>
                <a:latin typeface="HelveticaNeueLTStd"/>
              </a:rPr>
              <a:t>patient</a:t>
            </a:r>
            <a:r>
              <a:rPr lang="tr-TR" sz="1400" dirty="0">
                <a:solidFill>
                  <a:schemeClr val="bg1"/>
                </a:solidFill>
                <a:latin typeface="HelveticaNeueLTStd"/>
              </a:rPr>
              <a:t> had </a:t>
            </a:r>
            <a:r>
              <a:rPr lang="tr-TR" sz="1400" dirty="0" err="1">
                <a:solidFill>
                  <a:schemeClr val="bg1"/>
                </a:solidFill>
                <a:latin typeface="HelveticaNeueLTStd"/>
              </a:rPr>
              <a:t>dyspnoea</a:t>
            </a:r>
            <a:r>
              <a:rPr lang="tr-TR" sz="1400" dirty="0">
                <a:solidFill>
                  <a:schemeClr val="bg1"/>
                </a:solidFill>
                <a:latin typeface="HelveticaNeueLTStd"/>
              </a:rPr>
              <a:t>, </a:t>
            </a:r>
            <a:r>
              <a:rPr lang="tr-TR" sz="1400" dirty="0" err="1">
                <a:solidFill>
                  <a:schemeClr val="bg1"/>
                </a:solidFill>
                <a:latin typeface="HelveticaNeueLTStd"/>
              </a:rPr>
              <a:t>tachypnoea</a:t>
            </a:r>
            <a:r>
              <a:rPr lang="tr-TR" sz="1400" dirty="0">
                <a:solidFill>
                  <a:schemeClr val="bg1"/>
                </a:solidFill>
                <a:latin typeface="HelveticaNeueLTStd"/>
              </a:rPr>
              <a:t> </a:t>
            </a:r>
            <a:r>
              <a:rPr lang="tr-TR" sz="1400" dirty="0" err="1">
                <a:solidFill>
                  <a:schemeClr val="bg1"/>
                </a:solidFill>
                <a:latin typeface="HelveticaNeueLTStd"/>
              </a:rPr>
              <a:t>and</a:t>
            </a:r>
            <a:r>
              <a:rPr lang="tr-TR" sz="1400" dirty="0">
                <a:solidFill>
                  <a:schemeClr val="bg1"/>
                </a:solidFill>
                <a:latin typeface="HelveticaNeueLTStd"/>
              </a:rPr>
              <a:t> </a:t>
            </a:r>
            <a:r>
              <a:rPr lang="tr-TR" sz="1400" dirty="0" err="1">
                <a:solidFill>
                  <a:schemeClr val="bg1"/>
                </a:solidFill>
                <a:latin typeface="HelveticaNeueLTStd"/>
              </a:rPr>
              <a:t>coughing</a:t>
            </a:r>
            <a:r>
              <a:rPr lang="tr-TR" sz="1400" dirty="0">
                <a:solidFill>
                  <a:schemeClr val="bg1"/>
                </a:solidFill>
                <a:latin typeface="HelveticaNeueLTStd"/>
              </a:rPr>
              <a:t> as a </a:t>
            </a:r>
            <a:r>
              <a:rPr lang="tr-TR" sz="1400" dirty="0" err="1">
                <a:solidFill>
                  <a:schemeClr val="bg1"/>
                </a:solidFill>
                <a:latin typeface="HelveticaNeueLTStd"/>
              </a:rPr>
              <a:t>result</a:t>
            </a:r>
            <a:r>
              <a:rPr lang="tr-TR" sz="1400" dirty="0">
                <a:solidFill>
                  <a:schemeClr val="bg1"/>
                </a:solidFill>
                <a:latin typeface="HelveticaNeueLTStd"/>
              </a:rPr>
              <a:t> of a </a:t>
            </a:r>
            <a:r>
              <a:rPr lang="tr-TR" sz="1400" dirty="0" err="1">
                <a:solidFill>
                  <a:schemeClr val="bg1"/>
                </a:solidFill>
                <a:latin typeface="HelveticaNeueLTStd"/>
              </a:rPr>
              <a:t>pleural</a:t>
            </a:r>
            <a:r>
              <a:rPr lang="tr-TR" sz="1400" dirty="0">
                <a:solidFill>
                  <a:schemeClr val="bg1"/>
                </a:solidFill>
                <a:latin typeface="HelveticaNeueLTStd"/>
              </a:rPr>
              <a:t> </a:t>
            </a:r>
            <a:r>
              <a:rPr lang="tr-TR" sz="1400" dirty="0" err="1">
                <a:solidFill>
                  <a:schemeClr val="bg1"/>
                </a:solidFill>
                <a:latin typeface="HelveticaNeueLTStd"/>
              </a:rPr>
              <a:t>effusion</a:t>
            </a:r>
            <a:r>
              <a:rPr lang="tr-TR" sz="1400" dirty="0">
                <a:solidFill>
                  <a:schemeClr val="bg1"/>
                </a:solidFill>
                <a:latin typeface="HelveticaNeueLTStd"/>
              </a:rPr>
              <a:t>. A </a:t>
            </a:r>
            <a:r>
              <a:rPr lang="tr-TR" sz="1400" dirty="0" err="1">
                <a:solidFill>
                  <a:schemeClr val="bg1"/>
                </a:solidFill>
                <a:latin typeface="HelveticaNeueLTStd"/>
              </a:rPr>
              <a:t>drain</a:t>
            </a:r>
            <a:r>
              <a:rPr lang="tr-TR" sz="1400" dirty="0">
                <a:solidFill>
                  <a:schemeClr val="bg1"/>
                </a:solidFill>
                <a:latin typeface="HelveticaNeueLTStd"/>
              </a:rPr>
              <a:t> has </a:t>
            </a:r>
            <a:r>
              <a:rPr lang="tr-TR" sz="1400" dirty="0" err="1">
                <a:solidFill>
                  <a:schemeClr val="bg1"/>
                </a:solidFill>
                <a:latin typeface="HelveticaNeueLTStd"/>
              </a:rPr>
              <a:t>been</a:t>
            </a:r>
            <a:r>
              <a:rPr lang="tr-TR" sz="1400" dirty="0">
                <a:solidFill>
                  <a:schemeClr val="bg1"/>
                </a:solidFill>
                <a:latin typeface="HelveticaNeueLTStd"/>
              </a:rPr>
              <a:t> </a:t>
            </a:r>
            <a:r>
              <a:rPr lang="tr-TR" sz="1400" dirty="0" err="1">
                <a:solidFill>
                  <a:schemeClr val="bg1"/>
                </a:solidFill>
                <a:latin typeface="HelveticaNeueLTStd"/>
              </a:rPr>
              <a:t>placed</a:t>
            </a:r>
            <a:r>
              <a:rPr lang="tr-TR" sz="1400" dirty="0">
                <a:solidFill>
                  <a:schemeClr val="bg1"/>
                </a:solidFill>
                <a:latin typeface="HelveticaNeueLTStd"/>
              </a:rPr>
              <a:t> in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thorax</a:t>
            </a:r>
            <a:r>
              <a:rPr lang="tr-TR" sz="1400" dirty="0">
                <a:solidFill>
                  <a:schemeClr val="bg1"/>
                </a:solidFill>
                <a:latin typeface="HelveticaNeueLTStd"/>
              </a:rPr>
              <a:t> </a:t>
            </a:r>
            <a:r>
              <a:rPr lang="tr-TR" sz="1400" dirty="0" err="1">
                <a:solidFill>
                  <a:schemeClr val="bg1"/>
                </a:solidFill>
                <a:latin typeface="HelveticaNeueLTStd"/>
              </a:rPr>
              <a:t>to</a:t>
            </a:r>
            <a:r>
              <a:rPr lang="tr-TR" sz="1400" dirty="0">
                <a:solidFill>
                  <a:schemeClr val="bg1"/>
                </a:solidFill>
                <a:latin typeface="HelveticaNeueLTStd"/>
              </a:rPr>
              <a:t> </a:t>
            </a:r>
            <a:r>
              <a:rPr lang="tr-TR" sz="1400" dirty="0" err="1">
                <a:solidFill>
                  <a:schemeClr val="bg1"/>
                </a:solidFill>
                <a:latin typeface="HelveticaNeueLTStd"/>
              </a:rPr>
              <a:t>remove</a:t>
            </a:r>
            <a:r>
              <a:rPr lang="tr-TR" sz="1400" dirty="0">
                <a:solidFill>
                  <a:schemeClr val="bg1"/>
                </a:solidFill>
                <a:latin typeface="HelveticaNeueLTStd"/>
              </a:rPr>
              <a:t> </a:t>
            </a:r>
            <a:r>
              <a:rPr lang="tr-TR" sz="1400" dirty="0" err="1">
                <a:solidFill>
                  <a:schemeClr val="bg1"/>
                </a:solidFill>
                <a:latin typeface="HelveticaNeueLTStd"/>
              </a:rPr>
              <a:t>and</a:t>
            </a:r>
            <a:r>
              <a:rPr lang="tr-TR" sz="1400" dirty="0">
                <a:solidFill>
                  <a:schemeClr val="bg1"/>
                </a:solidFill>
                <a:latin typeface="HelveticaNeueLTStd"/>
              </a:rPr>
              <a:t> </a:t>
            </a:r>
            <a:r>
              <a:rPr lang="tr-TR" sz="1400" dirty="0" err="1">
                <a:solidFill>
                  <a:schemeClr val="bg1"/>
                </a:solidFill>
                <a:latin typeface="HelveticaNeueLTStd"/>
              </a:rPr>
              <a:t>analyse</a:t>
            </a:r>
            <a:r>
              <a:rPr lang="tr-TR" sz="1400" dirty="0">
                <a:solidFill>
                  <a:schemeClr val="bg1"/>
                </a:solidFill>
                <a:latin typeface="HelveticaNeueLTStd"/>
              </a:rPr>
              <a:t>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fluid</a:t>
            </a:r>
            <a:r>
              <a:rPr lang="tr-TR" sz="1400" dirty="0">
                <a:solidFill>
                  <a:schemeClr val="bg1"/>
                </a:solidFill>
                <a:latin typeface="HelveticaNeueLTStd"/>
              </a:rPr>
              <a:t>. </a:t>
            </a:r>
            <a:r>
              <a:rPr lang="tr-TR" sz="1400" dirty="0" err="1">
                <a:solidFill>
                  <a:schemeClr val="bg1"/>
                </a:solidFill>
                <a:latin typeface="HelveticaNeueLTStd"/>
              </a:rPr>
              <a:t>This</a:t>
            </a:r>
            <a:r>
              <a:rPr lang="tr-TR" sz="1400" dirty="0">
                <a:solidFill>
                  <a:schemeClr val="bg1"/>
                </a:solidFill>
                <a:latin typeface="HelveticaNeueLTStd"/>
              </a:rPr>
              <a:t> </a:t>
            </a:r>
            <a:r>
              <a:rPr lang="tr-TR" sz="1400" dirty="0" err="1">
                <a:solidFill>
                  <a:schemeClr val="bg1"/>
                </a:solidFill>
                <a:latin typeface="HelveticaNeueLTStd"/>
              </a:rPr>
              <a:t>was</a:t>
            </a:r>
            <a:r>
              <a:rPr lang="tr-TR" sz="1400" dirty="0">
                <a:solidFill>
                  <a:schemeClr val="bg1"/>
                </a:solidFill>
                <a:latin typeface="HelveticaNeueLTStd"/>
              </a:rPr>
              <a:t> a </a:t>
            </a:r>
            <a:r>
              <a:rPr lang="tr-TR" sz="1400" dirty="0" err="1">
                <a:solidFill>
                  <a:schemeClr val="bg1"/>
                </a:solidFill>
                <a:latin typeface="HelveticaNeueLTStd"/>
              </a:rPr>
              <a:t>case</a:t>
            </a:r>
            <a:r>
              <a:rPr lang="tr-TR" sz="1400" dirty="0">
                <a:solidFill>
                  <a:schemeClr val="bg1"/>
                </a:solidFill>
                <a:latin typeface="HelveticaNeueLTStd"/>
              </a:rPr>
              <a:t> of </a:t>
            </a:r>
            <a:r>
              <a:rPr lang="tr-TR" sz="1400" dirty="0" err="1">
                <a:solidFill>
                  <a:schemeClr val="bg1"/>
                </a:solidFill>
                <a:latin typeface="HelveticaNeueLTStd"/>
              </a:rPr>
              <a:t>chylothorax</a:t>
            </a:r>
            <a:r>
              <a:rPr lang="tr-TR" dirty="0">
                <a:latin typeface="HelveticaNeueLTStd"/>
              </a:rPr>
              <a:t>. </a:t>
            </a:r>
            <a:endParaRPr lang="tr-TR" dirty="0">
              <a:effectLst/>
            </a:endParaRPr>
          </a:p>
        </p:txBody>
      </p:sp>
      <p:sp>
        <p:nvSpPr>
          <p:cNvPr id="11" name="Dikdörtgen 10">
            <a:extLst>
              <a:ext uri="{FF2B5EF4-FFF2-40B4-BE49-F238E27FC236}">
                <a16:creationId xmlns:a16="http://schemas.microsoft.com/office/drawing/2014/main" id="{F5A02D2C-08EA-9C44-A4B3-C4D876577E40}"/>
              </a:ext>
            </a:extLst>
          </p:cNvPr>
          <p:cNvSpPr/>
          <p:nvPr/>
        </p:nvSpPr>
        <p:spPr>
          <a:xfrm>
            <a:off x="9092662" y="7916"/>
            <a:ext cx="2899266" cy="1815882"/>
          </a:xfrm>
          <a:prstGeom prst="rect">
            <a:avLst/>
          </a:prstGeom>
        </p:spPr>
        <p:txBody>
          <a:bodyPr wrap="square">
            <a:spAutoFit/>
          </a:bodyPr>
          <a:lstStyle/>
          <a:p>
            <a:pPr>
              <a:spcAft>
                <a:spcPts val="600"/>
              </a:spcAft>
            </a:pPr>
            <a:r>
              <a:rPr lang="tr-TR" sz="1400" dirty="0">
                <a:solidFill>
                  <a:schemeClr val="bg1"/>
                </a:solidFill>
                <a:latin typeface="HelveticaNeueLTStd"/>
              </a:rPr>
              <a:t>A </a:t>
            </a:r>
            <a:r>
              <a:rPr lang="tr-TR" sz="1400" dirty="0" err="1">
                <a:solidFill>
                  <a:schemeClr val="bg1"/>
                </a:solidFill>
                <a:latin typeface="HelveticaNeueLTStd"/>
              </a:rPr>
              <a:t>drainage</a:t>
            </a:r>
            <a:r>
              <a:rPr lang="tr-TR" sz="1400" dirty="0">
                <a:solidFill>
                  <a:schemeClr val="bg1"/>
                </a:solidFill>
                <a:latin typeface="HelveticaNeueLTStd"/>
              </a:rPr>
              <a:t> </a:t>
            </a:r>
            <a:r>
              <a:rPr lang="tr-TR" sz="1400" dirty="0" err="1">
                <a:solidFill>
                  <a:schemeClr val="bg1"/>
                </a:solidFill>
                <a:latin typeface="HelveticaNeueLTStd"/>
              </a:rPr>
              <a:t>tube</a:t>
            </a:r>
            <a:r>
              <a:rPr lang="tr-TR" sz="1400" dirty="0">
                <a:solidFill>
                  <a:schemeClr val="bg1"/>
                </a:solidFill>
                <a:latin typeface="HelveticaNeueLTStd"/>
              </a:rPr>
              <a:t> has </a:t>
            </a:r>
            <a:r>
              <a:rPr lang="tr-TR" sz="1400" dirty="0" err="1">
                <a:solidFill>
                  <a:schemeClr val="bg1"/>
                </a:solidFill>
                <a:latin typeface="HelveticaNeueLTStd"/>
              </a:rPr>
              <a:t>been</a:t>
            </a:r>
            <a:r>
              <a:rPr lang="tr-TR" sz="1400" dirty="0">
                <a:solidFill>
                  <a:schemeClr val="bg1"/>
                </a:solidFill>
                <a:latin typeface="HelveticaNeueLTStd"/>
              </a:rPr>
              <a:t> </a:t>
            </a:r>
            <a:r>
              <a:rPr lang="tr-TR" sz="1400" dirty="0" err="1">
                <a:solidFill>
                  <a:schemeClr val="bg1"/>
                </a:solidFill>
                <a:latin typeface="HelveticaNeueLTStd"/>
              </a:rPr>
              <a:t>inserted</a:t>
            </a:r>
            <a:r>
              <a:rPr lang="tr-TR" sz="1400" dirty="0">
                <a:solidFill>
                  <a:schemeClr val="bg1"/>
                </a:solidFill>
                <a:latin typeface="HelveticaNeueLTStd"/>
              </a:rPr>
              <a:t> </a:t>
            </a:r>
            <a:r>
              <a:rPr lang="tr-TR" sz="1400" dirty="0" err="1">
                <a:solidFill>
                  <a:schemeClr val="bg1"/>
                </a:solidFill>
                <a:latin typeface="HelveticaNeueLTStd"/>
              </a:rPr>
              <a:t>into</a:t>
            </a:r>
            <a:r>
              <a:rPr lang="tr-TR" sz="1400" dirty="0">
                <a:solidFill>
                  <a:schemeClr val="bg1"/>
                </a:solidFill>
                <a:latin typeface="HelveticaNeueLTStd"/>
              </a:rPr>
              <a:t>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stomach</a:t>
            </a:r>
            <a:r>
              <a:rPr lang="tr-TR" sz="1400" dirty="0">
                <a:solidFill>
                  <a:schemeClr val="bg1"/>
                </a:solidFill>
                <a:latin typeface="HelveticaNeueLTStd"/>
              </a:rPr>
              <a:t> of </a:t>
            </a:r>
            <a:r>
              <a:rPr lang="tr-TR" sz="1400" dirty="0" err="1">
                <a:solidFill>
                  <a:schemeClr val="bg1"/>
                </a:solidFill>
                <a:latin typeface="HelveticaNeueLTStd"/>
              </a:rPr>
              <a:t>this</a:t>
            </a:r>
            <a:r>
              <a:rPr lang="tr-TR" sz="1400" dirty="0">
                <a:solidFill>
                  <a:schemeClr val="bg1"/>
                </a:solidFill>
                <a:latin typeface="HelveticaNeueLTStd"/>
              </a:rPr>
              <a:t> </a:t>
            </a:r>
            <a:r>
              <a:rPr lang="tr-TR" sz="1400" dirty="0" err="1">
                <a:solidFill>
                  <a:schemeClr val="bg1"/>
                </a:solidFill>
                <a:latin typeface="HelveticaNeueLTStd"/>
              </a:rPr>
              <a:t>patient</a:t>
            </a:r>
            <a:r>
              <a:rPr lang="tr-TR" sz="1400" dirty="0">
                <a:solidFill>
                  <a:schemeClr val="bg1"/>
                </a:solidFill>
                <a:latin typeface="HelveticaNeueLTStd"/>
              </a:rPr>
              <a:t> </a:t>
            </a:r>
            <a:r>
              <a:rPr lang="tr-TR" sz="1400" dirty="0" err="1">
                <a:solidFill>
                  <a:schemeClr val="bg1"/>
                </a:solidFill>
                <a:latin typeface="HelveticaNeueLTStd"/>
              </a:rPr>
              <a:t>to</a:t>
            </a:r>
            <a:r>
              <a:rPr lang="tr-TR" sz="1400" dirty="0">
                <a:solidFill>
                  <a:schemeClr val="bg1"/>
                </a:solidFill>
                <a:latin typeface="HelveticaNeueLTStd"/>
              </a:rPr>
              <a:t> </a:t>
            </a:r>
            <a:r>
              <a:rPr lang="tr-TR" sz="1400" dirty="0" err="1">
                <a:solidFill>
                  <a:schemeClr val="bg1"/>
                </a:solidFill>
                <a:latin typeface="HelveticaNeueLTStd"/>
              </a:rPr>
              <a:t>remove</a:t>
            </a:r>
            <a:r>
              <a:rPr lang="tr-TR" sz="1400" dirty="0">
                <a:solidFill>
                  <a:schemeClr val="bg1"/>
                </a:solidFill>
                <a:latin typeface="HelveticaNeueLTStd"/>
              </a:rPr>
              <a:t> </a:t>
            </a:r>
            <a:r>
              <a:rPr lang="tr-TR" sz="1400" dirty="0" err="1">
                <a:solidFill>
                  <a:schemeClr val="bg1"/>
                </a:solidFill>
                <a:latin typeface="HelveticaNeueLTStd"/>
              </a:rPr>
              <a:t>gas</a:t>
            </a:r>
            <a:r>
              <a:rPr lang="tr-TR" sz="1400" dirty="0">
                <a:solidFill>
                  <a:schemeClr val="bg1"/>
                </a:solidFill>
                <a:latin typeface="HelveticaNeueLTStd"/>
              </a:rPr>
              <a:t> </a:t>
            </a:r>
            <a:r>
              <a:rPr lang="tr-TR" sz="1400" dirty="0" err="1">
                <a:solidFill>
                  <a:schemeClr val="bg1"/>
                </a:solidFill>
                <a:latin typeface="HelveticaNeueLTStd"/>
              </a:rPr>
              <a:t>trapped</a:t>
            </a:r>
            <a:r>
              <a:rPr lang="tr-TR" sz="1400" dirty="0">
                <a:solidFill>
                  <a:schemeClr val="bg1"/>
                </a:solidFill>
                <a:latin typeface="HelveticaNeueLTStd"/>
              </a:rPr>
              <a:t> inside </a:t>
            </a:r>
            <a:r>
              <a:rPr lang="tr-TR" sz="1400" dirty="0" err="1">
                <a:solidFill>
                  <a:schemeClr val="bg1"/>
                </a:solidFill>
                <a:latin typeface="HelveticaNeueLTStd"/>
              </a:rPr>
              <a:t>due</a:t>
            </a:r>
            <a:r>
              <a:rPr lang="tr-TR" sz="1400" dirty="0">
                <a:solidFill>
                  <a:schemeClr val="bg1"/>
                </a:solidFill>
                <a:latin typeface="HelveticaNeueLTStd"/>
              </a:rPr>
              <a:t> </a:t>
            </a:r>
            <a:r>
              <a:rPr lang="tr-TR" sz="1400" dirty="0" err="1">
                <a:solidFill>
                  <a:schemeClr val="bg1"/>
                </a:solidFill>
                <a:latin typeface="HelveticaNeueLTStd"/>
              </a:rPr>
              <a:t>to</a:t>
            </a:r>
            <a:r>
              <a:rPr lang="tr-TR" sz="1400" dirty="0">
                <a:solidFill>
                  <a:schemeClr val="bg1"/>
                </a:solidFill>
                <a:latin typeface="HelveticaNeueLTStd"/>
              </a:rPr>
              <a:t> </a:t>
            </a:r>
            <a:r>
              <a:rPr lang="tr-TR" sz="1400" dirty="0" err="1">
                <a:solidFill>
                  <a:schemeClr val="bg1"/>
                </a:solidFill>
                <a:latin typeface="HelveticaNeueLTStd"/>
              </a:rPr>
              <a:t>gastric</a:t>
            </a:r>
            <a:r>
              <a:rPr lang="tr-TR" sz="1400" dirty="0">
                <a:solidFill>
                  <a:schemeClr val="bg1"/>
                </a:solidFill>
                <a:latin typeface="HelveticaNeueLTStd"/>
              </a:rPr>
              <a:t> </a:t>
            </a:r>
            <a:r>
              <a:rPr lang="tr-TR" sz="1400" dirty="0" err="1">
                <a:solidFill>
                  <a:schemeClr val="bg1"/>
                </a:solidFill>
                <a:latin typeface="HelveticaNeueLTStd"/>
              </a:rPr>
              <a:t>dilatation-volvulus</a:t>
            </a:r>
            <a:r>
              <a:rPr lang="tr-TR" sz="1400" dirty="0">
                <a:solidFill>
                  <a:schemeClr val="bg1"/>
                </a:solidFill>
                <a:latin typeface="HelveticaNeueLTStd"/>
              </a:rPr>
              <a:t>. </a:t>
            </a:r>
            <a:r>
              <a:rPr lang="tr-TR" sz="1400" dirty="0" err="1">
                <a:solidFill>
                  <a:schemeClr val="bg1"/>
                </a:solidFill>
                <a:latin typeface="HelveticaNeueLTStd"/>
              </a:rPr>
              <a:t>In</a:t>
            </a:r>
            <a:r>
              <a:rPr lang="tr-TR" sz="1400" dirty="0">
                <a:solidFill>
                  <a:schemeClr val="bg1"/>
                </a:solidFill>
                <a:latin typeface="HelveticaNeueLTStd"/>
              </a:rPr>
              <a:t> </a:t>
            </a:r>
            <a:r>
              <a:rPr lang="tr-TR" sz="1400" dirty="0" err="1">
                <a:solidFill>
                  <a:schemeClr val="bg1"/>
                </a:solidFill>
                <a:latin typeface="HelveticaNeueLTStd"/>
              </a:rPr>
              <a:t>these</a:t>
            </a:r>
            <a:r>
              <a:rPr lang="tr-TR" sz="1400" dirty="0">
                <a:solidFill>
                  <a:schemeClr val="bg1"/>
                </a:solidFill>
                <a:latin typeface="HelveticaNeueLTStd"/>
              </a:rPr>
              <a:t> </a:t>
            </a:r>
            <a:r>
              <a:rPr lang="tr-TR" sz="1400" dirty="0" err="1">
                <a:solidFill>
                  <a:schemeClr val="bg1"/>
                </a:solidFill>
                <a:latin typeface="HelveticaNeueLTStd"/>
              </a:rPr>
              <a:t>patients</a:t>
            </a:r>
            <a:r>
              <a:rPr lang="tr-TR" sz="1400" dirty="0">
                <a:solidFill>
                  <a:schemeClr val="bg1"/>
                </a:solidFill>
                <a:latin typeface="HelveticaNeueLTStd"/>
              </a:rPr>
              <a:t>,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stomach</a:t>
            </a:r>
            <a:r>
              <a:rPr lang="tr-TR" sz="1400" dirty="0">
                <a:solidFill>
                  <a:schemeClr val="bg1"/>
                </a:solidFill>
                <a:latin typeface="HelveticaNeueLTStd"/>
              </a:rPr>
              <a:t> is </a:t>
            </a:r>
            <a:r>
              <a:rPr lang="tr-TR" sz="1400" dirty="0" err="1">
                <a:solidFill>
                  <a:schemeClr val="bg1"/>
                </a:solidFill>
                <a:latin typeface="HelveticaNeueLTStd"/>
              </a:rPr>
              <a:t>punctured</a:t>
            </a:r>
            <a:r>
              <a:rPr lang="tr-TR" sz="1400" dirty="0">
                <a:solidFill>
                  <a:schemeClr val="bg1"/>
                </a:solidFill>
                <a:latin typeface="HelveticaNeueLTStd"/>
              </a:rPr>
              <a:t> on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left</a:t>
            </a:r>
            <a:r>
              <a:rPr lang="tr-TR" sz="1400" dirty="0">
                <a:solidFill>
                  <a:schemeClr val="bg1"/>
                </a:solidFill>
                <a:latin typeface="HelveticaNeueLTStd"/>
              </a:rPr>
              <a:t> </a:t>
            </a:r>
            <a:r>
              <a:rPr lang="tr-TR" sz="1400" dirty="0" err="1">
                <a:solidFill>
                  <a:schemeClr val="bg1"/>
                </a:solidFill>
                <a:latin typeface="HelveticaNeueLTStd"/>
              </a:rPr>
              <a:t>side</a:t>
            </a:r>
            <a:r>
              <a:rPr lang="tr-TR" sz="1400" dirty="0">
                <a:solidFill>
                  <a:schemeClr val="bg1"/>
                </a:solidFill>
                <a:latin typeface="HelveticaNeueLTStd"/>
              </a:rPr>
              <a:t>, as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spleen</a:t>
            </a:r>
            <a:r>
              <a:rPr lang="tr-TR" sz="1400" dirty="0">
                <a:solidFill>
                  <a:schemeClr val="bg1"/>
                </a:solidFill>
                <a:latin typeface="HelveticaNeueLTStd"/>
              </a:rPr>
              <a:t> has </a:t>
            </a:r>
            <a:r>
              <a:rPr lang="tr-TR" sz="1400" dirty="0" err="1">
                <a:solidFill>
                  <a:schemeClr val="bg1"/>
                </a:solidFill>
                <a:latin typeface="HelveticaNeueLTStd"/>
              </a:rPr>
              <a:t>been</a:t>
            </a:r>
            <a:r>
              <a:rPr lang="tr-TR" sz="1400" dirty="0">
                <a:solidFill>
                  <a:schemeClr val="bg1"/>
                </a:solidFill>
                <a:latin typeface="HelveticaNeueLTStd"/>
              </a:rPr>
              <a:t> </a:t>
            </a:r>
            <a:r>
              <a:rPr lang="tr-TR" sz="1400" dirty="0" err="1">
                <a:solidFill>
                  <a:schemeClr val="bg1"/>
                </a:solidFill>
                <a:latin typeface="HelveticaNeueLTStd"/>
              </a:rPr>
              <a:t>displaced</a:t>
            </a:r>
            <a:r>
              <a:rPr lang="tr-TR" sz="1400" dirty="0">
                <a:solidFill>
                  <a:schemeClr val="bg1"/>
                </a:solidFill>
                <a:latin typeface="HelveticaNeueLTStd"/>
              </a:rPr>
              <a:t> </a:t>
            </a:r>
            <a:r>
              <a:rPr lang="tr-TR" sz="1400" dirty="0" err="1">
                <a:solidFill>
                  <a:schemeClr val="bg1"/>
                </a:solidFill>
                <a:latin typeface="HelveticaNeueLTStd"/>
              </a:rPr>
              <a:t>towards</a:t>
            </a:r>
            <a:r>
              <a:rPr lang="tr-TR" sz="1400" dirty="0">
                <a:solidFill>
                  <a:schemeClr val="bg1"/>
                </a:solidFill>
                <a:latin typeface="HelveticaNeueLTStd"/>
              </a:rPr>
              <a:t> </a:t>
            </a:r>
            <a:r>
              <a:rPr lang="tr-TR" sz="1400" dirty="0" err="1">
                <a:solidFill>
                  <a:schemeClr val="bg1"/>
                </a:solidFill>
                <a:latin typeface="HelveticaNeueLTStd"/>
              </a:rPr>
              <a:t>the</a:t>
            </a:r>
            <a:r>
              <a:rPr lang="tr-TR" sz="1400" dirty="0">
                <a:solidFill>
                  <a:schemeClr val="bg1"/>
                </a:solidFill>
                <a:latin typeface="HelveticaNeueLTStd"/>
              </a:rPr>
              <a:t> </a:t>
            </a:r>
            <a:r>
              <a:rPr lang="tr-TR" sz="1400" dirty="0" err="1">
                <a:solidFill>
                  <a:schemeClr val="bg1"/>
                </a:solidFill>
                <a:latin typeface="HelveticaNeueLTStd"/>
              </a:rPr>
              <a:t>right</a:t>
            </a:r>
            <a:r>
              <a:rPr lang="tr-TR" sz="1400" dirty="0">
                <a:solidFill>
                  <a:schemeClr val="bg1"/>
                </a:solidFill>
                <a:latin typeface="HelveticaNeueLTStd"/>
              </a:rPr>
              <a:t> </a:t>
            </a:r>
            <a:r>
              <a:rPr lang="tr-TR" sz="1400" dirty="0" err="1">
                <a:solidFill>
                  <a:schemeClr val="bg1"/>
                </a:solidFill>
                <a:latin typeface="HelveticaNeueLTStd"/>
              </a:rPr>
              <a:t>hemiabdomen</a:t>
            </a:r>
            <a:r>
              <a:rPr lang="tr-TR" sz="1400" dirty="0">
                <a:solidFill>
                  <a:schemeClr val="bg1"/>
                </a:solidFill>
                <a:latin typeface="HelveticaNeueLTStd"/>
              </a:rPr>
              <a:t>. </a:t>
            </a:r>
            <a:endParaRPr lang="tr-TR" sz="1400" dirty="0">
              <a:solidFill>
                <a:schemeClr val="bg1"/>
              </a:solidFill>
              <a:effectLst/>
            </a:endParaRPr>
          </a:p>
        </p:txBody>
      </p:sp>
    </p:spTree>
    <p:extLst>
      <p:ext uri="{BB962C8B-B14F-4D97-AF65-F5344CB8AC3E}">
        <p14:creationId xmlns:p14="http://schemas.microsoft.com/office/powerpoint/2010/main" val="124056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7E3F7D0-E6F9-0446-AA51-14A92EBD8EAF}"/>
              </a:ext>
            </a:extLst>
          </p:cNvPr>
          <p:cNvSpPr>
            <a:spLocks noGrp="1"/>
          </p:cNvSpPr>
          <p:nvPr>
            <p:ph idx="1"/>
          </p:nvPr>
        </p:nvSpPr>
        <p:spPr>
          <a:xfrm>
            <a:off x="2318321" y="1280101"/>
            <a:ext cx="7963073" cy="3777622"/>
          </a:xfrm>
        </p:spPr>
        <p:txBody>
          <a:bodyPr/>
          <a:lstStyle/>
          <a:p>
            <a:r>
              <a:rPr lang="tr-TR" dirty="0"/>
              <a:t>A </a:t>
            </a:r>
            <a:r>
              <a:rPr lang="tr-TR" dirty="0" err="1"/>
              <a:t>drain</a:t>
            </a:r>
            <a:r>
              <a:rPr lang="tr-TR" dirty="0"/>
              <a:t> </a:t>
            </a:r>
            <a:r>
              <a:rPr lang="tr-TR" dirty="0" err="1"/>
              <a:t>connects</a:t>
            </a:r>
            <a:r>
              <a:rPr lang="tr-TR" dirty="0"/>
              <a:t> </a:t>
            </a:r>
            <a:r>
              <a:rPr lang="tr-TR" dirty="0" err="1"/>
              <a:t>the</a:t>
            </a:r>
            <a:r>
              <a:rPr lang="tr-TR" dirty="0"/>
              <a:t> inside of </a:t>
            </a:r>
            <a:r>
              <a:rPr lang="tr-TR" dirty="0" err="1"/>
              <a:t>the</a:t>
            </a:r>
            <a:r>
              <a:rPr lang="tr-TR" dirty="0"/>
              <a:t> body </a:t>
            </a:r>
            <a:r>
              <a:rPr lang="tr-TR" dirty="0" err="1"/>
              <a:t>to</a:t>
            </a:r>
            <a:r>
              <a:rPr lang="tr-TR" dirty="0"/>
              <a:t> </a:t>
            </a:r>
            <a:r>
              <a:rPr lang="tr-TR" dirty="0" err="1"/>
              <a:t>the</a:t>
            </a:r>
            <a:r>
              <a:rPr lang="tr-TR" dirty="0"/>
              <a:t> </a:t>
            </a:r>
            <a:r>
              <a:rPr lang="tr-TR" dirty="0" err="1"/>
              <a:t>outside</a:t>
            </a:r>
            <a:r>
              <a:rPr lang="tr-TR" dirty="0"/>
              <a:t>. </a:t>
            </a:r>
            <a:r>
              <a:rPr lang="tr-TR" dirty="0" err="1"/>
              <a:t>It</a:t>
            </a:r>
            <a:r>
              <a:rPr lang="tr-TR" dirty="0"/>
              <a:t> is </a:t>
            </a:r>
            <a:r>
              <a:rPr lang="tr-TR" dirty="0" err="1"/>
              <a:t>placed</a:t>
            </a:r>
            <a:r>
              <a:rPr lang="tr-TR" dirty="0"/>
              <a:t> </a:t>
            </a:r>
            <a:r>
              <a:rPr lang="tr-TR" dirty="0" err="1"/>
              <a:t>when</a:t>
            </a:r>
            <a:r>
              <a:rPr lang="tr-TR" dirty="0"/>
              <a:t> </a:t>
            </a:r>
            <a:r>
              <a:rPr lang="tr-TR" dirty="0" err="1"/>
              <a:t>there</a:t>
            </a:r>
            <a:r>
              <a:rPr lang="tr-TR" dirty="0"/>
              <a:t> is a </a:t>
            </a:r>
            <a:r>
              <a:rPr lang="tr-TR" dirty="0" err="1"/>
              <a:t>need</a:t>
            </a:r>
            <a:r>
              <a:rPr lang="tr-TR" dirty="0"/>
              <a:t> </a:t>
            </a:r>
            <a:r>
              <a:rPr lang="tr-TR" dirty="0" err="1"/>
              <a:t>to</a:t>
            </a:r>
            <a:r>
              <a:rPr lang="tr-TR" dirty="0"/>
              <a:t> </a:t>
            </a:r>
            <a:r>
              <a:rPr lang="tr-TR" dirty="0" err="1"/>
              <a:t>perform</a:t>
            </a:r>
            <a:r>
              <a:rPr lang="tr-TR" dirty="0"/>
              <a:t> </a:t>
            </a:r>
            <a:r>
              <a:rPr lang="tr-TR" dirty="0" err="1"/>
              <a:t>regular</a:t>
            </a:r>
            <a:r>
              <a:rPr lang="tr-TR" dirty="0"/>
              <a:t> </a:t>
            </a:r>
            <a:r>
              <a:rPr lang="tr-TR" dirty="0" err="1"/>
              <a:t>lavage</a:t>
            </a:r>
            <a:r>
              <a:rPr lang="tr-TR" dirty="0"/>
              <a:t> </a:t>
            </a:r>
            <a:r>
              <a:rPr lang="tr-TR" dirty="0" err="1"/>
              <a:t>or</a:t>
            </a:r>
            <a:r>
              <a:rPr lang="tr-TR" dirty="0"/>
              <a:t> </a:t>
            </a:r>
            <a:r>
              <a:rPr lang="tr-TR" dirty="0" err="1"/>
              <a:t>aspiration</a:t>
            </a:r>
            <a:r>
              <a:rPr lang="tr-TR" dirty="0"/>
              <a:t> of </a:t>
            </a:r>
            <a:r>
              <a:rPr lang="tr-TR" dirty="0" err="1"/>
              <a:t>fluids</a:t>
            </a:r>
            <a:r>
              <a:rPr lang="tr-TR" dirty="0"/>
              <a:t> </a:t>
            </a:r>
            <a:r>
              <a:rPr lang="tr-TR" dirty="0" err="1"/>
              <a:t>or</a:t>
            </a:r>
            <a:r>
              <a:rPr lang="tr-TR" dirty="0"/>
              <a:t> </a:t>
            </a:r>
            <a:r>
              <a:rPr lang="tr-TR" dirty="0" err="1"/>
              <a:t>air</a:t>
            </a:r>
            <a:r>
              <a:rPr lang="tr-TR" dirty="0"/>
              <a:t> </a:t>
            </a:r>
            <a:r>
              <a:rPr lang="tr-TR" dirty="0" err="1"/>
              <a:t>from</a:t>
            </a:r>
            <a:r>
              <a:rPr lang="tr-TR" dirty="0"/>
              <a:t> a </a:t>
            </a:r>
            <a:r>
              <a:rPr lang="tr-TR" dirty="0" err="1"/>
              <a:t>certain</a:t>
            </a:r>
            <a:r>
              <a:rPr lang="tr-TR" dirty="0"/>
              <a:t> </a:t>
            </a:r>
            <a:r>
              <a:rPr lang="tr-TR" dirty="0" err="1"/>
              <a:t>location</a:t>
            </a:r>
            <a:r>
              <a:rPr lang="tr-TR" dirty="0"/>
              <a:t>. </a:t>
            </a:r>
          </a:p>
          <a:p>
            <a:r>
              <a:rPr lang="tr-TR" dirty="0" err="1"/>
              <a:t>Drains</a:t>
            </a:r>
            <a:r>
              <a:rPr lang="tr-TR" dirty="0"/>
              <a:t> </a:t>
            </a:r>
            <a:r>
              <a:rPr lang="tr-TR" dirty="0" err="1"/>
              <a:t>help</a:t>
            </a:r>
            <a:r>
              <a:rPr lang="tr-TR" dirty="0"/>
              <a:t> </a:t>
            </a:r>
            <a:r>
              <a:rPr lang="tr-TR" dirty="0" err="1"/>
              <a:t>to</a:t>
            </a:r>
            <a:r>
              <a:rPr lang="tr-TR" dirty="0"/>
              <a:t> </a:t>
            </a:r>
            <a:r>
              <a:rPr lang="tr-TR" dirty="0" err="1"/>
              <a:t>reduce</a:t>
            </a:r>
            <a:r>
              <a:rPr lang="tr-TR" dirty="0"/>
              <a:t> </a:t>
            </a:r>
            <a:r>
              <a:rPr lang="tr-TR" dirty="0" err="1"/>
              <a:t>the</a:t>
            </a:r>
            <a:r>
              <a:rPr lang="tr-TR" dirty="0"/>
              <a:t> risk of </a:t>
            </a:r>
            <a:r>
              <a:rPr lang="tr-TR" dirty="0" err="1"/>
              <a:t>infection</a:t>
            </a:r>
            <a:r>
              <a:rPr lang="tr-TR" dirty="0"/>
              <a:t>, </a:t>
            </a:r>
            <a:r>
              <a:rPr lang="tr-TR" dirty="0" err="1"/>
              <a:t>prevent</a:t>
            </a:r>
            <a:r>
              <a:rPr lang="tr-TR" dirty="0"/>
              <a:t> </a:t>
            </a:r>
            <a:r>
              <a:rPr lang="tr-TR" dirty="0" err="1"/>
              <a:t>possible</a:t>
            </a:r>
            <a:r>
              <a:rPr lang="tr-TR" dirty="0"/>
              <a:t> </a:t>
            </a:r>
            <a:r>
              <a:rPr lang="tr-TR" dirty="0" err="1"/>
              <a:t>delays</a:t>
            </a:r>
            <a:r>
              <a:rPr lang="tr-TR" dirty="0"/>
              <a:t> in </a:t>
            </a:r>
            <a:r>
              <a:rPr lang="tr-TR" dirty="0" err="1"/>
              <a:t>healing</a:t>
            </a:r>
            <a:r>
              <a:rPr lang="tr-TR" dirty="0"/>
              <a:t> </a:t>
            </a:r>
            <a:r>
              <a:rPr lang="tr-TR" dirty="0" err="1"/>
              <a:t>and</a:t>
            </a:r>
            <a:r>
              <a:rPr lang="tr-TR" dirty="0"/>
              <a:t> </a:t>
            </a:r>
            <a:r>
              <a:rPr lang="tr-TR" dirty="0" err="1"/>
              <a:t>even</a:t>
            </a:r>
            <a:r>
              <a:rPr lang="tr-TR" dirty="0"/>
              <a:t> </a:t>
            </a:r>
            <a:r>
              <a:rPr lang="tr-TR" dirty="0" err="1"/>
              <a:t>maintain</a:t>
            </a:r>
            <a:r>
              <a:rPr lang="tr-TR" dirty="0"/>
              <a:t> organ </a:t>
            </a:r>
            <a:r>
              <a:rPr lang="tr-TR" dirty="0" err="1"/>
              <a:t>function</a:t>
            </a:r>
            <a:r>
              <a:rPr lang="tr-TR" dirty="0"/>
              <a:t> (as in a </a:t>
            </a:r>
            <a:r>
              <a:rPr lang="tr-TR" dirty="0" err="1"/>
              <a:t>chest</a:t>
            </a:r>
            <a:r>
              <a:rPr lang="tr-TR" dirty="0"/>
              <a:t> </a:t>
            </a:r>
            <a:r>
              <a:rPr lang="tr-TR" dirty="0" err="1"/>
              <a:t>drain</a:t>
            </a:r>
            <a:r>
              <a:rPr lang="tr-TR" dirty="0"/>
              <a:t> </a:t>
            </a:r>
            <a:r>
              <a:rPr lang="tr-TR" dirty="0" err="1"/>
              <a:t>for</a:t>
            </a:r>
            <a:r>
              <a:rPr lang="tr-TR" dirty="0"/>
              <a:t> a </a:t>
            </a:r>
            <a:r>
              <a:rPr lang="tr-TR" dirty="0" err="1"/>
              <a:t>pleural</a:t>
            </a:r>
            <a:r>
              <a:rPr lang="tr-TR" dirty="0"/>
              <a:t> </a:t>
            </a:r>
            <a:r>
              <a:rPr lang="tr-TR" dirty="0" err="1"/>
              <a:t>effusion</a:t>
            </a:r>
            <a:r>
              <a:rPr lang="tr-TR" dirty="0"/>
              <a:t>), </a:t>
            </a:r>
            <a:r>
              <a:rPr lang="tr-TR" dirty="0" err="1"/>
              <a:t>provided</a:t>
            </a:r>
            <a:r>
              <a:rPr lang="tr-TR" dirty="0"/>
              <a:t> </a:t>
            </a:r>
            <a:r>
              <a:rPr lang="tr-TR" dirty="0" err="1"/>
              <a:t>that</a:t>
            </a:r>
            <a:r>
              <a:rPr lang="tr-TR" dirty="0"/>
              <a:t> </a:t>
            </a:r>
            <a:r>
              <a:rPr lang="tr-TR" dirty="0" err="1"/>
              <a:t>they</a:t>
            </a:r>
            <a:r>
              <a:rPr lang="tr-TR" dirty="0"/>
              <a:t> </a:t>
            </a:r>
            <a:r>
              <a:rPr lang="tr-TR" dirty="0" err="1"/>
              <a:t>are</a:t>
            </a:r>
            <a:r>
              <a:rPr lang="tr-TR" dirty="0"/>
              <a:t> </a:t>
            </a:r>
            <a:r>
              <a:rPr lang="tr-TR" dirty="0" err="1"/>
              <a:t>properly</a:t>
            </a:r>
            <a:r>
              <a:rPr lang="tr-TR" dirty="0"/>
              <a:t> </a:t>
            </a:r>
            <a:r>
              <a:rPr lang="tr-TR" dirty="0" err="1"/>
              <a:t>placed</a:t>
            </a:r>
            <a:r>
              <a:rPr lang="tr-TR" dirty="0"/>
              <a:t> </a:t>
            </a:r>
            <a:r>
              <a:rPr lang="tr-TR" dirty="0" err="1"/>
              <a:t>and</a:t>
            </a:r>
            <a:r>
              <a:rPr lang="tr-TR" dirty="0"/>
              <a:t> </a:t>
            </a:r>
            <a:r>
              <a:rPr lang="tr-TR" dirty="0" err="1"/>
              <a:t>maintained</a:t>
            </a:r>
            <a:r>
              <a:rPr lang="tr-TR" dirty="0"/>
              <a:t>. </a:t>
            </a:r>
          </a:p>
          <a:p>
            <a:endParaRPr lang="tr-TR" dirty="0"/>
          </a:p>
        </p:txBody>
      </p:sp>
      <p:pic>
        <p:nvPicPr>
          <p:cNvPr id="3073" name="Picture 1" descr="page15image39013440">
            <a:extLst>
              <a:ext uri="{FF2B5EF4-FFF2-40B4-BE49-F238E27FC236}">
                <a16:creationId xmlns:a16="http://schemas.microsoft.com/office/drawing/2014/main" id="{07C91506-B310-F54A-A2F2-06C7EC71A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69883" cy="50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5050ACD-B09E-D441-9C0F-E5E42105F0D5}"/>
              </a:ext>
            </a:extLst>
          </p:cNvPr>
          <p:cNvSpPr>
            <a:spLocks noChangeArrowheads="1"/>
          </p:cNvSpPr>
          <p:nvPr/>
        </p:nvSpPr>
        <p:spPr bwMode="auto">
          <a:xfrm>
            <a:off x="2318321" y="4224647"/>
            <a:ext cx="8799615"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000" b="0" i="1" u="none" strike="noStrike" cap="none" normalizeH="0" baseline="0" dirty="0" err="1">
                <a:ln>
                  <a:noFill/>
                </a:ln>
                <a:solidFill>
                  <a:schemeClr val="tx1"/>
                </a:solidFill>
                <a:effectLst/>
                <a:latin typeface="MetaPlusMedium"/>
              </a:rPr>
              <a:t>Drains</a:t>
            </a:r>
            <a:r>
              <a:rPr kumimoji="0" lang="tr-TR" altLang="tr-TR" sz="2000" b="0" i="1" u="none" strike="noStrike" cap="none" normalizeH="0" baseline="0" dirty="0">
                <a:ln>
                  <a:noFill/>
                </a:ln>
                <a:solidFill>
                  <a:schemeClr val="tx1"/>
                </a:solidFill>
                <a:effectLst/>
                <a:latin typeface="MetaPlusMedium"/>
              </a:rPr>
              <a:t> can be </a:t>
            </a:r>
            <a:r>
              <a:rPr kumimoji="0" lang="tr-TR" altLang="tr-TR" sz="2000" b="1" i="1" u="none" strike="noStrike" cap="none" normalizeH="0" baseline="0" dirty="0" err="1">
                <a:ln>
                  <a:noFill/>
                </a:ln>
                <a:solidFill>
                  <a:schemeClr val="tx1"/>
                </a:solidFill>
                <a:effectLst/>
                <a:latin typeface="MetaPlusMedium"/>
              </a:rPr>
              <a:t>passive</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gravity</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or</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capillary</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or</a:t>
            </a:r>
            <a:r>
              <a:rPr kumimoji="0" lang="tr-TR" altLang="tr-TR" sz="2000" b="0" i="1" u="none" strike="noStrike" cap="none" normalizeH="0" baseline="0" dirty="0">
                <a:ln>
                  <a:noFill/>
                </a:ln>
                <a:solidFill>
                  <a:schemeClr val="tx1"/>
                </a:solidFill>
                <a:effectLst/>
                <a:latin typeface="MetaPlusMedium"/>
              </a:rPr>
              <a:t> </a:t>
            </a:r>
            <a:r>
              <a:rPr kumimoji="0" lang="tr-TR" altLang="tr-TR" sz="2000" b="1" i="1" u="none" strike="noStrike" cap="none" normalizeH="0" baseline="0" dirty="0" err="1">
                <a:ln>
                  <a:noFill/>
                </a:ln>
                <a:solidFill>
                  <a:schemeClr val="tx1"/>
                </a:solidFill>
                <a:effectLst/>
                <a:latin typeface="MetaPlusMedium"/>
              </a:rPr>
              <a:t>active</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fitted</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to</a:t>
            </a:r>
            <a:r>
              <a:rPr kumimoji="0" lang="tr-TR" altLang="tr-TR" sz="2000" b="0" i="1" u="none" strike="noStrike" cap="none" normalizeH="0" baseline="0" dirty="0">
                <a:ln>
                  <a:noFill/>
                </a:ln>
                <a:solidFill>
                  <a:schemeClr val="tx1"/>
                </a:solidFill>
                <a:effectLst/>
                <a:latin typeface="MetaPlusMedium"/>
              </a:rPr>
              <a:t> a </a:t>
            </a:r>
            <a:r>
              <a:rPr kumimoji="0" lang="tr-TR" altLang="tr-TR" sz="2000" b="0" i="1" u="none" strike="noStrike" cap="none" normalizeH="0" baseline="0" dirty="0" err="1">
                <a:ln>
                  <a:noFill/>
                </a:ln>
                <a:solidFill>
                  <a:schemeClr val="tx1"/>
                </a:solidFill>
                <a:effectLst/>
                <a:latin typeface="MetaPlusMedium"/>
              </a:rPr>
              <a:t>suction</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system</a:t>
            </a:r>
            <a:r>
              <a:rPr kumimoji="0" lang="tr-TR" altLang="tr-TR" sz="2000" b="0" i="1" u="none" strike="noStrike" cap="none" normalizeH="0" baseline="0" dirty="0">
                <a:ln>
                  <a:noFill/>
                </a:ln>
                <a:solidFill>
                  <a:schemeClr val="tx1"/>
                </a:solidFill>
                <a:effectLst/>
                <a:latin typeface="MetaPlusMedium"/>
              </a:rPr>
              <a:t>). </a:t>
            </a:r>
            <a:endParaRPr kumimoji="0" lang="tr-TR" altLang="tr-T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7730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2E0A3F5-03DC-D34E-80A7-D0635BD4EB78}"/>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Passive drain </a:t>
            </a:r>
            <a:br>
              <a:rPr lang="tr-TR" sz="3200">
                <a:solidFill>
                  <a:schemeClr val="bg1"/>
                </a:solidFill>
              </a:rPr>
            </a:br>
            <a:endParaRPr lang="tr-TR" sz="3200">
              <a:solidFill>
                <a:schemeClr val="bg1"/>
              </a:solidFill>
            </a:endParaRPr>
          </a:p>
        </p:txBody>
      </p:sp>
      <p:sp>
        <p:nvSpPr>
          <p:cNvPr id="25"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3" name="Rectangle 2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İçerik Yer Tutucusu 2">
            <a:extLst>
              <a:ext uri="{FF2B5EF4-FFF2-40B4-BE49-F238E27FC236}">
                <a16:creationId xmlns:a16="http://schemas.microsoft.com/office/drawing/2014/main" id="{743FBF3A-8269-4BC2-9C36-AB22F4E0FFD5}"/>
              </a:ext>
            </a:extLst>
          </p:cNvPr>
          <p:cNvGraphicFramePr>
            <a:graphicFrameLocks noGrp="1"/>
          </p:cNvGraphicFramePr>
          <p:nvPr>
            <p:ph idx="1"/>
            <p:extLst>
              <p:ext uri="{D42A27DB-BD31-4B8C-83A1-F6EECF244321}">
                <p14:modId xmlns:p14="http://schemas.microsoft.com/office/powerpoint/2010/main" val="94636993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079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47B746-5B0C-2849-B866-D7A2C2700000}"/>
              </a:ext>
            </a:extLst>
          </p:cNvPr>
          <p:cNvSpPr>
            <a:spLocks noGrp="1"/>
          </p:cNvSpPr>
          <p:nvPr>
            <p:ph type="title"/>
          </p:nvPr>
        </p:nvSpPr>
        <p:spPr/>
        <p:txBody>
          <a:bodyPr/>
          <a:lstStyle/>
          <a:p>
            <a:r>
              <a:rPr lang="tr-TR" dirty="0" err="1"/>
              <a:t>Penrose</a:t>
            </a:r>
            <a:r>
              <a:rPr lang="tr-TR" dirty="0"/>
              <a:t> </a:t>
            </a:r>
            <a:r>
              <a:rPr lang="tr-TR" dirty="0" err="1"/>
              <a:t>drain</a:t>
            </a:r>
            <a:r>
              <a:rPr lang="tr-TR" dirty="0"/>
              <a:t> </a:t>
            </a:r>
            <a:br>
              <a:rPr lang="tr-TR" dirty="0"/>
            </a:br>
            <a:endParaRPr lang="tr-TR" dirty="0"/>
          </a:p>
        </p:txBody>
      </p:sp>
      <p:sp>
        <p:nvSpPr>
          <p:cNvPr id="3" name="İçerik Yer Tutucusu 2">
            <a:extLst>
              <a:ext uri="{FF2B5EF4-FFF2-40B4-BE49-F238E27FC236}">
                <a16:creationId xmlns:a16="http://schemas.microsoft.com/office/drawing/2014/main" id="{72A036CF-F1BA-9C40-A212-2D74F3A01291}"/>
              </a:ext>
            </a:extLst>
          </p:cNvPr>
          <p:cNvSpPr>
            <a:spLocks noGrp="1"/>
          </p:cNvSpPr>
          <p:nvPr>
            <p:ph idx="1"/>
          </p:nvPr>
        </p:nvSpPr>
        <p:spPr/>
        <p:txBody>
          <a:bodyPr/>
          <a:lstStyle/>
          <a:p>
            <a:r>
              <a:rPr lang="tr-TR" dirty="0" err="1"/>
              <a:t>This</a:t>
            </a:r>
            <a:r>
              <a:rPr lang="tr-TR" dirty="0"/>
              <a:t> is </a:t>
            </a:r>
            <a:r>
              <a:rPr lang="tr-TR" dirty="0" err="1"/>
              <a:t>the</a:t>
            </a:r>
            <a:r>
              <a:rPr lang="tr-TR" dirty="0"/>
              <a:t> </a:t>
            </a:r>
            <a:r>
              <a:rPr lang="tr-TR" dirty="0" err="1"/>
              <a:t>most</a:t>
            </a:r>
            <a:r>
              <a:rPr lang="tr-TR" dirty="0"/>
              <a:t> </a:t>
            </a:r>
            <a:r>
              <a:rPr lang="tr-TR" dirty="0" err="1"/>
              <a:t>commonly</a:t>
            </a:r>
            <a:r>
              <a:rPr lang="tr-TR" dirty="0"/>
              <a:t> </a:t>
            </a:r>
            <a:r>
              <a:rPr lang="tr-TR" dirty="0" err="1"/>
              <a:t>used</a:t>
            </a:r>
            <a:r>
              <a:rPr lang="tr-TR" dirty="0"/>
              <a:t> </a:t>
            </a:r>
            <a:r>
              <a:rPr lang="tr-TR" dirty="0" err="1"/>
              <a:t>passive</a:t>
            </a:r>
            <a:r>
              <a:rPr lang="tr-TR" dirty="0"/>
              <a:t> </a:t>
            </a:r>
            <a:r>
              <a:rPr lang="tr-TR" dirty="0" err="1"/>
              <a:t>drain</a:t>
            </a:r>
            <a:r>
              <a:rPr lang="tr-TR" dirty="0"/>
              <a:t>. </a:t>
            </a:r>
          </a:p>
          <a:p>
            <a:r>
              <a:rPr lang="tr-TR" dirty="0" err="1"/>
              <a:t>It</a:t>
            </a:r>
            <a:r>
              <a:rPr lang="tr-TR" dirty="0"/>
              <a:t> </a:t>
            </a:r>
            <a:r>
              <a:rPr lang="tr-TR" dirty="0" err="1"/>
              <a:t>consists</a:t>
            </a:r>
            <a:r>
              <a:rPr lang="tr-TR" dirty="0"/>
              <a:t> of a </a:t>
            </a:r>
            <a:r>
              <a:rPr lang="tr-TR" dirty="0" err="1"/>
              <a:t>soft</a:t>
            </a:r>
            <a:r>
              <a:rPr lang="tr-TR" dirty="0"/>
              <a:t> </a:t>
            </a:r>
            <a:r>
              <a:rPr lang="tr-TR" dirty="0" err="1"/>
              <a:t>latex</a:t>
            </a:r>
            <a:r>
              <a:rPr lang="tr-TR" dirty="0"/>
              <a:t> </a:t>
            </a:r>
            <a:r>
              <a:rPr lang="tr-TR" dirty="0" err="1"/>
              <a:t>tube</a:t>
            </a:r>
            <a:r>
              <a:rPr lang="tr-TR" dirty="0"/>
              <a:t>, </a:t>
            </a:r>
            <a:r>
              <a:rPr lang="tr-TR" dirty="0" err="1"/>
              <a:t>which</a:t>
            </a:r>
            <a:r>
              <a:rPr lang="tr-TR" dirty="0"/>
              <a:t> is </a:t>
            </a:r>
            <a:r>
              <a:rPr lang="tr-TR" dirty="0" err="1"/>
              <a:t>inserted</a:t>
            </a:r>
            <a:r>
              <a:rPr lang="tr-TR" dirty="0"/>
              <a:t> </a:t>
            </a:r>
            <a:r>
              <a:rPr lang="tr-TR" dirty="0" err="1"/>
              <a:t>into</a:t>
            </a:r>
            <a:r>
              <a:rPr lang="tr-TR" dirty="0"/>
              <a:t> a </a:t>
            </a:r>
            <a:r>
              <a:rPr lang="tr-TR" dirty="0" err="1"/>
              <a:t>wound</a:t>
            </a:r>
            <a:r>
              <a:rPr lang="tr-TR" dirty="0"/>
              <a:t>. </a:t>
            </a:r>
          </a:p>
          <a:p>
            <a:r>
              <a:rPr lang="tr-TR" dirty="0" err="1"/>
              <a:t>Next</a:t>
            </a:r>
            <a:r>
              <a:rPr lang="tr-TR" dirty="0"/>
              <a:t>, </a:t>
            </a:r>
            <a:r>
              <a:rPr lang="tr-TR" dirty="0" err="1"/>
              <a:t>each</a:t>
            </a:r>
            <a:r>
              <a:rPr lang="tr-TR" dirty="0"/>
              <a:t> </a:t>
            </a:r>
            <a:r>
              <a:rPr lang="tr-TR" dirty="0" err="1"/>
              <a:t>end</a:t>
            </a:r>
            <a:r>
              <a:rPr lang="tr-TR" dirty="0"/>
              <a:t> is </a:t>
            </a:r>
            <a:r>
              <a:rPr lang="tr-TR" dirty="0" err="1"/>
              <a:t>drawn</a:t>
            </a:r>
            <a:r>
              <a:rPr lang="tr-TR" dirty="0"/>
              <a:t> </a:t>
            </a:r>
            <a:r>
              <a:rPr lang="tr-TR" dirty="0" err="1"/>
              <a:t>out</a:t>
            </a:r>
            <a:r>
              <a:rPr lang="tr-TR" dirty="0"/>
              <a:t> </a:t>
            </a:r>
            <a:r>
              <a:rPr lang="tr-TR" dirty="0" err="1"/>
              <a:t>through</a:t>
            </a:r>
            <a:r>
              <a:rPr lang="tr-TR" dirty="0"/>
              <a:t> </a:t>
            </a:r>
            <a:r>
              <a:rPr lang="tr-TR" dirty="0" err="1"/>
              <a:t>different</a:t>
            </a:r>
            <a:r>
              <a:rPr lang="tr-TR" dirty="0"/>
              <a:t> </a:t>
            </a:r>
            <a:r>
              <a:rPr lang="tr-TR" dirty="0" err="1"/>
              <a:t>incisions</a:t>
            </a:r>
            <a:r>
              <a:rPr lang="tr-TR" dirty="0"/>
              <a:t> </a:t>
            </a:r>
            <a:r>
              <a:rPr lang="tr-TR" dirty="0" err="1"/>
              <a:t>and</a:t>
            </a:r>
            <a:r>
              <a:rPr lang="tr-TR" dirty="0"/>
              <a:t> </a:t>
            </a:r>
            <a:r>
              <a:rPr lang="tr-TR" dirty="0" err="1"/>
              <a:t>one</a:t>
            </a:r>
            <a:r>
              <a:rPr lang="tr-TR" dirty="0"/>
              <a:t> of </a:t>
            </a:r>
            <a:r>
              <a:rPr lang="tr-TR" dirty="0" err="1"/>
              <a:t>these</a:t>
            </a:r>
            <a:r>
              <a:rPr lang="tr-TR" dirty="0"/>
              <a:t> is </a:t>
            </a:r>
            <a:r>
              <a:rPr lang="tr-TR" dirty="0" err="1"/>
              <a:t>always</a:t>
            </a:r>
            <a:r>
              <a:rPr lang="tr-TR" dirty="0"/>
              <a:t> </a:t>
            </a:r>
            <a:r>
              <a:rPr lang="tr-TR" dirty="0" err="1"/>
              <a:t>left</a:t>
            </a:r>
            <a:r>
              <a:rPr lang="tr-TR" dirty="0"/>
              <a:t> in </a:t>
            </a:r>
            <a:r>
              <a:rPr lang="tr-TR" dirty="0" err="1"/>
              <a:t>the</a:t>
            </a:r>
            <a:r>
              <a:rPr lang="tr-TR" dirty="0"/>
              <a:t> </a:t>
            </a:r>
            <a:r>
              <a:rPr lang="tr-TR" dirty="0" err="1"/>
              <a:t>most</a:t>
            </a:r>
            <a:r>
              <a:rPr lang="tr-TR" dirty="0"/>
              <a:t> </a:t>
            </a:r>
            <a:r>
              <a:rPr lang="tr-TR" dirty="0" err="1"/>
              <a:t>ventral</a:t>
            </a:r>
            <a:r>
              <a:rPr lang="tr-TR" dirty="0"/>
              <a:t> </a:t>
            </a:r>
            <a:r>
              <a:rPr lang="tr-TR" dirty="0" err="1"/>
              <a:t>area</a:t>
            </a:r>
            <a:r>
              <a:rPr lang="tr-TR" dirty="0"/>
              <a:t> </a:t>
            </a:r>
            <a:r>
              <a:rPr lang="tr-TR" dirty="0" err="1"/>
              <a:t>possible</a:t>
            </a:r>
            <a:r>
              <a:rPr lang="tr-TR" dirty="0"/>
              <a:t> </a:t>
            </a:r>
            <a:r>
              <a:rPr lang="tr-TR" dirty="0" err="1"/>
              <a:t>so</a:t>
            </a:r>
            <a:r>
              <a:rPr lang="tr-TR" dirty="0"/>
              <a:t> </a:t>
            </a:r>
            <a:r>
              <a:rPr lang="tr-TR" dirty="0" err="1"/>
              <a:t>that</a:t>
            </a:r>
            <a:r>
              <a:rPr lang="tr-TR" dirty="0"/>
              <a:t> </a:t>
            </a:r>
            <a:r>
              <a:rPr lang="tr-TR" dirty="0" err="1"/>
              <a:t>gravity</a:t>
            </a:r>
            <a:r>
              <a:rPr lang="tr-TR" dirty="0"/>
              <a:t> </a:t>
            </a:r>
            <a:r>
              <a:rPr lang="tr-TR" dirty="0" err="1"/>
              <a:t>promotes</a:t>
            </a:r>
            <a:r>
              <a:rPr lang="tr-TR" dirty="0"/>
              <a:t> </a:t>
            </a:r>
            <a:r>
              <a:rPr lang="tr-TR" dirty="0" err="1"/>
              <a:t>the</a:t>
            </a:r>
            <a:r>
              <a:rPr lang="tr-TR" dirty="0"/>
              <a:t> </a:t>
            </a:r>
            <a:r>
              <a:rPr lang="tr-TR" dirty="0" err="1"/>
              <a:t>drainage</a:t>
            </a:r>
            <a:r>
              <a:rPr lang="tr-TR" dirty="0"/>
              <a:t> of </a:t>
            </a:r>
            <a:r>
              <a:rPr lang="tr-TR" dirty="0" err="1"/>
              <a:t>accumulated</a:t>
            </a:r>
            <a:r>
              <a:rPr lang="tr-TR" dirty="0"/>
              <a:t> </a:t>
            </a:r>
            <a:r>
              <a:rPr lang="tr-TR" dirty="0" err="1"/>
              <a:t>fluid</a:t>
            </a:r>
            <a:r>
              <a:rPr lang="tr-TR" dirty="0"/>
              <a:t>. </a:t>
            </a:r>
          </a:p>
          <a:p>
            <a:r>
              <a:rPr lang="tr-TR" dirty="0" err="1"/>
              <a:t>Both</a:t>
            </a:r>
            <a:r>
              <a:rPr lang="tr-TR" dirty="0"/>
              <a:t> </a:t>
            </a:r>
            <a:r>
              <a:rPr lang="tr-TR" dirty="0" err="1"/>
              <a:t>ends</a:t>
            </a:r>
            <a:r>
              <a:rPr lang="tr-TR" dirty="0"/>
              <a:t> can be </a:t>
            </a:r>
            <a:r>
              <a:rPr lang="tr-TR" dirty="0" err="1"/>
              <a:t>secured</a:t>
            </a:r>
            <a:r>
              <a:rPr lang="tr-TR" dirty="0"/>
              <a:t> </a:t>
            </a:r>
            <a:r>
              <a:rPr lang="tr-TR" dirty="0" err="1"/>
              <a:t>to</a:t>
            </a:r>
            <a:r>
              <a:rPr lang="tr-TR" dirty="0"/>
              <a:t> </a:t>
            </a:r>
            <a:r>
              <a:rPr lang="tr-TR" dirty="0" err="1"/>
              <a:t>the</a:t>
            </a:r>
            <a:r>
              <a:rPr lang="tr-TR" dirty="0"/>
              <a:t> skin, </a:t>
            </a:r>
            <a:r>
              <a:rPr lang="tr-TR" dirty="0" err="1"/>
              <a:t>or</a:t>
            </a:r>
            <a:r>
              <a:rPr lang="tr-TR" dirty="0"/>
              <a:t> </a:t>
            </a:r>
            <a:r>
              <a:rPr lang="tr-TR" dirty="0" err="1"/>
              <a:t>better</a:t>
            </a:r>
            <a:r>
              <a:rPr lang="tr-TR" dirty="0"/>
              <a:t> </a:t>
            </a:r>
            <a:r>
              <a:rPr lang="tr-TR" dirty="0" err="1"/>
              <a:t>still</a:t>
            </a:r>
            <a:r>
              <a:rPr lang="tr-TR" dirty="0"/>
              <a:t>, </a:t>
            </a:r>
            <a:r>
              <a:rPr lang="tr-TR" dirty="0" err="1"/>
              <a:t>joined</a:t>
            </a:r>
            <a:r>
              <a:rPr lang="tr-TR" dirty="0"/>
              <a:t> </a:t>
            </a:r>
            <a:r>
              <a:rPr lang="tr-TR" dirty="0" err="1"/>
              <a:t>together</a:t>
            </a:r>
            <a:r>
              <a:rPr lang="tr-TR" dirty="0"/>
              <a:t> </a:t>
            </a:r>
            <a:r>
              <a:rPr lang="tr-TR" dirty="0" err="1"/>
              <a:t>with</a:t>
            </a:r>
            <a:r>
              <a:rPr lang="tr-TR" dirty="0"/>
              <a:t> a </a:t>
            </a:r>
            <a:r>
              <a:rPr lang="tr-TR" dirty="0" err="1"/>
              <a:t>stitch</a:t>
            </a:r>
            <a:r>
              <a:rPr lang="tr-TR" dirty="0"/>
              <a:t>, </a:t>
            </a:r>
            <a:r>
              <a:rPr lang="tr-TR" dirty="0" err="1"/>
              <a:t>knot</a:t>
            </a:r>
            <a:r>
              <a:rPr lang="tr-TR" dirty="0"/>
              <a:t> </a:t>
            </a:r>
            <a:r>
              <a:rPr lang="tr-TR" dirty="0" err="1"/>
              <a:t>or</a:t>
            </a:r>
            <a:r>
              <a:rPr lang="tr-TR" dirty="0"/>
              <a:t> </a:t>
            </a:r>
            <a:r>
              <a:rPr lang="tr-TR" dirty="0" err="1"/>
              <a:t>staple</a:t>
            </a:r>
            <a:r>
              <a:rPr lang="tr-TR" dirty="0"/>
              <a:t> </a:t>
            </a:r>
            <a:r>
              <a:rPr lang="tr-TR" dirty="0" err="1"/>
              <a:t>to</a:t>
            </a:r>
            <a:r>
              <a:rPr lang="tr-TR" dirty="0"/>
              <a:t> </a:t>
            </a:r>
            <a:r>
              <a:rPr lang="tr-TR" dirty="0" err="1"/>
              <a:t>facilitate</a:t>
            </a:r>
            <a:r>
              <a:rPr lang="tr-TR" dirty="0"/>
              <a:t> </a:t>
            </a:r>
            <a:r>
              <a:rPr lang="tr-TR" dirty="0" err="1"/>
              <a:t>the</a:t>
            </a:r>
            <a:r>
              <a:rPr lang="tr-TR" dirty="0"/>
              <a:t> </a:t>
            </a:r>
            <a:r>
              <a:rPr lang="tr-TR" dirty="0" err="1"/>
              <a:t>move</a:t>
            </a:r>
            <a:r>
              <a:rPr lang="tr-TR" dirty="0"/>
              <a:t>- </a:t>
            </a:r>
            <a:r>
              <a:rPr lang="tr-TR" dirty="0" err="1"/>
              <a:t>ment</a:t>
            </a:r>
            <a:r>
              <a:rPr lang="tr-TR" dirty="0"/>
              <a:t> of </a:t>
            </a:r>
            <a:r>
              <a:rPr lang="tr-TR" dirty="0" err="1"/>
              <a:t>the</a:t>
            </a:r>
            <a:r>
              <a:rPr lang="tr-TR" dirty="0"/>
              <a:t> </a:t>
            </a:r>
            <a:r>
              <a:rPr lang="tr-TR" dirty="0" err="1"/>
              <a:t>tube</a:t>
            </a:r>
            <a:r>
              <a:rPr lang="tr-TR" dirty="0"/>
              <a:t> </a:t>
            </a:r>
            <a:r>
              <a:rPr lang="tr-TR" dirty="0" err="1"/>
              <a:t>and</a:t>
            </a:r>
            <a:r>
              <a:rPr lang="tr-TR" dirty="0"/>
              <a:t> </a:t>
            </a:r>
            <a:r>
              <a:rPr lang="tr-TR" dirty="0" err="1"/>
              <a:t>the</a:t>
            </a:r>
            <a:r>
              <a:rPr lang="tr-TR" dirty="0"/>
              <a:t> </a:t>
            </a:r>
            <a:r>
              <a:rPr lang="tr-TR" dirty="0" err="1"/>
              <a:t>drainage</a:t>
            </a:r>
            <a:r>
              <a:rPr lang="tr-TR" dirty="0"/>
              <a:t> of </a:t>
            </a:r>
            <a:r>
              <a:rPr lang="tr-TR" dirty="0" err="1"/>
              <a:t>fluid</a:t>
            </a:r>
            <a:r>
              <a:rPr lang="tr-TR" dirty="0"/>
              <a:t>. </a:t>
            </a:r>
          </a:p>
          <a:p>
            <a:r>
              <a:rPr lang="tr-TR" i="1" dirty="0" err="1"/>
              <a:t>The</a:t>
            </a:r>
            <a:r>
              <a:rPr lang="tr-TR" i="1" dirty="0"/>
              <a:t> </a:t>
            </a:r>
            <a:r>
              <a:rPr lang="tr-TR" i="1" dirty="0" err="1"/>
              <a:t>Penrose</a:t>
            </a:r>
            <a:r>
              <a:rPr lang="tr-TR" i="1" dirty="0"/>
              <a:t> </a:t>
            </a:r>
            <a:r>
              <a:rPr lang="tr-TR" i="1" dirty="0" err="1"/>
              <a:t>drain</a:t>
            </a:r>
            <a:r>
              <a:rPr lang="tr-TR" i="1" dirty="0"/>
              <a:t> is </a:t>
            </a:r>
            <a:r>
              <a:rPr lang="tr-TR" b="1" i="1" dirty="0" err="1"/>
              <a:t>mainly</a:t>
            </a:r>
            <a:r>
              <a:rPr lang="tr-TR" b="1" i="1" dirty="0"/>
              <a:t> </a:t>
            </a:r>
            <a:r>
              <a:rPr lang="tr-TR" b="1" i="1" dirty="0" err="1"/>
              <a:t>indicated</a:t>
            </a:r>
            <a:r>
              <a:rPr lang="tr-TR" b="1" i="1" dirty="0"/>
              <a:t> in </a:t>
            </a:r>
            <a:r>
              <a:rPr lang="tr-TR" b="1" i="1" dirty="0" err="1"/>
              <a:t>infected</a:t>
            </a:r>
            <a:r>
              <a:rPr lang="tr-TR" b="1" i="1" dirty="0"/>
              <a:t> </a:t>
            </a:r>
            <a:r>
              <a:rPr lang="tr-TR" b="1" i="1" dirty="0" err="1"/>
              <a:t>wounds</a:t>
            </a:r>
            <a:r>
              <a:rPr lang="tr-TR" b="1" i="1" dirty="0"/>
              <a:t> </a:t>
            </a:r>
            <a:r>
              <a:rPr lang="tr-TR" b="1" i="1" dirty="0" err="1"/>
              <a:t>and</a:t>
            </a:r>
            <a:r>
              <a:rPr lang="tr-TR" b="1" i="1" dirty="0"/>
              <a:t> </a:t>
            </a:r>
            <a:r>
              <a:rPr lang="tr-TR" b="1" i="1" dirty="0" err="1"/>
              <a:t>abscesses</a:t>
            </a:r>
            <a:endParaRPr lang="tr-TR" b="1" i="1" dirty="0"/>
          </a:p>
          <a:p>
            <a:r>
              <a:rPr lang="tr-TR" b="1" i="1" dirty="0" err="1"/>
              <a:t>During</a:t>
            </a:r>
            <a:r>
              <a:rPr lang="tr-TR" b="1" i="1" dirty="0"/>
              <a:t> </a:t>
            </a:r>
            <a:r>
              <a:rPr lang="tr-TR" b="1" i="1" dirty="0" err="1"/>
              <a:t>removal</a:t>
            </a:r>
            <a:r>
              <a:rPr lang="tr-TR" b="1" i="1" dirty="0"/>
              <a:t>, </a:t>
            </a:r>
            <a:r>
              <a:rPr lang="tr-TR" b="1" i="1" dirty="0" err="1"/>
              <a:t>the</a:t>
            </a:r>
            <a:r>
              <a:rPr lang="tr-TR" b="1" i="1" dirty="0"/>
              <a:t> </a:t>
            </a:r>
            <a:r>
              <a:rPr lang="tr-TR" b="1" i="1" dirty="0" err="1"/>
              <a:t>part</a:t>
            </a:r>
            <a:r>
              <a:rPr lang="tr-TR" b="1" i="1" dirty="0"/>
              <a:t> of </a:t>
            </a:r>
            <a:r>
              <a:rPr lang="tr-TR" b="1" i="1" dirty="0" err="1"/>
              <a:t>the</a:t>
            </a:r>
            <a:r>
              <a:rPr lang="tr-TR" b="1" i="1" dirty="0"/>
              <a:t> </a:t>
            </a:r>
            <a:r>
              <a:rPr lang="tr-TR" b="1" i="1" dirty="0" err="1"/>
              <a:t>drain</a:t>
            </a:r>
            <a:r>
              <a:rPr lang="tr-TR" b="1" i="1" dirty="0"/>
              <a:t> </a:t>
            </a:r>
            <a:r>
              <a:rPr lang="tr-TR" b="1" i="1" dirty="0" err="1"/>
              <a:t>that</a:t>
            </a:r>
            <a:r>
              <a:rPr lang="tr-TR" b="1" i="1" dirty="0"/>
              <a:t> has </a:t>
            </a:r>
            <a:r>
              <a:rPr lang="tr-TR" b="1" i="1" dirty="0" err="1"/>
              <a:t>been</a:t>
            </a:r>
            <a:r>
              <a:rPr lang="tr-TR" b="1" i="1" dirty="0"/>
              <a:t> </a:t>
            </a:r>
            <a:r>
              <a:rPr lang="tr-TR" b="1" i="1" dirty="0" err="1"/>
              <a:t>outside</a:t>
            </a:r>
            <a:r>
              <a:rPr lang="tr-TR" b="1" i="1" dirty="0"/>
              <a:t> </a:t>
            </a:r>
            <a:r>
              <a:rPr lang="tr-TR" b="1" i="1" dirty="0" err="1"/>
              <a:t>the</a:t>
            </a:r>
            <a:r>
              <a:rPr lang="tr-TR" b="1" i="1" dirty="0"/>
              <a:t> body </a:t>
            </a:r>
            <a:r>
              <a:rPr lang="tr-TR" b="1" i="1" dirty="0" err="1"/>
              <a:t>should</a:t>
            </a:r>
            <a:r>
              <a:rPr lang="tr-TR" b="1" i="1" dirty="0"/>
              <a:t> </a:t>
            </a:r>
            <a:r>
              <a:rPr lang="tr-TR" b="1" i="1" dirty="0" err="1"/>
              <a:t>never</a:t>
            </a:r>
            <a:r>
              <a:rPr lang="tr-TR" b="1" i="1" dirty="0"/>
              <a:t> </a:t>
            </a:r>
            <a:r>
              <a:rPr lang="tr-TR" b="1" i="1" dirty="0" err="1"/>
              <a:t>enter</a:t>
            </a:r>
            <a:r>
              <a:rPr lang="tr-TR" b="1" i="1" dirty="0"/>
              <a:t> </a:t>
            </a:r>
            <a:r>
              <a:rPr lang="tr-TR" b="1" i="1" dirty="0" err="1"/>
              <a:t>the</a:t>
            </a:r>
            <a:r>
              <a:rPr lang="tr-TR" b="1" i="1" dirty="0"/>
              <a:t> </a:t>
            </a:r>
            <a:r>
              <a:rPr lang="tr-TR" b="1" i="1" dirty="0" err="1"/>
              <a:t>wound</a:t>
            </a:r>
            <a:r>
              <a:rPr lang="tr-TR" b="1" i="1" dirty="0"/>
              <a:t>. </a:t>
            </a:r>
            <a:endParaRPr lang="tr-TR" b="1" dirty="0"/>
          </a:p>
          <a:p>
            <a:endParaRPr lang="tr-TR" b="1" dirty="0"/>
          </a:p>
          <a:p>
            <a:endParaRPr lang="tr-TR" dirty="0"/>
          </a:p>
          <a:p>
            <a:endParaRPr lang="tr-TR" dirty="0"/>
          </a:p>
        </p:txBody>
      </p:sp>
    </p:spTree>
    <p:extLst>
      <p:ext uri="{BB962C8B-B14F-4D97-AF65-F5344CB8AC3E}">
        <p14:creationId xmlns:p14="http://schemas.microsoft.com/office/powerpoint/2010/main" val="892406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 name="Rectangle 16">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8">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id="{1313EF17-E5D2-C441-B6AD-B32DF15E3D74}"/>
              </a:ext>
            </a:extLst>
          </p:cNvPr>
          <p:cNvSpPr>
            <a:spLocks noGrp="1"/>
          </p:cNvSpPr>
          <p:nvPr>
            <p:ph idx="1"/>
          </p:nvPr>
        </p:nvSpPr>
        <p:spPr>
          <a:xfrm>
            <a:off x="712023" y="930995"/>
            <a:ext cx="3650278" cy="5252773"/>
          </a:xfrm>
        </p:spPr>
        <p:txBody>
          <a:bodyPr>
            <a:normAutofit/>
          </a:bodyPr>
          <a:lstStyle/>
          <a:p>
            <a:r>
              <a:rPr lang="tr-TR" sz="1700" dirty="0" err="1"/>
              <a:t>Two</a:t>
            </a:r>
            <a:r>
              <a:rPr lang="tr-TR" sz="1700" dirty="0"/>
              <a:t> sterile </a:t>
            </a:r>
            <a:r>
              <a:rPr lang="tr-TR" sz="1700" dirty="0" err="1"/>
              <a:t>incisions</a:t>
            </a:r>
            <a:r>
              <a:rPr lang="tr-TR" sz="1700" dirty="0"/>
              <a:t> </a:t>
            </a:r>
            <a:r>
              <a:rPr lang="tr-TR" sz="1700" dirty="0" err="1"/>
              <a:t>measuring</a:t>
            </a:r>
            <a:r>
              <a:rPr lang="tr-TR" sz="1700" dirty="0"/>
              <a:t> </a:t>
            </a:r>
            <a:r>
              <a:rPr lang="tr-TR" sz="1700" dirty="0" err="1"/>
              <a:t>approximately</a:t>
            </a:r>
            <a:r>
              <a:rPr lang="tr-TR" sz="1700" dirty="0"/>
              <a:t> 1 cm </a:t>
            </a:r>
            <a:r>
              <a:rPr lang="tr-TR" sz="1700" dirty="0" err="1"/>
              <a:t>are</a:t>
            </a:r>
            <a:r>
              <a:rPr lang="tr-TR" sz="1700" dirty="0"/>
              <a:t> </a:t>
            </a:r>
            <a:r>
              <a:rPr lang="tr-TR" sz="1700" dirty="0" err="1"/>
              <a:t>made</a:t>
            </a:r>
            <a:r>
              <a:rPr lang="tr-TR" sz="1700" dirty="0"/>
              <a:t> in </a:t>
            </a:r>
            <a:r>
              <a:rPr lang="tr-TR" sz="1700" dirty="0" err="1"/>
              <a:t>the</a:t>
            </a:r>
            <a:r>
              <a:rPr lang="tr-TR" sz="1700" dirty="0"/>
              <a:t> skin. </a:t>
            </a:r>
          </a:p>
          <a:p>
            <a:r>
              <a:rPr lang="tr-TR" sz="1700" dirty="0" err="1"/>
              <a:t>It</a:t>
            </a:r>
            <a:r>
              <a:rPr lang="tr-TR" sz="1700" dirty="0"/>
              <a:t> is </a:t>
            </a:r>
            <a:r>
              <a:rPr lang="tr-TR" sz="1700" dirty="0" err="1"/>
              <a:t>ensured</a:t>
            </a:r>
            <a:r>
              <a:rPr lang="tr-TR" sz="1700" dirty="0"/>
              <a:t> </a:t>
            </a:r>
            <a:r>
              <a:rPr lang="tr-TR" sz="1700" dirty="0" err="1"/>
              <a:t>that</a:t>
            </a:r>
            <a:r>
              <a:rPr lang="tr-TR" sz="1700" dirty="0"/>
              <a:t> </a:t>
            </a:r>
            <a:r>
              <a:rPr lang="tr-TR" sz="1700" dirty="0" err="1"/>
              <a:t>one</a:t>
            </a:r>
            <a:r>
              <a:rPr lang="tr-TR" sz="1700" dirty="0"/>
              <a:t> of </a:t>
            </a:r>
            <a:r>
              <a:rPr lang="tr-TR" sz="1700" dirty="0" err="1"/>
              <a:t>them</a:t>
            </a:r>
            <a:r>
              <a:rPr lang="tr-TR" sz="1700" dirty="0"/>
              <a:t> is in </a:t>
            </a:r>
            <a:r>
              <a:rPr lang="tr-TR" sz="1700" dirty="0" err="1"/>
              <a:t>the</a:t>
            </a:r>
            <a:r>
              <a:rPr lang="tr-TR" sz="1700" dirty="0"/>
              <a:t> </a:t>
            </a:r>
            <a:r>
              <a:rPr lang="tr-TR" sz="1700" dirty="0" err="1"/>
              <a:t>lowest</a:t>
            </a:r>
            <a:r>
              <a:rPr lang="tr-TR" sz="1700" dirty="0"/>
              <a:t> </a:t>
            </a:r>
            <a:r>
              <a:rPr lang="tr-TR" sz="1700" dirty="0" err="1"/>
              <a:t>part</a:t>
            </a:r>
            <a:r>
              <a:rPr lang="tr-TR" sz="1700" dirty="0"/>
              <a:t> of </a:t>
            </a:r>
            <a:r>
              <a:rPr lang="tr-TR" sz="1700" dirty="0" err="1"/>
              <a:t>the</a:t>
            </a:r>
            <a:r>
              <a:rPr lang="tr-TR" sz="1700" dirty="0"/>
              <a:t> body </a:t>
            </a:r>
            <a:r>
              <a:rPr lang="tr-TR" sz="1700" dirty="0" err="1"/>
              <a:t>to</a:t>
            </a:r>
            <a:r>
              <a:rPr lang="tr-TR" sz="1700" dirty="0"/>
              <a:t> </a:t>
            </a:r>
            <a:r>
              <a:rPr lang="tr-TR" sz="1700" dirty="0" err="1"/>
              <a:t>facilitate</a:t>
            </a:r>
            <a:r>
              <a:rPr lang="tr-TR" sz="1700" dirty="0"/>
              <a:t> </a:t>
            </a:r>
            <a:r>
              <a:rPr lang="tr-TR" sz="1700" dirty="0" err="1"/>
              <a:t>the</a:t>
            </a:r>
            <a:r>
              <a:rPr lang="tr-TR" sz="1700" dirty="0"/>
              <a:t> </a:t>
            </a:r>
            <a:r>
              <a:rPr lang="tr-TR" sz="1700" dirty="0" err="1"/>
              <a:t>drainage</a:t>
            </a:r>
            <a:r>
              <a:rPr lang="tr-TR" sz="1700" dirty="0"/>
              <a:t> of </a:t>
            </a:r>
            <a:r>
              <a:rPr lang="tr-TR" sz="1700" dirty="0" err="1"/>
              <a:t>secretions</a:t>
            </a:r>
            <a:r>
              <a:rPr lang="tr-TR" sz="1700" dirty="0"/>
              <a:t>.</a:t>
            </a:r>
          </a:p>
          <a:p>
            <a:r>
              <a:rPr lang="tr-TR" sz="1700" dirty="0"/>
              <a:t> </a:t>
            </a:r>
            <a:r>
              <a:rPr lang="tr-TR" sz="1700" dirty="0" err="1"/>
              <a:t>Once</a:t>
            </a:r>
            <a:r>
              <a:rPr lang="tr-TR" sz="1700" dirty="0"/>
              <a:t> </a:t>
            </a:r>
            <a:r>
              <a:rPr lang="tr-TR" sz="1700" dirty="0" err="1"/>
              <a:t>the</a:t>
            </a:r>
            <a:r>
              <a:rPr lang="tr-TR" sz="1700" dirty="0"/>
              <a:t> </a:t>
            </a:r>
            <a:r>
              <a:rPr lang="tr-TR" sz="1700" dirty="0" err="1"/>
              <a:t>contents</a:t>
            </a:r>
            <a:r>
              <a:rPr lang="tr-TR" sz="1700" dirty="0"/>
              <a:t> has </a:t>
            </a:r>
            <a:r>
              <a:rPr lang="tr-TR" sz="1700" dirty="0" err="1"/>
              <a:t>been</a:t>
            </a:r>
            <a:r>
              <a:rPr lang="tr-TR" sz="1700" dirty="0"/>
              <a:t> </a:t>
            </a:r>
            <a:r>
              <a:rPr lang="tr-TR" sz="1700" dirty="0" err="1"/>
              <a:t>removed</a:t>
            </a:r>
            <a:r>
              <a:rPr lang="tr-TR" sz="1700" dirty="0"/>
              <a:t>, </a:t>
            </a:r>
            <a:r>
              <a:rPr lang="tr-TR" sz="1700" dirty="0" err="1"/>
              <a:t>forceps</a:t>
            </a:r>
            <a:r>
              <a:rPr lang="tr-TR" sz="1700" dirty="0"/>
              <a:t> </a:t>
            </a:r>
            <a:r>
              <a:rPr lang="tr-TR" sz="1700" dirty="0" err="1"/>
              <a:t>are</a:t>
            </a:r>
            <a:r>
              <a:rPr lang="tr-TR" sz="1700" dirty="0"/>
              <a:t> </a:t>
            </a:r>
            <a:r>
              <a:rPr lang="tr-TR" sz="1700" dirty="0" err="1"/>
              <a:t>inserted</a:t>
            </a:r>
            <a:r>
              <a:rPr lang="tr-TR" sz="1700" dirty="0"/>
              <a:t> </a:t>
            </a:r>
            <a:r>
              <a:rPr lang="tr-TR" sz="1700" dirty="0" err="1"/>
              <a:t>into</a:t>
            </a:r>
            <a:r>
              <a:rPr lang="tr-TR" sz="1700" dirty="0"/>
              <a:t> </a:t>
            </a:r>
            <a:r>
              <a:rPr lang="tr-TR" sz="1700" dirty="0" err="1"/>
              <a:t>the</a:t>
            </a:r>
            <a:r>
              <a:rPr lang="tr-TR" sz="1700" dirty="0"/>
              <a:t> </a:t>
            </a:r>
            <a:r>
              <a:rPr lang="tr-TR" sz="1700" dirty="0" err="1"/>
              <a:t>cavity</a:t>
            </a:r>
            <a:r>
              <a:rPr lang="tr-TR" sz="1700" dirty="0"/>
              <a:t> </a:t>
            </a:r>
            <a:r>
              <a:rPr lang="tr-TR" sz="1700" dirty="0" err="1"/>
              <a:t>to</a:t>
            </a:r>
            <a:r>
              <a:rPr lang="tr-TR" sz="1700" dirty="0"/>
              <a:t> break </a:t>
            </a:r>
            <a:r>
              <a:rPr lang="tr-TR" sz="1700" dirty="0" err="1"/>
              <a:t>up</a:t>
            </a:r>
            <a:r>
              <a:rPr lang="tr-TR" sz="1700" dirty="0"/>
              <a:t> </a:t>
            </a:r>
            <a:r>
              <a:rPr lang="tr-TR" sz="1700" dirty="0" err="1"/>
              <a:t>any</a:t>
            </a:r>
            <a:r>
              <a:rPr lang="tr-TR" sz="1700" dirty="0"/>
              <a:t> </a:t>
            </a:r>
            <a:r>
              <a:rPr lang="tr-TR" sz="1700" dirty="0" err="1"/>
              <a:t>trabeculae</a:t>
            </a:r>
            <a:r>
              <a:rPr lang="tr-TR" sz="1700" dirty="0"/>
              <a:t> </a:t>
            </a:r>
            <a:r>
              <a:rPr lang="tr-TR" sz="1700" dirty="0" err="1"/>
              <a:t>that</a:t>
            </a:r>
            <a:r>
              <a:rPr lang="tr-TR" sz="1700" dirty="0"/>
              <a:t> </a:t>
            </a:r>
            <a:r>
              <a:rPr lang="tr-TR" sz="1700" dirty="0" err="1"/>
              <a:t>may</a:t>
            </a:r>
            <a:r>
              <a:rPr lang="tr-TR" sz="1700" dirty="0"/>
              <a:t> be </a:t>
            </a:r>
            <a:r>
              <a:rPr lang="tr-TR" sz="1700" dirty="0" err="1"/>
              <a:t>there</a:t>
            </a:r>
            <a:r>
              <a:rPr lang="tr-TR" sz="1700" dirty="0"/>
              <a:t>, </a:t>
            </a:r>
            <a:r>
              <a:rPr lang="tr-TR" sz="1700" dirty="0" err="1"/>
              <a:t>and</a:t>
            </a:r>
            <a:r>
              <a:rPr lang="tr-TR" sz="1700" dirty="0"/>
              <a:t> </a:t>
            </a:r>
            <a:r>
              <a:rPr lang="tr-TR" sz="1700" dirty="0" err="1"/>
              <a:t>they</a:t>
            </a:r>
            <a:r>
              <a:rPr lang="tr-TR" sz="1700" dirty="0"/>
              <a:t> </a:t>
            </a:r>
            <a:r>
              <a:rPr lang="tr-TR" sz="1700" dirty="0" err="1"/>
              <a:t>are</a:t>
            </a:r>
            <a:r>
              <a:rPr lang="tr-TR" sz="1700" dirty="0"/>
              <a:t> </a:t>
            </a:r>
            <a:r>
              <a:rPr lang="tr-TR" sz="1700" dirty="0" err="1"/>
              <a:t>drawn</a:t>
            </a:r>
            <a:r>
              <a:rPr lang="tr-TR" sz="1700" dirty="0"/>
              <a:t> </a:t>
            </a:r>
            <a:r>
              <a:rPr lang="tr-TR" sz="1700" dirty="0" err="1"/>
              <a:t>out</a:t>
            </a:r>
            <a:r>
              <a:rPr lang="tr-TR" sz="1700" dirty="0"/>
              <a:t> </a:t>
            </a:r>
            <a:r>
              <a:rPr lang="tr-TR" sz="1700" dirty="0" err="1"/>
              <a:t>through</a:t>
            </a:r>
            <a:r>
              <a:rPr lang="tr-TR" sz="1700" dirty="0"/>
              <a:t> </a:t>
            </a:r>
            <a:r>
              <a:rPr lang="tr-TR" sz="1700" dirty="0" err="1"/>
              <a:t>the</a:t>
            </a:r>
            <a:r>
              <a:rPr lang="tr-TR" sz="1700" dirty="0"/>
              <a:t> </a:t>
            </a:r>
            <a:r>
              <a:rPr lang="tr-TR" sz="1700" dirty="0" err="1"/>
              <a:t>other</a:t>
            </a:r>
            <a:r>
              <a:rPr lang="tr-TR" sz="1700" dirty="0"/>
              <a:t> </a:t>
            </a:r>
            <a:r>
              <a:rPr lang="tr-TR" sz="1700" dirty="0" err="1"/>
              <a:t>incision</a:t>
            </a:r>
            <a:r>
              <a:rPr lang="tr-TR" sz="1700" dirty="0"/>
              <a:t> </a:t>
            </a:r>
            <a:r>
              <a:rPr lang="tr-TR" sz="1700" dirty="0" err="1"/>
              <a:t>to</a:t>
            </a:r>
            <a:r>
              <a:rPr lang="tr-TR" sz="1700" dirty="0"/>
              <a:t> insert </a:t>
            </a:r>
            <a:r>
              <a:rPr lang="tr-TR" sz="1700" dirty="0" err="1"/>
              <a:t>the</a:t>
            </a:r>
            <a:r>
              <a:rPr lang="tr-TR" sz="1700" dirty="0"/>
              <a:t> </a:t>
            </a:r>
            <a:r>
              <a:rPr lang="tr-TR" sz="1700" dirty="0" err="1"/>
              <a:t>drain</a:t>
            </a:r>
            <a:r>
              <a:rPr lang="tr-TR" sz="1700" dirty="0"/>
              <a:t>. </a:t>
            </a:r>
          </a:p>
          <a:p>
            <a:endParaRPr lang="tr-TR" sz="1700" dirty="0"/>
          </a:p>
        </p:txBody>
      </p:sp>
      <p:pic>
        <p:nvPicPr>
          <p:cNvPr id="5" name="Resim 4" descr="oturma, tablo, yeşil, yiyecek içeren bir resim&#10;&#10;Açıklama otomatik olarak oluşturuldu">
            <a:extLst>
              <a:ext uri="{FF2B5EF4-FFF2-40B4-BE49-F238E27FC236}">
                <a16:creationId xmlns:a16="http://schemas.microsoft.com/office/drawing/2014/main" id="{5A23A785-D44C-3743-9D23-7748C97F6E56}"/>
              </a:ext>
            </a:extLst>
          </p:cNvPr>
          <p:cNvPicPr>
            <a:picLocks noChangeAspect="1"/>
          </p:cNvPicPr>
          <p:nvPr/>
        </p:nvPicPr>
        <p:blipFill rotWithShape="1">
          <a:blip r:embed="rId2"/>
          <a:srcRect l="22226" r="6260" b="1"/>
          <a:stretch/>
        </p:blipFill>
        <p:spPr>
          <a:xfrm>
            <a:off x="5195555" y="640080"/>
            <a:ext cx="5801553" cy="5252773"/>
          </a:xfrm>
          <a:prstGeom prst="rect">
            <a:avLst/>
          </a:prstGeom>
        </p:spPr>
      </p:pic>
      <p:sp>
        <p:nvSpPr>
          <p:cNvPr id="53"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855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id="{80E3C5D3-3406-9643-A748-7AA34C506E03}"/>
              </a:ext>
            </a:extLst>
          </p:cNvPr>
          <p:cNvSpPr>
            <a:spLocks noGrp="1"/>
          </p:cNvSpPr>
          <p:nvPr>
            <p:ph idx="1"/>
          </p:nvPr>
        </p:nvSpPr>
        <p:spPr>
          <a:xfrm>
            <a:off x="649225" y="2133600"/>
            <a:ext cx="3650278" cy="3759253"/>
          </a:xfrm>
        </p:spPr>
        <p:txBody>
          <a:bodyPr>
            <a:normAutofit/>
          </a:bodyPr>
          <a:lstStyle/>
          <a:p>
            <a:r>
              <a:rPr lang="tr-TR" dirty="0" err="1"/>
              <a:t>Secure</a:t>
            </a:r>
            <a:r>
              <a:rPr lang="tr-TR" dirty="0"/>
              <a:t> </a:t>
            </a:r>
            <a:r>
              <a:rPr lang="tr-TR" dirty="0" err="1"/>
              <a:t>the</a:t>
            </a:r>
            <a:r>
              <a:rPr lang="tr-TR" dirty="0"/>
              <a:t> </a:t>
            </a:r>
            <a:r>
              <a:rPr lang="tr-TR" dirty="0" err="1"/>
              <a:t>end</a:t>
            </a:r>
            <a:r>
              <a:rPr lang="tr-TR" dirty="0"/>
              <a:t> of </a:t>
            </a:r>
            <a:r>
              <a:rPr lang="tr-TR" dirty="0" err="1"/>
              <a:t>the</a:t>
            </a:r>
            <a:r>
              <a:rPr lang="tr-TR" dirty="0"/>
              <a:t> </a:t>
            </a:r>
            <a:r>
              <a:rPr lang="tr-TR" dirty="0" err="1"/>
              <a:t>drain</a:t>
            </a:r>
            <a:r>
              <a:rPr lang="tr-TR" dirty="0"/>
              <a:t> </a:t>
            </a:r>
            <a:r>
              <a:rPr lang="tr-TR" dirty="0" err="1"/>
              <a:t>with</a:t>
            </a:r>
            <a:r>
              <a:rPr lang="tr-TR" dirty="0"/>
              <a:t> </a:t>
            </a:r>
            <a:r>
              <a:rPr lang="tr-TR" dirty="0" err="1"/>
              <a:t>the</a:t>
            </a:r>
            <a:r>
              <a:rPr lang="tr-TR" dirty="0"/>
              <a:t> </a:t>
            </a:r>
            <a:r>
              <a:rPr lang="tr-TR" dirty="0" err="1"/>
              <a:t>tips</a:t>
            </a:r>
            <a:r>
              <a:rPr lang="tr-TR" dirty="0"/>
              <a:t> of </a:t>
            </a:r>
            <a:r>
              <a:rPr lang="tr-TR" dirty="0" err="1"/>
              <a:t>forceps</a:t>
            </a:r>
            <a:r>
              <a:rPr lang="tr-TR" dirty="0"/>
              <a:t> </a:t>
            </a:r>
            <a:r>
              <a:rPr lang="tr-TR" dirty="0" err="1"/>
              <a:t>and</a:t>
            </a:r>
            <a:r>
              <a:rPr lang="tr-TR" dirty="0"/>
              <a:t> </a:t>
            </a:r>
            <a:r>
              <a:rPr lang="tr-TR" dirty="0" err="1"/>
              <a:t>draw</a:t>
            </a:r>
            <a:r>
              <a:rPr lang="tr-TR" dirty="0"/>
              <a:t> it </a:t>
            </a:r>
            <a:r>
              <a:rPr lang="tr-TR" dirty="0" err="1"/>
              <a:t>out</a:t>
            </a:r>
            <a:r>
              <a:rPr lang="tr-TR" dirty="0"/>
              <a:t> </a:t>
            </a:r>
            <a:r>
              <a:rPr lang="tr-TR" dirty="0" err="1"/>
              <a:t>through</a:t>
            </a:r>
            <a:r>
              <a:rPr lang="tr-TR" dirty="0"/>
              <a:t> </a:t>
            </a:r>
            <a:r>
              <a:rPr lang="tr-TR" dirty="0" err="1"/>
              <a:t>the</a:t>
            </a:r>
            <a:r>
              <a:rPr lang="tr-TR" dirty="0"/>
              <a:t> </a:t>
            </a:r>
            <a:r>
              <a:rPr lang="tr-TR" dirty="0" err="1"/>
              <a:t>other</a:t>
            </a:r>
            <a:r>
              <a:rPr lang="tr-TR" dirty="0"/>
              <a:t> </a:t>
            </a:r>
            <a:r>
              <a:rPr lang="tr-TR" dirty="0" err="1"/>
              <a:t>incision</a:t>
            </a:r>
            <a:r>
              <a:rPr lang="tr-TR" dirty="0"/>
              <a:t> </a:t>
            </a:r>
          </a:p>
          <a:p>
            <a:endParaRPr lang="tr-TR" dirty="0"/>
          </a:p>
        </p:txBody>
      </p:sp>
      <p:pic>
        <p:nvPicPr>
          <p:cNvPr id="5" name="Resim 4" descr="fotoğraf, adam, kedi, oturma içeren bir resim&#10;&#10;Açıklama otomatik olarak oluşturuldu">
            <a:extLst>
              <a:ext uri="{FF2B5EF4-FFF2-40B4-BE49-F238E27FC236}">
                <a16:creationId xmlns:a16="http://schemas.microsoft.com/office/drawing/2014/main" id="{C4E44F58-8559-774B-B2BB-CF0F7C6294F3}"/>
              </a:ext>
            </a:extLst>
          </p:cNvPr>
          <p:cNvPicPr>
            <a:picLocks noChangeAspect="1"/>
          </p:cNvPicPr>
          <p:nvPr/>
        </p:nvPicPr>
        <p:blipFill>
          <a:blip r:embed="rId2"/>
          <a:stretch>
            <a:fillRect/>
          </a:stretch>
        </p:blipFill>
        <p:spPr>
          <a:xfrm>
            <a:off x="4619543" y="1015246"/>
            <a:ext cx="6953577" cy="4502441"/>
          </a:xfrm>
          <a:prstGeom prst="rect">
            <a:avLst/>
          </a:prstGeom>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62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id="{F34D4E8B-1AF6-C84F-99B1-6B8A69054B71}"/>
              </a:ext>
            </a:extLst>
          </p:cNvPr>
          <p:cNvSpPr>
            <a:spLocks noGrp="1"/>
          </p:cNvSpPr>
          <p:nvPr>
            <p:ph idx="1"/>
          </p:nvPr>
        </p:nvSpPr>
        <p:spPr>
          <a:xfrm>
            <a:off x="618880" y="1216747"/>
            <a:ext cx="3650278" cy="3759253"/>
          </a:xfrm>
        </p:spPr>
        <p:txBody>
          <a:bodyPr>
            <a:normAutofit/>
          </a:bodyPr>
          <a:lstStyle/>
          <a:p>
            <a:r>
              <a:rPr lang="tr-TR" dirty="0" err="1"/>
              <a:t>Example</a:t>
            </a:r>
            <a:r>
              <a:rPr lang="tr-TR" dirty="0"/>
              <a:t> in </a:t>
            </a:r>
            <a:r>
              <a:rPr lang="tr-TR" dirty="0" err="1"/>
              <a:t>which</a:t>
            </a:r>
            <a:r>
              <a:rPr lang="tr-TR" dirty="0"/>
              <a:t> </a:t>
            </a:r>
            <a:r>
              <a:rPr lang="tr-TR" dirty="0" err="1"/>
              <a:t>the</a:t>
            </a:r>
            <a:r>
              <a:rPr lang="tr-TR" dirty="0"/>
              <a:t> </a:t>
            </a:r>
            <a:r>
              <a:rPr lang="tr-TR" dirty="0" err="1"/>
              <a:t>two</a:t>
            </a:r>
            <a:r>
              <a:rPr lang="tr-TR" dirty="0"/>
              <a:t> </a:t>
            </a:r>
            <a:r>
              <a:rPr lang="tr-TR" dirty="0" err="1"/>
              <a:t>ends</a:t>
            </a:r>
            <a:r>
              <a:rPr lang="tr-TR" dirty="0"/>
              <a:t> of </a:t>
            </a:r>
            <a:r>
              <a:rPr lang="tr-TR" dirty="0" err="1"/>
              <a:t>the</a:t>
            </a:r>
            <a:r>
              <a:rPr lang="tr-TR" dirty="0"/>
              <a:t> </a:t>
            </a:r>
            <a:r>
              <a:rPr lang="tr-TR" dirty="0" err="1"/>
              <a:t>drain</a:t>
            </a:r>
            <a:r>
              <a:rPr lang="tr-TR" dirty="0"/>
              <a:t> </a:t>
            </a:r>
            <a:r>
              <a:rPr lang="tr-TR" dirty="0" err="1"/>
              <a:t>have</a:t>
            </a:r>
            <a:r>
              <a:rPr lang="tr-TR" dirty="0"/>
              <a:t> </a:t>
            </a:r>
            <a:r>
              <a:rPr lang="tr-TR" dirty="0" err="1"/>
              <a:t>been</a:t>
            </a:r>
            <a:r>
              <a:rPr lang="tr-TR" dirty="0"/>
              <a:t> </a:t>
            </a:r>
            <a:r>
              <a:rPr lang="tr-TR" dirty="0" err="1"/>
              <a:t>secured</a:t>
            </a:r>
            <a:r>
              <a:rPr lang="tr-TR" dirty="0"/>
              <a:t> </a:t>
            </a:r>
            <a:r>
              <a:rPr lang="tr-TR" dirty="0" err="1"/>
              <a:t>to</a:t>
            </a:r>
            <a:r>
              <a:rPr lang="tr-TR" dirty="0"/>
              <a:t> </a:t>
            </a:r>
            <a:r>
              <a:rPr lang="tr-TR" dirty="0" err="1"/>
              <a:t>each</a:t>
            </a:r>
            <a:r>
              <a:rPr lang="tr-TR" dirty="0"/>
              <a:t> </a:t>
            </a:r>
            <a:r>
              <a:rPr lang="tr-TR" dirty="0" err="1"/>
              <a:t>other</a:t>
            </a:r>
            <a:r>
              <a:rPr lang="tr-TR" dirty="0"/>
              <a:t> </a:t>
            </a:r>
            <a:r>
              <a:rPr lang="tr-TR" dirty="0" err="1"/>
              <a:t>with</a:t>
            </a:r>
            <a:r>
              <a:rPr lang="tr-TR" dirty="0"/>
              <a:t> a </a:t>
            </a:r>
            <a:r>
              <a:rPr lang="tr-TR" dirty="0" err="1"/>
              <a:t>simple</a:t>
            </a:r>
            <a:r>
              <a:rPr lang="tr-TR" dirty="0"/>
              <a:t> </a:t>
            </a:r>
            <a:r>
              <a:rPr lang="tr-TR" dirty="0" err="1"/>
              <a:t>stitch</a:t>
            </a:r>
            <a:r>
              <a:rPr lang="tr-TR" dirty="0"/>
              <a:t>.</a:t>
            </a:r>
          </a:p>
          <a:p>
            <a:r>
              <a:rPr lang="tr-TR" dirty="0"/>
              <a:t> </a:t>
            </a:r>
            <a:r>
              <a:rPr lang="tr-TR" dirty="0" err="1"/>
              <a:t>It</a:t>
            </a:r>
            <a:r>
              <a:rPr lang="tr-TR" dirty="0"/>
              <a:t> </a:t>
            </a:r>
            <a:r>
              <a:rPr lang="tr-TR" dirty="0" err="1"/>
              <a:t>should</a:t>
            </a:r>
            <a:r>
              <a:rPr lang="tr-TR" dirty="0"/>
              <a:t> be </a:t>
            </a:r>
            <a:r>
              <a:rPr lang="tr-TR" dirty="0" err="1"/>
              <a:t>covered</a:t>
            </a:r>
            <a:r>
              <a:rPr lang="tr-TR" dirty="0"/>
              <a:t> </a:t>
            </a:r>
            <a:r>
              <a:rPr lang="tr-TR" dirty="0" err="1"/>
              <a:t>with</a:t>
            </a:r>
            <a:r>
              <a:rPr lang="tr-TR" dirty="0"/>
              <a:t> a </a:t>
            </a:r>
            <a:r>
              <a:rPr lang="tr-TR" dirty="0" err="1"/>
              <a:t>dressing</a:t>
            </a:r>
            <a:r>
              <a:rPr lang="tr-TR" dirty="0"/>
              <a:t> </a:t>
            </a:r>
            <a:r>
              <a:rPr lang="tr-TR" dirty="0" err="1"/>
              <a:t>that</a:t>
            </a:r>
            <a:r>
              <a:rPr lang="tr-TR" dirty="0"/>
              <a:t> is </a:t>
            </a:r>
            <a:r>
              <a:rPr lang="tr-TR" dirty="0" err="1"/>
              <a:t>changed</a:t>
            </a:r>
            <a:r>
              <a:rPr lang="tr-TR" dirty="0"/>
              <a:t> </a:t>
            </a:r>
            <a:r>
              <a:rPr lang="tr-TR" dirty="0" err="1"/>
              <a:t>regularly</a:t>
            </a:r>
            <a:r>
              <a:rPr lang="tr-TR" dirty="0"/>
              <a:t> </a:t>
            </a:r>
            <a:r>
              <a:rPr lang="tr-TR" dirty="0" err="1"/>
              <a:t>to</a:t>
            </a:r>
            <a:r>
              <a:rPr lang="tr-TR" dirty="0"/>
              <a:t> </a:t>
            </a:r>
            <a:r>
              <a:rPr lang="tr-TR" dirty="0" err="1"/>
              <a:t>avoid</a:t>
            </a:r>
            <a:r>
              <a:rPr lang="tr-TR" dirty="0"/>
              <a:t> </a:t>
            </a:r>
            <a:r>
              <a:rPr lang="tr-TR" dirty="0" err="1"/>
              <a:t>excessive</a:t>
            </a:r>
            <a:r>
              <a:rPr lang="tr-TR" dirty="0"/>
              <a:t> </a:t>
            </a:r>
            <a:r>
              <a:rPr lang="tr-TR" dirty="0" err="1"/>
              <a:t>moisture</a:t>
            </a:r>
            <a:r>
              <a:rPr lang="tr-TR" dirty="0"/>
              <a:t> in </a:t>
            </a:r>
            <a:r>
              <a:rPr lang="tr-TR" dirty="0" err="1"/>
              <a:t>the</a:t>
            </a:r>
            <a:r>
              <a:rPr lang="tr-TR" dirty="0"/>
              <a:t> </a:t>
            </a:r>
            <a:r>
              <a:rPr lang="tr-TR" dirty="0" err="1"/>
              <a:t>wound</a:t>
            </a:r>
            <a:r>
              <a:rPr lang="tr-TR" dirty="0"/>
              <a:t> </a:t>
            </a:r>
            <a:r>
              <a:rPr lang="tr-TR" dirty="0" err="1"/>
              <a:t>and</a:t>
            </a:r>
            <a:r>
              <a:rPr lang="tr-TR" dirty="0"/>
              <a:t> </a:t>
            </a:r>
            <a:r>
              <a:rPr lang="tr-TR" dirty="0" err="1"/>
              <a:t>accumulation</a:t>
            </a:r>
            <a:r>
              <a:rPr lang="tr-TR" dirty="0"/>
              <a:t> of </a:t>
            </a:r>
            <a:r>
              <a:rPr lang="tr-TR" dirty="0" err="1"/>
              <a:t>fluids</a:t>
            </a:r>
            <a:r>
              <a:rPr lang="tr-TR" dirty="0"/>
              <a:t> </a:t>
            </a:r>
            <a:r>
              <a:rPr lang="tr-TR" dirty="0" err="1"/>
              <a:t>that</a:t>
            </a:r>
            <a:r>
              <a:rPr lang="tr-TR" dirty="0"/>
              <a:t> </a:t>
            </a:r>
            <a:r>
              <a:rPr lang="tr-TR" dirty="0" err="1"/>
              <a:t>increase</a:t>
            </a:r>
            <a:r>
              <a:rPr lang="tr-TR" dirty="0"/>
              <a:t> </a:t>
            </a:r>
            <a:r>
              <a:rPr lang="tr-TR" dirty="0" err="1"/>
              <a:t>the</a:t>
            </a:r>
            <a:r>
              <a:rPr lang="tr-TR" dirty="0"/>
              <a:t> risk of </a:t>
            </a:r>
            <a:r>
              <a:rPr lang="tr-TR" dirty="0" err="1"/>
              <a:t>infection</a:t>
            </a:r>
            <a:r>
              <a:rPr lang="tr-TR" dirty="0"/>
              <a:t>. </a:t>
            </a:r>
          </a:p>
          <a:p>
            <a:endParaRPr lang="tr-TR" dirty="0"/>
          </a:p>
        </p:txBody>
      </p:sp>
      <p:pic>
        <p:nvPicPr>
          <p:cNvPr id="5" name="Resim 4" descr="iç mekan, oturma, küçük, cep telefonu içeren bir resim&#10;&#10;Açıklama otomatik olarak oluşturuldu">
            <a:extLst>
              <a:ext uri="{FF2B5EF4-FFF2-40B4-BE49-F238E27FC236}">
                <a16:creationId xmlns:a16="http://schemas.microsoft.com/office/drawing/2014/main" id="{674269B4-270B-294F-B14C-B2F2BA1DBCB1}"/>
              </a:ext>
            </a:extLst>
          </p:cNvPr>
          <p:cNvPicPr>
            <a:picLocks noChangeAspect="1"/>
          </p:cNvPicPr>
          <p:nvPr/>
        </p:nvPicPr>
        <p:blipFill>
          <a:blip r:embed="rId2"/>
          <a:stretch>
            <a:fillRect/>
          </a:stretch>
        </p:blipFill>
        <p:spPr>
          <a:xfrm>
            <a:off x="4619543" y="1015246"/>
            <a:ext cx="6953577" cy="4502441"/>
          </a:xfrm>
          <a:prstGeom prst="rect">
            <a:avLst/>
          </a:prstGeom>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410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0F0016-8DD9-A345-A8B9-9A31B27A4993}"/>
              </a:ext>
            </a:extLst>
          </p:cNvPr>
          <p:cNvSpPr>
            <a:spLocks noGrp="1"/>
          </p:cNvSpPr>
          <p:nvPr>
            <p:ph type="title"/>
          </p:nvPr>
        </p:nvSpPr>
        <p:spPr/>
        <p:txBody>
          <a:bodyPr/>
          <a:lstStyle/>
          <a:p>
            <a:r>
              <a:rPr lang="tr-TR" dirty="0" err="1"/>
              <a:t>Peritoneal</a:t>
            </a:r>
            <a:r>
              <a:rPr lang="tr-TR" dirty="0"/>
              <a:t> </a:t>
            </a:r>
            <a:r>
              <a:rPr lang="tr-TR" dirty="0" err="1"/>
              <a:t>drain</a:t>
            </a:r>
            <a:r>
              <a:rPr lang="tr-TR" dirty="0"/>
              <a:t> </a:t>
            </a:r>
            <a:br>
              <a:rPr lang="tr-TR" dirty="0"/>
            </a:br>
            <a:endParaRPr lang="tr-TR" dirty="0"/>
          </a:p>
        </p:txBody>
      </p:sp>
      <p:sp>
        <p:nvSpPr>
          <p:cNvPr id="3" name="İçerik Yer Tutucusu 2">
            <a:extLst>
              <a:ext uri="{FF2B5EF4-FFF2-40B4-BE49-F238E27FC236}">
                <a16:creationId xmlns:a16="http://schemas.microsoft.com/office/drawing/2014/main" id="{6FE40B5C-C08C-9242-A516-DE96D38A7C82}"/>
              </a:ext>
            </a:extLst>
          </p:cNvPr>
          <p:cNvSpPr>
            <a:spLocks noGrp="1"/>
          </p:cNvSpPr>
          <p:nvPr>
            <p:ph idx="1"/>
          </p:nvPr>
        </p:nvSpPr>
        <p:spPr/>
        <p:txBody>
          <a:bodyPr/>
          <a:lstStyle/>
          <a:p>
            <a:r>
              <a:rPr lang="tr-TR" dirty="0" err="1"/>
              <a:t>This</a:t>
            </a:r>
            <a:r>
              <a:rPr lang="tr-TR" dirty="0"/>
              <a:t> can be </a:t>
            </a:r>
            <a:r>
              <a:rPr lang="tr-TR" dirty="0" err="1"/>
              <a:t>used</a:t>
            </a:r>
            <a:r>
              <a:rPr lang="tr-TR" dirty="0"/>
              <a:t> in </a:t>
            </a:r>
            <a:r>
              <a:rPr lang="tr-TR" dirty="0" err="1"/>
              <a:t>peritoneal</a:t>
            </a:r>
            <a:r>
              <a:rPr lang="tr-TR" dirty="0"/>
              <a:t> </a:t>
            </a:r>
            <a:r>
              <a:rPr lang="tr-TR" dirty="0" err="1"/>
              <a:t>effusions</a:t>
            </a:r>
            <a:r>
              <a:rPr lang="tr-TR" dirty="0"/>
              <a:t> </a:t>
            </a:r>
            <a:r>
              <a:rPr lang="tr-TR" dirty="0" err="1"/>
              <a:t>and</a:t>
            </a:r>
            <a:r>
              <a:rPr lang="tr-TR" dirty="0"/>
              <a:t> </a:t>
            </a:r>
            <a:r>
              <a:rPr lang="tr-TR" dirty="0" err="1"/>
              <a:t>peritonitis</a:t>
            </a:r>
            <a:r>
              <a:rPr lang="tr-TR" dirty="0"/>
              <a:t>, </a:t>
            </a:r>
            <a:r>
              <a:rPr lang="tr-TR" dirty="0" err="1"/>
              <a:t>and</a:t>
            </a:r>
            <a:r>
              <a:rPr lang="tr-TR" dirty="0"/>
              <a:t> in </a:t>
            </a:r>
            <a:r>
              <a:rPr lang="tr-TR" dirty="0" err="1"/>
              <a:t>pa</a:t>
            </a:r>
            <a:r>
              <a:rPr lang="tr-TR" dirty="0"/>
              <a:t>- </a:t>
            </a:r>
            <a:r>
              <a:rPr lang="tr-TR" dirty="0" err="1"/>
              <a:t>tients</a:t>
            </a:r>
            <a:r>
              <a:rPr lang="tr-TR" dirty="0"/>
              <a:t> </a:t>
            </a:r>
            <a:r>
              <a:rPr lang="tr-TR" dirty="0" err="1"/>
              <a:t>with</a:t>
            </a:r>
            <a:r>
              <a:rPr lang="tr-TR" dirty="0"/>
              <a:t> </a:t>
            </a:r>
            <a:r>
              <a:rPr lang="tr-TR" dirty="0" err="1"/>
              <a:t>renal</a:t>
            </a:r>
            <a:r>
              <a:rPr lang="tr-TR" dirty="0"/>
              <a:t> </a:t>
            </a:r>
            <a:r>
              <a:rPr lang="tr-TR" dirty="0" err="1"/>
              <a:t>failure</a:t>
            </a:r>
            <a:r>
              <a:rPr lang="tr-TR" dirty="0"/>
              <a:t> </a:t>
            </a:r>
            <a:r>
              <a:rPr lang="tr-TR" dirty="0" err="1"/>
              <a:t>requiring</a:t>
            </a:r>
            <a:r>
              <a:rPr lang="tr-TR" dirty="0"/>
              <a:t> </a:t>
            </a:r>
            <a:r>
              <a:rPr lang="tr-TR" dirty="0" err="1"/>
              <a:t>peritoneal</a:t>
            </a:r>
            <a:r>
              <a:rPr lang="tr-TR" dirty="0"/>
              <a:t> </a:t>
            </a:r>
            <a:r>
              <a:rPr lang="tr-TR" dirty="0" err="1"/>
              <a:t>dialysis</a:t>
            </a:r>
            <a:r>
              <a:rPr lang="tr-TR" dirty="0"/>
              <a:t>.</a:t>
            </a:r>
          </a:p>
          <a:p>
            <a:r>
              <a:rPr lang="tr-TR" dirty="0"/>
              <a:t> </a:t>
            </a:r>
            <a:r>
              <a:rPr lang="tr-TR" dirty="0" err="1"/>
              <a:t>It</a:t>
            </a:r>
            <a:r>
              <a:rPr lang="tr-TR" dirty="0"/>
              <a:t> </a:t>
            </a:r>
            <a:r>
              <a:rPr lang="tr-TR" dirty="0" err="1"/>
              <a:t>consists</a:t>
            </a:r>
            <a:r>
              <a:rPr lang="tr-TR" dirty="0"/>
              <a:t> of a </a:t>
            </a:r>
            <a:r>
              <a:rPr lang="tr-TR" dirty="0" err="1"/>
              <a:t>flexible</a:t>
            </a:r>
            <a:r>
              <a:rPr lang="tr-TR" dirty="0"/>
              <a:t> </a:t>
            </a:r>
            <a:r>
              <a:rPr lang="tr-TR" dirty="0" err="1"/>
              <a:t>tube</a:t>
            </a:r>
            <a:r>
              <a:rPr lang="tr-TR" dirty="0"/>
              <a:t> </a:t>
            </a:r>
            <a:r>
              <a:rPr lang="tr-TR" dirty="0" err="1"/>
              <a:t>with</a:t>
            </a:r>
            <a:r>
              <a:rPr lang="tr-TR" dirty="0"/>
              <a:t> </a:t>
            </a:r>
            <a:r>
              <a:rPr lang="tr-TR" dirty="0" err="1"/>
              <a:t>rigid</a:t>
            </a:r>
            <a:r>
              <a:rPr lang="tr-TR" dirty="0"/>
              <a:t> </a:t>
            </a:r>
            <a:r>
              <a:rPr lang="tr-TR" dirty="0" err="1"/>
              <a:t>walls</a:t>
            </a:r>
            <a:r>
              <a:rPr lang="tr-TR" dirty="0"/>
              <a:t> </a:t>
            </a:r>
            <a:r>
              <a:rPr lang="tr-TR" dirty="0" err="1"/>
              <a:t>and</a:t>
            </a:r>
            <a:r>
              <a:rPr lang="tr-TR" dirty="0"/>
              <a:t> </a:t>
            </a:r>
            <a:r>
              <a:rPr lang="tr-TR" dirty="0" err="1"/>
              <a:t>multiple</a:t>
            </a:r>
            <a:r>
              <a:rPr lang="tr-TR" dirty="0"/>
              <a:t> </a:t>
            </a:r>
            <a:r>
              <a:rPr lang="tr-TR" dirty="0" err="1"/>
              <a:t>perforations</a:t>
            </a:r>
            <a:r>
              <a:rPr lang="tr-TR" dirty="0"/>
              <a:t> on </a:t>
            </a:r>
            <a:r>
              <a:rPr lang="tr-TR" dirty="0" err="1"/>
              <a:t>the</a:t>
            </a:r>
            <a:r>
              <a:rPr lang="tr-TR" dirty="0"/>
              <a:t> </a:t>
            </a:r>
            <a:r>
              <a:rPr lang="tr-TR" dirty="0" err="1"/>
              <a:t>sides</a:t>
            </a:r>
            <a:r>
              <a:rPr lang="tr-TR" dirty="0"/>
              <a:t> </a:t>
            </a:r>
            <a:r>
              <a:rPr lang="tr-TR" dirty="0" err="1"/>
              <a:t>to</a:t>
            </a:r>
            <a:r>
              <a:rPr lang="tr-TR" dirty="0"/>
              <a:t> </a:t>
            </a:r>
            <a:r>
              <a:rPr lang="tr-TR" dirty="0" err="1"/>
              <a:t>prevent</a:t>
            </a:r>
            <a:r>
              <a:rPr lang="tr-TR" dirty="0"/>
              <a:t> </a:t>
            </a:r>
            <a:r>
              <a:rPr lang="tr-TR" dirty="0" err="1"/>
              <a:t>possible</a:t>
            </a:r>
            <a:r>
              <a:rPr lang="tr-TR" dirty="0"/>
              <a:t> </a:t>
            </a:r>
            <a:r>
              <a:rPr lang="tr-TR" dirty="0" err="1"/>
              <a:t>obstructions</a:t>
            </a:r>
            <a:r>
              <a:rPr lang="tr-TR" dirty="0"/>
              <a:t>. </a:t>
            </a:r>
          </a:p>
          <a:p>
            <a:r>
              <a:rPr lang="tr-TR" dirty="0" err="1"/>
              <a:t>It</a:t>
            </a:r>
            <a:r>
              <a:rPr lang="tr-TR" dirty="0"/>
              <a:t> is </a:t>
            </a:r>
            <a:r>
              <a:rPr lang="tr-TR" dirty="0" err="1"/>
              <a:t>inserted</a:t>
            </a:r>
            <a:r>
              <a:rPr lang="tr-TR" dirty="0"/>
              <a:t> </a:t>
            </a:r>
            <a:r>
              <a:rPr lang="tr-TR" dirty="0" err="1"/>
              <a:t>with</a:t>
            </a:r>
            <a:r>
              <a:rPr lang="tr-TR" dirty="0"/>
              <a:t> a </a:t>
            </a:r>
            <a:r>
              <a:rPr lang="tr-TR" dirty="0" err="1"/>
              <a:t>trocar</a:t>
            </a:r>
            <a:r>
              <a:rPr lang="tr-TR" dirty="0"/>
              <a:t> </a:t>
            </a:r>
            <a:r>
              <a:rPr lang="tr-TR" dirty="0" err="1"/>
              <a:t>that</a:t>
            </a:r>
            <a:r>
              <a:rPr lang="tr-TR" dirty="0"/>
              <a:t> is </a:t>
            </a:r>
            <a:r>
              <a:rPr lang="tr-TR" dirty="0" err="1"/>
              <a:t>used</a:t>
            </a:r>
            <a:r>
              <a:rPr lang="tr-TR" dirty="0"/>
              <a:t> </a:t>
            </a:r>
            <a:r>
              <a:rPr lang="tr-TR" dirty="0" err="1"/>
              <a:t>to</a:t>
            </a:r>
            <a:r>
              <a:rPr lang="tr-TR" dirty="0"/>
              <a:t> </a:t>
            </a:r>
            <a:r>
              <a:rPr lang="tr-TR" dirty="0" err="1"/>
              <a:t>perforate</a:t>
            </a:r>
            <a:r>
              <a:rPr lang="tr-TR" dirty="0"/>
              <a:t> </a:t>
            </a:r>
            <a:r>
              <a:rPr lang="tr-TR" dirty="0" err="1"/>
              <a:t>the</a:t>
            </a:r>
            <a:r>
              <a:rPr lang="tr-TR" dirty="0"/>
              <a:t> </a:t>
            </a:r>
            <a:r>
              <a:rPr lang="tr-TR" dirty="0" err="1"/>
              <a:t>abdominal</a:t>
            </a:r>
            <a:r>
              <a:rPr lang="tr-TR" dirty="0"/>
              <a:t> </a:t>
            </a:r>
            <a:r>
              <a:rPr lang="tr-TR" dirty="0" err="1"/>
              <a:t>wall</a:t>
            </a:r>
            <a:r>
              <a:rPr lang="tr-TR" dirty="0"/>
              <a:t>.</a:t>
            </a:r>
          </a:p>
          <a:p>
            <a:r>
              <a:rPr lang="tr-TR" dirty="0"/>
              <a:t> </a:t>
            </a:r>
            <a:r>
              <a:rPr lang="tr-TR" dirty="0" err="1"/>
              <a:t>The</a:t>
            </a:r>
            <a:r>
              <a:rPr lang="tr-TR" dirty="0"/>
              <a:t> </a:t>
            </a:r>
            <a:r>
              <a:rPr lang="tr-TR" dirty="0" err="1"/>
              <a:t>drainage</a:t>
            </a:r>
            <a:r>
              <a:rPr lang="tr-TR" dirty="0"/>
              <a:t> </a:t>
            </a:r>
            <a:r>
              <a:rPr lang="tr-TR" dirty="0" err="1"/>
              <a:t>tube</a:t>
            </a:r>
            <a:r>
              <a:rPr lang="tr-TR" dirty="0"/>
              <a:t> is </a:t>
            </a:r>
            <a:r>
              <a:rPr lang="tr-TR" dirty="0" err="1"/>
              <a:t>connected</a:t>
            </a:r>
            <a:r>
              <a:rPr lang="tr-TR" dirty="0"/>
              <a:t> </a:t>
            </a:r>
            <a:r>
              <a:rPr lang="tr-TR" dirty="0" err="1"/>
              <a:t>to</a:t>
            </a:r>
            <a:r>
              <a:rPr lang="tr-TR" dirty="0"/>
              <a:t> a </a:t>
            </a:r>
            <a:r>
              <a:rPr lang="tr-TR" dirty="0" err="1"/>
              <a:t>closed</a:t>
            </a:r>
            <a:r>
              <a:rPr lang="tr-TR" dirty="0"/>
              <a:t> </a:t>
            </a:r>
            <a:r>
              <a:rPr lang="tr-TR" dirty="0" err="1"/>
              <a:t>collection</a:t>
            </a:r>
            <a:r>
              <a:rPr lang="tr-TR" dirty="0"/>
              <a:t> </a:t>
            </a:r>
            <a:r>
              <a:rPr lang="tr-TR" dirty="0" err="1"/>
              <a:t>system</a:t>
            </a:r>
            <a:r>
              <a:rPr lang="tr-TR" dirty="0"/>
              <a:t> </a:t>
            </a:r>
            <a:r>
              <a:rPr lang="tr-TR" dirty="0" err="1"/>
              <a:t>to</a:t>
            </a:r>
            <a:r>
              <a:rPr lang="tr-TR" dirty="0"/>
              <a:t> </a:t>
            </a:r>
            <a:r>
              <a:rPr lang="tr-TR" dirty="0" err="1"/>
              <a:t>prevent</a:t>
            </a:r>
            <a:r>
              <a:rPr lang="tr-TR" dirty="0"/>
              <a:t> </a:t>
            </a:r>
            <a:r>
              <a:rPr lang="tr-TR" dirty="0" err="1"/>
              <a:t>ascending</a:t>
            </a:r>
            <a:r>
              <a:rPr lang="tr-TR" dirty="0"/>
              <a:t> </a:t>
            </a:r>
            <a:r>
              <a:rPr lang="tr-TR" dirty="0" err="1"/>
              <a:t>abdominal</a:t>
            </a:r>
            <a:r>
              <a:rPr lang="tr-TR" dirty="0"/>
              <a:t> </a:t>
            </a:r>
            <a:r>
              <a:rPr lang="tr-TR" dirty="0" err="1"/>
              <a:t>contamination</a:t>
            </a:r>
            <a:r>
              <a:rPr lang="tr-TR" dirty="0"/>
              <a:t>. </a:t>
            </a:r>
          </a:p>
          <a:p>
            <a:r>
              <a:rPr lang="tr-TR" b="1" i="1" dirty="0" err="1"/>
              <a:t>It</a:t>
            </a:r>
            <a:r>
              <a:rPr lang="tr-TR" b="1" i="1" dirty="0"/>
              <a:t> is </a:t>
            </a:r>
            <a:r>
              <a:rPr lang="tr-TR" b="1" i="1" dirty="0" err="1"/>
              <a:t>important</a:t>
            </a:r>
            <a:r>
              <a:rPr lang="tr-TR" b="1" i="1" dirty="0"/>
              <a:t> </a:t>
            </a:r>
            <a:r>
              <a:rPr lang="tr-TR" i="1" dirty="0" err="1"/>
              <a:t>to</a:t>
            </a:r>
            <a:r>
              <a:rPr lang="tr-TR" i="1" dirty="0"/>
              <a:t> </a:t>
            </a:r>
            <a:r>
              <a:rPr lang="tr-TR" i="1" dirty="0" err="1"/>
              <a:t>cover</a:t>
            </a:r>
            <a:r>
              <a:rPr lang="tr-TR" i="1" dirty="0"/>
              <a:t> </a:t>
            </a:r>
            <a:r>
              <a:rPr lang="tr-TR" i="1" dirty="0" err="1"/>
              <a:t>the</a:t>
            </a:r>
            <a:r>
              <a:rPr lang="tr-TR" i="1" dirty="0"/>
              <a:t> </a:t>
            </a:r>
            <a:r>
              <a:rPr lang="tr-TR" i="1" dirty="0" err="1"/>
              <a:t>drain</a:t>
            </a:r>
            <a:r>
              <a:rPr lang="tr-TR" i="1" dirty="0"/>
              <a:t> </a:t>
            </a:r>
            <a:r>
              <a:rPr lang="tr-TR" i="1" dirty="0" err="1"/>
              <a:t>system</a:t>
            </a:r>
            <a:r>
              <a:rPr lang="tr-TR" i="1" dirty="0"/>
              <a:t> </a:t>
            </a:r>
            <a:r>
              <a:rPr lang="tr-TR" i="1" dirty="0" err="1"/>
              <a:t>with</a:t>
            </a:r>
            <a:r>
              <a:rPr lang="tr-TR" i="1" dirty="0"/>
              <a:t> a </a:t>
            </a:r>
            <a:r>
              <a:rPr lang="tr-TR" i="1" dirty="0" err="1"/>
              <a:t>bandage</a:t>
            </a:r>
            <a:r>
              <a:rPr lang="tr-TR" i="1" dirty="0"/>
              <a:t> </a:t>
            </a:r>
            <a:r>
              <a:rPr lang="tr-TR" i="1" dirty="0" err="1"/>
              <a:t>and</a:t>
            </a:r>
            <a:r>
              <a:rPr lang="tr-TR" i="1" dirty="0"/>
              <a:t> </a:t>
            </a:r>
            <a:r>
              <a:rPr lang="tr-TR" i="1" dirty="0" err="1"/>
              <a:t>place</a:t>
            </a:r>
            <a:r>
              <a:rPr lang="tr-TR" i="1" dirty="0"/>
              <a:t> an </a:t>
            </a:r>
            <a:r>
              <a:rPr lang="tr-TR" i="1" dirty="0" err="1"/>
              <a:t>Elizabethan</a:t>
            </a:r>
            <a:r>
              <a:rPr lang="tr-TR" i="1" dirty="0"/>
              <a:t> </a:t>
            </a:r>
            <a:r>
              <a:rPr lang="tr-TR" i="1" dirty="0" err="1"/>
              <a:t>collar</a:t>
            </a:r>
            <a:r>
              <a:rPr lang="tr-TR" i="1" dirty="0"/>
              <a:t> on </a:t>
            </a:r>
            <a:r>
              <a:rPr lang="tr-TR" i="1" dirty="0" err="1"/>
              <a:t>the</a:t>
            </a:r>
            <a:r>
              <a:rPr lang="tr-TR" i="1" dirty="0"/>
              <a:t> </a:t>
            </a:r>
            <a:r>
              <a:rPr lang="tr-TR" i="1" dirty="0" err="1"/>
              <a:t>patient</a:t>
            </a:r>
            <a:r>
              <a:rPr lang="tr-TR" i="1" dirty="0"/>
              <a:t> </a:t>
            </a:r>
            <a:r>
              <a:rPr lang="tr-TR" i="1" dirty="0" err="1"/>
              <a:t>to</a:t>
            </a:r>
            <a:r>
              <a:rPr lang="tr-TR" i="1" dirty="0"/>
              <a:t> </a:t>
            </a:r>
            <a:r>
              <a:rPr lang="tr-TR" i="1" dirty="0" err="1"/>
              <a:t>prevent</a:t>
            </a:r>
            <a:r>
              <a:rPr lang="tr-TR" i="1" dirty="0"/>
              <a:t> it </a:t>
            </a:r>
            <a:r>
              <a:rPr lang="tr-TR" i="1" dirty="0" err="1"/>
              <a:t>from</a:t>
            </a:r>
            <a:r>
              <a:rPr lang="tr-TR" i="1" dirty="0"/>
              <a:t> </a:t>
            </a:r>
            <a:r>
              <a:rPr lang="tr-TR" i="1" dirty="0" err="1"/>
              <a:t>biting</a:t>
            </a:r>
            <a:r>
              <a:rPr lang="tr-TR" i="1" dirty="0"/>
              <a:t> </a:t>
            </a:r>
            <a:r>
              <a:rPr lang="tr-TR" i="1" dirty="0" err="1"/>
              <a:t>the</a:t>
            </a:r>
            <a:r>
              <a:rPr lang="tr-TR" i="1" dirty="0"/>
              <a:t> </a:t>
            </a:r>
            <a:r>
              <a:rPr lang="tr-TR" i="1" dirty="0" err="1"/>
              <a:t>tube</a:t>
            </a:r>
            <a:r>
              <a:rPr lang="tr-TR" i="1" dirty="0"/>
              <a:t>, </a:t>
            </a:r>
            <a:r>
              <a:rPr lang="tr-TR" i="1" dirty="0" err="1"/>
              <a:t>with</a:t>
            </a:r>
            <a:r>
              <a:rPr lang="tr-TR" i="1" dirty="0"/>
              <a:t> </a:t>
            </a:r>
            <a:r>
              <a:rPr lang="tr-TR" i="1" dirty="0" err="1"/>
              <a:t>consequent</a:t>
            </a:r>
            <a:r>
              <a:rPr lang="tr-TR" i="1" dirty="0"/>
              <a:t> </a:t>
            </a:r>
            <a:r>
              <a:rPr lang="tr-TR" i="1" dirty="0" err="1"/>
              <a:t>risks</a:t>
            </a:r>
            <a:r>
              <a:rPr lang="tr-TR" i="1" dirty="0"/>
              <a:t> of </a:t>
            </a:r>
            <a:r>
              <a:rPr lang="tr-TR" i="1" dirty="0" err="1"/>
              <a:t>infection</a:t>
            </a:r>
            <a:r>
              <a:rPr lang="tr-TR" i="1" dirty="0"/>
              <a:t> </a:t>
            </a:r>
            <a:r>
              <a:rPr lang="tr-TR" i="1" dirty="0" err="1"/>
              <a:t>and</a:t>
            </a:r>
            <a:r>
              <a:rPr lang="tr-TR" i="1" dirty="0"/>
              <a:t>/</a:t>
            </a:r>
            <a:r>
              <a:rPr lang="tr-TR" i="1" dirty="0" err="1"/>
              <a:t>or</a:t>
            </a:r>
            <a:r>
              <a:rPr lang="tr-TR" i="1" dirty="0"/>
              <a:t> </a:t>
            </a:r>
            <a:r>
              <a:rPr lang="tr-TR" i="1" dirty="0" err="1"/>
              <a:t>loss</a:t>
            </a:r>
            <a:r>
              <a:rPr lang="tr-TR" i="1" dirty="0"/>
              <a:t> of </a:t>
            </a:r>
            <a:r>
              <a:rPr lang="tr-TR" i="1" dirty="0" err="1"/>
              <a:t>part</a:t>
            </a:r>
            <a:r>
              <a:rPr lang="tr-TR" i="1" dirty="0"/>
              <a:t> of </a:t>
            </a:r>
            <a:r>
              <a:rPr lang="tr-TR" i="1" dirty="0" err="1"/>
              <a:t>the</a:t>
            </a:r>
            <a:r>
              <a:rPr lang="tr-TR" i="1" dirty="0"/>
              <a:t> </a:t>
            </a:r>
            <a:r>
              <a:rPr lang="tr-TR" i="1" dirty="0" err="1"/>
              <a:t>tube</a:t>
            </a:r>
            <a:r>
              <a:rPr lang="tr-TR" i="1" dirty="0"/>
              <a:t> in </a:t>
            </a:r>
            <a:r>
              <a:rPr lang="tr-TR" i="1" dirty="0" err="1"/>
              <a:t>the</a:t>
            </a:r>
            <a:r>
              <a:rPr lang="tr-TR" i="1" dirty="0"/>
              <a:t> </a:t>
            </a:r>
            <a:r>
              <a:rPr lang="tr-TR" i="1" dirty="0" err="1"/>
              <a:t>abdominal</a:t>
            </a:r>
            <a:r>
              <a:rPr lang="tr-TR" i="1" dirty="0"/>
              <a:t> </a:t>
            </a:r>
            <a:r>
              <a:rPr lang="tr-TR" i="1" dirty="0" err="1"/>
              <a:t>cavity</a:t>
            </a:r>
            <a:r>
              <a:rPr lang="tr-TR" i="1" dirty="0"/>
              <a:t> </a:t>
            </a:r>
            <a:endParaRPr lang="tr-TR" dirty="0"/>
          </a:p>
          <a:p>
            <a:endParaRPr lang="tr-TR" dirty="0"/>
          </a:p>
        </p:txBody>
      </p:sp>
    </p:spTree>
    <p:extLst>
      <p:ext uri="{BB962C8B-B14F-4D97-AF65-F5344CB8AC3E}">
        <p14:creationId xmlns:p14="http://schemas.microsoft.com/office/powerpoint/2010/main" val="2440576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fotoğraf, yiyecek, farklı, oturma içeren bir resim&#10;&#10;Açıklama otomatik olarak oluşturuldu">
            <a:extLst>
              <a:ext uri="{FF2B5EF4-FFF2-40B4-BE49-F238E27FC236}">
                <a16:creationId xmlns:a16="http://schemas.microsoft.com/office/drawing/2014/main" id="{6224376D-97EF-B04E-B082-AEC8E5C5D712}"/>
              </a:ext>
            </a:extLst>
          </p:cNvPr>
          <p:cNvPicPr>
            <a:picLocks noGrp="1" noChangeAspect="1"/>
          </p:cNvPicPr>
          <p:nvPr>
            <p:ph idx="1"/>
          </p:nvPr>
        </p:nvPicPr>
        <p:blipFill>
          <a:blip r:embed="rId2"/>
          <a:stretch>
            <a:fillRect/>
          </a:stretch>
        </p:blipFill>
        <p:spPr>
          <a:xfrm>
            <a:off x="1717627" y="187459"/>
            <a:ext cx="9240887" cy="6499086"/>
          </a:xfrm>
        </p:spPr>
      </p:pic>
    </p:spTree>
    <p:extLst>
      <p:ext uri="{BB962C8B-B14F-4D97-AF65-F5344CB8AC3E}">
        <p14:creationId xmlns:p14="http://schemas.microsoft.com/office/powerpoint/2010/main" val="4064105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9C3978-4F0C-2A4B-87FC-4837EF18FFB3}"/>
              </a:ext>
            </a:extLst>
          </p:cNvPr>
          <p:cNvSpPr>
            <a:spLocks noGrp="1"/>
          </p:cNvSpPr>
          <p:nvPr>
            <p:ph type="title"/>
          </p:nvPr>
        </p:nvSpPr>
        <p:spPr/>
        <p:txBody>
          <a:bodyPr/>
          <a:lstStyle/>
          <a:p>
            <a:r>
              <a:rPr lang="tr-TR" dirty="0" err="1"/>
              <a:t>Percutaneous</a:t>
            </a:r>
            <a:r>
              <a:rPr lang="tr-TR" dirty="0"/>
              <a:t> </a:t>
            </a:r>
            <a:r>
              <a:rPr lang="tr-TR" dirty="0" err="1"/>
              <a:t>urinary</a:t>
            </a:r>
            <a:r>
              <a:rPr lang="tr-TR" dirty="0"/>
              <a:t> </a:t>
            </a:r>
            <a:r>
              <a:rPr lang="tr-TR" dirty="0" err="1"/>
              <a:t>drainage</a:t>
            </a:r>
            <a:r>
              <a:rPr lang="tr-TR" dirty="0"/>
              <a:t> </a:t>
            </a:r>
            <a:br>
              <a:rPr lang="tr-TR" dirty="0"/>
            </a:br>
            <a:endParaRPr lang="tr-TR" dirty="0"/>
          </a:p>
        </p:txBody>
      </p:sp>
      <p:sp>
        <p:nvSpPr>
          <p:cNvPr id="3" name="İçerik Yer Tutucusu 2">
            <a:extLst>
              <a:ext uri="{FF2B5EF4-FFF2-40B4-BE49-F238E27FC236}">
                <a16:creationId xmlns:a16="http://schemas.microsoft.com/office/drawing/2014/main" id="{5682B6D4-6801-4D45-B344-FB819003152E}"/>
              </a:ext>
            </a:extLst>
          </p:cNvPr>
          <p:cNvSpPr>
            <a:spLocks noGrp="1"/>
          </p:cNvSpPr>
          <p:nvPr>
            <p:ph idx="1"/>
          </p:nvPr>
        </p:nvSpPr>
        <p:spPr/>
        <p:txBody>
          <a:bodyPr/>
          <a:lstStyle/>
          <a:p>
            <a:r>
              <a:rPr lang="tr-TR" dirty="0" err="1"/>
              <a:t>Placing</a:t>
            </a:r>
            <a:r>
              <a:rPr lang="tr-TR" dirty="0"/>
              <a:t> a </a:t>
            </a:r>
            <a:r>
              <a:rPr lang="tr-TR" dirty="0" err="1"/>
              <a:t>catheter</a:t>
            </a:r>
            <a:r>
              <a:rPr lang="tr-TR" dirty="0"/>
              <a:t> inside </a:t>
            </a:r>
            <a:r>
              <a:rPr lang="tr-TR" dirty="0" err="1"/>
              <a:t>the</a:t>
            </a:r>
            <a:r>
              <a:rPr lang="tr-TR" dirty="0"/>
              <a:t> </a:t>
            </a:r>
            <a:r>
              <a:rPr lang="tr-TR" dirty="0" err="1"/>
              <a:t>bladder</a:t>
            </a:r>
            <a:r>
              <a:rPr lang="tr-TR" dirty="0"/>
              <a:t> </a:t>
            </a:r>
            <a:r>
              <a:rPr lang="tr-TR" dirty="0" err="1"/>
              <a:t>through</a:t>
            </a:r>
            <a:r>
              <a:rPr lang="tr-TR" dirty="0"/>
              <a:t> </a:t>
            </a:r>
            <a:r>
              <a:rPr lang="tr-TR" dirty="0" err="1"/>
              <a:t>the</a:t>
            </a:r>
            <a:r>
              <a:rPr lang="tr-TR" dirty="0"/>
              <a:t> </a:t>
            </a:r>
            <a:r>
              <a:rPr lang="tr-TR" dirty="0" err="1"/>
              <a:t>abdominal</a:t>
            </a:r>
            <a:r>
              <a:rPr lang="tr-TR" dirty="0"/>
              <a:t> </a:t>
            </a:r>
            <a:r>
              <a:rPr lang="tr-TR" dirty="0" err="1"/>
              <a:t>wall</a:t>
            </a:r>
            <a:r>
              <a:rPr lang="tr-TR" dirty="0"/>
              <a:t> is </a:t>
            </a:r>
            <a:r>
              <a:rPr lang="tr-TR" dirty="0" err="1"/>
              <a:t>indicated</a:t>
            </a:r>
            <a:r>
              <a:rPr lang="tr-TR" dirty="0"/>
              <a:t> in </a:t>
            </a:r>
            <a:r>
              <a:rPr lang="tr-TR" dirty="0" err="1"/>
              <a:t>patients</a:t>
            </a:r>
            <a:r>
              <a:rPr lang="tr-TR" dirty="0"/>
              <a:t> </a:t>
            </a:r>
            <a:r>
              <a:rPr lang="tr-TR" dirty="0" err="1"/>
              <a:t>with</a:t>
            </a:r>
            <a:r>
              <a:rPr lang="tr-TR" dirty="0"/>
              <a:t> </a:t>
            </a:r>
            <a:r>
              <a:rPr lang="tr-TR" dirty="0" err="1"/>
              <a:t>urethral</a:t>
            </a:r>
            <a:r>
              <a:rPr lang="tr-TR" dirty="0"/>
              <a:t> </a:t>
            </a:r>
            <a:r>
              <a:rPr lang="tr-TR" dirty="0" err="1"/>
              <a:t>obstruction</a:t>
            </a:r>
            <a:r>
              <a:rPr lang="tr-TR" dirty="0"/>
              <a:t> </a:t>
            </a:r>
            <a:r>
              <a:rPr lang="tr-TR" dirty="0" err="1"/>
              <a:t>or</a:t>
            </a:r>
            <a:r>
              <a:rPr lang="tr-TR" dirty="0"/>
              <a:t> </a:t>
            </a:r>
            <a:r>
              <a:rPr lang="tr-TR" dirty="0" err="1"/>
              <a:t>injury</a:t>
            </a:r>
            <a:r>
              <a:rPr lang="tr-TR" dirty="0"/>
              <a:t> (</a:t>
            </a:r>
            <a:r>
              <a:rPr lang="tr-TR" dirty="0" err="1"/>
              <a:t>calculi</a:t>
            </a:r>
            <a:r>
              <a:rPr lang="tr-TR" dirty="0"/>
              <a:t>, </a:t>
            </a:r>
            <a:r>
              <a:rPr lang="tr-TR" dirty="0" err="1"/>
              <a:t>rupure</a:t>
            </a:r>
            <a:r>
              <a:rPr lang="tr-TR" dirty="0"/>
              <a:t>, </a:t>
            </a:r>
            <a:r>
              <a:rPr lang="tr-TR" dirty="0" err="1"/>
              <a:t>neoplasms</a:t>
            </a:r>
            <a:r>
              <a:rPr lang="tr-TR" dirty="0"/>
              <a:t>, </a:t>
            </a:r>
            <a:r>
              <a:rPr lang="tr-TR" dirty="0" err="1"/>
              <a:t>etc</a:t>
            </a:r>
            <a:r>
              <a:rPr lang="tr-TR" dirty="0"/>
              <a:t>.). </a:t>
            </a:r>
          </a:p>
          <a:p>
            <a:r>
              <a:rPr lang="tr-TR" dirty="0" err="1"/>
              <a:t>After</a:t>
            </a:r>
            <a:r>
              <a:rPr lang="tr-TR" dirty="0"/>
              <a:t> </a:t>
            </a:r>
            <a:r>
              <a:rPr lang="tr-TR" dirty="0" err="1"/>
              <a:t>securing</a:t>
            </a:r>
            <a:r>
              <a:rPr lang="tr-TR" dirty="0"/>
              <a:t> </a:t>
            </a:r>
            <a:r>
              <a:rPr lang="tr-TR" dirty="0" err="1"/>
              <a:t>the</a:t>
            </a:r>
            <a:r>
              <a:rPr lang="tr-TR" dirty="0"/>
              <a:t> </a:t>
            </a:r>
            <a:r>
              <a:rPr lang="tr-TR" dirty="0" err="1"/>
              <a:t>urinary</a:t>
            </a:r>
            <a:r>
              <a:rPr lang="tr-TR" dirty="0"/>
              <a:t> </a:t>
            </a:r>
            <a:r>
              <a:rPr lang="tr-TR" dirty="0" err="1"/>
              <a:t>catheter</a:t>
            </a:r>
            <a:r>
              <a:rPr lang="tr-TR" dirty="0"/>
              <a:t> </a:t>
            </a:r>
            <a:r>
              <a:rPr lang="tr-TR" dirty="0" err="1"/>
              <a:t>to</a:t>
            </a:r>
            <a:r>
              <a:rPr lang="tr-TR" dirty="0"/>
              <a:t> </a:t>
            </a:r>
            <a:r>
              <a:rPr lang="tr-TR" dirty="0" err="1"/>
              <a:t>the</a:t>
            </a:r>
            <a:r>
              <a:rPr lang="tr-TR" dirty="0"/>
              <a:t> </a:t>
            </a:r>
            <a:r>
              <a:rPr lang="tr-TR" dirty="0" err="1"/>
              <a:t>abdominal</a:t>
            </a:r>
            <a:r>
              <a:rPr lang="tr-TR" dirty="0"/>
              <a:t> </a:t>
            </a:r>
            <a:r>
              <a:rPr lang="tr-TR" dirty="0" err="1"/>
              <a:t>wall</a:t>
            </a:r>
            <a:r>
              <a:rPr lang="tr-TR" dirty="0"/>
              <a:t> </a:t>
            </a:r>
            <a:r>
              <a:rPr lang="tr-TR" dirty="0" err="1"/>
              <a:t>with</a:t>
            </a:r>
            <a:r>
              <a:rPr lang="tr-TR" dirty="0"/>
              <a:t> a “</a:t>
            </a:r>
            <a:r>
              <a:rPr lang="tr-TR" dirty="0" err="1"/>
              <a:t>Chinese</a:t>
            </a:r>
            <a:r>
              <a:rPr lang="tr-TR" dirty="0"/>
              <a:t> </a:t>
            </a:r>
            <a:r>
              <a:rPr lang="tr-TR" dirty="0" err="1"/>
              <a:t>finger</a:t>
            </a:r>
            <a:r>
              <a:rPr lang="tr-TR" dirty="0"/>
              <a:t> trap” </a:t>
            </a:r>
            <a:r>
              <a:rPr lang="tr-TR" dirty="0" err="1"/>
              <a:t>stitch</a:t>
            </a:r>
            <a:r>
              <a:rPr lang="tr-TR" dirty="0"/>
              <a:t>, </a:t>
            </a:r>
            <a:r>
              <a:rPr lang="tr-TR" dirty="0" err="1"/>
              <a:t>connect</a:t>
            </a:r>
            <a:r>
              <a:rPr lang="tr-TR" dirty="0"/>
              <a:t> it </a:t>
            </a:r>
            <a:r>
              <a:rPr lang="tr-TR" dirty="0" err="1"/>
              <a:t>to</a:t>
            </a:r>
            <a:r>
              <a:rPr lang="tr-TR" dirty="0"/>
              <a:t> a </a:t>
            </a:r>
            <a:r>
              <a:rPr lang="tr-TR" dirty="0" err="1"/>
              <a:t>closed</a:t>
            </a:r>
            <a:r>
              <a:rPr lang="tr-TR" dirty="0"/>
              <a:t> </a:t>
            </a:r>
            <a:r>
              <a:rPr lang="tr-TR" dirty="0" err="1"/>
              <a:t>urine</a:t>
            </a:r>
            <a:r>
              <a:rPr lang="tr-TR" dirty="0"/>
              <a:t> </a:t>
            </a:r>
            <a:r>
              <a:rPr lang="tr-TR" dirty="0" err="1"/>
              <a:t>collection</a:t>
            </a:r>
            <a:r>
              <a:rPr lang="tr-TR" dirty="0"/>
              <a:t> </a:t>
            </a:r>
            <a:r>
              <a:rPr lang="tr-TR" dirty="0" err="1"/>
              <a:t>system</a:t>
            </a:r>
            <a:r>
              <a:rPr lang="tr-TR" dirty="0"/>
              <a:t> </a:t>
            </a:r>
            <a:r>
              <a:rPr lang="tr-TR" dirty="0" err="1"/>
              <a:t>to</a:t>
            </a:r>
            <a:r>
              <a:rPr lang="tr-TR" dirty="0"/>
              <a:t> </a:t>
            </a:r>
            <a:r>
              <a:rPr lang="tr-TR" dirty="0" err="1"/>
              <a:t>prevent</a:t>
            </a:r>
            <a:r>
              <a:rPr lang="tr-TR" dirty="0"/>
              <a:t> </a:t>
            </a:r>
            <a:r>
              <a:rPr lang="tr-TR" dirty="0" err="1"/>
              <a:t>ascending</a:t>
            </a:r>
            <a:r>
              <a:rPr lang="tr-TR" dirty="0"/>
              <a:t> </a:t>
            </a:r>
            <a:r>
              <a:rPr lang="tr-TR" dirty="0" err="1"/>
              <a:t>contamination</a:t>
            </a:r>
            <a:r>
              <a:rPr lang="tr-TR" dirty="0"/>
              <a:t> </a:t>
            </a:r>
            <a:r>
              <a:rPr lang="tr-TR" dirty="0" err="1"/>
              <a:t>and</a:t>
            </a:r>
            <a:r>
              <a:rPr lang="tr-TR" dirty="0"/>
              <a:t> </a:t>
            </a:r>
            <a:r>
              <a:rPr lang="tr-TR" dirty="0" err="1"/>
              <a:t>backflow</a:t>
            </a:r>
            <a:r>
              <a:rPr lang="tr-TR" dirty="0"/>
              <a:t> of </a:t>
            </a:r>
            <a:r>
              <a:rPr lang="tr-TR" dirty="0" err="1"/>
              <a:t>urine</a:t>
            </a:r>
            <a:r>
              <a:rPr lang="tr-TR" dirty="0"/>
              <a:t>. </a:t>
            </a:r>
          </a:p>
          <a:p>
            <a:endParaRPr lang="tr-TR" dirty="0"/>
          </a:p>
        </p:txBody>
      </p:sp>
    </p:spTree>
    <p:extLst>
      <p:ext uri="{BB962C8B-B14F-4D97-AF65-F5344CB8AC3E}">
        <p14:creationId xmlns:p14="http://schemas.microsoft.com/office/powerpoint/2010/main" val="22750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199C9F-D960-2047-8C4B-9967A0435027}"/>
              </a:ext>
            </a:extLst>
          </p:cNvPr>
          <p:cNvSpPr>
            <a:spLocks noGrp="1"/>
          </p:cNvSpPr>
          <p:nvPr>
            <p:ph type="title"/>
          </p:nvPr>
        </p:nvSpPr>
        <p:spPr/>
        <p:txBody>
          <a:bodyPr/>
          <a:lstStyle/>
          <a:p>
            <a:r>
              <a:rPr lang="tr-TR" dirty="0" err="1"/>
              <a:t>Monofilament</a:t>
            </a:r>
            <a:r>
              <a:rPr lang="tr-TR" dirty="0"/>
              <a:t> </a:t>
            </a:r>
            <a:r>
              <a:rPr lang="tr-TR" dirty="0" err="1"/>
              <a:t>sutures</a:t>
            </a:r>
            <a:r>
              <a:rPr lang="tr-TR" dirty="0"/>
              <a:t> </a:t>
            </a:r>
            <a:br>
              <a:rPr lang="tr-TR" dirty="0"/>
            </a:br>
            <a:endParaRPr lang="tr-TR" dirty="0"/>
          </a:p>
        </p:txBody>
      </p:sp>
      <p:sp>
        <p:nvSpPr>
          <p:cNvPr id="3" name="İçerik Yer Tutucusu 2">
            <a:extLst>
              <a:ext uri="{FF2B5EF4-FFF2-40B4-BE49-F238E27FC236}">
                <a16:creationId xmlns:a16="http://schemas.microsoft.com/office/drawing/2014/main" id="{8BB161B3-D5BD-6E4A-9E15-B41EE2879A57}"/>
              </a:ext>
            </a:extLst>
          </p:cNvPr>
          <p:cNvSpPr>
            <a:spLocks noGrp="1"/>
          </p:cNvSpPr>
          <p:nvPr>
            <p:ph idx="1"/>
          </p:nvPr>
        </p:nvSpPr>
        <p:spPr>
          <a:xfrm>
            <a:off x="2592925" y="1767840"/>
            <a:ext cx="8915400" cy="3777622"/>
          </a:xfrm>
        </p:spPr>
        <p:txBody>
          <a:bodyPr/>
          <a:lstStyle/>
          <a:p>
            <a:r>
              <a:rPr lang="tr-TR" dirty="0" err="1"/>
              <a:t>are</a:t>
            </a:r>
            <a:r>
              <a:rPr lang="tr-TR" dirty="0"/>
              <a:t> </a:t>
            </a:r>
            <a:r>
              <a:rPr lang="tr-TR" dirty="0" err="1"/>
              <a:t>made</a:t>
            </a:r>
            <a:r>
              <a:rPr lang="tr-TR" dirty="0"/>
              <a:t> of a </a:t>
            </a:r>
            <a:r>
              <a:rPr lang="tr-TR" dirty="0" err="1"/>
              <a:t>single</a:t>
            </a:r>
            <a:r>
              <a:rPr lang="tr-TR" dirty="0"/>
              <a:t> </a:t>
            </a:r>
            <a:r>
              <a:rPr lang="tr-TR" dirty="0" err="1"/>
              <a:t>strand</a:t>
            </a:r>
            <a:r>
              <a:rPr lang="tr-TR" dirty="0"/>
              <a:t>. </a:t>
            </a:r>
          </a:p>
          <a:p>
            <a:r>
              <a:rPr lang="tr-TR" dirty="0" err="1"/>
              <a:t>They</a:t>
            </a:r>
            <a:r>
              <a:rPr lang="tr-TR" dirty="0"/>
              <a:t> </a:t>
            </a:r>
            <a:r>
              <a:rPr lang="tr-TR" dirty="0" err="1"/>
              <a:t>pass</a:t>
            </a:r>
            <a:r>
              <a:rPr lang="tr-TR" dirty="0"/>
              <a:t> </a:t>
            </a:r>
            <a:r>
              <a:rPr lang="tr-TR" dirty="0" err="1"/>
              <a:t>through</a:t>
            </a:r>
            <a:r>
              <a:rPr lang="tr-TR" dirty="0"/>
              <a:t> </a:t>
            </a:r>
            <a:r>
              <a:rPr lang="tr-TR" dirty="0" err="1"/>
              <a:t>the</a:t>
            </a:r>
            <a:r>
              <a:rPr lang="tr-TR" dirty="0"/>
              <a:t> </a:t>
            </a:r>
            <a:r>
              <a:rPr lang="tr-TR" dirty="0" err="1"/>
              <a:t>tissue</a:t>
            </a:r>
            <a:r>
              <a:rPr lang="tr-TR" dirty="0"/>
              <a:t> </a:t>
            </a:r>
            <a:r>
              <a:rPr lang="tr-TR" dirty="0" err="1"/>
              <a:t>with</a:t>
            </a:r>
            <a:r>
              <a:rPr lang="tr-TR" dirty="0"/>
              <a:t> </a:t>
            </a:r>
            <a:r>
              <a:rPr lang="tr-TR" dirty="0" err="1"/>
              <a:t>less</a:t>
            </a:r>
            <a:r>
              <a:rPr lang="tr-TR" dirty="0"/>
              <a:t> </a:t>
            </a:r>
            <a:r>
              <a:rPr lang="tr-TR" dirty="0" err="1"/>
              <a:t>resistance</a:t>
            </a:r>
            <a:r>
              <a:rPr lang="tr-TR" dirty="0"/>
              <a:t> </a:t>
            </a:r>
            <a:r>
              <a:rPr lang="tr-TR" dirty="0" err="1"/>
              <a:t>and</a:t>
            </a:r>
            <a:r>
              <a:rPr lang="tr-TR" dirty="0"/>
              <a:t> </a:t>
            </a:r>
            <a:r>
              <a:rPr lang="tr-TR" dirty="0" err="1"/>
              <a:t>cause</a:t>
            </a:r>
            <a:r>
              <a:rPr lang="tr-TR" dirty="0"/>
              <a:t> </a:t>
            </a:r>
            <a:r>
              <a:rPr lang="tr-TR" dirty="0" err="1"/>
              <a:t>less</a:t>
            </a:r>
            <a:r>
              <a:rPr lang="tr-TR" dirty="0"/>
              <a:t> </a:t>
            </a:r>
            <a:r>
              <a:rPr lang="tr-TR" dirty="0" err="1"/>
              <a:t>tissue</a:t>
            </a:r>
            <a:r>
              <a:rPr lang="tr-TR" dirty="0"/>
              <a:t> dam- age. </a:t>
            </a:r>
          </a:p>
          <a:p>
            <a:r>
              <a:rPr lang="tr-TR" dirty="0" err="1"/>
              <a:t>They</a:t>
            </a:r>
            <a:r>
              <a:rPr lang="tr-TR" dirty="0"/>
              <a:t> </a:t>
            </a:r>
            <a:r>
              <a:rPr lang="tr-TR" dirty="0" err="1"/>
              <a:t>have</a:t>
            </a:r>
            <a:r>
              <a:rPr lang="tr-TR" dirty="0"/>
              <a:t> </a:t>
            </a:r>
            <a:r>
              <a:rPr lang="tr-TR" dirty="0" err="1"/>
              <a:t>no</a:t>
            </a:r>
            <a:r>
              <a:rPr lang="tr-TR" dirty="0"/>
              <a:t> </a:t>
            </a:r>
            <a:r>
              <a:rPr lang="tr-TR" dirty="0" err="1"/>
              <a:t>capillarity</a:t>
            </a:r>
            <a:r>
              <a:rPr lang="tr-TR" dirty="0"/>
              <a:t>, </a:t>
            </a:r>
            <a:r>
              <a:rPr lang="tr-TR" dirty="0" err="1"/>
              <a:t>and</a:t>
            </a:r>
            <a:r>
              <a:rPr lang="tr-TR" dirty="0"/>
              <a:t> </a:t>
            </a:r>
            <a:r>
              <a:rPr lang="tr-TR" dirty="0" err="1"/>
              <a:t>so</a:t>
            </a:r>
            <a:r>
              <a:rPr lang="tr-TR" dirty="0"/>
              <a:t> </a:t>
            </a:r>
            <a:r>
              <a:rPr lang="tr-TR" dirty="0" err="1"/>
              <a:t>they</a:t>
            </a:r>
            <a:r>
              <a:rPr lang="tr-TR" dirty="0"/>
              <a:t> do not </a:t>
            </a:r>
            <a:r>
              <a:rPr lang="tr-TR" dirty="0" err="1"/>
              <a:t>retain</a:t>
            </a:r>
            <a:r>
              <a:rPr lang="tr-TR" dirty="0"/>
              <a:t> </a:t>
            </a:r>
            <a:r>
              <a:rPr lang="tr-TR" dirty="0" err="1"/>
              <a:t>bacteria</a:t>
            </a:r>
            <a:r>
              <a:rPr lang="tr-TR" dirty="0"/>
              <a:t> on </a:t>
            </a:r>
            <a:r>
              <a:rPr lang="tr-TR" dirty="0" err="1"/>
              <a:t>their</a:t>
            </a:r>
            <a:r>
              <a:rPr lang="tr-TR" dirty="0"/>
              <a:t> </a:t>
            </a:r>
            <a:r>
              <a:rPr lang="tr-TR" dirty="0" err="1"/>
              <a:t>surface</a:t>
            </a:r>
            <a:r>
              <a:rPr lang="tr-TR" dirty="0"/>
              <a:t>. </a:t>
            </a:r>
          </a:p>
          <a:p>
            <a:r>
              <a:rPr lang="tr-TR" dirty="0" err="1"/>
              <a:t>However</a:t>
            </a:r>
            <a:r>
              <a:rPr lang="tr-TR" dirty="0"/>
              <a:t>, </a:t>
            </a:r>
            <a:r>
              <a:rPr lang="tr-TR" dirty="0" err="1"/>
              <a:t>they</a:t>
            </a:r>
            <a:r>
              <a:rPr lang="tr-TR" dirty="0"/>
              <a:t> </a:t>
            </a:r>
            <a:r>
              <a:rPr lang="tr-TR" dirty="0" err="1"/>
              <a:t>are</a:t>
            </a:r>
            <a:r>
              <a:rPr lang="tr-TR" dirty="0"/>
              <a:t> </a:t>
            </a:r>
            <a:r>
              <a:rPr lang="tr-TR" dirty="0" err="1"/>
              <a:t>more</a:t>
            </a:r>
            <a:r>
              <a:rPr lang="tr-TR" dirty="0"/>
              <a:t> </a:t>
            </a:r>
            <a:r>
              <a:rPr lang="tr-TR" dirty="0" err="1"/>
              <a:t>susceptible</a:t>
            </a:r>
            <a:r>
              <a:rPr lang="tr-TR" dirty="0"/>
              <a:t> </a:t>
            </a:r>
            <a:r>
              <a:rPr lang="tr-TR" dirty="0" err="1"/>
              <a:t>to</a:t>
            </a:r>
            <a:r>
              <a:rPr lang="tr-TR" dirty="0"/>
              <a:t> </a:t>
            </a:r>
            <a:r>
              <a:rPr lang="tr-TR" dirty="0" err="1"/>
              <a:t>breakage</a:t>
            </a:r>
            <a:r>
              <a:rPr lang="tr-TR" dirty="0"/>
              <a:t> </a:t>
            </a:r>
            <a:r>
              <a:rPr lang="tr-TR" dirty="0" err="1"/>
              <a:t>and</a:t>
            </a:r>
            <a:r>
              <a:rPr lang="tr-TR" dirty="0"/>
              <a:t> </a:t>
            </a:r>
            <a:r>
              <a:rPr lang="tr-TR" dirty="0" err="1"/>
              <a:t>more</a:t>
            </a:r>
            <a:r>
              <a:rPr lang="tr-TR" dirty="0"/>
              <a:t> </a:t>
            </a:r>
            <a:r>
              <a:rPr lang="tr-TR" dirty="0" err="1"/>
              <a:t>difficult</a:t>
            </a:r>
            <a:r>
              <a:rPr lang="tr-TR" dirty="0"/>
              <a:t> </a:t>
            </a:r>
            <a:r>
              <a:rPr lang="tr-TR" dirty="0" err="1"/>
              <a:t>to</a:t>
            </a:r>
            <a:r>
              <a:rPr lang="tr-TR" dirty="0"/>
              <a:t> </a:t>
            </a:r>
            <a:r>
              <a:rPr lang="tr-TR" dirty="0" err="1"/>
              <a:t>handle</a:t>
            </a:r>
            <a:r>
              <a:rPr lang="tr-TR" dirty="0"/>
              <a:t>, </a:t>
            </a:r>
            <a:r>
              <a:rPr lang="tr-TR" dirty="0" err="1"/>
              <a:t>and</a:t>
            </a:r>
            <a:r>
              <a:rPr lang="tr-TR" dirty="0"/>
              <a:t> </a:t>
            </a:r>
            <a:r>
              <a:rPr lang="tr-TR" dirty="0" err="1"/>
              <a:t>require</a:t>
            </a:r>
            <a:r>
              <a:rPr lang="tr-TR" dirty="0"/>
              <a:t> </a:t>
            </a:r>
            <a:r>
              <a:rPr lang="tr-TR" dirty="0" err="1"/>
              <a:t>more</a:t>
            </a:r>
            <a:r>
              <a:rPr lang="tr-TR" dirty="0"/>
              <a:t> </a:t>
            </a:r>
            <a:r>
              <a:rPr lang="tr-TR" dirty="0" err="1"/>
              <a:t>knots</a:t>
            </a:r>
            <a:r>
              <a:rPr lang="tr-TR" dirty="0"/>
              <a:t> </a:t>
            </a:r>
            <a:r>
              <a:rPr lang="tr-TR" dirty="0" err="1"/>
              <a:t>to</a:t>
            </a:r>
            <a:r>
              <a:rPr lang="tr-TR" dirty="0"/>
              <a:t> </a:t>
            </a:r>
            <a:r>
              <a:rPr lang="tr-TR" dirty="0" err="1"/>
              <a:t>stabilise</a:t>
            </a:r>
            <a:r>
              <a:rPr lang="tr-TR" dirty="0"/>
              <a:t> </a:t>
            </a:r>
            <a:r>
              <a:rPr lang="tr-TR" dirty="0" err="1"/>
              <a:t>knotting</a:t>
            </a:r>
            <a:r>
              <a:rPr lang="tr-TR" dirty="0"/>
              <a:t>. </a:t>
            </a:r>
          </a:p>
          <a:p>
            <a:endParaRPr lang="tr-TR" dirty="0"/>
          </a:p>
          <a:p>
            <a:endParaRPr lang="tr-TR" dirty="0"/>
          </a:p>
        </p:txBody>
      </p:sp>
      <p:pic>
        <p:nvPicPr>
          <p:cNvPr id="1025" name="Picture 1" descr="page5image38970000">
            <a:extLst>
              <a:ext uri="{FF2B5EF4-FFF2-40B4-BE49-F238E27FC236}">
                <a16:creationId xmlns:a16="http://schemas.microsoft.com/office/drawing/2014/main" id="{62DF8A97-6401-4E47-9EC1-FD4E035CA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13100" cy="66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84CF46-A6E6-8E4F-9A79-E0EFF8A2262A}"/>
              </a:ext>
            </a:extLst>
          </p:cNvPr>
          <p:cNvSpPr>
            <a:spLocks noChangeArrowheads="1"/>
          </p:cNvSpPr>
          <p:nvPr/>
        </p:nvSpPr>
        <p:spPr bwMode="auto">
          <a:xfrm>
            <a:off x="3389312" y="4987892"/>
            <a:ext cx="7315200"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b="0" i="1" u="none" strike="noStrike" cap="none" normalizeH="0" baseline="0" dirty="0">
                <a:ln>
                  <a:noFill/>
                </a:ln>
                <a:solidFill>
                  <a:schemeClr val="tx1"/>
                </a:solidFill>
                <a:effectLst/>
                <a:latin typeface="MetaPlusMedium"/>
              </a:rPr>
              <a:t>Extreme </a:t>
            </a:r>
            <a:r>
              <a:rPr kumimoji="0" lang="tr-TR" altLang="tr-TR" b="0" i="1" u="none" strike="noStrike" cap="none" normalizeH="0" baseline="0" dirty="0" err="1">
                <a:ln>
                  <a:noFill/>
                </a:ln>
                <a:solidFill>
                  <a:schemeClr val="tx1"/>
                </a:solidFill>
                <a:effectLst/>
                <a:latin typeface="MetaPlusMedium"/>
              </a:rPr>
              <a:t>care</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must</a:t>
            </a:r>
            <a:r>
              <a:rPr kumimoji="0" lang="tr-TR" altLang="tr-TR" b="0" i="1" u="none" strike="noStrike" cap="none" normalizeH="0" baseline="0" dirty="0">
                <a:ln>
                  <a:noFill/>
                </a:ln>
                <a:solidFill>
                  <a:schemeClr val="tx1"/>
                </a:solidFill>
                <a:effectLst/>
                <a:latin typeface="MetaPlusMedium"/>
              </a:rPr>
              <a:t> be </a:t>
            </a:r>
            <a:r>
              <a:rPr kumimoji="0" lang="tr-TR" altLang="tr-TR" b="0" i="1" u="none" strike="noStrike" cap="none" normalizeH="0" baseline="0" dirty="0" err="1">
                <a:ln>
                  <a:noFill/>
                </a:ln>
                <a:solidFill>
                  <a:schemeClr val="tx1"/>
                </a:solidFill>
                <a:effectLst/>
                <a:latin typeface="MetaPlusMedium"/>
              </a:rPr>
              <a:t>taken</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when</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handling</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and</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knotting</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monofilament</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sutures</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If</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they</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are</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compressed</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or</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tightened</a:t>
            </a:r>
            <a:r>
              <a:rPr kumimoji="0" lang="tr-TR" altLang="tr-TR" b="0" i="1" u="none" strike="noStrike" cap="none" normalizeH="0" baseline="0" dirty="0">
                <a:ln>
                  <a:noFill/>
                </a:ln>
                <a:solidFill>
                  <a:schemeClr val="tx1"/>
                </a:solidFill>
                <a:effectLst/>
                <a:latin typeface="MetaPlusMedium"/>
              </a:rPr>
              <a:t>, a </a:t>
            </a:r>
            <a:r>
              <a:rPr kumimoji="0" lang="tr-TR" altLang="tr-TR" b="0" i="1" u="none" strike="noStrike" cap="none" normalizeH="0" baseline="0" dirty="0" err="1">
                <a:ln>
                  <a:noFill/>
                </a:ln>
                <a:solidFill>
                  <a:schemeClr val="tx1"/>
                </a:solidFill>
                <a:effectLst/>
                <a:latin typeface="MetaPlusMedium"/>
              </a:rPr>
              <a:t>notch</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or</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weak</a:t>
            </a:r>
            <a:r>
              <a:rPr kumimoji="0" lang="tr-TR" altLang="tr-TR" b="0" i="1" u="none" strike="noStrike" cap="none" normalizeH="0" baseline="0" dirty="0">
                <a:ln>
                  <a:noFill/>
                </a:ln>
                <a:solidFill>
                  <a:schemeClr val="tx1"/>
                </a:solidFill>
                <a:effectLst/>
                <a:latin typeface="MetaPlusMedium"/>
              </a:rPr>
              <a:t> spot </a:t>
            </a:r>
            <a:r>
              <a:rPr kumimoji="0" lang="tr-TR" altLang="tr-TR" b="0" i="1" u="none" strike="noStrike" cap="none" normalizeH="0" baseline="0" dirty="0" err="1">
                <a:ln>
                  <a:noFill/>
                </a:ln>
                <a:solidFill>
                  <a:schemeClr val="tx1"/>
                </a:solidFill>
                <a:effectLst/>
                <a:latin typeface="MetaPlusMedium"/>
              </a:rPr>
              <a:t>may</a:t>
            </a:r>
            <a:r>
              <a:rPr kumimoji="0" lang="tr-TR" altLang="tr-TR" b="0" i="1" u="none" strike="noStrike" cap="none" normalizeH="0" baseline="0" dirty="0">
                <a:ln>
                  <a:noFill/>
                </a:ln>
                <a:solidFill>
                  <a:schemeClr val="tx1"/>
                </a:solidFill>
                <a:effectLst/>
                <a:latin typeface="MetaPlusMedium"/>
              </a:rPr>
              <a:t> be </a:t>
            </a:r>
            <a:r>
              <a:rPr kumimoji="0" lang="tr-TR" altLang="tr-TR" b="0" i="1" u="none" strike="noStrike" cap="none" normalizeH="0" baseline="0" dirty="0" err="1">
                <a:ln>
                  <a:noFill/>
                </a:ln>
                <a:solidFill>
                  <a:schemeClr val="tx1"/>
                </a:solidFill>
                <a:effectLst/>
                <a:latin typeface="MetaPlusMedium"/>
              </a:rPr>
              <a:t>formed</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and</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cause</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the</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suture</a:t>
            </a:r>
            <a:r>
              <a:rPr kumimoji="0" lang="tr-TR" altLang="tr-TR" b="0" i="1" u="none" strike="noStrike" cap="none" normalizeH="0" baseline="0" dirty="0">
                <a:ln>
                  <a:noFill/>
                </a:ln>
                <a:solidFill>
                  <a:schemeClr val="tx1"/>
                </a:solidFill>
                <a:effectLst/>
                <a:latin typeface="MetaPlusMedium"/>
              </a:rPr>
              <a:t> </a:t>
            </a:r>
            <a:r>
              <a:rPr kumimoji="0" lang="tr-TR" altLang="tr-TR" b="0" i="1" u="none" strike="noStrike" cap="none" normalizeH="0" baseline="0" dirty="0" err="1">
                <a:ln>
                  <a:noFill/>
                </a:ln>
                <a:solidFill>
                  <a:schemeClr val="tx1"/>
                </a:solidFill>
                <a:effectLst/>
                <a:latin typeface="MetaPlusMedium"/>
              </a:rPr>
              <a:t>to</a:t>
            </a:r>
            <a:r>
              <a:rPr kumimoji="0" lang="tr-TR" altLang="tr-TR" b="0" i="1" u="none" strike="noStrike" cap="none" normalizeH="0" baseline="0" dirty="0">
                <a:ln>
                  <a:noFill/>
                </a:ln>
                <a:solidFill>
                  <a:schemeClr val="tx1"/>
                </a:solidFill>
                <a:effectLst/>
                <a:latin typeface="MetaPlusMedium"/>
              </a:rPr>
              <a:t> break. </a:t>
            </a:r>
            <a:endParaRPr kumimoji="0" lang="tr-TR" altLang="tr-TR" b="0" i="0" u="none" strike="noStrike" cap="none" normalizeH="0" baseline="0" dirty="0">
              <a:ln>
                <a:noFill/>
              </a:ln>
              <a:solidFill>
                <a:schemeClr val="tx1"/>
              </a:solidFill>
              <a:effectLst/>
              <a:latin typeface="Arial" panose="020B0604020202020204" pitchFamily="34" charset="0"/>
            </a:endParaRPr>
          </a:p>
        </p:txBody>
      </p:sp>
      <p:pic>
        <p:nvPicPr>
          <p:cNvPr id="1027" name="Picture 3" descr="page5image38970000">
            <a:extLst>
              <a:ext uri="{FF2B5EF4-FFF2-40B4-BE49-F238E27FC236}">
                <a16:creationId xmlns:a16="http://schemas.microsoft.com/office/drawing/2014/main" id="{6155F38B-9D4D-9346-96D9-E58A6EB43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13100" cy="66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50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fotoğraf, oturma, bakarken, farklı içeren bir resim&#10;&#10;Açıklama otomatik olarak oluşturuldu">
            <a:extLst>
              <a:ext uri="{FF2B5EF4-FFF2-40B4-BE49-F238E27FC236}">
                <a16:creationId xmlns:a16="http://schemas.microsoft.com/office/drawing/2014/main" id="{F369EBC8-83A1-9F49-A51D-B5B6DE1D794D}"/>
              </a:ext>
            </a:extLst>
          </p:cNvPr>
          <p:cNvPicPr>
            <a:picLocks noGrp="1" noChangeAspect="1"/>
          </p:cNvPicPr>
          <p:nvPr>
            <p:ph idx="1"/>
          </p:nvPr>
        </p:nvPicPr>
        <p:blipFill>
          <a:blip r:embed="rId2"/>
          <a:stretch>
            <a:fillRect/>
          </a:stretch>
        </p:blipFill>
        <p:spPr>
          <a:xfrm>
            <a:off x="1937759" y="184489"/>
            <a:ext cx="9249354" cy="6484602"/>
          </a:xfrm>
        </p:spPr>
      </p:pic>
    </p:spTree>
    <p:extLst>
      <p:ext uri="{BB962C8B-B14F-4D97-AF65-F5344CB8AC3E}">
        <p14:creationId xmlns:p14="http://schemas.microsoft.com/office/powerpoint/2010/main" val="2340088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47F5EE0-7672-694E-84B5-8D67E5EC265A}"/>
              </a:ext>
            </a:extLst>
          </p:cNvPr>
          <p:cNvSpPr>
            <a:spLocks noGrp="1"/>
          </p:cNvSpPr>
          <p:nvPr>
            <p:ph type="title"/>
          </p:nvPr>
        </p:nvSpPr>
        <p:spPr>
          <a:xfrm>
            <a:off x="1259893" y="3101093"/>
            <a:ext cx="2454052" cy="3029344"/>
          </a:xfrm>
        </p:spPr>
        <p:txBody>
          <a:bodyPr>
            <a:normAutofit/>
          </a:bodyPr>
          <a:lstStyle/>
          <a:p>
            <a:r>
              <a:rPr lang="tr-TR" sz="3200">
                <a:solidFill>
                  <a:schemeClr val="bg1"/>
                </a:solidFill>
              </a:rPr>
              <a:t>Active drain </a:t>
            </a:r>
            <a:br>
              <a:rPr lang="tr-TR" sz="3200">
                <a:solidFill>
                  <a:schemeClr val="bg1"/>
                </a:solidFill>
              </a:rPr>
            </a:br>
            <a:endParaRPr lang="tr-TR" sz="320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9CFA7382-7F87-4D97-8994-2026B3D398AE}"/>
              </a:ext>
            </a:extLst>
          </p:cNvPr>
          <p:cNvGraphicFramePr>
            <a:graphicFrameLocks noGrp="1"/>
          </p:cNvGraphicFramePr>
          <p:nvPr>
            <p:ph idx="1"/>
            <p:extLst>
              <p:ext uri="{D42A27DB-BD31-4B8C-83A1-F6EECF244321}">
                <p14:modId xmlns:p14="http://schemas.microsoft.com/office/powerpoint/2010/main" val="369602842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146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33FE23-37F7-C642-96E8-1DC19EC05FC1}"/>
              </a:ext>
            </a:extLst>
          </p:cNvPr>
          <p:cNvSpPr>
            <a:spLocks noGrp="1"/>
          </p:cNvSpPr>
          <p:nvPr>
            <p:ph type="title"/>
          </p:nvPr>
        </p:nvSpPr>
        <p:spPr/>
        <p:txBody>
          <a:bodyPr/>
          <a:lstStyle/>
          <a:p>
            <a:r>
              <a:rPr lang="tr-TR" dirty="0" err="1"/>
              <a:t>Closed</a:t>
            </a:r>
            <a:r>
              <a:rPr lang="tr-TR" dirty="0"/>
              <a:t> </a:t>
            </a:r>
            <a:r>
              <a:rPr lang="tr-TR" dirty="0" err="1"/>
              <a:t>suction</a:t>
            </a:r>
            <a:r>
              <a:rPr lang="tr-TR" dirty="0"/>
              <a:t> </a:t>
            </a:r>
            <a:r>
              <a:rPr lang="tr-TR" dirty="0" err="1"/>
              <a:t>drain</a:t>
            </a:r>
            <a:r>
              <a:rPr lang="tr-TR" dirty="0"/>
              <a:t> </a:t>
            </a:r>
            <a:r>
              <a:rPr lang="tr-TR" dirty="0" err="1"/>
              <a:t>with</a:t>
            </a:r>
            <a:r>
              <a:rPr lang="tr-TR" dirty="0"/>
              <a:t> </a:t>
            </a:r>
            <a:r>
              <a:rPr lang="tr-TR" dirty="0" err="1"/>
              <a:t>bulb</a:t>
            </a:r>
            <a:r>
              <a:rPr lang="tr-TR" dirty="0"/>
              <a:t> </a:t>
            </a:r>
            <a:br>
              <a:rPr lang="tr-TR" dirty="0"/>
            </a:br>
            <a:endParaRPr lang="tr-TR" dirty="0"/>
          </a:p>
        </p:txBody>
      </p:sp>
      <p:sp>
        <p:nvSpPr>
          <p:cNvPr id="3" name="İçerik Yer Tutucusu 2">
            <a:extLst>
              <a:ext uri="{FF2B5EF4-FFF2-40B4-BE49-F238E27FC236}">
                <a16:creationId xmlns:a16="http://schemas.microsoft.com/office/drawing/2014/main" id="{54D780DA-2E35-CE4E-BBC3-D693626CB3A7}"/>
              </a:ext>
            </a:extLst>
          </p:cNvPr>
          <p:cNvSpPr>
            <a:spLocks noGrp="1"/>
          </p:cNvSpPr>
          <p:nvPr>
            <p:ph idx="1"/>
          </p:nvPr>
        </p:nvSpPr>
        <p:spPr/>
        <p:txBody>
          <a:bodyPr/>
          <a:lstStyle/>
          <a:p>
            <a:r>
              <a:rPr lang="tr-TR" dirty="0" err="1"/>
              <a:t>This</a:t>
            </a:r>
            <a:r>
              <a:rPr lang="tr-TR" dirty="0"/>
              <a:t> is </a:t>
            </a:r>
            <a:r>
              <a:rPr lang="tr-TR" dirty="0" err="1"/>
              <a:t>also</a:t>
            </a:r>
            <a:r>
              <a:rPr lang="tr-TR" dirty="0"/>
              <a:t> </a:t>
            </a:r>
            <a:r>
              <a:rPr lang="tr-TR" dirty="0" err="1"/>
              <a:t>known</a:t>
            </a:r>
            <a:r>
              <a:rPr lang="tr-TR" dirty="0"/>
              <a:t> as a Jackson-</a:t>
            </a:r>
            <a:r>
              <a:rPr lang="tr-TR" dirty="0" err="1"/>
              <a:t>Pratt</a:t>
            </a:r>
            <a:r>
              <a:rPr lang="tr-TR" dirty="0"/>
              <a:t> (JP) </a:t>
            </a:r>
            <a:r>
              <a:rPr lang="tr-TR" dirty="0" err="1"/>
              <a:t>drain</a:t>
            </a:r>
            <a:r>
              <a:rPr lang="tr-TR" dirty="0"/>
              <a:t>. </a:t>
            </a:r>
          </a:p>
          <a:p>
            <a:r>
              <a:rPr lang="tr-TR" dirty="0" err="1"/>
              <a:t>It</a:t>
            </a:r>
            <a:r>
              <a:rPr lang="tr-TR" dirty="0"/>
              <a:t> </a:t>
            </a:r>
            <a:r>
              <a:rPr lang="tr-TR" dirty="0" err="1"/>
              <a:t>consists</a:t>
            </a:r>
            <a:r>
              <a:rPr lang="tr-TR" dirty="0"/>
              <a:t> of a </a:t>
            </a:r>
            <a:r>
              <a:rPr lang="tr-TR" dirty="0" err="1"/>
              <a:t>multiperforated</a:t>
            </a:r>
            <a:r>
              <a:rPr lang="tr-TR" dirty="0"/>
              <a:t> </a:t>
            </a:r>
            <a:r>
              <a:rPr lang="tr-TR" dirty="0" err="1"/>
              <a:t>silicone</a:t>
            </a:r>
            <a:r>
              <a:rPr lang="tr-TR" dirty="0"/>
              <a:t> </a:t>
            </a:r>
            <a:r>
              <a:rPr lang="tr-TR" dirty="0" err="1"/>
              <a:t>tube</a:t>
            </a:r>
            <a:r>
              <a:rPr lang="tr-TR" dirty="0"/>
              <a:t> </a:t>
            </a:r>
            <a:r>
              <a:rPr lang="tr-TR" dirty="0" err="1"/>
              <a:t>that</a:t>
            </a:r>
            <a:r>
              <a:rPr lang="tr-TR" dirty="0"/>
              <a:t> is </a:t>
            </a:r>
            <a:r>
              <a:rPr lang="tr-TR" dirty="0" err="1"/>
              <a:t>placed</a:t>
            </a:r>
            <a:r>
              <a:rPr lang="tr-TR" dirty="0"/>
              <a:t> </a:t>
            </a:r>
            <a:r>
              <a:rPr lang="tr-TR" dirty="0" err="1"/>
              <a:t>and</a:t>
            </a:r>
            <a:r>
              <a:rPr lang="tr-TR" dirty="0"/>
              <a:t> </a:t>
            </a:r>
            <a:r>
              <a:rPr lang="tr-TR" dirty="0" err="1"/>
              <a:t>then</a:t>
            </a:r>
            <a:r>
              <a:rPr lang="tr-TR" dirty="0"/>
              <a:t> </a:t>
            </a:r>
            <a:r>
              <a:rPr lang="tr-TR" dirty="0" err="1"/>
              <a:t>connected</a:t>
            </a:r>
            <a:r>
              <a:rPr lang="tr-TR" dirty="0"/>
              <a:t> </a:t>
            </a:r>
            <a:r>
              <a:rPr lang="tr-TR" dirty="0" err="1"/>
              <a:t>to</a:t>
            </a:r>
            <a:r>
              <a:rPr lang="tr-TR" dirty="0"/>
              <a:t> a </a:t>
            </a:r>
            <a:r>
              <a:rPr lang="tr-TR" dirty="0" err="1"/>
              <a:t>low-pressure</a:t>
            </a:r>
            <a:r>
              <a:rPr lang="tr-TR" dirty="0"/>
              <a:t> </a:t>
            </a:r>
            <a:r>
              <a:rPr lang="tr-TR" dirty="0" err="1"/>
              <a:t>vacuum</a:t>
            </a:r>
            <a:r>
              <a:rPr lang="tr-TR" dirty="0"/>
              <a:t> </a:t>
            </a:r>
            <a:r>
              <a:rPr lang="tr-TR" dirty="0" err="1"/>
              <a:t>system</a:t>
            </a:r>
            <a:r>
              <a:rPr lang="tr-TR" dirty="0"/>
              <a:t> </a:t>
            </a:r>
            <a:r>
              <a:rPr lang="tr-TR" dirty="0" err="1"/>
              <a:t>with</a:t>
            </a:r>
            <a:r>
              <a:rPr lang="tr-TR" dirty="0"/>
              <a:t> a </a:t>
            </a:r>
            <a:r>
              <a:rPr lang="tr-TR" dirty="0" err="1"/>
              <a:t>bulb</a:t>
            </a:r>
            <a:r>
              <a:rPr lang="tr-TR" dirty="0"/>
              <a:t> </a:t>
            </a:r>
            <a:r>
              <a:rPr lang="tr-TR" dirty="0" err="1"/>
              <a:t>or</a:t>
            </a:r>
            <a:r>
              <a:rPr lang="tr-TR" dirty="0"/>
              <a:t> </a:t>
            </a:r>
            <a:r>
              <a:rPr lang="tr-TR" dirty="0" err="1"/>
              <a:t>bellows</a:t>
            </a:r>
            <a:r>
              <a:rPr lang="tr-TR" dirty="0"/>
              <a:t> </a:t>
            </a:r>
          </a:p>
          <a:p>
            <a:r>
              <a:rPr lang="tr-TR" dirty="0"/>
              <a:t>As an </a:t>
            </a:r>
            <a:r>
              <a:rPr lang="tr-TR" dirty="0" err="1"/>
              <a:t>alternative</a:t>
            </a:r>
            <a:r>
              <a:rPr lang="tr-TR" dirty="0"/>
              <a:t> </a:t>
            </a:r>
            <a:r>
              <a:rPr lang="tr-TR" dirty="0" err="1"/>
              <a:t>to</a:t>
            </a:r>
            <a:r>
              <a:rPr lang="tr-TR" dirty="0"/>
              <a:t> a </a:t>
            </a:r>
            <a:r>
              <a:rPr lang="tr-TR" dirty="0" err="1"/>
              <a:t>low-pressure</a:t>
            </a:r>
            <a:r>
              <a:rPr lang="tr-TR" dirty="0"/>
              <a:t> </a:t>
            </a:r>
            <a:r>
              <a:rPr lang="tr-TR" dirty="0" err="1"/>
              <a:t>vacuum</a:t>
            </a:r>
            <a:r>
              <a:rPr lang="tr-TR" dirty="0"/>
              <a:t> </a:t>
            </a:r>
            <a:r>
              <a:rPr lang="tr-TR" dirty="0" err="1"/>
              <a:t>system</a:t>
            </a:r>
            <a:r>
              <a:rPr lang="tr-TR" dirty="0"/>
              <a:t>, a </a:t>
            </a:r>
            <a:r>
              <a:rPr lang="tr-TR" dirty="0" err="1"/>
              <a:t>syringe</a:t>
            </a:r>
            <a:r>
              <a:rPr lang="tr-TR" dirty="0"/>
              <a:t> can be </a:t>
            </a:r>
            <a:r>
              <a:rPr lang="tr-TR" dirty="0" err="1"/>
              <a:t>used</a:t>
            </a:r>
            <a:r>
              <a:rPr lang="tr-TR" dirty="0"/>
              <a:t> </a:t>
            </a:r>
            <a:r>
              <a:rPr lang="tr-TR" dirty="0" err="1"/>
              <a:t>and</a:t>
            </a:r>
            <a:r>
              <a:rPr lang="tr-TR" dirty="0"/>
              <a:t> </a:t>
            </a:r>
            <a:r>
              <a:rPr lang="tr-TR" dirty="0" err="1"/>
              <a:t>its</a:t>
            </a:r>
            <a:r>
              <a:rPr lang="tr-TR" dirty="0"/>
              <a:t> </a:t>
            </a:r>
            <a:r>
              <a:rPr lang="tr-TR" dirty="0" err="1"/>
              <a:t>plunger</a:t>
            </a:r>
            <a:r>
              <a:rPr lang="tr-TR" dirty="0"/>
              <a:t> can be </a:t>
            </a:r>
            <a:r>
              <a:rPr lang="tr-TR" dirty="0" err="1"/>
              <a:t>blocked</a:t>
            </a:r>
            <a:r>
              <a:rPr lang="tr-TR" dirty="0"/>
              <a:t> </a:t>
            </a:r>
            <a:r>
              <a:rPr lang="tr-TR" dirty="0" err="1"/>
              <a:t>after</a:t>
            </a:r>
            <a:r>
              <a:rPr lang="tr-TR" dirty="0"/>
              <a:t> </a:t>
            </a:r>
            <a:r>
              <a:rPr lang="tr-TR" dirty="0" err="1"/>
              <a:t>aspiration</a:t>
            </a:r>
            <a:r>
              <a:rPr lang="tr-TR" dirty="0"/>
              <a:t> has </a:t>
            </a:r>
            <a:r>
              <a:rPr lang="tr-TR" dirty="0" err="1"/>
              <a:t>been</a:t>
            </a:r>
            <a:r>
              <a:rPr lang="tr-TR" dirty="0"/>
              <a:t> </a:t>
            </a:r>
            <a:r>
              <a:rPr lang="tr-TR" dirty="0" err="1"/>
              <a:t>performed</a:t>
            </a:r>
            <a:r>
              <a:rPr lang="tr-TR" dirty="0"/>
              <a:t> </a:t>
            </a:r>
            <a:r>
              <a:rPr lang="tr-TR" dirty="0" err="1"/>
              <a:t>using</a:t>
            </a:r>
            <a:r>
              <a:rPr lang="tr-TR" dirty="0"/>
              <a:t> a </a:t>
            </a:r>
            <a:r>
              <a:rPr lang="tr-TR" dirty="0" err="1"/>
              <a:t>hypodermic</a:t>
            </a:r>
            <a:r>
              <a:rPr lang="tr-TR" dirty="0"/>
              <a:t> </a:t>
            </a:r>
            <a:r>
              <a:rPr lang="tr-TR" dirty="0" err="1"/>
              <a:t>needle</a:t>
            </a:r>
            <a:r>
              <a:rPr lang="tr-TR" dirty="0"/>
              <a:t> </a:t>
            </a:r>
          </a:p>
          <a:p>
            <a:endParaRPr lang="tr-TR" dirty="0"/>
          </a:p>
          <a:p>
            <a:endParaRPr lang="tr-TR" dirty="0"/>
          </a:p>
        </p:txBody>
      </p:sp>
    </p:spTree>
    <p:extLst>
      <p:ext uri="{BB962C8B-B14F-4D97-AF65-F5344CB8AC3E}">
        <p14:creationId xmlns:p14="http://schemas.microsoft.com/office/powerpoint/2010/main" val="2980232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2" name="Group 61">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63"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4"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5"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6"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7"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8"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9"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0"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1"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2"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3"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4"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6" name="Group 75">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77"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8"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9"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0"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1"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2"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3"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4"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5"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6"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7"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8"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pic>
        <p:nvPicPr>
          <p:cNvPr id="5" name="Resim 4" descr="köpek, çayır, kahverengi, koyun içeren bir resim&#10;&#10;Açıklama otomatik olarak oluşturuldu">
            <a:extLst>
              <a:ext uri="{FF2B5EF4-FFF2-40B4-BE49-F238E27FC236}">
                <a16:creationId xmlns:a16="http://schemas.microsoft.com/office/drawing/2014/main" id="{BDADFFC1-8C13-3046-B249-0F1DB92A2036}"/>
              </a:ext>
            </a:extLst>
          </p:cNvPr>
          <p:cNvPicPr>
            <a:picLocks noChangeAspect="1"/>
          </p:cNvPicPr>
          <p:nvPr/>
        </p:nvPicPr>
        <p:blipFill rotWithShape="1">
          <a:blip r:embed="rId2"/>
          <a:srcRect l="9201" r="2" b="2"/>
          <a:stretch/>
        </p:blipFill>
        <p:spPr>
          <a:xfrm>
            <a:off x="20" y="10"/>
            <a:ext cx="4646965" cy="3428990"/>
          </a:xfrm>
          <a:prstGeom prst="rect">
            <a:avLst/>
          </a:prstGeom>
        </p:spPr>
      </p:pic>
      <p:sp>
        <p:nvSpPr>
          <p:cNvPr id="90" name="Rectangle 89">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9" name="Resim 8" descr="iç mekan, oturma, tablo, çift içeren bir resim&#10;&#10;Açıklama otomatik olarak oluşturuldu">
            <a:extLst>
              <a:ext uri="{FF2B5EF4-FFF2-40B4-BE49-F238E27FC236}">
                <a16:creationId xmlns:a16="http://schemas.microsoft.com/office/drawing/2014/main" id="{BFCF812B-D638-864E-B760-355A33F2D367}"/>
              </a:ext>
            </a:extLst>
          </p:cNvPr>
          <p:cNvPicPr>
            <a:picLocks noChangeAspect="1"/>
          </p:cNvPicPr>
          <p:nvPr/>
        </p:nvPicPr>
        <p:blipFill rotWithShape="1">
          <a:blip r:embed="rId3"/>
          <a:srcRect r="7505" b="-3"/>
          <a:stretch/>
        </p:blipFill>
        <p:spPr>
          <a:xfrm>
            <a:off x="20" y="3429000"/>
            <a:ext cx="4646965" cy="3429000"/>
          </a:xfrm>
          <a:prstGeom prst="rect">
            <a:avLst/>
          </a:prstGeom>
        </p:spPr>
      </p:pic>
      <p:cxnSp>
        <p:nvCxnSpPr>
          <p:cNvPr id="94" name="Straight Connector 93">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4B157A2F-95AD-D14C-AE93-477B8F02712C}"/>
              </a:ext>
            </a:extLst>
          </p:cNvPr>
          <p:cNvSpPr>
            <a:spLocks noGrp="1"/>
          </p:cNvSpPr>
          <p:nvPr>
            <p:ph idx="1"/>
          </p:nvPr>
        </p:nvSpPr>
        <p:spPr>
          <a:xfrm>
            <a:off x="5911749" y="1489524"/>
            <a:ext cx="5818289" cy="3777622"/>
          </a:xfrm>
        </p:spPr>
        <p:txBody>
          <a:bodyPr>
            <a:normAutofit/>
          </a:bodyPr>
          <a:lstStyle/>
          <a:p>
            <a:r>
              <a:rPr lang="tr-TR" dirty="0"/>
              <a:t>Active </a:t>
            </a:r>
            <a:r>
              <a:rPr lang="tr-TR" dirty="0" err="1"/>
              <a:t>low-pressure</a:t>
            </a:r>
            <a:r>
              <a:rPr lang="tr-TR" dirty="0"/>
              <a:t> </a:t>
            </a:r>
            <a:r>
              <a:rPr lang="tr-TR" dirty="0" err="1"/>
              <a:t>drainage</a:t>
            </a:r>
            <a:r>
              <a:rPr lang="tr-TR" dirty="0"/>
              <a:t> can </a:t>
            </a:r>
            <a:r>
              <a:rPr lang="tr-TR" dirty="0" err="1"/>
              <a:t>also</a:t>
            </a:r>
            <a:r>
              <a:rPr lang="tr-TR" dirty="0"/>
              <a:t> be </a:t>
            </a:r>
            <a:r>
              <a:rPr lang="tr-TR" dirty="0" err="1"/>
              <a:t>performed</a:t>
            </a:r>
            <a:r>
              <a:rPr lang="tr-TR" dirty="0"/>
              <a:t> </a:t>
            </a:r>
            <a:r>
              <a:rPr lang="tr-TR" dirty="0" err="1"/>
              <a:t>with</a:t>
            </a:r>
            <a:r>
              <a:rPr lang="tr-TR" dirty="0"/>
              <a:t> a </a:t>
            </a:r>
            <a:r>
              <a:rPr lang="tr-TR" dirty="0" err="1"/>
              <a:t>syringe</a:t>
            </a:r>
            <a:r>
              <a:rPr lang="tr-TR" dirty="0"/>
              <a:t> </a:t>
            </a:r>
            <a:r>
              <a:rPr lang="tr-TR" dirty="0" err="1"/>
              <a:t>that</a:t>
            </a:r>
            <a:r>
              <a:rPr lang="tr-TR" dirty="0"/>
              <a:t>, </a:t>
            </a:r>
            <a:r>
              <a:rPr lang="tr-TR" dirty="0" err="1"/>
              <a:t>after</a:t>
            </a:r>
            <a:r>
              <a:rPr lang="tr-TR" dirty="0"/>
              <a:t> </a:t>
            </a:r>
            <a:r>
              <a:rPr lang="tr-TR" dirty="0" err="1"/>
              <a:t>being</a:t>
            </a:r>
            <a:r>
              <a:rPr lang="tr-TR" dirty="0"/>
              <a:t> </a:t>
            </a:r>
            <a:r>
              <a:rPr lang="tr-TR" dirty="0" err="1"/>
              <a:t>fitted</a:t>
            </a:r>
            <a:r>
              <a:rPr lang="tr-TR" dirty="0"/>
              <a:t> </a:t>
            </a:r>
            <a:r>
              <a:rPr lang="tr-TR" dirty="0" err="1"/>
              <a:t>to</a:t>
            </a:r>
            <a:r>
              <a:rPr lang="tr-TR" dirty="0"/>
              <a:t> </a:t>
            </a:r>
            <a:r>
              <a:rPr lang="tr-TR" dirty="0" err="1"/>
              <a:t>the</a:t>
            </a:r>
            <a:r>
              <a:rPr lang="tr-TR" dirty="0"/>
              <a:t> </a:t>
            </a:r>
            <a:r>
              <a:rPr lang="tr-TR" dirty="0" err="1"/>
              <a:t>drain</a:t>
            </a:r>
            <a:r>
              <a:rPr lang="tr-TR" dirty="0"/>
              <a:t>, </a:t>
            </a:r>
            <a:r>
              <a:rPr lang="tr-TR" dirty="0" err="1"/>
              <a:t>maintains</a:t>
            </a:r>
            <a:r>
              <a:rPr lang="tr-TR" dirty="0"/>
              <a:t> </a:t>
            </a:r>
            <a:r>
              <a:rPr lang="tr-TR" dirty="0" err="1"/>
              <a:t>the</a:t>
            </a:r>
            <a:r>
              <a:rPr lang="tr-TR" dirty="0"/>
              <a:t> </a:t>
            </a:r>
            <a:r>
              <a:rPr lang="tr-TR" dirty="0" err="1"/>
              <a:t>vacuum</a:t>
            </a:r>
            <a:r>
              <a:rPr lang="tr-TR" dirty="0"/>
              <a:t> </a:t>
            </a:r>
            <a:r>
              <a:rPr lang="tr-TR" dirty="0" err="1"/>
              <a:t>through</a:t>
            </a:r>
            <a:r>
              <a:rPr lang="tr-TR" dirty="0"/>
              <a:t> a </a:t>
            </a:r>
            <a:r>
              <a:rPr lang="tr-TR" dirty="0" err="1"/>
              <a:t>hypodermic</a:t>
            </a:r>
            <a:r>
              <a:rPr lang="tr-TR" dirty="0"/>
              <a:t> </a:t>
            </a:r>
            <a:r>
              <a:rPr lang="tr-TR" dirty="0" err="1"/>
              <a:t>needle</a:t>
            </a:r>
            <a:r>
              <a:rPr lang="tr-TR" dirty="0"/>
              <a:t> </a:t>
            </a:r>
            <a:r>
              <a:rPr lang="tr-TR" dirty="0" err="1"/>
              <a:t>that</a:t>
            </a:r>
            <a:r>
              <a:rPr lang="tr-TR" dirty="0"/>
              <a:t> </a:t>
            </a:r>
            <a:r>
              <a:rPr lang="tr-TR" dirty="0" err="1"/>
              <a:t>passes</a:t>
            </a:r>
            <a:r>
              <a:rPr lang="tr-TR" dirty="0"/>
              <a:t> </a:t>
            </a:r>
            <a:r>
              <a:rPr lang="tr-TR" dirty="0" err="1"/>
              <a:t>through</a:t>
            </a:r>
            <a:r>
              <a:rPr lang="tr-TR" dirty="0"/>
              <a:t> </a:t>
            </a:r>
            <a:r>
              <a:rPr lang="tr-TR" dirty="0" err="1"/>
              <a:t>the</a:t>
            </a:r>
            <a:r>
              <a:rPr lang="tr-TR" dirty="0"/>
              <a:t> </a:t>
            </a:r>
            <a:r>
              <a:rPr lang="tr-TR" dirty="0" err="1"/>
              <a:t>plunger</a:t>
            </a:r>
            <a:r>
              <a:rPr lang="tr-TR" dirty="0"/>
              <a:t>. </a:t>
            </a:r>
          </a:p>
          <a:p>
            <a:pPr marL="0" indent="0">
              <a:buNone/>
            </a:pPr>
            <a:endParaRPr lang="tr-TR" dirty="0"/>
          </a:p>
          <a:p>
            <a:r>
              <a:rPr lang="tr-TR" dirty="0" err="1"/>
              <a:t>The</a:t>
            </a:r>
            <a:r>
              <a:rPr lang="tr-TR" dirty="0"/>
              <a:t> </a:t>
            </a:r>
            <a:r>
              <a:rPr lang="tr-TR" dirty="0" err="1"/>
              <a:t>drain</a:t>
            </a:r>
            <a:r>
              <a:rPr lang="tr-TR" dirty="0"/>
              <a:t> is </a:t>
            </a:r>
            <a:r>
              <a:rPr lang="tr-TR" dirty="0" err="1"/>
              <a:t>secured</a:t>
            </a:r>
            <a:r>
              <a:rPr lang="tr-TR" dirty="0"/>
              <a:t> </a:t>
            </a:r>
            <a:r>
              <a:rPr lang="tr-TR" dirty="0" err="1"/>
              <a:t>to</a:t>
            </a:r>
            <a:r>
              <a:rPr lang="tr-TR" dirty="0"/>
              <a:t> </a:t>
            </a:r>
            <a:r>
              <a:rPr lang="tr-TR" dirty="0" err="1"/>
              <a:t>the</a:t>
            </a:r>
            <a:r>
              <a:rPr lang="tr-TR" dirty="0"/>
              <a:t> skin </a:t>
            </a:r>
            <a:r>
              <a:rPr lang="tr-TR" dirty="0" err="1"/>
              <a:t>and</a:t>
            </a:r>
            <a:r>
              <a:rPr lang="tr-TR" dirty="0"/>
              <a:t> </a:t>
            </a:r>
            <a:r>
              <a:rPr lang="tr-TR" dirty="0" err="1"/>
              <a:t>connected</a:t>
            </a:r>
            <a:r>
              <a:rPr lang="tr-TR" dirty="0"/>
              <a:t> </a:t>
            </a:r>
            <a:r>
              <a:rPr lang="tr-TR" dirty="0" err="1"/>
              <a:t>to</a:t>
            </a:r>
            <a:r>
              <a:rPr lang="tr-TR" dirty="0"/>
              <a:t> </a:t>
            </a:r>
            <a:r>
              <a:rPr lang="tr-TR" dirty="0" err="1"/>
              <a:t>the</a:t>
            </a:r>
            <a:r>
              <a:rPr lang="tr-TR" dirty="0"/>
              <a:t> </a:t>
            </a:r>
            <a:r>
              <a:rPr lang="tr-TR" dirty="0" err="1"/>
              <a:t>continuous</a:t>
            </a:r>
            <a:r>
              <a:rPr lang="tr-TR" dirty="0"/>
              <a:t> </a:t>
            </a:r>
            <a:r>
              <a:rPr lang="tr-TR" dirty="0" err="1"/>
              <a:t>low</a:t>
            </a:r>
            <a:r>
              <a:rPr lang="tr-TR" dirty="0"/>
              <a:t>- </a:t>
            </a:r>
            <a:r>
              <a:rPr lang="tr-TR" dirty="0" err="1"/>
              <a:t>pressure</a:t>
            </a:r>
            <a:r>
              <a:rPr lang="tr-TR" dirty="0"/>
              <a:t> </a:t>
            </a:r>
            <a:r>
              <a:rPr lang="tr-TR" dirty="0" err="1"/>
              <a:t>aspiration</a:t>
            </a:r>
            <a:r>
              <a:rPr lang="tr-TR" dirty="0"/>
              <a:t> </a:t>
            </a:r>
            <a:r>
              <a:rPr lang="tr-TR" dirty="0" err="1"/>
              <a:t>system</a:t>
            </a:r>
            <a:endParaRPr lang="tr-TR" dirty="0"/>
          </a:p>
          <a:p>
            <a:endParaRPr lang="tr-TR" dirty="0"/>
          </a:p>
        </p:txBody>
      </p:sp>
    </p:spTree>
    <p:extLst>
      <p:ext uri="{BB962C8B-B14F-4D97-AF65-F5344CB8AC3E}">
        <p14:creationId xmlns:p14="http://schemas.microsoft.com/office/powerpoint/2010/main" val="2498628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79B85C-5E52-064F-BFE9-96F2C3371D1E}"/>
              </a:ext>
            </a:extLst>
          </p:cNvPr>
          <p:cNvSpPr>
            <a:spLocks noGrp="1"/>
          </p:cNvSpPr>
          <p:nvPr>
            <p:ph type="title"/>
          </p:nvPr>
        </p:nvSpPr>
        <p:spPr/>
        <p:txBody>
          <a:bodyPr/>
          <a:lstStyle/>
          <a:p>
            <a:r>
              <a:rPr lang="tr-TR" dirty="0" err="1"/>
              <a:t>Chest</a:t>
            </a:r>
            <a:r>
              <a:rPr lang="tr-TR" dirty="0"/>
              <a:t> </a:t>
            </a:r>
            <a:r>
              <a:rPr lang="tr-TR" dirty="0" err="1"/>
              <a:t>drain</a:t>
            </a:r>
            <a:r>
              <a:rPr lang="tr-TR" dirty="0"/>
              <a:t> </a:t>
            </a:r>
            <a:br>
              <a:rPr lang="tr-TR" dirty="0"/>
            </a:br>
            <a:endParaRPr lang="tr-TR" dirty="0"/>
          </a:p>
        </p:txBody>
      </p:sp>
      <p:sp>
        <p:nvSpPr>
          <p:cNvPr id="3" name="İçerik Yer Tutucusu 2">
            <a:extLst>
              <a:ext uri="{FF2B5EF4-FFF2-40B4-BE49-F238E27FC236}">
                <a16:creationId xmlns:a16="http://schemas.microsoft.com/office/drawing/2014/main" id="{28632810-A703-EB4A-B831-F83CC4147F8E}"/>
              </a:ext>
            </a:extLst>
          </p:cNvPr>
          <p:cNvSpPr>
            <a:spLocks noGrp="1"/>
          </p:cNvSpPr>
          <p:nvPr>
            <p:ph idx="1"/>
          </p:nvPr>
        </p:nvSpPr>
        <p:spPr>
          <a:xfrm>
            <a:off x="2228850" y="2133600"/>
            <a:ext cx="9275762" cy="3777622"/>
          </a:xfrm>
        </p:spPr>
        <p:txBody>
          <a:bodyPr/>
          <a:lstStyle/>
          <a:p>
            <a:r>
              <a:rPr lang="tr-TR" dirty="0"/>
              <a:t>A </a:t>
            </a:r>
            <a:r>
              <a:rPr lang="tr-TR" dirty="0" err="1"/>
              <a:t>chest</a:t>
            </a:r>
            <a:r>
              <a:rPr lang="tr-TR" dirty="0"/>
              <a:t> </a:t>
            </a:r>
            <a:r>
              <a:rPr lang="tr-TR" dirty="0" err="1"/>
              <a:t>drain</a:t>
            </a:r>
            <a:r>
              <a:rPr lang="tr-TR" dirty="0"/>
              <a:t> is </a:t>
            </a:r>
            <a:r>
              <a:rPr lang="tr-TR" dirty="0" err="1"/>
              <a:t>placed</a:t>
            </a:r>
            <a:r>
              <a:rPr lang="tr-TR" dirty="0"/>
              <a:t> </a:t>
            </a:r>
            <a:r>
              <a:rPr lang="tr-TR" dirty="0" err="1"/>
              <a:t>by</a:t>
            </a:r>
            <a:r>
              <a:rPr lang="tr-TR" dirty="0"/>
              <a:t> </a:t>
            </a:r>
            <a:r>
              <a:rPr lang="tr-TR" dirty="0" err="1"/>
              <a:t>tunnelling</a:t>
            </a:r>
            <a:r>
              <a:rPr lang="tr-TR" dirty="0"/>
              <a:t> 2-3 cm (</a:t>
            </a:r>
            <a:r>
              <a:rPr lang="tr-TR" dirty="0" err="1"/>
              <a:t>two</a:t>
            </a:r>
            <a:r>
              <a:rPr lang="tr-TR" dirty="0"/>
              <a:t> </a:t>
            </a:r>
            <a:r>
              <a:rPr lang="tr-TR" dirty="0" err="1"/>
              <a:t>intercostal</a:t>
            </a:r>
            <a:r>
              <a:rPr lang="tr-TR" dirty="0"/>
              <a:t> </a:t>
            </a:r>
            <a:r>
              <a:rPr lang="tr-TR" dirty="0" err="1"/>
              <a:t>spaces</a:t>
            </a:r>
            <a:r>
              <a:rPr lang="tr-TR" dirty="0"/>
              <a:t>) </a:t>
            </a:r>
            <a:r>
              <a:rPr lang="tr-TR" dirty="0" err="1"/>
              <a:t>from</a:t>
            </a:r>
            <a:r>
              <a:rPr lang="tr-TR" dirty="0"/>
              <a:t> </a:t>
            </a:r>
            <a:r>
              <a:rPr lang="tr-TR" dirty="0" err="1"/>
              <a:t>the</a:t>
            </a:r>
            <a:r>
              <a:rPr lang="tr-TR" dirty="0"/>
              <a:t> </a:t>
            </a:r>
            <a:r>
              <a:rPr lang="tr-TR" dirty="0" err="1"/>
              <a:t>outlet</a:t>
            </a:r>
            <a:r>
              <a:rPr lang="tr-TR" dirty="0"/>
              <a:t> of </a:t>
            </a:r>
            <a:r>
              <a:rPr lang="tr-TR" dirty="0" err="1"/>
              <a:t>the</a:t>
            </a:r>
            <a:r>
              <a:rPr lang="tr-TR" dirty="0"/>
              <a:t> </a:t>
            </a:r>
            <a:r>
              <a:rPr lang="tr-TR" dirty="0" err="1"/>
              <a:t>tube</a:t>
            </a:r>
            <a:r>
              <a:rPr lang="tr-TR" dirty="0"/>
              <a:t> </a:t>
            </a:r>
            <a:r>
              <a:rPr lang="tr-TR" dirty="0" err="1"/>
              <a:t>to</a:t>
            </a:r>
            <a:r>
              <a:rPr lang="tr-TR" dirty="0"/>
              <a:t> </a:t>
            </a:r>
            <a:r>
              <a:rPr lang="tr-TR" dirty="0" err="1"/>
              <a:t>the</a:t>
            </a:r>
            <a:r>
              <a:rPr lang="tr-TR" dirty="0"/>
              <a:t> </a:t>
            </a:r>
            <a:r>
              <a:rPr lang="tr-TR" dirty="0" err="1"/>
              <a:t>outside</a:t>
            </a:r>
            <a:r>
              <a:rPr lang="tr-TR" dirty="0"/>
              <a:t> </a:t>
            </a:r>
            <a:r>
              <a:rPr lang="tr-TR" dirty="0" err="1"/>
              <a:t>and</a:t>
            </a:r>
            <a:r>
              <a:rPr lang="tr-TR" dirty="0"/>
              <a:t> </a:t>
            </a:r>
            <a:r>
              <a:rPr lang="tr-TR" dirty="0" err="1"/>
              <a:t>inserting</a:t>
            </a:r>
            <a:r>
              <a:rPr lang="tr-TR" dirty="0"/>
              <a:t> a </a:t>
            </a:r>
            <a:r>
              <a:rPr lang="tr-TR" dirty="0" err="1"/>
              <a:t>tube</a:t>
            </a:r>
            <a:r>
              <a:rPr lang="tr-TR" dirty="0"/>
              <a:t> (</a:t>
            </a:r>
            <a:r>
              <a:rPr lang="tr-TR" dirty="0" err="1"/>
              <a:t>with</a:t>
            </a:r>
            <a:r>
              <a:rPr lang="tr-TR" dirty="0"/>
              <a:t> </a:t>
            </a:r>
            <a:r>
              <a:rPr lang="tr-TR" dirty="0" err="1"/>
              <a:t>rigid</a:t>
            </a:r>
            <a:r>
              <a:rPr lang="tr-TR" dirty="0"/>
              <a:t> </a:t>
            </a:r>
            <a:r>
              <a:rPr lang="tr-TR" dirty="0" err="1"/>
              <a:t>walls</a:t>
            </a:r>
            <a:r>
              <a:rPr lang="tr-TR" dirty="0"/>
              <a:t>) </a:t>
            </a:r>
            <a:r>
              <a:rPr lang="tr-TR" dirty="0" err="1"/>
              <a:t>into</a:t>
            </a:r>
            <a:r>
              <a:rPr lang="tr-TR" dirty="0"/>
              <a:t> </a:t>
            </a:r>
            <a:r>
              <a:rPr lang="tr-TR" dirty="0" err="1"/>
              <a:t>the</a:t>
            </a:r>
            <a:r>
              <a:rPr lang="tr-TR" dirty="0"/>
              <a:t> </a:t>
            </a:r>
            <a:r>
              <a:rPr lang="tr-TR" dirty="0" err="1"/>
              <a:t>pleural</a:t>
            </a:r>
            <a:r>
              <a:rPr lang="tr-TR" dirty="0"/>
              <a:t> </a:t>
            </a:r>
            <a:r>
              <a:rPr lang="tr-TR" dirty="0" err="1"/>
              <a:t>space</a:t>
            </a:r>
            <a:r>
              <a:rPr lang="tr-TR" dirty="0"/>
              <a:t> </a:t>
            </a:r>
            <a:r>
              <a:rPr lang="tr-TR" dirty="0" err="1"/>
              <a:t>between</a:t>
            </a:r>
            <a:r>
              <a:rPr lang="tr-TR" dirty="0"/>
              <a:t> </a:t>
            </a:r>
            <a:r>
              <a:rPr lang="tr-TR" dirty="0" err="1"/>
              <a:t>the</a:t>
            </a:r>
            <a:r>
              <a:rPr lang="tr-TR" dirty="0"/>
              <a:t> </a:t>
            </a:r>
            <a:r>
              <a:rPr lang="tr-TR" dirty="0" err="1"/>
              <a:t>ribs</a:t>
            </a:r>
            <a:r>
              <a:rPr lang="tr-TR" dirty="0"/>
              <a:t>. </a:t>
            </a:r>
          </a:p>
          <a:p>
            <a:r>
              <a:rPr lang="tr-TR" dirty="0" err="1"/>
              <a:t>It</a:t>
            </a:r>
            <a:r>
              <a:rPr lang="tr-TR" dirty="0"/>
              <a:t> can be </a:t>
            </a:r>
            <a:r>
              <a:rPr lang="tr-TR" dirty="0" err="1"/>
              <a:t>used</a:t>
            </a:r>
            <a:r>
              <a:rPr lang="tr-TR" dirty="0"/>
              <a:t> </a:t>
            </a:r>
            <a:r>
              <a:rPr lang="tr-TR" dirty="0" err="1"/>
              <a:t>to</a:t>
            </a:r>
            <a:r>
              <a:rPr lang="tr-TR" dirty="0"/>
              <a:t> </a:t>
            </a:r>
            <a:r>
              <a:rPr lang="tr-TR" dirty="0" err="1"/>
              <a:t>remove</a:t>
            </a:r>
            <a:r>
              <a:rPr lang="tr-TR" dirty="0"/>
              <a:t> </a:t>
            </a:r>
            <a:r>
              <a:rPr lang="tr-TR" dirty="0" err="1"/>
              <a:t>air</a:t>
            </a:r>
            <a:r>
              <a:rPr lang="tr-TR" dirty="0"/>
              <a:t> </a:t>
            </a:r>
            <a:r>
              <a:rPr lang="tr-TR" dirty="0" err="1"/>
              <a:t>from</a:t>
            </a:r>
            <a:r>
              <a:rPr lang="tr-TR" dirty="0"/>
              <a:t> </a:t>
            </a:r>
            <a:r>
              <a:rPr lang="tr-TR" dirty="0" err="1"/>
              <a:t>the</a:t>
            </a:r>
            <a:r>
              <a:rPr lang="tr-TR" dirty="0"/>
              <a:t> </a:t>
            </a:r>
            <a:r>
              <a:rPr lang="tr-TR" dirty="0" err="1"/>
              <a:t>pleural</a:t>
            </a:r>
            <a:r>
              <a:rPr lang="tr-TR" dirty="0"/>
              <a:t> </a:t>
            </a:r>
            <a:r>
              <a:rPr lang="tr-TR" dirty="0" err="1"/>
              <a:t>space</a:t>
            </a:r>
            <a:r>
              <a:rPr lang="tr-TR" dirty="0"/>
              <a:t> </a:t>
            </a:r>
            <a:r>
              <a:rPr lang="tr-TR" dirty="0" err="1"/>
              <a:t>after</a:t>
            </a:r>
            <a:r>
              <a:rPr lang="tr-TR" dirty="0"/>
              <a:t> a </a:t>
            </a:r>
            <a:r>
              <a:rPr lang="tr-TR" dirty="0" err="1"/>
              <a:t>thoracotomy</a:t>
            </a:r>
            <a:r>
              <a:rPr lang="tr-TR" dirty="0"/>
              <a:t>, </a:t>
            </a:r>
            <a:r>
              <a:rPr lang="tr-TR" dirty="0" err="1"/>
              <a:t>or</a:t>
            </a:r>
            <a:r>
              <a:rPr lang="tr-TR" dirty="0"/>
              <a:t> </a:t>
            </a:r>
            <a:r>
              <a:rPr lang="tr-TR" dirty="0" err="1"/>
              <a:t>fluids</a:t>
            </a:r>
            <a:r>
              <a:rPr lang="tr-TR" dirty="0"/>
              <a:t> </a:t>
            </a:r>
            <a:r>
              <a:rPr lang="tr-TR" dirty="0" err="1"/>
              <a:t>and</a:t>
            </a:r>
            <a:r>
              <a:rPr lang="tr-TR" dirty="0"/>
              <a:t> </a:t>
            </a:r>
            <a:r>
              <a:rPr lang="tr-TR" dirty="0" err="1"/>
              <a:t>blood</a:t>
            </a:r>
            <a:r>
              <a:rPr lang="tr-TR" dirty="0"/>
              <a:t> in </a:t>
            </a:r>
            <a:r>
              <a:rPr lang="tr-TR" dirty="0" err="1"/>
              <a:t>pleural</a:t>
            </a:r>
            <a:r>
              <a:rPr lang="tr-TR" dirty="0"/>
              <a:t> </a:t>
            </a:r>
            <a:r>
              <a:rPr lang="tr-TR" dirty="0" err="1"/>
              <a:t>effusions</a:t>
            </a:r>
            <a:r>
              <a:rPr lang="tr-TR" dirty="0"/>
              <a:t> (</a:t>
            </a:r>
            <a:r>
              <a:rPr lang="tr-TR" dirty="0" err="1"/>
              <a:t>haemothorax</a:t>
            </a:r>
            <a:r>
              <a:rPr lang="tr-TR" dirty="0"/>
              <a:t>, </a:t>
            </a:r>
            <a:r>
              <a:rPr lang="tr-TR" dirty="0" err="1"/>
              <a:t>pyothorax</a:t>
            </a:r>
            <a:r>
              <a:rPr lang="tr-TR" dirty="0"/>
              <a:t>, </a:t>
            </a:r>
            <a:r>
              <a:rPr lang="tr-TR" dirty="0" err="1"/>
              <a:t>chylothorax</a:t>
            </a:r>
            <a:r>
              <a:rPr lang="tr-TR" dirty="0"/>
              <a:t>).</a:t>
            </a:r>
          </a:p>
          <a:p>
            <a:r>
              <a:rPr lang="tr-TR" dirty="0"/>
              <a:t> </a:t>
            </a:r>
            <a:r>
              <a:rPr lang="tr-TR" dirty="0" err="1"/>
              <a:t>It</a:t>
            </a:r>
            <a:r>
              <a:rPr lang="tr-TR" dirty="0"/>
              <a:t> </a:t>
            </a:r>
            <a:r>
              <a:rPr lang="tr-TR" dirty="0" err="1"/>
              <a:t>may</a:t>
            </a:r>
            <a:r>
              <a:rPr lang="tr-TR" dirty="0"/>
              <a:t> </a:t>
            </a:r>
            <a:r>
              <a:rPr lang="tr-TR" dirty="0" err="1"/>
              <a:t>also</a:t>
            </a:r>
            <a:r>
              <a:rPr lang="tr-TR" dirty="0"/>
              <a:t> be an </a:t>
            </a:r>
            <a:r>
              <a:rPr lang="tr-TR" dirty="0" err="1"/>
              <a:t>emergency</a:t>
            </a:r>
            <a:r>
              <a:rPr lang="tr-TR" dirty="0"/>
              <a:t> </a:t>
            </a:r>
            <a:r>
              <a:rPr lang="tr-TR" dirty="0" err="1"/>
              <a:t>procedure</a:t>
            </a:r>
            <a:r>
              <a:rPr lang="tr-TR" dirty="0"/>
              <a:t> in </a:t>
            </a:r>
            <a:r>
              <a:rPr lang="tr-TR" dirty="0" err="1"/>
              <a:t>cases</a:t>
            </a:r>
            <a:r>
              <a:rPr lang="tr-TR" dirty="0"/>
              <a:t> of severe </a:t>
            </a:r>
            <a:r>
              <a:rPr lang="tr-TR" dirty="0" err="1"/>
              <a:t>pleural</a:t>
            </a:r>
            <a:r>
              <a:rPr lang="tr-TR" dirty="0"/>
              <a:t> </a:t>
            </a:r>
            <a:r>
              <a:rPr lang="tr-TR" dirty="0" err="1"/>
              <a:t>effusions</a:t>
            </a:r>
            <a:r>
              <a:rPr lang="tr-TR" dirty="0"/>
              <a:t> </a:t>
            </a:r>
            <a:r>
              <a:rPr lang="tr-TR" dirty="0" err="1"/>
              <a:t>and</a:t>
            </a:r>
            <a:r>
              <a:rPr lang="tr-TR" dirty="0"/>
              <a:t> </a:t>
            </a:r>
            <a:r>
              <a:rPr lang="tr-TR" dirty="0" err="1"/>
              <a:t>pneumothorax</a:t>
            </a:r>
            <a:r>
              <a:rPr lang="tr-TR" dirty="0"/>
              <a:t> </a:t>
            </a:r>
            <a:r>
              <a:rPr lang="tr-TR" dirty="0" err="1"/>
              <a:t>that</a:t>
            </a:r>
            <a:r>
              <a:rPr lang="tr-TR" dirty="0"/>
              <a:t> </a:t>
            </a:r>
            <a:r>
              <a:rPr lang="tr-TR" dirty="0" err="1"/>
              <a:t>prevent</a:t>
            </a:r>
            <a:r>
              <a:rPr lang="tr-TR" dirty="0"/>
              <a:t> </a:t>
            </a:r>
            <a:r>
              <a:rPr lang="tr-TR" dirty="0" err="1"/>
              <a:t>the</a:t>
            </a:r>
            <a:r>
              <a:rPr lang="tr-TR" dirty="0"/>
              <a:t> </a:t>
            </a:r>
            <a:r>
              <a:rPr lang="tr-TR" dirty="0" err="1"/>
              <a:t>animal</a:t>
            </a:r>
            <a:r>
              <a:rPr lang="tr-TR" dirty="0"/>
              <a:t> </a:t>
            </a:r>
            <a:r>
              <a:rPr lang="tr-TR" dirty="0" err="1"/>
              <a:t>from</a:t>
            </a:r>
            <a:r>
              <a:rPr lang="tr-TR" dirty="0"/>
              <a:t> </a:t>
            </a:r>
            <a:r>
              <a:rPr lang="tr-TR" dirty="0" err="1"/>
              <a:t>expanding</a:t>
            </a:r>
            <a:r>
              <a:rPr lang="tr-TR" dirty="0"/>
              <a:t> </a:t>
            </a:r>
            <a:r>
              <a:rPr lang="tr-TR" dirty="0" err="1"/>
              <a:t>the</a:t>
            </a:r>
            <a:r>
              <a:rPr lang="tr-TR" dirty="0"/>
              <a:t> </a:t>
            </a:r>
            <a:r>
              <a:rPr lang="tr-TR" dirty="0" err="1"/>
              <a:t>lungs</a:t>
            </a:r>
            <a:r>
              <a:rPr lang="tr-TR" dirty="0"/>
              <a:t> </a:t>
            </a:r>
            <a:r>
              <a:rPr lang="tr-TR" dirty="0" err="1"/>
              <a:t>normally</a:t>
            </a:r>
            <a:r>
              <a:rPr lang="tr-TR" dirty="0"/>
              <a:t> </a:t>
            </a:r>
            <a:r>
              <a:rPr lang="tr-TR" dirty="0" err="1"/>
              <a:t>and</a:t>
            </a:r>
            <a:r>
              <a:rPr lang="tr-TR" dirty="0"/>
              <a:t> </a:t>
            </a:r>
            <a:r>
              <a:rPr lang="tr-TR" dirty="0" err="1"/>
              <a:t>cause</a:t>
            </a:r>
            <a:r>
              <a:rPr lang="tr-TR" dirty="0"/>
              <a:t> </a:t>
            </a:r>
            <a:r>
              <a:rPr lang="tr-TR" dirty="0" err="1"/>
              <a:t>serious</a:t>
            </a:r>
            <a:r>
              <a:rPr lang="tr-TR" dirty="0"/>
              <a:t> </a:t>
            </a:r>
            <a:r>
              <a:rPr lang="tr-TR" dirty="0" err="1"/>
              <a:t>dyspnoea</a:t>
            </a:r>
            <a:r>
              <a:rPr lang="tr-TR" dirty="0"/>
              <a:t>. </a:t>
            </a:r>
          </a:p>
          <a:p>
            <a:endParaRPr lang="tr-TR" dirty="0"/>
          </a:p>
        </p:txBody>
      </p:sp>
    </p:spTree>
    <p:extLst>
      <p:ext uri="{BB962C8B-B14F-4D97-AF65-F5344CB8AC3E}">
        <p14:creationId xmlns:p14="http://schemas.microsoft.com/office/powerpoint/2010/main" val="1824278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EBA7E78-B12F-184E-86DC-A97E9F69B9B3}"/>
              </a:ext>
            </a:extLst>
          </p:cNvPr>
          <p:cNvSpPr>
            <a:spLocks noGrp="1"/>
          </p:cNvSpPr>
          <p:nvPr>
            <p:ph idx="1"/>
          </p:nvPr>
        </p:nvSpPr>
        <p:spPr>
          <a:xfrm>
            <a:off x="2503487" y="1257300"/>
            <a:ext cx="8915400" cy="4343400"/>
          </a:xfrm>
        </p:spPr>
        <p:txBody>
          <a:bodyPr>
            <a:normAutofit/>
          </a:bodyPr>
          <a:lstStyle/>
          <a:p>
            <a:r>
              <a:rPr lang="tr-TR" dirty="0" err="1"/>
              <a:t>Its</a:t>
            </a:r>
            <a:r>
              <a:rPr lang="tr-TR" dirty="0"/>
              <a:t> </a:t>
            </a:r>
            <a:r>
              <a:rPr lang="tr-TR" dirty="0" err="1"/>
              <a:t>placement</a:t>
            </a:r>
            <a:r>
              <a:rPr lang="tr-TR" dirty="0"/>
              <a:t> </a:t>
            </a:r>
            <a:r>
              <a:rPr lang="tr-TR" dirty="0" err="1"/>
              <a:t>requires</a:t>
            </a:r>
            <a:r>
              <a:rPr lang="tr-TR" dirty="0"/>
              <a:t> general </a:t>
            </a:r>
            <a:r>
              <a:rPr lang="tr-TR" dirty="0" err="1"/>
              <a:t>anaesthesia</a:t>
            </a:r>
            <a:r>
              <a:rPr lang="tr-TR" dirty="0"/>
              <a:t>, </a:t>
            </a:r>
            <a:r>
              <a:rPr lang="tr-TR" dirty="0" err="1"/>
              <a:t>shaving</a:t>
            </a:r>
            <a:r>
              <a:rPr lang="tr-TR" dirty="0"/>
              <a:t> of </a:t>
            </a:r>
            <a:r>
              <a:rPr lang="tr-TR" dirty="0" err="1"/>
              <a:t>the</a:t>
            </a:r>
            <a:r>
              <a:rPr lang="tr-TR" dirty="0"/>
              <a:t> </a:t>
            </a:r>
            <a:r>
              <a:rPr lang="tr-TR" dirty="0" err="1"/>
              <a:t>hemithorax</a:t>
            </a:r>
            <a:r>
              <a:rPr lang="tr-TR" dirty="0"/>
              <a:t> </a:t>
            </a:r>
            <a:r>
              <a:rPr lang="tr-TR" dirty="0" err="1"/>
              <a:t>where</a:t>
            </a:r>
            <a:r>
              <a:rPr lang="tr-TR" dirty="0"/>
              <a:t> </a:t>
            </a:r>
            <a:r>
              <a:rPr lang="tr-TR" dirty="0" err="1"/>
              <a:t>the</a:t>
            </a:r>
            <a:r>
              <a:rPr lang="tr-TR" dirty="0"/>
              <a:t> </a:t>
            </a:r>
            <a:r>
              <a:rPr lang="tr-TR" dirty="0" err="1"/>
              <a:t>drain</a:t>
            </a:r>
            <a:r>
              <a:rPr lang="tr-TR" dirty="0"/>
              <a:t> is </a:t>
            </a:r>
            <a:r>
              <a:rPr lang="tr-TR" dirty="0" err="1"/>
              <a:t>to</a:t>
            </a:r>
            <a:r>
              <a:rPr lang="tr-TR" dirty="0"/>
              <a:t> be </a:t>
            </a:r>
            <a:r>
              <a:rPr lang="tr-TR" dirty="0" err="1"/>
              <a:t>placed</a:t>
            </a:r>
            <a:r>
              <a:rPr lang="tr-TR" dirty="0"/>
              <a:t>, </a:t>
            </a:r>
            <a:r>
              <a:rPr lang="tr-TR" dirty="0" err="1"/>
              <a:t>subcutaneous</a:t>
            </a:r>
            <a:r>
              <a:rPr lang="tr-TR" dirty="0"/>
              <a:t> </a:t>
            </a:r>
            <a:r>
              <a:rPr lang="tr-TR" dirty="0" err="1"/>
              <a:t>infiltration</a:t>
            </a:r>
            <a:r>
              <a:rPr lang="tr-TR" dirty="0"/>
              <a:t> </a:t>
            </a:r>
            <a:r>
              <a:rPr lang="tr-TR" dirty="0" err="1"/>
              <a:t>with</a:t>
            </a:r>
            <a:r>
              <a:rPr lang="tr-TR" dirty="0"/>
              <a:t> </a:t>
            </a:r>
            <a:r>
              <a:rPr lang="tr-TR" dirty="0" err="1"/>
              <a:t>local</a:t>
            </a:r>
            <a:r>
              <a:rPr lang="tr-TR" dirty="0"/>
              <a:t> </a:t>
            </a:r>
            <a:r>
              <a:rPr lang="tr-TR" dirty="0" err="1"/>
              <a:t>anaesthetic</a:t>
            </a:r>
            <a:r>
              <a:rPr lang="tr-TR" dirty="0"/>
              <a:t> </a:t>
            </a:r>
            <a:r>
              <a:rPr lang="tr-TR" dirty="0" err="1"/>
              <a:t>between</a:t>
            </a:r>
            <a:r>
              <a:rPr lang="tr-TR" dirty="0"/>
              <a:t> </a:t>
            </a:r>
            <a:r>
              <a:rPr lang="tr-TR" dirty="0" err="1"/>
              <a:t>the</a:t>
            </a:r>
            <a:r>
              <a:rPr lang="tr-TR" dirty="0"/>
              <a:t> </a:t>
            </a:r>
            <a:r>
              <a:rPr lang="tr-TR" dirty="0" err="1"/>
              <a:t>sixth</a:t>
            </a:r>
            <a:r>
              <a:rPr lang="tr-TR" dirty="0"/>
              <a:t> </a:t>
            </a:r>
            <a:r>
              <a:rPr lang="tr-TR" dirty="0" err="1"/>
              <a:t>and</a:t>
            </a:r>
            <a:r>
              <a:rPr lang="tr-TR" dirty="0"/>
              <a:t> 10th </a:t>
            </a:r>
            <a:r>
              <a:rPr lang="tr-TR" dirty="0" err="1"/>
              <a:t>intercostal</a:t>
            </a:r>
            <a:r>
              <a:rPr lang="tr-TR" dirty="0"/>
              <a:t> </a:t>
            </a:r>
            <a:r>
              <a:rPr lang="tr-TR" dirty="0" err="1"/>
              <a:t>spaces</a:t>
            </a:r>
            <a:r>
              <a:rPr lang="tr-TR" dirty="0"/>
              <a:t>, </a:t>
            </a:r>
            <a:r>
              <a:rPr lang="tr-TR" dirty="0" err="1"/>
              <a:t>and</a:t>
            </a:r>
            <a:r>
              <a:rPr lang="tr-TR" dirty="0"/>
              <a:t> </a:t>
            </a:r>
            <a:r>
              <a:rPr lang="tr-TR" dirty="0" err="1"/>
              <a:t>the</a:t>
            </a:r>
            <a:r>
              <a:rPr lang="tr-TR" dirty="0"/>
              <a:t> </a:t>
            </a:r>
            <a:r>
              <a:rPr lang="tr-TR" dirty="0" err="1"/>
              <a:t>usual</a:t>
            </a:r>
            <a:r>
              <a:rPr lang="tr-TR" dirty="0"/>
              <a:t> </a:t>
            </a:r>
            <a:r>
              <a:rPr lang="tr-TR" dirty="0" err="1"/>
              <a:t>asepsis</a:t>
            </a:r>
            <a:r>
              <a:rPr lang="tr-TR" dirty="0"/>
              <a:t> </a:t>
            </a:r>
            <a:r>
              <a:rPr lang="tr-TR" dirty="0" err="1"/>
              <a:t>associated</a:t>
            </a:r>
            <a:r>
              <a:rPr lang="tr-TR" dirty="0"/>
              <a:t> </a:t>
            </a:r>
            <a:r>
              <a:rPr lang="tr-TR" dirty="0" err="1"/>
              <a:t>with</a:t>
            </a:r>
            <a:r>
              <a:rPr lang="tr-TR" dirty="0"/>
              <a:t> </a:t>
            </a:r>
            <a:r>
              <a:rPr lang="tr-TR" dirty="0" err="1"/>
              <a:t>any</a:t>
            </a:r>
            <a:r>
              <a:rPr lang="tr-TR" dirty="0"/>
              <a:t> sterile </a:t>
            </a:r>
            <a:r>
              <a:rPr lang="tr-TR" dirty="0" err="1"/>
              <a:t>surgical</a:t>
            </a:r>
            <a:r>
              <a:rPr lang="tr-TR" dirty="0"/>
              <a:t> </a:t>
            </a:r>
            <a:r>
              <a:rPr lang="tr-TR" dirty="0" err="1"/>
              <a:t>procedure</a:t>
            </a:r>
            <a:r>
              <a:rPr lang="tr-TR" dirty="0"/>
              <a:t>. </a:t>
            </a:r>
          </a:p>
          <a:p>
            <a:r>
              <a:rPr lang="tr-TR" dirty="0" err="1"/>
              <a:t>Position</a:t>
            </a:r>
            <a:r>
              <a:rPr lang="tr-TR" dirty="0"/>
              <a:t> </a:t>
            </a:r>
            <a:r>
              <a:rPr lang="tr-TR" dirty="0" err="1"/>
              <a:t>the</a:t>
            </a:r>
            <a:r>
              <a:rPr lang="tr-TR" dirty="0"/>
              <a:t> </a:t>
            </a:r>
            <a:r>
              <a:rPr lang="tr-TR" dirty="0" err="1"/>
              <a:t>animal</a:t>
            </a:r>
            <a:r>
              <a:rPr lang="tr-TR" dirty="0"/>
              <a:t> in </a:t>
            </a:r>
            <a:r>
              <a:rPr lang="tr-TR" dirty="0" err="1"/>
              <a:t>lateral</a:t>
            </a:r>
            <a:r>
              <a:rPr lang="tr-TR" dirty="0"/>
              <a:t> </a:t>
            </a:r>
            <a:r>
              <a:rPr lang="tr-TR" dirty="0" err="1"/>
              <a:t>decubitus</a:t>
            </a:r>
            <a:r>
              <a:rPr lang="tr-TR" dirty="0"/>
              <a:t>, </a:t>
            </a:r>
            <a:r>
              <a:rPr lang="tr-TR" dirty="0" err="1"/>
              <a:t>and</a:t>
            </a:r>
            <a:r>
              <a:rPr lang="tr-TR" dirty="0"/>
              <a:t> </a:t>
            </a:r>
            <a:r>
              <a:rPr lang="tr-TR" dirty="0" err="1"/>
              <a:t>make</a:t>
            </a:r>
            <a:r>
              <a:rPr lang="tr-TR" dirty="0"/>
              <a:t> a 0.5-1 cm </a:t>
            </a:r>
            <a:r>
              <a:rPr lang="tr-TR" dirty="0" err="1"/>
              <a:t>vertical</a:t>
            </a:r>
            <a:r>
              <a:rPr lang="tr-TR" dirty="0"/>
              <a:t> </a:t>
            </a:r>
            <a:r>
              <a:rPr lang="tr-TR" dirty="0" err="1"/>
              <a:t>incision</a:t>
            </a:r>
            <a:r>
              <a:rPr lang="tr-TR" dirty="0"/>
              <a:t> in </a:t>
            </a:r>
            <a:r>
              <a:rPr lang="tr-TR" dirty="0" err="1"/>
              <a:t>the</a:t>
            </a:r>
            <a:r>
              <a:rPr lang="tr-TR" dirty="0"/>
              <a:t> skin </a:t>
            </a:r>
            <a:r>
              <a:rPr lang="tr-TR" dirty="0" err="1"/>
              <a:t>over</a:t>
            </a:r>
            <a:r>
              <a:rPr lang="tr-TR" dirty="0"/>
              <a:t> </a:t>
            </a:r>
            <a:r>
              <a:rPr lang="tr-TR" dirty="0" err="1"/>
              <a:t>the</a:t>
            </a:r>
            <a:r>
              <a:rPr lang="tr-TR" dirty="0"/>
              <a:t> 10th </a:t>
            </a:r>
            <a:r>
              <a:rPr lang="tr-TR" dirty="0" err="1"/>
              <a:t>or</a:t>
            </a:r>
            <a:r>
              <a:rPr lang="tr-TR" dirty="0"/>
              <a:t> 11th </a:t>
            </a:r>
            <a:r>
              <a:rPr lang="tr-TR" dirty="0" err="1"/>
              <a:t>rib</a:t>
            </a:r>
            <a:r>
              <a:rPr lang="tr-TR" dirty="0"/>
              <a:t>. </a:t>
            </a:r>
            <a:r>
              <a:rPr lang="tr-TR" dirty="0" err="1"/>
              <a:t>Proceed</a:t>
            </a:r>
            <a:r>
              <a:rPr lang="tr-TR" dirty="0"/>
              <a:t> </a:t>
            </a:r>
            <a:r>
              <a:rPr lang="tr-TR" dirty="0" err="1"/>
              <a:t>to</a:t>
            </a:r>
            <a:r>
              <a:rPr lang="tr-TR" dirty="0"/>
              <a:t> </a:t>
            </a:r>
            <a:r>
              <a:rPr lang="tr-TR" dirty="0" err="1"/>
              <a:t>cranial</a:t>
            </a:r>
            <a:r>
              <a:rPr lang="tr-TR" dirty="0"/>
              <a:t> </a:t>
            </a:r>
            <a:r>
              <a:rPr lang="tr-TR" dirty="0" err="1"/>
              <a:t>tunnelling</a:t>
            </a:r>
            <a:r>
              <a:rPr lang="tr-TR" dirty="0"/>
              <a:t> of </a:t>
            </a:r>
            <a:r>
              <a:rPr lang="tr-TR" dirty="0" err="1"/>
              <a:t>approximately</a:t>
            </a:r>
            <a:r>
              <a:rPr lang="tr-TR" dirty="0"/>
              <a:t> </a:t>
            </a:r>
            <a:r>
              <a:rPr lang="tr-TR" dirty="0" err="1"/>
              <a:t>two</a:t>
            </a:r>
            <a:r>
              <a:rPr lang="tr-TR" dirty="0"/>
              <a:t> </a:t>
            </a:r>
            <a:r>
              <a:rPr lang="tr-TR" dirty="0" err="1"/>
              <a:t>intercostal</a:t>
            </a:r>
            <a:r>
              <a:rPr lang="tr-TR" dirty="0"/>
              <a:t> </a:t>
            </a:r>
            <a:r>
              <a:rPr lang="tr-TR" dirty="0" err="1"/>
              <a:t>spaces</a:t>
            </a:r>
            <a:r>
              <a:rPr lang="tr-TR" dirty="0"/>
              <a:t> </a:t>
            </a:r>
            <a:r>
              <a:rPr lang="tr-TR" dirty="0" err="1"/>
              <a:t>until</a:t>
            </a:r>
            <a:r>
              <a:rPr lang="tr-TR" dirty="0"/>
              <a:t> </a:t>
            </a:r>
            <a:r>
              <a:rPr lang="tr-TR" dirty="0" err="1"/>
              <a:t>reaching</a:t>
            </a:r>
            <a:r>
              <a:rPr lang="tr-TR" dirty="0"/>
              <a:t> </a:t>
            </a:r>
            <a:r>
              <a:rPr lang="tr-TR" dirty="0" err="1"/>
              <a:t>the</a:t>
            </a:r>
            <a:r>
              <a:rPr lang="tr-TR" dirty="0"/>
              <a:t> 7th </a:t>
            </a:r>
            <a:r>
              <a:rPr lang="tr-TR" dirty="0" err="1"/>
              <a:t>or</a:t>
            </a:r>
            <a:r>
              <a:rPr lang="tr-TR" dirty="0"/>
              <a:t> 8th </a:t>
            </a:r>
            <a:r>
              <a:rPr lang="tr-TR" dirty="0" err="1"/>
              <a:t>intercostal</a:t>
            </a:r>
            <a:r>
              <a:rPr lang="tr-TR" dirty="0"/>
              <a:t> </a:t>
            </a:r>
            <a:r>
              <a:rPr lang="tr-TR" dirty="0" err="1"/>
              <a:t>space</a:t>
            </a:r>
            <a:r>
              <a:rPr lang="tr-TR" dirty="0"/>
              <a:t>. </a:t>
            </a:r>
          </a:p>
          <a:p>
            <a:r>
              <a:rPr lang="tr-TR" dirty="0"/>
              <a:t>Skin </a:t>
            </a:r>
            <a:r>
              <a:rPr lang="tr-TR" dirty="0" err="1"/>
              <a:t>tunnelling</a:t>
            </a:r>
            <a:r>
              <a:rPr lang="tr-TR" dirty="0"/>
              <a:t> </a:t>
            </a:r>
            <a:r>
              <a:rPr lang="tr-TR" dirty="0" err="1"/>
              <a:t>prevents</a:t>
            </a:r>
            <a:r>
              <a:rPr lang="tr-TR" dirty="0"/>
              <a:t> </a:t>
            </a:r>
            <a:r>
              <a:rPr lang="tr-TR" dirty="0" err="1"/>
              <a:t>the</a:t>
            </a:r>
            <a:r>
              <a:rPr lang="tr-TR" dirty="0"/>
              <a:t> </a:t>
            </a:r>
            <a:r>
              <a:rPr lang="tr-TR" dirty="0" err="1"/>
              <a:t>point</a:t>
            </a:r>
            <a:r>
              <a:rPr lang="tr-TR" dirty="0"/>
              <a:t> of </a:t>
            </a:r>
            <a:r>
              <a:rPr lang="tr-TR" dirty="0" err="1"/>
              <a:t>entry</a:t>
            </a:r>
            <a:r>
              <a:rPr lang="tr-TR" dirty="0"/>
              <a:t> </a:t>
            </a:r>
            <a:r>
              <a:rPr lang="tr-TR" dirty="0" err="1"/>
              <a:t>into</a:t>
            </a:r>
            <a:r>
              <a:rPr lang="tr-TR" dirty="0"/>
              <a:t> </a:t>
            </a:r>
            <a:r>
              <a:rPr lang="tr-TR" dirty="0" err="1"/>
              <a:t>the</a:t>
            </a:r>
            <a:r>
              <a:rPr lang="tr-TR" dirty="0"/>
              <a:t> </a:t>
            </a:r>
            <a:r>
              <a:rPr lang="tr-TR" dirty="0" err="1"/>
              <a:t>thorax</a:t>
            </a:r>
            <a:r>
              <a:rPr lang="tr-TR" dirty="0"/>
              <a:t> </a:t>
            </a:r>
            <a:r>
              <a:rPr lang="tr-TR" dirty="0" err="1"/>
              <a:t>and</a:t>
            </a:r>
            <a:r>
              <a:rPr lang="tr-TR" dirty="0"/>
              <a:t> </a:t>
            </a:r>
            <a:r>
              <a:rPr lang="tr-TR" dirty="0" err="1"/>
              <a:t>the</a:t>
            </a:r>
            <a:r>
              <a:rPr lang="tr-TR" dirty="0"/>
              <a:t> skin </a:t>
            </a:r>
            <a:r>
              <a:rPr lang="tr-TR" dirty="0" err="1"/>
              <a:t>opening</a:t>
            </a:r>
            <a:r>
              <a:rPr lang="tr-TR" dirty="0"/>
              <a:t> </a:t>
            </a:r>
            <a:r>
              <a:rPr lang="tr-TR" dirty="0" err="1"/>
              <a:t>to</a:t>
            </a:r>
            <a:r>
              <a:rPr lang="tr-TR" dirty="0"/>
              <a:t> </a:t>
            </a:r>
            <a:r>
              <a:rPr lang="tr-TR" dirty="0" err="1"/>
              <a:t>the</a:t>
            </a:r>
            <a:r>
              <a:rPr lang="tr-TR" dirty="0"/>
              <a:t> </a:t>
            </a:r>
            <a:r>
              <a:rPr lang="tr-TR" dirty="0" err="1"/>
              <a:t>outside</a:t>
            </a:r>
            <a:r>
              <a:rPr lang="tr-TR" dirty="0"/>
              <a:t> </a:t>
            </a:r>
            <a:r>
              <a:rPr lang="tr-TR" dirty="0" err="1"/>
              <a:t>from</a:t>
            </a:r>
            <a:r>
              <a:rPr lang="tr-TR" dirty="0"/>
              <a:t> </a:t>
            </a:r>
            <a:r>
              <a:rPr lang="tr-TR" dirty="0" err="1"/>
              <a:t>overlapping</a:t>
            </a:r>
            <a:r>
              <a:rPr lang="tr-TR" dirty="0"/>
              <a:t>. </a:t>
            </a:r>
            <a:r>
              <a:rPr lang="tr-TR" dirty="0" err="1"/>
              <a:t>This</a:t>
            </a:r>
            <a:r>
              <a:rPr lang="tr-TR" dirty="0"/>
              <a:t> </a:t>
            </a:r>
            <a:r>
              <a:rPr lang="tr-TR" dirty="0" err="1"/>
              <a:t>reduces</a:t>
            </a:r>
            <a:r>
              <a:rPr lang="tr-TR" dirty="0"/>
              <a:t> </a:t>
            </a:r>
            <a:r>
              <a:rPr lang="tr-TR" dirty="0" err="1"/>
              <a:t>the</a:t>
            </a:r>
            <a:r>
              <a:rPr lang="tr-TR" dirty="0"/>
              <a:t> risk of </a:t>
            </a:r>
            <a:r>
              <a:rPr lang="tr-TR" dirty="0" err="1"/>
              <a:t>pneumothorax</a:t>
            </a:r>
            <a:r>
              <a:rPr lang="tr-TR" dirty="0"/>
              <a:t> </a:t>
            </a:r>
            <a:r>
              <a:rPr lang="tr-TR" dirty="0" err="1"/>
              <a:t>and</a:t>
            </a:r>
            <a:r>
              <a:rPr lang="tr-TR" dirty="0"/>
              <a:t> </a:t>
            </a:r>
            <a:r>
              <a:rPr lang="tr-TR" dirty="0" err="1"/>
              <a:t>loss</a:t>
            </a:r>
            <a:r>
              <a:rPr lang="tr-TR" dirty="0"/>
              <a:t> of </a:t>
            </a:r>
            <a:r>
              <a:rPr lang="tr-TR" dirty="0" err="1"/>
              <a:t>negative</a:t>
            </a:r>
            <a:r>
              <a:rPr lang="tr-TR" dirty="0"/>
              <a:t> </a:t>
            </a:r>
            <a:r>
              <a:rPr lang="tr-TR" dirty="0" err="1"/>
              <a:t>pressure</a:t>
            </a:r>
            <a:r>
              <a:rPr lang="tr-TR" dirty="0"/>
              <a:t> in </a:t>
            </a:r>
            <a:r>
              <a:rPr lang="tr-TR" dirty="0" err="1"/>
              <a:t>the</a:t>
            </a:r>
            <a:r>
              <a:rPr lang="tr-TR" dirty="0"/>
              <a:t> </a:t>
            </a:r>
            <a:r>
              <a:rPr lang="tr-TR" dirty="0" err="1"/>
              <a:t>pleural</a:t>
            </a:r>
            <a:r>
              <a:rPr lang="tr-TR" dirty="0"/>
              <a:t> </a:t>
            </a:r>
            <a:r>
              <a:rPr lang="tr-TR" dirty="0" err="1"/>
              <a:t>cavity</a:t>
            </a:r>
            <a:r>
              <a:rPr lang="tr-TR" dirty="0"/>
              <a:t>. </a:t>
            </a:r>
          </a:p>
          <a:p>
            <a:endParaRPr lang="tr-TR" dirty="0"/>
          </a:p>
          <a:p>
            <a:endParaRPr lang="tr-TR" dirty="0"/>
          </a:p>
          <a:p>
            <a:endParaRPr lang="tr-TR" dirty="0"/>
          </a:p>
        </p:txBody>
      </p:sp>
    </p:spTree>
    <p:extLst>
      <p:ext uri="{BB962C8B-B14F-4D97-AF65-F5344CB8AC3E}">
        <p14:creationId xmlns:p14="http://schemas.microsoft.com/office/powerpoint/2010/main" val="4285455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70C6CC-8F72-614F-8412-8B700B97BC57}"/>
              </a:ext>
            </a:extLst>
          </p:cNvPr>
          <p:cNvSpPr>
            <a:spLocks noGrp="1"/>
          </p:cNvSpPr>
          <p:nvPr>
            <p:ph idx="1"/>
          </p:nvPr>
        </p:nvSpPr>
        <p:spPr>
          <a:xfrm>
            <a:off x="2232025" y="1119187"/>
            <a:ext cx="8915400" cy="3777622"/>
          </a:xfrm>
        </p:spPr>
        <p:txBody>
          <a:bodyPr/>
          <a:lstStyle/>
          <a:p>
            <a:endParaRPr lang="tr-TR" i="1" dirty="0"/>
          </a:p>
          <a:p>
            <a:endParaRPr lang="tr-TR" i="1" dirty="0"/>
          </a:p>
          <a:p>
            <a:r>
              <a:rPr lang="tr-TR" dirty="0" err="1"/>
              <a:t>Puncture</a:t>
            </a:r>
            <a:r>
              <a:rPr lang="tr-TR" dirty="0"/>
              <a:t> </a:t>
            </a:r>
            <a:r>
              <a:rPr lang="tr-TR" dirty="0" err="1"/>
              <a:t>the</a:t>
            </a:r>
            <a:r>
              <a:rPr lang="tr-TR" dirty="0"/>
              <a:t> 7th </a:t>
            </a:r>
            <a:r>
              <a:rPr lang="tr-TR" dirty="0" err="1"/>
              <a:t>or</a:t>
            </a:r>
            <a:r>
              <a:rPr lang="tr-TR" dirty="0"/>
              <a:t> 8th </a:t>
            </a:r>
            <a:r>
              <a:rPr lang="tr-TR" dirty="0" err="1"/>
              <a:t>intercostal</a:t>
            </a:r>
            <a:r>
              <a:rPr lang="tr-TR" dirty="0"/>
              <a:t> </a:t>
            </a:r>
            <a:r>
              <a:rPr lang="tr-TR" dirty="0" err="1"/>
              <a:t>space</a:t>
            </a:r>
            <a:r>
              <a:rPr lang="tr-TR" dirty="0"/>
              <a:t> </a:t>
            </a:r>
            <a:r>
              <a:rPr lang="tr-TR" dirty="0" err="1"/>
              <a:t>over</a:t>
            </a:r>
            <a:r>
              <a:rPr lang="tr-TR" dirty="0"/>
              <a:t> </a:t>
            </a:r>
            <a:r>
              <a:rPr lang="tr-TR" dirty="0" err="1"/>
              <a:t>the</a:t>
            </a:r>
            <a:r>
              <a:rPr lang="tr-TR" dirty="0"/>
              <a:t> </a:t>
            </a:r>
            <a:r>
              <a:rPr lang="tr-TR" dirty="0" err="1"/>
              <a:t>cranial</a:t>
            </a:r>
            <a:r>
              <a:rPr lang="tr-TR" dirty="0"/>
              <a:t> </a:t>
            </a:r>
            <a:r>
              <a:rPr lang="tr-TR" dirty="0" err="1"/>
              <a:t>edge</a:t>
            </a:r>
            <a:r>
              <a:rPr lang="tr-TR" dirty="0"/>
              <a:t> of </a:t>
            </a:r>
            <a:r>
              <a:rPr lang="tr-TR" dirty="0" err="1"/>
              <a:t>the</a:t>
            </a:r>
            <a:r>
              <a:rPr lang="tr-TR" dirty="0"/>
              <a:t> </a:t>
            </a:r>
            <a:r>
              <a:rPr lang="tr-TR" dirty="0" err="1"/>
              <a:t>rib</a:t>
            </a:r>
            <a:r>
              <a:rPr lang="tr-TR" dirty="0"/>
              <a:t> </a:t>
            </a:r>
            <a:r>
              <a:rPr lang="tr-TR" dirty="0" err="1"/>
              <a:t>to</a:t>
            </a:r>
            <a:r>
              <a:rPr lang="tr-TR" dirty="0"/>
              <a:t> </a:t>
            </a:r>
            <a:r>
              <a:rPr lang="tr-TR" dirty="0" err="1"/>
              <a:t>avoid</a:t>
            </a:r>
            <a:r>
              <a:rPr lang="tr-TR" dirty="0"/>
              <a:t> </a:t>
            </a:r>
            <a:r>
              <a:rPr lang="tr-TR" dirty="0" err="1"/>
              <a:t>the</a:t>
            </a:r>
            <a:r>
              <a:rPr lang="tr-TR" dirty="0"/>
              <a:t> </a:t>
            </a:r>
            <a:r>
              <a:rPr lang="tr-TR" dirty="0" err="1"/>
              <a:t>intercostal</a:t>
            </a:r>
            <a:r>
              <a:rPr lang="tr-TR" dirty="0"/>
              <a:t> </a:t>
            </a:r>
            <a:r>
              <a:rPr lang="tr-TR" dirty="0" err="1"/>
              <a:t>vessels</a:t>
            </a:r>
            <a:r>
              <a:rPr lang="tr-TR" dirty="0"/>
              <a:t> </a:t>
            </a:r>
            <a:r>
              <a:rPr lang="tr-TR" dirty="0" err="1"/>
              <a:t>running</a:t>
            </a:r>
            <a:r>
              <a:rPr lang="tr-TR" dirty="0"/>
              <a:t> </a:t>
            </a:r>
            <a:r>
              <a:rPr lang="tr-TR" dirty="0" err="1"/>
              <a:t>along</a:t>
            </a:r>
            <a:r>
              <a:rPr lang="tr-TR" dirty="0"/>
              <a:t> </a:t>
            </a:r>
            <a:r>
              <a:rPr lang="tr-TR" dirty="0" err="1"/>
              <a:t>the</a:t>
            </a:r>
            <a:r>
              <a:rPr lang="tr-TR" dirty="0"/>
              <a:t> </a:t>
            </a:r>
            <a:r>
              <a:rPr lang="tr-TR" dirty="0" err="1"/>
              <a:t>caudal</a:t>
            </a:r>
            <a:r>
              <a:rPr lang="tr-TR" dirty="0"/>
              <a:t> </a:t>
            </a:r>
            <a:r>
              <a:rPr lang="tr-TR" dirty="0" err="1"/>
              <a:t>edge</a:t>
            </a:r>
            <a:r>
              <a:rPr lang="tr-TR" dirty="0"/>
              <a:t>. </a:t>
            </a:r>
            <a:r>
              <a:rPr lang="tr-TR" dirty="0" err="1"/>
              <a:t>Avoid</a:t>
            </a:r>
            <a:r>
              <a:rPr lang="tr-TR" dirty="0"/>
              <a:t> </a:t>
            </a:r>
            <a:r>
              <a:rPr lang="tr-TR" dirty="0" err="1"/>
              <a:t>driving</a:t>
            </a:r>
            <a:r>
              <a:rPr lang="tr-TR" dirty="0"/>
              <a:t> </a:t>
            </a:r>
            <a:r>
              <a:rPr lang="tr-TR" dirty="0" err="1"/>
              <a:t>the</a:t>
            </a:r>
            <a:r>
              <a:rPr lang="tr-TR" dirty="0"/>
              <a:t> </a:t>
            </a:r>
            <a:r>
              <a:rPr lang="tr-TR" dirty="0" err="1"/>
              <a:t>trocar</a:t>
            </a:r>
            <a:r>
              <a:rPr lang="tr-TR" dirty="0"/>
              <a:t> in </a:t>
            </a:r>
            <a:r>
              <a:rPr lang="tr-TR" dirty="0" err="1"/>
              <a:t>too</a:t>
            </a:r>
            <a:r>
              <a:rPr lang="tr-TR" dirty="0"/>
              <a:t> far </a:t>
            </a:r>
            <a:r>
              <a:rPr lang="tr-TR" dirty="0" err="1"/>
              <a:t>and</a:t>
            </a:r>
            <a:r>
              <a:rPr lang="tr-TR" dirty="0"/>
              <a:t> </a:t>
            </a:r>
            <a:r>
              <a:rPr lang="tr-TR" dirty="0" err="1"/>
              <a:t>damaging</a:t>
            </a:r>
            <a:r>
              <a:rPr lang="tr-TR" dirty="0"/>
              <a:t> </a:t>
            </a:r>
            <a:r>
              <a:rPr lang="tr-TR" dirty="0" err="1"/>
              <a:t>the</a:t>
            </a:r>
            <a:r>
              <a:rPr lang="tr-TR" dirty="0"/>
              <a:t> </a:t>
            </a:r>
            <a:r>
              <a:rPr lang="tr-TR" dirty="0" err="1"/>
              <a:t>lungs</a:t>
            </a:r>
            <a:r>
              <a:rPr lang="tr-TR" dirty="0"/>
              <a:t> (</a:t>
            </a:r>
            <a:r>
              <a:rPr lang="tr-TR" dirty="0" err="1"/>
              <a:t>Fig</a:t>
            </a:r>
            <a:r>
              <a:rPr lang="tr-TR" dirty="0"/>
              <a:t>. 9). </a:t>
            </a:r>
          </a:p>
          <a:p>
            <a:r>
              <a:rPr lang="tr-TR" dirty="0" err="1"/>
              <a:t>Next</a:t>
            </a:r>
            <a:r>
              <a:rPr lang="tr-TR" dirty="0"/>
              <a:t>, </a:t>
            </a:r>
            <a:r>
              <a:rPr lang="tr-TR" dirty="0" err="1"/>
              <a:t>remove</a:t>
            </a:r>
            <a:r>
              <a:rPr lang="tr-TR" dirty="0"/>
              <a:t> </a:t>
            </a:r>
            <a:r>
              <a:rPr lang="tr-TR" dirty="0" err="1"/>
              <a:t>the</a:t>
            </a:r>
            <a:r>
              <a:rPr lang="tr-TR" dirty="0"/>
              <a:t> </a:t>
            </a:r>
            <a:r>
              <a:rPr lang="tr-TR" dirty="0" err="1"/>
              <a:t>stylet</a:t>
            </a:r>
            <a:r>
              <a:rPr lang="tr-TR" dirty="0"/>
              <a:t>, insert </a:t>
            </a:r>
            <a:r>
              <a:rPr lang="tr-TR" dirty="0" err="1"/>
              <a:t>the</a:t>
            </a:r>
            <a:r>
              <a:rPr lang="tr-TR" dirty="0"/>
              <a:t> </a:t>
            </a:r>
            <a:r>
              <a:rPr lang="tr-TR" dirty="0" err="1"/>
              <a:t>drain</a:t>
            </a:r>
            <a:r>
              <a:rPr lang="tr-TR" dirty="0"/>
              <a:t> in </a:t>
            </a:r>
            <a:r>
              <a:rPr lang="tr-TR" dirty="0" err="1"/>
              <a:t>the</a:t>
            </a:r>
            <a:r>
              <a:rPr lang="tr-TR" dirty="0"/>
              <a:t> </a:t>
            </a:r>
            <a:r>
              <a:rPr lang="tr-TR" dirty="0" err="1"/>
              <a:t>desired</a:t>
            </a:r>
            <a:r>
              <a:rPr lang="tr-TR" dirty="0"/>
              <a:t> </a:t>
            </a:r>
            <a:r>
              <a:rPr lang="tr-TR" dirty="0" err="1"/>
              <a:t>location</a:t>
            </a:r>
            <a:r>
              <a:rPr lang="tr-TR" dirty="0"/>
              <a:t>, </a:t>
            </a:r>
            <a:r>
              <a:rPr lang="tr-TR" dirty="0" err="1"/>
              <a:t>secure</a:t>
            </a:r>
            <a:r>
              <a:rPr lang="tr-TR" dirty="0"/>
              <a:t> it </a:t>
            </a:r>
            <a:r>
              <a:rPr lang="tr-TR" dirty="0" err="1"/>
              <a:t>to</a:t>
            </a:r>
            <a:r>
              <a:rPr lang="tr-TR" dirty="0"/>
              <a:t> </a:t>
            </a:r>
            <a:r>
              <a:rPr lang="tr-TR" dirty="0" err="1"/>
              <a:t>the</a:t>
            </a:r>
            <a:r>
              <a:rPr lang="tr-TR" dirty="0"/>
              <a:t> </a:t>
            </a:r>
            <a:r>
              <a:rPr lang="tr-TR" dirty="0" err="1"/>
              <a:t>chest</a:t>
            </a:r>
            <a:r>
              <a:rPr lang="tr-TR" dirty="0"/>
              <a:t> </a:t>
            </a:r>
            <a:r>
              <a:rPr lang="tr-TR" dirty="0" err="1"/>
              <a:t>wall</a:t>
            </a:r>
            <a:r>
              <a:rPr lang="tr-TR" dirty="0"/>
              <a:t> </a:t>
            </a:r>
            <a:r>
              <a:rPr lang="tr-TR" dirty="0" err="1"/>
              <a:t>and</a:t>
            </a:r>
            <a:r>
              <a:rPr lang="tr-TR" dirty="0"/>
              <a:t> </a:t>
            </a:r>
            <a:r>
              <a:rPr lang="tr-TR" dirty="0" err="1"/>
              <a:t>connect</a:t>
            </a:r>
            <a:r>
              <a:rPr lang="tr-TR" dirty="0"/>
              <a:t> it </a:t>
            </a:r>
            <a:r>
              <a:rPr lang="tr-TR" dirty="0" err="1"/>
              <a:t>to</a:t>
            </a:r>
            <a:r>
              <a:rPr lang="tr-TR" dirty="0"/>
              <a:t> </a:t>
            </a:r>
            <a:r>
              <a:rPr lang="tr-TR" dirty="0" err="1"/>
              <a:t>the</a:t>
            </a:r>
            <a:r>
              <a:rPr lang="tr-TR" dirty="0"/>
              <a:t> </a:t>
            </a:r>
            <a:r>
              <a:rPr lang="tr-TR" dirty="0" err="1"/>
              <a:t>vacuum</a:t>
            </a:r>
            <a:r>
              <a:rPr lang="tr-TR" dirty="0"/>
              <a:t> </a:t>
            </a:r>
            <a:r>
              <a:rPr lang="tr-TR" dirty="0" err="1"/>
              <a:t>system</a:t>
            </a:r>
            <a:r>
              <a:rPr lang="tr-TR" dirty="0"/>
              <a:t> </a:t>
            </a:r>
            <a:r>
              <a:rPr lang="tr-TR" dirty="0" err="1"/>
              <a:t>to</a:t>
            </a:r>
            <a:r>
              <a:rPr lang="tr-TR" dirty="0"/>
              <a:t> </a:t>
            </a:r>
            <a:r>
              <a:rPr lang="tr-TR" dirty="0" err="1"/>
              <a:t>remove</a:t>
            </a:r>
            <a:r>
              <a:rPr lang="tr-TR" dirty="0"/>
              <a:t> </a:t>
            </a:r>
            <a:r>
              <a:rPr lang="tr-TR" dirty="0" err="1"/>
              <a:t>the</a:t>
            </a:r>
            <a:r>
              <a:rPr lang="tr-TR" dirty="0"/>
              <a:t> </a:t>
            </a:r>
            <a:r>
              <a:rPr lang="tr-TR" dirty="0" err="1"/>
              <a:t>fluid</a:t>
            </a:r>
            <a:r>
              <a:rPr lang="tr-TR" dirty="0"/>
              <a:t> </a:t>
            </a:r>
            <a:r>
              <a:rPr lang="tr-TR" dirty="0" err="1"/>
              <a:t>or</a:t>
            </a:r>
            <a:r>
              <a:rPr lang="tr-TR" dirty="0"/>
              <a:t> </a:t>
            </a:r>
            <a:r>
              <a:rPr lang="tr-TR" dirty="0" err="1"/>
              <a:t>air</a:t>
            </a:r>
            <a:r>
              <a:rPr lang="tr-TR" dirty="0"/>
              <a:t> in </a:t>
            </a:r>
            <a:r>
              <a:rPr lang="tr-TR" dirty="0" err="1"/>
              <a:t>the</a:t>
            </a:r>
            <a:r>
              <a:rPr lang="tr-TR" dirty="0"/>
              <a:t> </a:t>
            </a:r>
            <a:r>
              <a:rPr lang="tr-TR" dirty="0" err="1"/>
              <a:t>thorax</a:t>
            </a:r>
            <a:r>
              <a:rPr lang="tr-TR" dirty="0"/>
              <a:t> </a:t>
            </a:r>
          </a:p>
          <a:p>
            <a:r>
              <a:rPr lang="tr-TR" i="1" dirty="0" err="1"/>
              <a:t>The</a:t>
            </a:r>
            <a:r>
              <a:rPr lang="tr-TR" i="1" dirty="0"/>
              <a:t> </a:t>
            </a:r>
            <a:r>
              <a:rPr lang="tr-TR" i="1" dirty="0" err="1"/>
              <a:t>chest</a:t>
            </a:r>
            <a:r>
              <a:rPr lang="tr-TR" i="1" dirty="0"/>
              <a:t> </a:t>
            </a:r>
            <a:r>
              <a:rPr lang="tr-TR" i="1" dirty="0" err="1"/>
              <a:t>wall</a:t>
            </a:r>
            <a:r>
              <a:rPr lang="tr-TR" i="1" dirty="0"/>
              <a:t> </a:t>
            </a:r>
            <a:r>
              <a:rPr lang="tr-TR" i="1" dirty="0" err="1"/>
              <a:t>must</a:t>
            </a:r>
            <a:r>
              <a:rPr lang="tr-TR" i="1" dirty="0"/>
              <a:t> be </a:t>
            </a:r>
            <a:r>
              <a:rPr lang="tr-TR" i="1" dirty="0" err="1"/>
              <a:t>passed</a:t>
            </a:r>
            <a:r>
              <a:rPr lang="tr-TR" i="1" dirty="0"/>
              <a:t> </a:t>
            </a:r>
            <a:r>
              <a:rPr lang="tr-TR" i="1" dirty="0" err="1"/>
              <a:t>through</a:t>
            </a:r>
            <a:r>
              <a:rPr lang="tr-TR" i="1" dirty="0"/>
              <a:t> as </a:t>
            </a:r>
            <a:r>
              <a:rPr lang="tr-TR" i="1" dirty="0" err="1"/>
              <a:t>close</a:t>
            </a:r>
            <a:r>
              <a:rPr lang="tr-TR" i="1" dirty="0"/>
              <a:t> </a:t>
            </a:r>
            <a:r>
              <a:rPr lang="tr-TR" i="1" dirty="0" err="1"/>
              <a:t>to</a:t>
            </a:r>
            <a:r>
              <a:rPr lang="tr-TR" i="1" dirty="0"/>
              <a:t> </a:t>
            </a:r>
            <a:r>
              <a:rPr lang="tr-TR" i="1" dirty="0" err="1"/>
              <a:t>the</a:t>
            </a:r>
            <a:r>
              <a:rPr lang="tr-TR" i="1" dirty="0"/>
              <a:t> </a:t>
            </a:r>
            <a:r>
              <a:rPr lang="tr-TR" b="1" i="1" dirty="0" err="1"/>
              <a:t>cranial</a:t>
            </a:r>
            <a:r>
              <a:rPr lang="tr-TR" b="1" i="1" dirty="0"/>
              <a:t> </a:t>
            </a:r>
            <a:r>
              <a:rPr lang="tr-TR" b="1" i="1" dirty="0" err="1"/>
              <a:t>side</a:t>
            </a:r>
            <a:r>
              <a:rPr lang="tr-TR" b="1" i="1" dirty="0"/>
              <a:t> of </a:t>
            </a:r>
            <a:r>
              <a:rPr lang="tr-TR" b="1" i="1" dirty="0" err="1"/>
              <a:t>the</a:t>
            </a:r>
            <a:r>
              <a:rPr lang="tr-TR" b="1" i="1" dirty="0"/>
              <a:t> </a:t>
            </a:r>
            <a:r>
              <a:rPr lang="tr-TR" b="1" i="1" dirty="0" err="1"/>
              <a:t>rib</a:t>
            </a:r>
            <a:r>
              <a:rPr lang="tr-TR" b="1" i="1" dirty="0"/>
              <a:t> </a:t>
            </a:r>
            <a:r>
              <a:rPr lang="tr-TR" i="1" dirty="0"/>
              <a:t>as </a:t>
            </a:r>
            <a:r>
              <a:rPr lang="tr-TR" i="1" dirty="0" err="1"/>
              <a:t>possible</a:t>
            </a:r>
            <a:r>
              <a:rPr lang="tr-TR" i="1" dirty="0"/>
              <a:t> </a:t>
            </a:r>
            <a:r>
              <a:rPr lang="tr-TR" b="1" i="1" dirty="0" err="1"/>
              <a:t>to</a:t>
            </a:r>
            <a:r>
              <a:rPr lang="tr-TR" b="1" i="1" dirty="0"/>
              <a:t> </a:t>
            </a:r>
            <a:r>
              <a:rPr lang="tr-TR" b="1" i="1" dirty="0" err="1"/>
              <a:t>avoid</a:t>
            </a:r>
            <a:r>
              <a:rPr lang="tr-TR" b="1" i="1" dirty="0"/>
              <a:t> </a:t>
            </a:r>
            <a:r>
              <a:rPr lang="tr-TR" i="1" dirty="0" err="1"/>
              <a:t>the</a:t>
            </a:r>
            <a:r>
              <a:rPr lang="tr-TR" i="1" dirty="0"/>
              <a:t> </a:t>
            </a:r>
            <a:r>
              <a:rPr lang="tr-TR" i="1" dirty="0" err="1"/>
              <a:t>vascular</a:t>
            </a:r>
            <a:r>
              <a:rPr lang="tr-TR" i="1" dirty="0"/>
              <a:t> </a:t>
            </a:r>
            <a:r>
              <a:rPr lang="tr-TR" i="1" dirty="0" err="1"/>
              <a:t>bundle</a:t>
            </a:r>
            <a:r>
              <a:rPr lang="tr-TR" i="1" dirty="0"/>
              <a:t> on </a:t>
            </a:r>
            <a:r>
              <a:rPr lang="tr-TR" i="1" dirty="0" err="1"/>
              <a:t>the</a:t>
            </a:r>
            <a:r>
              <a:rPr lang="tr-TR" i="1" dirty="0"/>
              <a:t> </a:t>
            </a:r>
            <a:r>
              <a:rPr lang="tr-TR" i="1" dirty="0" err="1"/>
              <a:t>caudal</a:t>
            </a:r>
            <a:r>
              <a:rPr lang="tr-TR" i="1" dirty="0"/>
              <a:t> </a:t>
            </a:r>
            <a:r>
              <a:rPr lang="tr-TR" i="1" dirty="0" err="1"/>
              <a:t>side</a:t>
            </a:r>
            <a:r>
              <a:rPr lang="tr-TR" i="1" dirty="0"/>
              <a:t> </a:t>
            </a:r>
            <a:r>
              <a:rPr lang="tr-TR" i="1" dirty="0" err="1"/>
              <a:t>and</a:t>
            </a:r>
            <a:r>
              <a:rPr lang="tr-TR" i="1" dirty="0"/>
              <a:t> </a:t>
            </a:r>
            <a:r>
              <a:rPr lang="tr-TR" i="1" dirty="0" err="1"/>
              <a:t>thus</a:t>
            </a:r>
            <a:r>
              <a:rPr lang="tr-TR" i="1" dirty="0"/>
              <a:t> </a:t>
            </a:r>
            <a:r>
              <a:rPr lang="tr-TR" i="1" dirty="0" err="1"/>
              <a:t>prevent</a:t>
            </a:r>
            <a:r>
              <a:rPr lang="tr-TR" i="1" dirty="0"/>
              <a:t> </a:t>
            </a:r>
            <a:r>
              <a:rPr lang="tr-TR" i="1" dirty="0" err="1"/>
              <a:t>accidental</a:t>
            </a:r>
            <a:r>
              <a:rPr lang="tr-TR" i="1" dirty="0"/>
              <a:t> </a:t>
            </a:r>
            <a:r>
              <a:rPr lang="tr-TR" i="1" dirty="0" err="1"/>
              <a:t>bleeding</a:t>
            </a:r>
            <a:r>
              <a:rPr lang="tr-TR" i="1" dirty="0"/>
              <a:t>. </a:t>
            </a:r>
            <a:endParaRPr lang="tr-TR" dirty="0"/>
          </a:p>
          <a:p>
            <a:endParaRPr lang="tr-TR" dirty="0"/>
          </a:p>
        </p:txBody>
      </p:sp>
    </p:spTree>
    <p:extLst>
      <p:ext uri="{BB962C8B-B14F-4D97-AF65-F5344CB8AC3E}">
        <p14:creationId xmlns:p14="http://schemas.microsoft.com/office/powerpoint/2010/main" val="3738148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67D59C-B008-B84D-B542-197A9C115CF2}"/>
              </a:ext>
            </a:extLst>
          </p:cNvPr>
          <p:cNvSpPr>
            <a:spLocks noGrp="1"/>
          </p:cNvSpPr>
          <p:nvPr>
            <p:ph type="title"/>
          </p:nvPr>
        </p:nvSpPr>
        <p:spPr/>
        <p:txBody>
          <a:bodyPr/>
          <a:lstStyle/>
          <a:p>
            <a:endParaRPr lang="tr-TR"/>
          </a:p>
        </p:txBody>
      </p:sp>
      <p:pic>
        <p:nvPicPr>
          <p:cNvPr id="5" name="İçerik Yer Tutucusu 4" descr="köpek, kişi, iç mekan, hayvan içeren bir resim&#10;&#10;Açıklama otomatik olarak oluşturuldu">
            <a:extLst>
              <a:ext uri="{FF2B5EF4-FFF2-40B4-BE49-F238E27FC236}">
                <a16:creationId xmlns:a16="http://schemas.microsoft.com/office/drawing/2014/main" id="{B62A701D-A0E1-8741-8282-71E0C062E78F}"/>
              </a:ext>
            </a:extLst>
          </p:cNvPr>
          <p:cNvPicPr>
            <a:picLocks noGrp="1" noChangeAspect="1"/>
          </p:cNvPicPr>
          <p:nvPr>
            <p:ph idx="1"/>
          </p:nvPr>
        </p:nvPicPr>
        <p:blipFill>
          <a:blip r:embed="rId2"/>
          <a:stretch>
            <a:fillRect/>
          </a:stretch>
        </p:blipFill>
        <p:spPr>
          <a:xfrm>
            <a:off x="2933980" y="1905000"/>
            <a:ext cx="7402828" cy="4754562"/>
          </a:xfrm>
        </p:spPr>
      </p:pic>
    </p:spTree>
    <p:extLst>
      <p:ext uri="{BB962C8B-B14F-4D97-AF65-F5344CB8AC3E}">
        <p14:creationId xmlns:p14="http://schemas.microsoft.com/office/powerpoint/2010/main" val="838042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descr="hayvan, oturma, köpek, tutma içeren bir resim&#10;&#10;Açıklama otomatik olarak oluşturuldu">
            <a:extLst>
              <a:ext uri="{FF2B5EF4-FFF2-40B4-BE49-F238E27FC236}">
                <a16:creationId xmlns:a16="http://schemas.microsoft.com/office/drawing/2014/main" id="{193BD093-D34E-8B41-A528-772FD0C123EA}"/>
              </a:ext>
            </a:extLst>
          </p:cNvPr>
          <p:cNvPicPr>
            <a:picLocks noGrp="1" noChangeAspect="1"/>
          </p:cNvPicPr>
          <p:nvPr>
            <p:ph idx="1"/>
          </p:nvPr>
        </p:nvPicPr>
        <p:blipFill>
          <a:blip r:embed="rId2"/>
          <a:stretch>
            <a:fillRect/>
          </a:stretch>
        </p:blipFill>
        <p:spPr>
          <a:xfrm>
            <a:off x="4029041" y="258727"/>
            <a:ext cx="4631279" cy="6088797"/>
          </a:xfrm>
        </p:spPr>
      </p:pic>
    </p:spTree>
    <p:extLst>
      <p:ext uri="{BB962C8B-B14F-4D97-AF65-F5344CB8AC3E}">
        <p14:creationId xmlns:p14="http://schemas.microsoft.com/office/powerpoint/2010/main" val="247672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8F676C-A5BF-984E-A113-605ADAC7D8A0}"/>
              </a:ext>
            </a:extLst>
          </p:cNvPr>
          <p:cNvSpPr>
            <a:spLocks noGrp="1"/>
          </p:cNvSpPr>
          <p:nvPr>
            <p:ph type="title"/>
          </p:nvPr>
        </p:nvSpPr>
        <p:spPr/>
        <p:txBody>
          <a:bodyPr/>
          <a:lstStyle/>
          <a:p>
            <a:r>
              <a:rPr lang="tr-TR" dirty="0" err="1"/>
              <a:t>Multifilament</a:t>
            </a:r>
            <a:r>
              <a:rPr lang="tr-TR" dirty="0"/>
              <a:t> </a:t>
            </a:r>
            <a:r>
              <a:rPr lang="tr-TR" dirty="0" err="1"/>
              <a:t>sutures</a:t>
            </a:r>
            <a:r>
              <a:rPr lang="tr-TR" dirty="0"/>
              <a:t> </a:t>
            </a:r>
          </a:p>
        </p:txBody>
      </p:sp>
      <p:sp>
        <p:nvSpPr>
          <p:cNvPr id="3" name="İçerik Yer Tutucusu 2">
            <a:extLst>
              <a:ext uri="{FF2B5EF4-FFF2-40B4-BE49-F238E27FC236}">
                <a16:creationId xmlns:a16="http://schemas.microsoft.com/office/drawing/2014/main" id="{DF81D2EA-7D28-B640-BDD7-363642E73EE1}"/>
              </a:ext>
            </a:extLst>
          </p:cNvPr>
          <p:cNvSpPr>
            <a:spLocks noGrp="1"/>
          </p:cNvSpPr>
          <p:nvPr>
            <p:ph idx="1"/>
          </p:nvPr>
        </p:nvSpPr>
        <p:spPr/>
        <p:txBody>
          <a:bodyPr/>
          <a:lstStyle/>
          <a:p>
            <a:r>
              <a:rPr lang="tr-TR" dirty="0" err="1"/>
              <a:t>are</a:t>
            </a:r>
            <a:r>
              <a:rPr lang="tr-TR" dirty="0"/>
              <a:t> </a:t>
            </a:r>
            <a:r>
              <a:rPr lang="tr-TR" dirty="0" err="1"/>
              <a:t>made</a:t>
            </a:r>
            <a:r>
              <a:rPr lang="tr-TR" dirty="0"/>
              <a:t> of </a:t>
            </a:r>
            <a:r>
              <a:rPr lang="tr-TR" dirty="0" err="1"/>
              <a:t>several</a:t>
            </a:r>
            <a:r>
              <a:rPr lang="tr-TR" dirty="0"/>
              <a:t> </a:t>
            </a:r>
            <a:r>
              <a:rPr lang="tr-TR" dirty="0" err="1"/>
              <a:t>strands</a:t>
            </a:r>
            <a:r>
              <a:rPr lang="tr-TR" dirty="0"/>
              <a:t> </a:t>
            </a:r>
            <a:r>
              <a:rPr lang="tr-TR" dirty="0" err="1"/>
              <a:t>plaited</a:t>
            </a:r>
            <a:r>
              <a:rPr lang="tr-TR" dirty="0"/>
              <a:t> </a:t>
            </a:r>
            <a:r>
              <a:rPr lang="tr-TR" dirty="0" err="1"/>
              <a:t>together</a:t>
            </a:r>
            <a:r>
              <a:rPr lang="tr-TR" dirty="0"/>
              <a:t>.</a:t>
            </a:r>
          </a:p>
          <a:p>
            <a:r>
              <a:rPr lang="tr-TR" dirty="0"/>
              <a:t> </a:t>
            </a:r>
            <a:r>
              <a:rPr lang="tr-TR" dirty="0" err="1"/>
              <a:t>This</a:t>
            </a:r>
            <a:r>
              <a:rPr lang="tr-TR" dirty="0"/>
              <a:t> </a:t>
            </a:r>
            <a:r>
              <a:rPr lang="tr-TR" dirty="0" err="1"/>
              <a:t>gives</a:t>
            </a:r>
            <a:r>
              <a:rPr lang="tr-TR" dirty="0"/>
              <a:t> </a:t>
            </a:r>
            <a:r>
              <a:rPr lang="tr-TR" dirty="0" err="1"/>
              <a:t>them</a:t>
            </a:r>
            <a:r>
              <a:rPr lang="tr-TR" dirty="0"/>
              <a:t> </a:t>
            </a:r>
            <a:r>
              <a:rPr lang="tr-TR" dirty="0" err="1"/>
              <a:t>greater</a:t>
            </a:r>
            <a:r>
              <a:rPr lang="tr-TR" dirty="0"/>
              <a:t> tensile </a:t>
            </a:r>
            <a:r>
              <a:rPr lang="tr-TR" dirty="0" err="1"/>
              <a:t>strength</a:t>
            </a:r>
            <a:r>
              <a:rPr lang="tr-TR" dirty="0"/>
              <a:t> </a:t>
            </a:r>
            <a:r>
              <a:rPr lang="tr-TR" dirty="0" err="1"/>
              <a:t>and</a:t>
            </a:r>
            <a:r>
              <a:rPr lang="tr-TR" dirty="0"/>
              <a:t> </a:t>
            </a:r>
            <a:r>
              <a:rPr lang="tr-TR" dirty="0" err="1"/>
              <a:t>flexibility</a:t>
            </a:r>
            <a:r>
              <a:rPr lang="tr-TR" dirty="0"/>
              <a:t> </a:t>
            </a:r>
            <a:r>
              <a:rPr lang="tr-TR" dirty="0" err="1"/>
              <a:t>and</a:t>
            </a:r>
            <a:r>
              <a:rPr lang="tr-TR" dirty="0"/>
              <a:t> </a:t>
            </a:r>
            <a:r>
              <a:rPr lang="tr-TR" dirty="0" err="1"/>
              <a:t>makes</a:t>
            </a:r>
            <a:r>
              <a:rPr lang="tr-TR" dirty="0"/>
              <a:t> </a:t>
            </a:r>
            <a:r>
              <a:rPr lang="tr-TR" dirty="0" err="1"/>
              <a:t>them</a:t>
            </a:r>
            <a:r>
              <a:rPr lang="tr-TR" dirty="0"/>
              <a:t> </a:t>
            </a:r>
            <a:r>
              <a:rPr lang="tr-TR" dirty="0" err="1"/>
              <a:t>easier</a:t>
            </a:r>
            <a:r>
              <a:rPr lang="tr-TR" dirty="0"/>
              <a:t> </a:t>
            </a:r>
            <a:r>
              <a:rPr lang="tr-TR" dirty="0" err="1"/>
              <a:t>to</a:t>
            </a:r>
            <a:r>
              <a:rPr lang="tr-TR" dirty="0"/>
              <a:t> </a:t>
            </a:r>
            <a:r>
              <a:rPr lang="tr-TR" dirty="0" err="1"/>
              <a:t>handle</a:t>
            </a:r>
            <a:r>
              <a:rPr lang="tr-TR" dirty="0"/>
              <a:t>.</a:t>
            </a:r>
          </a:p>
          <a:p>
            <a:r>
              <a:rPr lang="tr-TR" dirty="0"/>
              <a:t> </a:t>
            </a:r>
            <a:r>
              <a:rPr lang="tr-TR" dirty="0" err="1"/>
              <a:t>However</a:t>
            </a:r>
            <a:r>
              <a:rPr lang="tr-TR" dirty="0"/>
              <a:t>, </a:t>
            </a:r>
            <a:r>
              <a:rPr lang="tr-TR" dirty="0" err="1"/>
              <a:t>they</a:t>
            </a:r>
            <a:r>
              <a:rPr lang="tr-TR" dirty="0"/>
              <a:t> </a:t>
            </a:r>
            <a:r>
              <a:rPr lang="tr-TR" dirty="0" err="1"/>
              <a:t>have</a:t>
            </a:r>
            <a:r>
              <a:rPr lang="tr-TR" dirty="0"/>
              <a:t> a </a:t>
            </a:r>
            <a:r>
              <a:rPr lang="tr-TR" dirty="0" err="1"/>
              <a:t>greater</a:t>
            </a:r>
            <a:r>
              <a:rPr lang="tr-TR" dirty="0"/>
              <a:t> </a:t>
            </a:r>
            <a:r>
              <a:rPr lang="tr-TR" dirty="0" err="1"/>
              <a:t>coefficient</a:t>
            </a:r>
            <a:r>
              <a:rPr lang="tr-TR" dirty="0"/>
              <a:t> of </a:t>
            </a:r>
            <a:r>
              <a:rPr lang="tr-TR" dirty="0" err="1"/>
              <a:t>tissue</a:t>
            </a:r>
            <a:r>
              <a:rPr lang="tr-TR" dirty="0"/>
              <a:t> </a:t>
            </a:r>
            <a:r>
              <a:rPr lang="tr-TR" dirty="0" err="1"/>
              <a:t>friction</a:t>
            </a:r>
            <a:r>
              <a:rPr lang="tr-TR" dirty="0"/>
              <a:t> </a:t>
            </a:r>
            <a:r>
              <a:rPr lang="tr-TR" dirty="0" err="1"/>
              <a:t>and</a:t>
            </a:r>
            <a:r>
              <a:rPr lang="tr-TR" dirty="0"/>
              <a:t> </a:t>
            </a:r>
            <a:r>
              <a:rPr lang="tr-TR" dirty="0" err="1"/>
              <a:t>capillarity</a:t>
            </a:r>
            <a:r>
              <a:rPr lang="tr-TR" dirty="0"/>
              <a:t>. </a:t>
            </a:r>
          </a:p>
          <a:p>
            <a:endParaRPr lang="tr-TR" dirty="0"/>
          </a:p>
        </p:txBody>
      </p:sp>
      <p:pic>
        <p:nvPicPr>
          <p:cNvPr id="2049" name="Picture 1" descr="page5image38969328">
            <a:extLst>
              <a:ext uri="{FF2B5EF4-FFF2-40B4-BE49-F238E27FC236}">
                <a16:creationId xmlns:a16="http://schemas.microsoft.com/office/drawing/2014/main" id="{21297A28-61D0-9D4C-9FE1-2344820DF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632" y="3939420"/>
            <a:ext cx="1539075" cy="26322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CE082E1-E167-D843-9225-F6E866BE6E4B}"/>
              </a:ext>
            </a:extLst>
          </p:cNvPr>
          <p:cNvSpPr>
            <a:spLocks noChangeArrowheads="1"/>
          </p:cNvSpPr>
          <p:nvPr/>
        </p:nvSpPr>
        <p:spPr bwMode="auto">
          <a:xfrm>
            <a:off x="3028124" y="4895559"/>
            <a:ext cx="7164388"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000" b="0" i="1" u="none" strike="noStrike" cap="none" normalizeH="0" baseline="0" dirty="0" err="1">
                <a:ln>
                  <a:noFill/>
                </a:ln>
                <a:solidFill>
                  <a:schemeClr val="tx1"/>
                </a:solidFill>
                <a:effectLst/>
                <a:latin typeface="MetaPlusMedium"/>
              </a:rPr>
              <a:t>Bacteria</a:t>
            </a:r>
            <a:r>
              <a:rPr kumimoji="0" lang="tr-TR" altLang="tr-TR" sz="2000" b="0" i="1" u="none" strike="noStrike" cap="none" normalizeH="0" baseline="0" dirty="0">
                <a:ln>
                  <a:noFill/>
                </a:ln>
                <a:solidFill>
                  <a:schemeClr val="tx1"/>
                </a:solidFill>
                <a:effectLst/>
                <a:latin typeface="MetaPlusMedium"/>
              </a:rPr>
              <a:t> can </a:t>
            </a:r>
            <a:r>
              <a:rPr kumimoji="0" lang="tr-TR" altLang="tr-TR" sz="2000" b="0" i="1" u="none" strike="noStrike" cap="none" normalizeH="0" baseline="0" dirty="0" err="1">
                <a:ln>
                  <a:noFill/>
                </a:ln>
                <a:solidFill>
                  <a:schemeClr val="tx1"/>
                </a:solidFill>
                <a:effectLst/>
                <a:latin typeface="MetaPlusMedium"/>
              </a:rPr>
              <a:t>settle</a:t>
            </a:r>
            <a:r>
              <a:rPr kumimoji="0" lang="tr-TR" altLang="tr-TR" sz="2000" b="0" i="1" u="none" strike="noStrike" cap="none" normalizeH="0" baseline="0" dirty="0">
                <a:ln>
                  <a:noFill/>
                </a:ln>
                <a:solidFill>
                  <a:schemeClr val="tx1"/>
                </a:solidFill>
                <a:effectLst/>
                <a:latin typeface="MetaPlusMedium"/>
              </a:rPr>
              <a:t> on </a:t>
            </a:r>
            <a:r>
              <a:rPr kumimoji="0" lang="tr-TR" altLang="tr-TR" sz="2000" b="0" i="1" u="none" strike="noStrike" cap="none" normalizeH="0" baseline="0" dirty="0" err="1">
                <a:ln>
                  <a:noFill/>
                </a:ln>
                <a:solidFill>
                  <a:schemeClr val="tx1"/>
                </a:solidFill>
                <a:effectLst/>
                <a:latin typeface="MetaPlusMedium"/>
              </a:rPr>
              <a:t>the</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surface</a:t>
            </a:r>
            <a:r>
              <a:rPr kumimoji="0" lang="tr-TR" altLang="tr-TR" sz="2000" b="0" i="1" u="none" strike="noStrike" cap="none" normalizeH="0" baseline="0" dirty="0">
                <a:ln>
                  <a:noFill/>
                </a:ln>
                <a:solidFill>
                  <a:schemeClr val="tx1"/>
                </a:solidFill>
                <a:effectLst/>
                <a:latin typeface="MetaPlusMedium"/>
              </a:rPr>
              <a:t> of </a:t>
            </a:r>
            <a:r>
              <a:rPr kumimoji="0" lang="tr-TR" altLang="tr-TR" sz="2000" b="0" i="1" u="none" strike="noStrike" cap="none" normalizeH="0" baseline="0" dirty="0" err="1">
                <a:ln>
                  <a:noFill/>
                </a:ln>
                <a:solidFill>
                  <a:schemeClr val="tx1"/>
                </a:solidFill>
                <a:effectLst/>
                <a:latin typeface="MetaPlusMedium"/>
              </a:rPr>
              <a:t>multifilament</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thread</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Consequently</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such</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thread</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cannot</a:t>
            </a:r>
            <a:r>
              <a:rPr kumimoji="0" lang="tr-TR" altLang="tr-TR" sz="2000" b="0" i="1" u="none" strike="noStrike" cap="none" normalizeH="0" baseline="0" dirty="0">
                <a:ln>
                  <a:noFill/>
                </a:ln>
                <a:solidFill>
                  <a:schemeClr val="tx1"/>
                </a:solidFill>
                <a:effectLst/>
                <a:latin typeface="MetaPlusMedium"/>
              </a:rPr>
              <a:t> be </a:t>
            </a:r>
            <a:r>
              <a:rPr kumimoji="0" lang="tr-TR" altLang="tr-TR" sz="2000" b="0" i="1" u="none" strike="noStrike" cap="none" normalizeH="0" baseline="0" dirty="0" err="1">
                <a:ln>
                  <a:noFill/>
                </a:ln>
                <a:solidFill>
                  <a:schemeClr val="tx1"/>
                </a:solidFill>
                <a:effectLst/>
                <a:latin typeface="MetaPlusMedium"/>
              </a:rPr>
              <a:t>used</a:t>
            </a:r>
            <a:r>
              <a:rPr kumimoji="0" lang="tr-TR" altLang="tr-TR" sz="2000" b="0" i="1" u="none" strike="noStrike" cap="none" normalizeH="0" baseline="0" dirty="0">
                <a:ln>
                  <a:noFill/>
                </a:ln>
                <a:solidFill>
                  <a:schemeClr val="tx1"/>
                </a:solidFill>
                <a:effectLst/>
                <a:latin typeface="MetaPlusMedium"/>
              </a:rPr>
              <a:t> on </a:t>
            </a:r>
            <a:r>
              <a:rPr kumimoji="0" lang="tr-TR" altLang="tr-TR" sz="2000" b="0" i="1" u="none" strike="noStrike" cap="none" normalizeH="0" baseline="0" dirty="0" err="1">
                <a:ln>
                  <a:noFill/>
                </a:ln>
                <a:solidFill>
                  <a:schemeClr val="tx1"/>
                </a:solidFill>
                <a:effectLst/>
                <a:latin typeface="MetaPlusMedium"/>
              </a:rPr>
              <a:t>infected</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wounds</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or</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when</a:t>
            </a:r>
            <a:r>
              <a:rPr kumimoji="0" lang="tr-TR" altLang="tr-TR" sz="2000" b="0" i="1" u="none" strike="noStrike" cap="none" normalizeH="0" baseline="0" dirty="0">
                <a:ln>
                  <a:noFill/>
                </a:ln>
                <a:solidFill>
                  <a:schemeClr val="tx1"/>
                </a:solidFill>
                <a:effectLst/>
                <a:latin typeface="MetaPlusMedium"/>
              </a:rPr>
              <a:t> </a:t>
            </a:r>
            <a:r>
              <a:rPr kumimoji="0" lang="tr-TR" altLang="tr-TR" sz="2000" b="0" i="1" u="none" strike="noStrike" cap="none" normalizeH="0" baseline="0" dirty="0" err="1">
                <a:ln>
                  <a:noFill/>
                </a:ln>
                <a:solidFill>
                  <a:schemeClr val="tx1"/>
                </a:solidFill>
                <a:effectLst/>
                <a:latin typeface="MetaPlusMedium"/>
              </a:rPr>
              <a:t>contamination</a:t>
            </a:r>
            <a:r>
              <a:rPr kumimoji="0" lang="tr-TR" altLang="tr-TR" sz="2000" b="0" i="1" u="none" strike="noStrike" cap="none" normalizeH="0" baseline="0" dirty="0">
                <a:ln>
                  <a:noFill/>
                </a:ln>
                <a:solidFill>
                  <a:schemeClr val="tx1"/>
                </a:solidFill>
                <a:effectLst/>
                <a:latin typeface="MetaPlusMedium"/>
              </a:rPr>
              <a:t> is </a:t>
            </a:r>
            <a:r>
              <a:rPr kumimoji="0" lang="tr-TR" altLang="tr-TR" sz="2000" b="0" i="1" u="none" strike="noStrike" cap="none" normalizeH="0" baseline="0" dirty="0" err="1">
                <a:ln>
                  <a:noFill/>
                </a:ln>
                <a:solidFill>
                  <a:schemeClr val="tx1"/>
                </a:solidFill>
                <a:effectLst/>
                <a:latin typeface="MetaPlusMedium"/>
              </a:rPr>
              <a:t>suspected</a:t>
            </a:r>
            <a:r>
              <a:rPr kumimoji="0" lang="tr-TR" altLang="tr-TR" sz="2000" b="0" i="1" u="none" strike="noStrike" cap="none" normalizeH="0" baseline="0" dirty="0">
                <a:ln>
                  <a:noFill/>
                </a:ln>
                <a:solidFill>
                  <a:schemeClr val="tx1"/>
                </a:solidFill>
                <a:effectLst/>
                <a:latin typeface="MetaPlusMedium"/>
              </a:rPr>
              <a:t>. </a:t>
            </a:r>
            <a:endParaRPr kumimoji="0" lang="tr-TR" altLang="tr-T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4105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8480FC-94D4-1A4C-88A5-23CD5E300DE3}"/>
              </a:ext>
            </a:extLst>
          </p:cNvPr>
          <p:cNvSpPr>
            <a:spLocks noGrp="1"/>
          </p:cNvSpPr>
          <p:nvPr>
            <p:ph type="title"/>
          </p:nvPr>
        </p:nvSpPr>
        <p:spPr>
          <a:xfrm>
            <a:off x="1771651" y="791750"/>
            <a:ext cx="10072688" cy="1280890"/>
          </a:xfrm>
        </p:spPr>
        <p:txBody>
          <a:bodyPr>
            <a:normAutofit fontScale="90000"/>
          </a:bodyPr>
          <a:lstStyle/>
          <a:p>
            <a:r>
              <a:rPr lang="tr-TR" sz="2700" dirty="0"/>
              <a:t>General </a:t>
            </a:r>
            <a:r>
              <a:rPr lang="tr-TR" sz="2700" dirty="0" err="1"/>
              <a:t>advantages</a:t>
            </a:r>
            <a:r>
              <a:rPr lang="tr-TR" sz="2700" dirty="0"/>
              <a:t> </a:t>
            </a:r>
            <a:r>
              <a:rPr lang="tr-TR" sz="2700" dirty="0" err="1"/>
              <a:t>and</a:t>
            </a:r>
            <a:r>
              <a:rPr lang="tr-TR" sz="2700" dirty="0"/>
              <a:t> </a:t>
            </a:r>
            <a:r>
              <a:rPr lang="tr-TR" sz="2700" dirty="0" err="1"/>
              <a:t>disadvantages</a:t>
            </a:r>
            <a:r>
              <a:rPr lang="tr-TR" sz="2700" dirty="0"/>
              <a:t> of </a:t>
            </a:r>
            <a:r>
              <a:rPr lang="tr-TR" sz="2700" dirty="0" err="1"/>
              <a:t>types</a:t>
            </a:r>
            <a:r>
              <a:rPr lang="tr-TR" sz="2700" dirty="0"/>
              <a:t> of </a:t>
            </a:r>
            <a:r>
              <a:rPr lang="tr-TR" sz="2700" dirty="0" err="1"/>
              <a:t>thread</a:t>
            </a:r>
            <a:r>
              <a:rPr lang="tr-TR" sz="2700" dirty="0"/>
              <a:t> </a:t>
            </a:r>
            <a:br>
              <a:rPr lang="tr-TR" dirty="0"/>
            </a:br>
            <a:endParaRPr lang="tr-TR" dirty="0"/>
          </a:p>
        </p:txBody>
      </p:sp>
      <p:pic>
        <p:nvPicPr>
          <p:cNvPr id="9" name="İçerik Yer Tutucusu 8" descr="ekran görüntüsü içeren bir resim&#10;&#10;Açıklama otomatik olarak oluşturuldu">
            <a:extLst>
              <a:ext uri="{FF2B5EF4-FFF2-40B4-BE49-F238E27FC236}">
                <a16:creationId xmlns:a16="http://schemas.microsoft.com/office/drawing/2014/main" id="{BFFF7E80-14AC-F641-91DF-D1DF5419E846}"/>
              </a:ext>
            </a:extLst>
          </p:cNvPr>
          <p:cNvPicPr>
            <a:picLocks noGrp="1" noChangeAspect="1"/>
          </p:cNvPicPr>
          <p:nvPr>
            <p:ph idx="1"/>
          </p:nvPr>
        </p:nvPicPr>
        <p:blipFill>
          <a:blip r:embed="rId2"/>
          <a:stretch>
            <a:fillRect/>
          </a:stretch>
        </p:blipFill>
        <p:spPr>
          <a:xfrm>
            <a:off x="1340620" y="2072640"/>
            <a:ext cx="10602905" cy="2354937"/>
          </a:xfrm>
        </p:spPr>
      </p:pic>
    </p:spTree>
    <p:extLst>
      <p:ext uri="{BB962C8B-B14F-4D97-AF65-F5344CB8AC3E}">
        <p14:creationId xmlns:p14="http://schemas.microsoft.com/office/powerpoint/2010/main" val="785391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Başlık 1">
            <a:extLst>
              <a:ext uri="{FF2B5EF4-FFF2-40B4-BE49-F238E27FC236}">
                <a16:creationId xmlns:a16="http://schemas.microsoft.com/office/drawing/2014/main" id="{26F594C5-22D9-354C-8741-6BD4FB3CCE3E}"/>
              </a:ext>
            </a:extLst>
          </p:cNvPr>
          <p:cNvSpPr>
            <a:spLocks noGrp="1"/>
          </p:cNvSpPr>
          <p:nvPr>
            <p:ph type="title"/>
          </p:nvPr>
        </p:nvSpPr>
        <p:spPr>
          <a:xfrm>
            <a:off x="1843391" y="624110"/>
            <a:ext cx="9383408" cy="1280890"/>
          </a:xfrm>
        </p:spPr>
        <p:txBody>
          <a:bodyPr>
            <a:normAutofit/>
          </a:bodyPr>
          <a:lstStyle/>
          <a:p>
            <a:r>
              <a:rPr lang="tr-TR" b="1">
                <a:solidFill>
                  <a:srgbClr val="FFFFFF"/>
                </a:solidFill>
              </a:rPr>
              <a:t>ABSORBABLE SUTURE MATERIALS </a:t>
            </a:r>
            <a:br>
              <a:rPr lang="tr-TR">
                <a:solidFill>
                  <a:srgbClr val="FFFFFF"/>
                </a:solidFill>
              </a:rPr>
            </a:br>
            <a:endParaRPr lang="tr-TR">
              <a:solidFill>
                <a:srgbClr val="FFFFFF"/>
              </a:solidFill>
            </a:endParaRP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84119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E8203EF-17CC-A646-885F-05AA19AF36EB}"/>
              </a:ext>
            </a:extLst>
          </p:cNvPr>
          <p:cNvSpPr>
            <a:spLocks noGrp="1"/>
          </p:cNvSpPr>
          <p:nvPr>
            <p:ph type="title"/>
          </p:nvPr>
        </p:nvSpPr>
        <p:spPr>
          <a:xfrm>
            <a:off x="1259892" y="3113285"/>
            <a:ext cx="2799187" cy="3029344"/>
          </a:xfrm>
        </p:spPr>
        <p:txBody>
          <a:bodyPr>
            <a:normAutofit/>
          </a:bodyPr>
          <a:lstStyle/>
          <a:p>
            <a:r>
              <a:rPr lang="tr-TR" sz="3200">
                <a:solidFill>
                  <a:schemeClr val="bg1"/>
                </a:solidFill>
              </a:rPr>
              <a:t>Surgical gut (catgut) </a:t>
            </a:r>
            <a:br>
              <a:rPr lang="tr-TR" sz="3200">
                <a:solidFill>
                  <a:schemeClr val="bg1"/>
                </a:solidFill>
              </a:rPr>
            </a:br>
            <a:endParaRPr lang="tr-TR" sz="3200">
              <a:solidFill>
                <a:schemeClr val="bg1"/>
              </a:solidFill>
            </a:endParaRPr>
          </a:p>
        </p:txBody>
      </p:sp>
      <p:sp>
        <p:nvSpPr>
          <p:cNvPr id="3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1"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E2D86B4-B841-764C-ACB8-342AF1510234}"/>
              </a:ext>
            </a:extLst>
          </p:cNvPr>
          <p:cNvSpPr>
            <a:spLocks noGrp="1"/>
          </p:cNvSpPr>
          <p:nvPr>
            <p:ph idx="1"/>
          </p:nvPr>
        </p:nvSpPr>
        <p:spPr>
          <a:xfrm>
            <a:off x="4733905" y="780442"/>
            <a:ext cx="6798033" cy="5321500"/>
          </a:xfrm>
        </p:spPr>
        <p:txBody>
          <a:bodyPr anchor="ctr">
            <a:normAutofit/>
          </a:bodyPr>
          <a:lstStyle/>
          <a:p>
            <a:pPr algn="just"/>
            <a:r>
              <a:rPr lang="tr-TR" dirty="0"/>
              <a:t>is a </a:t>
            </a:r>
            <a:r>
              <a:rPr lang="tr-TR" dirty="0" err="1"/>
              <a:t>natural</a:t>
            </a:r>
            <a:r>
              <a:rPr lang="tr-TR" dirty="0"/>
              <a:t> </a:t>
            </a:r>
            <a:r>
              <a:rPr lang="tr-TR" dirty="0" err="1"/>
              <a:t>multifilament</a:t>
            </a:r>
            <a:r>
              <a:rPr lang="tr-TR" dirty="0"/>
              <a:t> </a:t>
            </a:r>
            <a:r>
              <a:rPr lang="tr-TR" dirty="0" err="1"/>
              <a:t>suture</a:t>
            </a:r>
            <a:r>
              <a:rPr lang="tr-TR" dirty="0"/>
              <a:t> </a:t>
            </a:r>
            <a:r>
              <a:rPr lang="tr-TR" dirty="0" err="1"/>
              <a:t>made</a:t>
            </a:r>
            <a:r>
              <a:rPr lang="tr-TR" dirty="0"/>
              <a:t> </a:t>
            </a:r>
            <a:r>
              <a:rPr lang="tr-TR" dirty="0" err="1"/>
              <a:t>from</a:t>
            </a:r>
            <a:r>
              <a:rPr lang="tr-TR" dirty="0"/>
              <a:t> </a:t>
            </a:r>
            <a:r>
              <a:rPr lang="tr-TR" dirty="0" err="1"/>
              <a:t>either</a:t>
            </a:r>
            <a:r>
              <a:rPr lang="tr-TR" dirty="0"/>
              <a:t> </a:t>
            </a:r>
            <a:r>
              <a:rPr lang="tr-TR" dirty="0" err="1"/>
              <a:t>intestinal</a:t>
            </a:r>
            <a:r>
              <a:rPr lang="tr-TR" dirty="0"/>
              <a:t> </a:t>
            </a:r>
            <a:r>
              <a:rPr lang="tr-TR" dirty="0" err="1"/>
              <a:t>submucosa</a:t>
            </a:r>
            <a:r>
              <a:rPr lang="tr-TR" dirty="0"/>
              <a:t> (</a:t>
            </a:r>
            <a:r>
              <a:rPr lang="tr-TR" dirty="0" err="1"/>
              <a:t>ovine</a:t>
            </a:r>
            <a:r>
              <a:rPr lang="tr-TR" dirty="0"/>
              <a:t>) </a:t>
            </a:r>
            <a:r>
              <a:rPr lang="tr-TR" dirty="0" err="1"/>
              <a:t>or</a:t>
            </a:r>
            <a:r>
              <a:rPr lang="tr-TR" dirty="0"/>
              <a:t> </a:t>
            </a:r>
            <a:r>
              <a:rPr lang="tr-TR" dirty="0" err="1"/>
              <a:t>serosa</a:t>
            </a:r>
            <a:r>
              <a:rPr lang="tr-TR" dirty="0"/>
              <a:t> (</a:t>
            </a:r>
            <a:r>
              <a:rPr lang="tr-TR" dirty="0" err="1"/>
              <a:t>bovine</a:t>
            </a:r>
            <a:r>
              <a:rPr lang="tr-TR" dirty="0"/>
              <a:t>). </a:t>
            </a:r>
            <a:r>
              <a:rPr lang="tr-TR" dirty="0" err="1"/>
              <a:t>It</a:t>
            </a:r>
            <a:r>
              <a:rPr lang="tr-TR" dirty="0"/>
              <a:t> </a:t>
            </a:r>
            <a:r>
              <a:rPr lang="tr-TR" dirty="0" err="1"/>
              <a:t>consists</a:t>
            </a:r>
            <a:r>
              <a:rPr lang="tr-TR" dirty="0"/>
              <a:t> of 90% </a:t>
            </a:r>
            <a:r>
              <a:rPr lang="tr-TR" dirty="0" err="1"/>
              <a:t>collagen</a:t>
            </a:r>
            <a:r>
              <a:rPr lang="tr-TR" dirty="0"/>
              <a:t>. </a:t>
            </a:r>
          </a:p>
          <a:p>
            <a:pPr algn="just"/>
            <a:r>
              <a:rPr lang="tr-TR" dirty="0" err="1"/>
              <a:t>When</a:t>
            </a:r>
            <a:r>
              <a:rPr lang="tr-TR" dirty="0"/>
              <a:t> </a:t>
            </a:r>
            <a:r>
              <a:rPr lang="tr-TR" dirty="0" err="1"/>
              <a:t>cured</a:t>
            </a:r>
            <a:r>
              <a:rPr lang="tr-TR" dirty="0"/>
              <a:t> </a:t>
            </a:r>
            <a:r>
              <a:rPr lang="tr-TR" dirty="0" err="1"/>
              <a:t>with</a:t>
            </a:r>
            <a:r>
              <a:rPr lang="tr-TR" dirty="0"/>
              <a:t> </a:t>
            </a:r>
            <a:r>
              <a:rPr lang="tr-TR" dirty="0" err="1"/>
              <a:t>chromic</a:t>
            </a:r>
            <a:r>
              <a:rPr lang="tr-TR" dirty="0"/>
              <a:t> </a:t>
            </a:r>
            <a:r>
              <a:rPr lang="tr-TR" dirty="0" err="1"/>
              <a:t>salts</a:t>
            </a:r>
            <a:r>
              <a:rPr lang="tr-TR" dirty="0"/>
              <a:t>, </a:t>
            </a:r>
            <a:r>
              <a:rPr lang="tr-TR" dirty="0" err="1"/>
              <a:t>surgical</a:t>
            </a:r>
            <a:r>
              <a:rPr lang="tr-TR" dirty="0"/>
              <a:t> gut has </a:t>
            </a:r>
            <a:r>
              <a:rPr lang="tr-TR" dirty="0" err="1"/>
              <a:t>increased</a:t>
            </a:r>
            <a:r>
              <a:rPr lang="tr-TR" dirty="0"/>
              <a:t> </a:t>
            </a:r>
            <a:r>
              <a:rPr lang="tr-TR" dirty="0" err="1"/>
              <a:t>strength</a:t>
            </a:r>
            <a:r>
              <a:rPr lang="tr-TR" dirty="0"/>
              <a:t>, </a:t>
            </a:r>
            <a:r>
              <a:rPr lang="tr-TR" dirty="0" err="1"/>
              <a:t>less</a:t>
            </a:r>
            <a:r>
              <a:rPr lang="tr-TR" dirty="0"/>
              <a:t> </a:t>
            </a:r>
            <a:r>
              <a:rPr lang="tr-TR" dirty="0" err="1"/>
              <a:t>inflammatory</a:t>
            </a:r>
            <a:r>
              <a:rPr lang="tr-TR" dirty="0"/>
              <a:t> </a:t>
            </a:r>
            <a:r>
              <a:rPr lang="tr-TR" dirty="0" err="1"/>
              <a:t>reaction</a:t>
            </a:r>
            <a:r>
              <a:rPr lang="tr-TR" dirty="0"/>
              <a:t>, </a:t>
            </a:r>
            <a:r>
              <a:rPr lang="tr-TR" dirty="0" err="1"/>
              <a:t>and</a:t>
            </a:r>
            <a:r>
              <a:rPr lang="tr-TR" dirty="0"/>
              <a:t> </a:t>
            </a:r>
            <a:r>
              <a:rPr lang="tr-TR" dirty="0" err="1"/>
              <a:t>slower</a:t>
            </a:r>
            <a:r>
              <a:rPr lang="tr-TR" dirty="0"/>
              <a:t> </a:t>
            </a:r>
            <a:r>
              <a:rPr lang="tr-TR" dirty="0" err="1"/>
              <a:t>absorption</a:t>
            </a:r>
            <a:r>
              <a:rPr lang="tr-TR" dirty="0"/>
              <a:t>. </a:t>
            </a:r>
          </a:p>
          <a:p>
            <a:pPr algn="just"/>
            <a:r>
              <a:rPr lang="tr-TR" dirty="0" err="1"/>
              <a:t>Surgical</a:t>
            </a:r>
            <a:r>
              <a:rPr lang="tr-TR" dirty="0"/>
              <a:t> gut is </a:t>
            </a:r>
            <a:r>
              <a:rPr lang="tr-TR" dirty="0" err="1"/>
              <a:t>absorbed</a:t>
            </a:r>
            <a:r>
              <a:rPr lang="tr-TR" dirty="0"/>
              <a:t> </a:t>
            </a:r>
            <a:r>
              <a:rPr lang="tr-TR" dirty="0" err="1"/>
              <a:t>by</a:t>
            </a:r>
            <a:r>
              <a:rPr lang="tr-TR" dirty="0"/>
              <a:t> </a:t>
            </a:r>
            <a:r>
              <a:rPr lang="tr-TR" dirty="0" err="1"/>
              <a:t>enzymatic</a:t>
            </a:r>
            <a:r>
              <a:rPr lang="tr-TR" dirty="0"/>
              <a:t> </a:t>
            </a:r>
            <a:r>
              <a:rPr lang="tr-TR" dirty="0" err="1"/>
              <a:t>digestion</a:t>
            </a:r>
            <a:r>
              <a:rPr lang="tr-TR" dirty="0"/>
              <a:t> </a:t>
            </a:r>
            <a:r>
              <a:rPr lang="tr-TR" dirty="0" err="1"/>
              <a:t>and</a:t>
            </a:r>
            <a:r>
              <a:rPr lang="tr-TR" dirty="0"/>
              <a:t> </a:t>
            </a:r>
            <a:r>
              <a:rPr lang="tr-TR" dirty="0" err="1"/>
              <a:t>phagocytosis</a:t>
            </a:r>
            <a:r>
              <a:rPr lang="tr-TR" dirty="0"/>
              <a:t> </a:t>
            </a:r>
            <a:r>
              <a:rPr lang="tr-TR" dirty="0" err="1"/>
              <a:t>by</a:t>
            </a:r>
            <a:r>
              <a:rPr lang="tr-TR" dirty="0"/>
              <a:t> </a:t>
            </a:r>
            <a:r>
              <a:rPr lang="tr-TR" dirty="0" err="1"/>
              <a:t>macrophages</a:t>
            </a:r>
            <a:r>
              <a:rPr lang="tr-TR" dirty="0"/>
              <a:t>. </a:t>
            </a:r>
          </a:p>
          <a:p>
            <a:pPr algn="just"/>
            <a:r>
              <a:rPr lang="tr-TR" dirty="0" err="1"/>
              <a:t>Inflammation</a:t>
            </a:r>
            <a:r>
              <a:rPr lang="tr-TR" dirty="0"/>
              <a:t>, </a:t>
            </a:r>
            <a:r>
              <a:rPr lang="tr-TR" dirty="0" err="1"/>
              <a:t>infection</a:t>
            </a:r>
            <a:r>
              <a:rPr lang="tr-TR" dirty="0"/>
              <a:t>, </a:t>
            </a:r>
            <a:r>
              <a:rPr lang="tr-TR" dirty="0" err="1"/>
              <a:t>and</a:t>
            </a:r>
            <a:r>
              <a:rPr lang="tr-TR" dirty="0"/>
              <a:t> </a:t>
            </a:r>
            <a:r>
              <a:rPr lang="tr-TR" dirty="0" err="1"/>
              <a:t>catabolic</a:t>
            </a:r>
            <a:r>
              <a:rPr lang="tr-TR" dirty="0"/>
              <a:t> </a:t>
            </a:r>
            <a:r>
              <a:rPr lang="tr-TR" dirty="0" err="1"/>
              <a:t>states</a:t>
            </a:r>
            <a:r>
              <a:rPr lang="tr-TR" dirty="0"/>
              <a:t> </a:t>
            </a:r>
            <a:r>
              <a:rPr lang="tr-TR" dirty="0" err="1"/>
              <a:t>increase</a:t>
            </a:r>
            <a:r>
              <a:rPr lang="tr-TR" dirty="0"/>
              <a:t> </a:t>
            </a:r>
            <a:r>
              <a:rPr lang="tr-TR" dirty="0" err="1"/>
              <a:t>the</a:t>
            </a:r>
            <a:r>
              <a:rPr lang="tr-TR" dirty="0"/>
              <a:t> rate of </a:t>
            </a:r>
            <a:r>
              <a:rPr lang="tr-TR" dirty="0" err="1"/>
              <a:t>absorption</a:t>
            </a:r>
            <a:r>
              <a:rPr lang="tr-TR" dirty="0"/>
              <a:t>.</a:t>
            </a:r>
          </a:p>
          <a:p>
            <a:pPr algn="just"/>
            <a:r>
              <a:rPr lang="tr-TR" dirty="0" err="1"/>
              <a:t>Chromic</a:t>
            </a:r>
            <a:r>
              <a:rPr lang="tr-TR" dirty="0"/>
              <a:t> gut is </a:t>
            </a:r>
            <a:r>
              <a:rPr lang="tr-TR" dirty="0" err="1"/>
              <a:t>difficult</a:t>
            </a:r>
            <a:r>
              <a:rPr lang="tr-TR" dirty="0"/>
              <a:t> </a:t>
            </a:r>
            <a:r>
              <a:rPr lang="tr-TR" dirty="0" err="1"/>
              <a:t>to</a:t>
            </a:r>
            <a:r>
              <a:rPr lang="tr-TR" dirty="0"/>
              <a:t> </a:t>
            </a:r>
            <a:r>
              <a:rPr lang="tr-TR" dirty="0" err="1"/>
              <a:t>handle</a:t>
            </a:r>
            <a:r>
              <a:rPr lang="tr-TR" dirty="0"/>
              <a:t>, has </a:t>
            </a:r>
            <a:r>
              <a:rPr lang="tr-TR" dirty="0" err="1"/>
              <a:t>poor</a:t>
            </a:r>
            <a:r>
              <a:rPr lang="tr-TR" dirty="0"/>
              <a:t> </a:t>
            </a:r>
            <a:r>
              <a:rPr lang="tr-TR" dirty="0" err="1"/>
              <a:t>knot</a:t>
            </a:r>
            <a:r>
              <a:rPr lang="tr-TR" dirty="0"/>
              <a:t> </a:t>
            </a:r>
            <a:r>
              <a:rPr lang="tr-TR" dirty="0" err="1"/>
              <a:t>security</a:t>
            </a:r>
            <a:r>
              <a:rPr lang="tr-TR" dirty="0"/>
              <a:t> </a:t>
            </a:r>
            <a:r>
              <a:rPr lang="tr-TR" dirty="0" err="1"/>
              <a:t>when</a:t>
            </a:r>
            <a:r>
              <a:rPr lang="tr-TR" dirty="0"/>
              <a:t> </a:t>
            </a:r>
            <a:r>
              <a:rPr lang="tr-TR" dirty="0" err="1"/>
              <a:t>wet</a:t>
            </a:r>
            <a:r>
              <a:rPr lang="tr-TR" dirty="0"/>
              <a:t>, </a:t>
            </a:r>
            <a:r>
              <a:rPr lang="tr-TR" dirty="0" err="1"/>
              <a:t>and</a:t>
            </a:r>
            <a:r>
              <a:rPr lang="tr-TR" dirty="0"/>
              <a:t> has </a:t>
            </a:r>
            <a:r>
              <a:rPr lang="tr-TR" dirty="0" err="1"/>
              <a:t>become</a:t>
            </a:r>
            <a:r>
              <a:rPr lang="tr-TR" dirty="0"/>
              <a:t> </a:t>
            </a:r>
            <a:r>
              <a:rPr lang="tr-TR" dirty="0" err="1"/>
              <a:t>less</a:t>
            </a:r>
            <a:r>
              <a:rPr lang="tr-TR" dirty="0"/>
              <a:t> popular </a:t>
            </a:r>
            <a:r>
              <a:rPr lang="tr-TR" dirty="0" err="1"/>
              <a:t>due</a:t>
            </a:r>
            <a:r>
              <a:rPr lang="tr-TR" dirty="0"/>
              <a:t> </a:t>
            </a:r>
            <a:r>
              <a:rPr lang="tr-TR" dirty="0" err="1"/>
              <a:t>to</a:t>
            </a:r>
            <a:r>
              <a:rPr lang="tr-TR" dirty="0"/>
              <a:t> </a:t>
            </a:r>
            <a:r>
              <a:rPr lang="tr-TR" dirty="0" err="1"/>
              <a:t>wide</a:t>
            </a:r>
            <a:r>
              <a:rPr lang="tr-TR" dirty="0"/>
              <a:t> </a:t>
            </a:r>
            <a:r>
              <a:rPr lang="tr-TR" dirty="0" err="1"/>
              <a:t>availability</a:t>
            </a:r>
            <a:r>
              <a:rPr lang="tr-TR" dirty="0"/>
              <a:t> of </a:t>
            </a:r>
            <a:r>
              <a:rPr lang="tr-TR" dirty="0" err="1"/>
              <a:t>greater</a:t>
            </a:r>
            <a:r>
              <a:rPr lang="tr-TR" dirty="0"/>
              <a:t> </a:t>
            </a:r>
            <a:r>
              <a:rPr lang="tr-TR" dirty="0" err="1"/>
              <a:t>quality</a:t>
            </a:r>
            <a:r>
              <a:rPr lang="tr-TR" dirty="0"/>
              <a:t> </a:t>
            </a:r>
            <a:r>
              <a:rPr lang="tr-TR" dirty="0" err="1"/>
              <a:t>synthetic</a:t>
            </a:r>
            <a:r>
              <a:rPr lang="tr-TR" dirty="0"/>
              <a:t> </a:t>
            </a:r>
            <a:r>
              <a:rPr lang="tr-TR" dirty="0" err="1"/>
              <a:t>absorbable</a:t>
            </a:r>
            <a:r>
              <a:rPr lang="tr-TR" dirty="0"/>
              <a:t> </a:t>
            </a:r>
            <a:r>
              <a:rPr lang="tr-TR" dirty="0" err="1"/>
              <a:t>sutures</a:t>
            </a:r>
            <a:r>
              <a:rPr lang="tr-TR" dirty="0"/>
              <a:t>. </a:t>
            </a:r>
          </a:p>
          <a:p>
            <a:endParaRPr lang="tr-TR" dirty="0"/>
          </a:p>
        </p:txBody>
      </p:sp>
    </p:spTree>
    <p:extLst>
      <p:ext uri="{BB962C8B-B14F-4D97-AF65-F5344CB8AC3E}">
        <p14:creationId xmlns:p14="http://schemas.microsoft.com/office/powerpoint/2010/main" val="689500788"/>
      </p:ext>
    </p:extLst>
  </p:cSld>
  <p:clrMapOvr>
    <a:masterClrMapping/>
  </p:clrMapOvr>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41</TotalTime>
  <Words>3942</Words>
  <Application>Microsoft Macintosh PowerPoint</Application>
  <PresentationFormat>Geniş ekran</PresentationFormat>
  <Paragraphs>250</Paragraphs>
  <Slides>58</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58</vt:i4>
      </vt:variant>
    </vt:vector>
  </HeadingPairs>
  <TitlesOfParts>
    <vt:vector size="64" baseType="lpstr">
      <vt:lpstr>Arial</vt:lpstr>
      <vt:lpstr>Century Gothic</vt:lpstr>
      <vt:lpstr>HelveticaNeueLTStd</vt:lpstr>
      <vt:lpstr>MetaPlusMedium</vt:lpstr>
      <vt:lpstr>Wingdings 3</vt:lpstr>
      <vt:lpstr>Duman</vt:lpstr>
      <vt:lpstr>SUTURE MATERIALS   </vt:lpstr>
      <vt:lpstr>The ideal suture  </vt:lpstr>
      <vt:lpstr>PowerPoint Sunusu</vt:lpstr>
      <vt:lpstr>PowerPoint Sunusu</vt:lpstr>
      <vt:lpstr>Monofilament sutures  </vt:lpstr>
      <vt:lpstr>Multifilament sutures </vt:lpstr>
      <vt:lpstr>General advantages and disadvantages of types of thread  </vt:lpstr>
      <vt:lpstr>ABSORBABLE SUTURE MATERIALS  </vt:lpstr>
      <vt:lpstr>Surgical gut (catgut)  </vt:lpstr>
      <vt:lpstr>Polyglactin 910  </vt:lpstr>
      <vt:lpstr>Polyglycolic acid  </vt:lpstr>
      <vt:lpstr>Poliglecaprone 25  </vt:lpstr>
      <vt:lpstr>Polydioxanone  </vt:lpstr>
      <vt:lpstr>Polyglyconate  </vt:lpstr>
      <vt:lpstr>Antimicrobial sutures  </vt:lpstr>
      <vt:lpstr>Glycomer 631  </vt:lpstr>
      <vt:lpstr>Glycolide/lactide copolymer  </vt:lpstr>
      <vt:lpstr>PowerPoint Sunusu</vt:lpstr>
      <vt:lpstr>NONABSORBABLE SUTURE MATERIALS  </vt:lpstr>
      <vt:lpstr>Silk  </vt:lpstr>
      <vt:lpstr>Polyester </vt:lpstr>
      <vt:lpstr>Polybutester  </vt:lpstr>
      <vt:lpstr>Nylon</vt:lpstr>
      <vt:lpstr>Polymerized caprolactam </vt:lpstr>
      <vt:lpstr>Polypropylene</vt:lpstr>
      <vt:lpstr>Stainless steel </vt:lpstr>
      <vt:lpstr>Advantages and disadvantages of different suture types  </vt:lpstr>
      <vt:lpstr>Suture package information  </vt:lpstr>
      <vt:lpstr>Needles  </vt:lpstr>
      <vt:lpstr>The needle point determines its sharpness, and the choice of needle will depend on the tissue to be sutured  </vt:lpstr>
      <vt:lpstr>PowerPoint Sunusu</vt:lpstr>
      <vt:lpstr> </vt:lpstr>
      <vt:lpstr>PowerPoint Sunusu</vt:lpstr>
      <vt:lpstr>PowerPoint Sunusu</vt:lpstr>
      <vt:lpstr>Several factors must be taken into account to identify a needle. The most important ones are:  </vt:lpstr>
      <vt:lpstr>Types of suture and needle by tissue.  Basic concepts  </vt:lpstr>
      <vt:lpstr>PowerPoint Sunusu</vt:lpstr>
      <vt:lpstr>PowerPoint Sunusu</vt:lpstr>
      <vt:lpstr>Catheters and drains  </vt:lpstr>
      <vt:lpstr>PowerPoint Sunusu</vt:lpstr>
      <vt:lpstr>PowerPoint Sunusu</vt:lpstr>
      <vt:lpstr>Passive drain  </vt:lpstr>
      <vt:lpstr>Penrose drain  </vt:lpstr>
      <vt:lpstr>PowerPoint Sunusu</vt:lpstr>
      <vt:lpstr>PowerPoint Sunusu</vt:lpstr>
      <vt:lpstr>PowerPoint Sunusu</vt:lpstr>
      <vt:lpstr>Peritoneal drain  </vt:lpstr>
      <vt:lpstr>PowerPoint Sunusu</vt:lpstr>
      <vt:lpstr>Percutaneous urinary drainage  </vt:lpstr>
      <vt:lpstr>PowerPoint Sunusu</vt:lpstr>
      <vt:lpstr>Active drain  </vt:lpstr>
      <vt:lpstr>Closed suction drain with bulb  </vt:lpstr>
      <vt:lpstr>PowerPoint Sunusu</vt:lpstr>
      <vt:lpstr>Chest drain  </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SUTURE MATERIALS   </dc:title>
  <dc:creator>murat calıskan</dc:creator>
  <cp:lastModifiedBy>murat calıskan</cp:lastModifiedBy>
  <cp:revision>8</cp:revision>
  <dcterms:created xsi:type="dcterms:W3CDTF">2020-03-06T05:46:02Z</dcterms:created>
  <dcterms:modified xsi:type="dcterms:W3CDTF">2021-03-25T18:53:52Z</dcterms:modified>
</cp:coreProperties>
</file>