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59" r:id="rId10"/>
    <p:sldId id="260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303100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DNA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>
                <a:latin typeface="+mn-lt"/>
              </a:rPr>
              <a:t>Rekombinasyona</a:t>
            </a:r>
            <a:r>
              <a:rPr lang="tr-TR" sz="3600" b="1" dirty="0" smtClean="0">
                <a:latin typeface="+mn-lt"/>
              </a:rPr>
              <a:t> Özgü Enzimler</a:t>
            </a:r>
            <a:endParaRPr lang="tr-TR" sz="36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 err="1" smtClean="0"/>
              <a:t>RecA</a:t>
            </a:r>
            <a:r>
              <a:rPr lang="tr-TR" dirty="0" smtClean="0"/>
              <a:t> proteini homolog </a:t>
            </a:r>
            <a:r>
              <a:rPr lang="tr-TR" dirty="0" err="1" smtClean="0"/>
              <a:t>rekombinasyon</a:t>
            </a:r>
            <a:r>
              <a:rPr lang="tr-TR" dirty="0" smtClean="0"/>
              <a:t> işlevinde </a:t>
            </a:r>
          </a:p>
          <a:p>
            <a:pPr>
              <a:lnSpc>
                <a:spcPct val="120000"/>
              </a:lnSpc>
              <a:buNone/>
            </a:pPr>
            <a:r>
              <a:rPr lang="tr-TR" dirty="0" smtClean="0"/>
              <a:t>    - iki DNA </a:t>
            </a:r>
            <a:r>
              <a:rPr lang="tr-TR" dirty="0" err="1" smtClean="0"/>
              <a:t>nın</a:t>
            </a:r>
            <a:r>
              <a:rPr lang="tr-TR" dirty="0" smtClean="0"/>
              <a:t> çift oluşturması, </a:t>
            </a:r>
          </a:p>
          <a:p>
            <a:pPr>
              <a:lnSpc>
                <a:spcPct val="120000"/>
              </a:lnSpc>
              <a:buNone/>
            </a:pPr>
            <a:r>
              <a:rPr lang="tr-TR" dirty="0" smtClean="0"/>
              <a:t>    - </a:t>
            </a:r>
            <a:r>
              <a:rPr lang="tr-TR" dirty="0" err="1" smtClean="0"/>
              <a:t>Holliday</a:t>
            </a:r>
            <a:r>
              <a:rPr lang="tr-TR" dirty="0" smtClean="0"/>
              <a:t> ara ürününün oluşumu, </a:t>
            </a:r>
          </a:p>
          <a:p>
            <a:pPr>
              <a:lnSpc>
                <a:spcPct val="120000"/>
              </a:lnSpc>
              <a:buNone/>
            </a:pPr>
            <a:r>
              <a:rPr lang="tr-TR" dirty="0" smtClean="0"/>
              <a:t>    - dal göçü </a:t>
            </a:r>
          </a:p>
          <a:p>
            <a:pPr>
              <a:lnSpc>
                <a:spcPct val="120000"/>
              </a:lnSpc>
              <a:buNone/>
            </a:pPr>
            <a:r>
              <a:rPr lang="tr-TR" dirty="0" smtClean="0"/>
              <a:t>      gibi tüm ana basamakları yürütmektedir. </a:t>
            </a:r>
          </a:p>
          <a:p>
            <a:pPr>
              <a:lnSpc>
                <a:spcPct val="120000"/>
              </a:lnSpc>
            </a:pPr>
            <a:endParaRPr lang="tr-TR" dirty="0" smtClean="0"/>
          </a:p>
          <a:p>
            <a:pPr>
              <a:lnSpc>
                <a:spcPct val="120000"/>
              </a:lnSpc>
            </a:pPr>
            <a:r>
              <a:rPr lang="tr-TR" dirty="0" err="1" smtClean="0"/>
              <a:t>RuvA</a:t>
            </a:r>
            <a:r>
              <a:rPr lang="tr-TR" dirty="0" smtClean="0"/>
              <a:t> ve B proteinleri </a:t>
            </a:r>
            <a:r>
              <a:rPr lang="tr-TR" dirty="0" err="1" smtClean="0"/>
              <a:t>RecA</a:t>
            </a:r>
            <a:r>
              <a:rPr lang="tr-TR" dirty="0" smtClean="0"/>
              <a:t> proteiniyle yer değiştirmek suretiyle </a:t>
            </a:r>
          </a:p>
          <a:p>
            <a:pPr>
              <a:lnSpc>
                <a:spcPct val="120000"/>
              </a:lnSpc>
              <a:buNone/>
            </a:pPr>
            <a:r>
              <a:rPr lang="tr-TR" dirty="0" smtClean="0"/>
              <a:t>     - </a:t>
            </a:r>
            <a:r>
              <a:rPr lang="tr-TR" dirty="0" err="1" smtClean="0"/>
              <a:t>Holliday</a:t>
            </a:r>
            <a:r>
              <a:rPr lang="tr-TR" dirty="0" smtClean="0"/>
              <a:t> ara ürününe bağlanarak bir kompleks oluşturur ve</a:t>
            </a:r>
          </a:p>
          <a:p>
            <a:pPr>
              <a:lnSpc>
                <a:spcPct val="120000"/>
              </a:lnSpc>
              <a:buNone/>
            </a:pPr>
            <a:r>
              <a:rPr lang="tr-TR" dirty="0" smtClean="0"/>
              <a:t>     - </a:t>
            </a:r>
            <a:r>
              <a:rPr lang="tr-TR" dirty="0" err="1" smtClean="0"/>
              <a:t>RecA'dan</a:t>
            </a:r>
            <a:r>
              <a:rPr lang="tr-TR" dirty="0" smtClean="0"/>
              <a:t> daha hızlı bir şekilde dal göçüne katkıda bulunur.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tr-TR" sz="7200" dirty="0" smtClean="0"/>
              <a:t>DNA Tamiri</a:t>
            </a:r>
          </a:p>
          <a:p>
            <a:pPr>
              <a:lnSpc>
                <a:spcPct val="120000"/>
              </a:lnSpc>
            </a:pPr>
            <a:r>
              <a:rPr lang="tr-TR" sz="3600" dirty="0" smtClean="0"/>
              <a:t>Bir hücre genellikle </a:t>
            </a:r>
            <a:r>
              <a:rPr lang="tr-TR" sz="3600" dirty="0" err="1" smtClean="0"/>
              <a:t>genomik</a:t>
            </a:r>
            <a:r>
              <a:rPr lang="tr-TR" sz="3600" dirty="0" smtClean="0"/>
              <a:t> DNA'nın sadece bir ya da iki takımına sahiptir. </a:t>
            </a:r>
          </a:p>
          <a:p>
            <a:pPr>
              <a:lnSpc>
                <a:spcPct val="120000"/>
              </a:lnSpc>
            </a:pPr>
            <a:endParaRPr lang="tr-TR" sz="3600" dirty="0" smtClean="0"/>
          </a:p>
          <a:p>
            <a:pPr>
              <a:lnSpc>
                <a:spcPct val="120000"/>
              </a:lnSpc>
            </a:pPr>
            <a:r>
              <a:rPr lang="tr-TR" sz="3600" dirty="0" smtClean="0"/>
              <a:t>Kusurlu protein ve RNA moleküllerinin DNA'dan yeniden şifrelenmesi ile yerlerine yenilerinin konması gibi bir şansları varken, DNA moleküllerinin kendinin böyle bir şansı yoktur. </a:t>
            </a:r>
          </a:p>
          <a:p>
            <a:pPr>
              <a:lnSpc>
                <a:spcPct val="120000"/>
              </a:lnSpc>
            </a:pPr>
            <a:endParaRPr lang="tr-TR" sz="3600" dirty="0" smtClean="0"/>
          </a:p>
          <a:p>
            <a:pPr>
              <a:lnSpc>
                <a:spcPct val="120000"/>
              </a:lnSpc>
            </a:pPr>
            <a:r>
              <a:rPr lang="tr-TR" sz="3600" dirty="0" smtClean="0"/>
              <a:t>Hücresel bir zorunluluk olan DNA'daki bilginin doğruluğunun korunması çeşitli DNA tamir sistemleriyle sağlanır. </a:t>
            </a:r>
          </a:p>
          <a:p>
            <a:pPr>
              <a:lnSpc>
                <a:spcPct val="120000"/>
              </a:lnSpc>
            </a:pPr>
            <a:endParaRPr lang="tr-TR" sz="3600" dirty="0" smtClean="0"/>
          </a:p>
          <a:p>
            <a:pPr>
              <a:lnSpc>
                <a:spcPct val="120000"/>
              </a:lnSpc>
            </a:pPr>
            <a:r>
              <a:rPr lang="tr-TR" sz="3600" dirty="0" smtClean="0"/>
              <a:t>DNA, bazen kendiliğinden bazen de çeşitli çevresel etkenler sonucunda zarar görebilmekledir. </a:t>
            </a:r>
          </a:p>
          <a:p>
            <a:pPr>
              <a:lnSpc>
                <a:spcPct val="120000"/>
              </a:lnSpc>
            </a:pPr>
            <a:endParaRPr lang="tr-TR" sz="3600" dirty="0" smtClean="0"/>
          </a:p>
          <a:p>
            <a:pPr>
              <a:lnSpc>
                <a:spcPct val="120000"/>
              </a:lnSpc>
            </a:pPr>
            <a:r>
              <a:rPr lang="tr-TR" sz="3600" dirty="0" smtClean="0"/>
              <a:t>DNA sentezinin kendi de yanlış baz eşleşmelerine neden olarak, DNA'nın bilgi içeriğinde sıklıkla değişikliklere yol açabilmektedir.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Enzim hatalı bölgenin her iki tarafından iki </a:t>
            </a:r>
            <a:r>
              <a:rPr lang="tr-TR" sz="2800" dirty="0" err="1" smtClean="0"/>
              <a:t>fosfodiester</a:t>
            </a:r>
            <a:r>
              <a:rPr lang="tr-TR" sz="2800" dirty="0" smtClean="0"/>
              <a:t> bağını hidrolizler. 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Çift yönlü kesim işlemini takiben, kesilmiş </a:t>
            </a:r>
            <a:r>
              <a:rPr lang="tr-TR" sz="2800" dirty="0" err="1" smtClean="0"/>
              <a:t>oligonükleotitler</a:t>
            </a:r>
            <a:r>
              <a:rPr lang="tr-TR" sz="2800" dirty="0" smtClean="0"/>
              <a:t> sarmaldan uzaklaştırılır.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Oluşan boşluğu </a:t>
            </a:r>
            <a:r>
              <a:rPr lang="tr-TR" sz="2800" i="1" dirty="0" smtClean="0"/>
              <a:t>E. </a:t>
            </a:r>
            <a:r>
              <a:rPr lang="tr-TR" sz="2800" i="1" dirty="0" err="1" smtClean="0"/>
              <a:t>Coli’de</a:t>
            </a:r>
            <a:r>
              <a:rPr lang="tr-TR" sz="2800" i="1" dirty="0" smtClean="0"/>
              <a:t> </a:t>
            </a:r>
            <a:r>
              <a:rPr lang="tr-TR" sz="2800" dirty="0" smtClean="0"/>
              <a:t>DNA </a:t>
            </a:r>
            <a:r>
              <a:rPr lang="tr-TR" sz="2800" dirty="0" err="1" smtClean="0"/>
              <a:t>polimeraz</a:t>
            </a:r>
            <a:r>
              <a:rPr lang="tr-TR" sz="2800" dirty="0" smtClean="0"/>
              <a:t> I, insanlarda ise DNA </a:t>
            </a:r>
            <a:r>
              <a:rPr lang="tr-TR" sz="2800" dirty="0" err="1" smtClean="0"/>
              <a:t>polimeraz</a:t>
            </a:r>
            <a:r>
              <a:rPr lang="tr-TR" sz="2800" dirty="0" smtClean="0"/>
              <a:t> </a:t>
            </a:r>
            <a:r>
              <a:rPr lang="el-GR" sz="2800" i="1" dirty="0" smtClean="0">
                <a:cs typeface="Arial" charset="0"/>
              </a:rPr>
              <a:t>ε</a:t>
            </a:r>
            <a:r>
              <a:rPr lang="tr-TR" sz="2800" i="1" dirty="0" smtClean="0"/>
              <a:t> </a:t>
            </a:r>
            <a:r>
              <a:rPr lang="tr-TR" sz="2800" dirty="0" smtClean="0"/>
              <a:t>doldurur. 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Açık kalan uçları DNA </a:t>
            </a:r>
            <a:r>
              <a:rPr lang="tr-TR" sz="2800" dirty="0" err="1" smtClean="0"/>
              <a:t>ligaz</a:t>
            </a:r>
            <a:r>
              <a:rPr lang="tr-TR" sz="2800" dirty="0" smtClean="0"/>
              <a:t> birleştirir.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Baz-kesim yoluyla DNA tamiri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 smtClean="0"/>
              <a:t>Her hücre, çok yaygın olan bazı DNA kusurlarını (örneğin, </a:t>
            </a:r>
            <a:r>
              <a:rPr lang="tr-TR" dirty="0" err="1" smtClean="0"/>
              <a:t>sitozin</a:t>
            </a:r>
            <a:r>
              <a:rPr lang="tr-TR" dirty="0" smtClean="0"/>
              <a:t> ve </a:t>
            </a:r>
            <a:r>
              <a:rPr lang="tr-TR" dirty="0" err="1" smtClean="0"/>
              <a:t>adeninin</a:t>
            </a:r>
            <a:r>
              <a:rPr lang="tr-TR" dirty="0" smtClean="0"/>
              <a:t> </a:t>
            </a:r>
            <a:r>
              <a:rPr lang="tr-TR" dirty="0" err="1" smtClean="0"/>
              <a:t>deaminasyonuyla</a:t>
            </a:r>
            <a:r>
              <a:rPr lang="tr-TR" dirty="0" smtClean="0"/>
              <a:t> oluşan yanlış bazlar) tanıyan DNA </a:t>
            </a:r>
            <a:r>
              <a:rPr lang="tr-TR" dirty="0" err="1" smtClean="0"/>
              <a:t>glikozilazlar</a:t>
            </a:r>
            <a:r>
              <a:rPr lang="tr-TR" dirty="0" smtClean="0"/>
              <a:t> olarak adlandırılan bir grup enzimi İçermektedir.</a:t>
            </a:r>
          </a:p>
          <a:p>
            <a:pPr>
              <a:lnSpc>
                <a:spcPct val="120000"/>
              </a:lnSpc>
            </a:pPr>
            <a:r>
              <a:rPr lang="tr-TR" dirty="0" smtClean="0"/>
              <a:t>Bu enzimler, N-glikozit bağını koparmak suretiyle yanlış bazları uzaklaştırır. Bu durum, DNA üzerinde baz içermeyen ya da AP yeri denilen bir </a:t>
            </a:r>
            <a:r>
              <a:rPr lang="tr-TR" dirty="0" err="1" smtClean="0"/>
              <a:t>apurinik</a:t>
            </a:r>
            <a:r>
              <a:rPr lang="tr-TR" dirty="0" smtClean="0"/>
              <a:t> veya </a:t>
            </a:r>
            <a:r>
              <a:rPr lang="tr-TR" dirty="0" err="1" smtClean="0"/>
              <a:t>apirimidinik</a:t>
            </a:r>
            <a:r>
              <a:rPr lang="tr-TR" dirty="0" smtClean="0"/>
              <a:t> bir yeri oluşturur. Her bir DNA </a:t>
            </a:r>
            <a:r>
              <a:rPr lang="tr-TR" dirty="0" err="1" smtClean="0"/>
              <a:t>glikozilaz</a:t>
            </a:r>
            <a:r>
              <a:rPr lang="tr-TR" dirty="0" smtClean="0"/>
              <a:t> genellikle tek tip bir kusura özgüldür.</a:t>
            </a:r>
          </a:p>
          <a:p>
            <a:pPr algn="just">
              <a:lnSpc>
                <a:spcPct val="120000"/>
              </a:lnSpc>
            </a:pPr>
            <a:r>
              <a:rPr lang="tr-TR" dirty="0" smtClean="0"/>
              <a:t>Bu enzimden yoksun olan hücrelerde G-</a:t>
            </a:r>
            <a:r>
              <a:rPr lang="tr-TR" dirty="0" err="1" smtClean="0"/>
              <a:t>C'den</a:t>
            </a:r>
            <a:r>
              <a:rPr lang="tr-TR" dirty="0" smtClean="0"/>
              <a:t> A=</a:t>
            </a:r>
            <a:r>
              <a:rPr lang="tr-TR" dirty="0" err="1" smtClean="0"/>
              <a:t>T'ye</a:t>
            </a:r>
            <a:r>
              <a:rPr lang="tr-TR" dirty="0" smtClean="0"/>
              <a:t> yüksek oranda mutasyon görülmektedir. </a:t>
            </a:r>
          </a:p>
          <a:p>
            <a:pPr algn="just">
              <a:lnSpc>
                <a:spcPct val="120000"/>
              </a:lnSpc>
            </a:pPr>
            <a:endParaRPr lang="tr-TR" dirty="0" smtClean="0"/>
          </a:p>
          <a:p>
            <a:pPr algn="just">
              <a:lnSpc>
                <a:spcPct val="120000"/>
              </a:lnSpc>
            </a:pPr>
            <a:r>
              <a:rPr lang="tr-TR" dirty="0" smtClean="0"/>
              <a:t>Bu </a:t>
            </a:r>
            <a:r>
              <a:rPr lang="tr-TR" dirty="0" err="1" smtClean="0"/>
              <a:t>glikozilaz</a:t>
            </a:r>
            <a:r>
              <a:rPr lang="tr-TR" dirty="0" smtClean="0"/>
              <a:t> enzimi, RNA'dan </a:t>
            </a:r>
            <a:r>
              <a:rPr lang="tr-TR" dirty="0" err="1" smtClean="0"/>
              <a:t>urasili</a:t>
            </a:r>
            <a:r>
              <a:rPr lang="tr-TR" dirty="0" smtClean="0"/>
              <a:t> veya DNA'dan timini uzaklaştırmamaktadır. </a:t>
            </a:r>
          </a:p>
          <a:p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>
                <a:latin typeface="+mn-lt"/>
              </a:rPr>
              <a:t>Nükleotit</a:t>
            </a:r>
            <a:r>
              <a:rPr lang="tr-TR" sz="3200" b="1" dirty="0" smtClean="0">
                <a:latin typeface="+mn-lt"/>
              </a:rPr>
              <a:t>-Kesim Tamiri</a:t>
            </a:r>
            <a:endParaRPr lang="tr-TR" sz="32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sz="4500" dirty="0" smtClean="0"/>
              <a:t>DNA'da büyük şekil bozukluklarına yol açan sarmal yapıdaki kusurların, genellikle </a:t>
            </a:r>
            <a:r>
              <a:rPr lang="tr-TR" sz="4500" dirty="0" err="1" smtClean="0"/>
              <a:t>nükleotit</a:t>
            </a:r>
            <a:r>
              <a:rPr lang="tr-TR" sz="4500" dirty="0" smtClean="0"/>
              <a:t>-kesim tamiriyle düzeltilmesinin hayati bir önemi vardır. </a:t>
            </a:r>
          </a:p>
          <a:p>
            <a:pPr algn="just">
              <a:lnSpc>
                <a:spcPct val="120000"/>
              </a:lnSpc>
            </a:pPr>
            <a:endParaRPr lang="tr-TR" sz="4500" dirty="0" smtClean="0"/>
          </a:p>
          <a:p>
            <a:pPr algn="just">
              <a:lnSpc>
                <a:spcPct val="120000"/>
              </a:lnSpc>
            </a:pPr>
            <a:r>
              <a:rPr lang="tr-TR" sz="4500" dirty="0" err="1" smtClean="0"/>
              <a:t>Nükleotit</a:t>
            </a:r>
            <a:r>
              <a:rPr lang="tr-TR" sz="4500" dirty="0" smtClean="0"/>
              <a:t>-kesim tamirinde, çok </a:t>
            </a:r>
            <a:r>
              <a:rPr lang="tr-TR" sz="4500" dirty="0" err="1" smtClean="0"/>
              <a:t>altbirimli</a:t>
            </a:r>
            <a:r>
              <a:rPr lang="tr-TR" sz="4500" dirty="0" smtClean="0"/>
              <a:t> olan bir enzim hatalı bölgenin her iki tarafından iki </a:t>
            </a:r>
            <a:r>
              <a:rPr lang="tr-TR" sz="4500" dirty="0" err="1" smtClean="0"/>
              <a:t>fosfodiester</a:t>
            </a:r>
            <a:r>
              <a:rPr lang="tr-TR" sz="4500" dirty="0" smtClean="0"/>
              <a:t> bağını hidrolizler. </a:t>
            </a:r>
          </a:p>
          <a:p>
            <a:pPr algn="just">
              <a:lnSpc>
                <a:spcPct val="120000"/>
              </a:lnSpc>
            </a:pPr>
            <a:r>
              <a:rPr lang="tr-TR" sz="4500" i="1" dirty="0" smtClean="0"/>
              <a:t>E.</a:t>
            </a:r>
            <a:r>
              <a:rPr lang="tr-TR" sz="4500" i="1" dirty="0" err="1" smtClean="0"/>
              <a:t>coli</a:t>
            </a:r>
            <a:r>
              <a:rPr lang="tr-TR" sz="4500" i="1" dirty="0" smtClean="0"/>
              <a:t> </a:t>
            </a:r>
            <a:r>
              <a:rPr lang="tr-TR" sz="4500" dirty="0" smtClean="0"/>
              <a:t>ve diğer </a:t>
            </a:r>
            <a:r>
              <a:rPr lang="tr-TR" sz="4500" dirty="0" err="1" smtClean="0"/>
              <a:t>prokaryotlarda</a:t>
            </a:r>
            <a:r>
              <a:rPr lang="tr-TR" sz="4500" dirty="0" smtClean="0"/>
              <a:t>, enzim sistemi 3' uçtan beşinci, 5' uçtan ise sekizinci </a:t>
            </a:r>
            <a:r>
              <a:rPr lang="tr-TR" sz="4500" dirty="0" err="1" smtClean="0"/>
              <a:t>fosfodiester</a:t>
            </a:r>
            <a:r>
              <a:rPr lang="tr-TR" sz="4500" dirty="0" smtClean="0"/>
              <a:t> bağını </a:t>
            </a:r>
            <a:r>
              <a:rPr lang="tr-TR" sz="4500" dirty="0" err="1" smtClean="0"/>
              <a:t>hidrolizleyerek</a:t>
            </a:r>
            <a:r>
              <a:rPr lang="tr-TR" sz="4500" dirty="0" smtClean="0"/>
              <a:t> </a:t>
            </a:r>
            <a:r>
              <a:rPr lang="tr-TR" sz="4500" u="sng" dirty="0" smtClean="0"/>
              <a:t>12-13 </a:t>
            </a:r>
            <a:r>
              <a:rPr lang="tr-TR" sz="4500" u="sng" dirty="0" err="1" smtClean="0"/>
              <a:t>nükleolitlik</a:t>
            </a:r>
            <a:r>
              <a:rPr lang="tr-TR" sz="4500" u="sng" dirty="0" smtClean="0"/>
              <a:t> bir parça</a:t>
            </a:r>
            <a:r>
              <a:rPr lang="tr-TR" sz="4500" dirty="0" smtClean="0"/>
              <a:t> oluşturur (hatalı bölgenin bir veya iki baz içermesine bağlı olarak).</a:t>
            </a:r>
          </a:p>
          <a:p>
            <a:pPr algn="just">
              <a:lnSpc>
                <a:spcPct val="120000"/>
              </a:lnSpc>
            </a:pPr>
            <a:endParaRPr lang="tr-TR" sz="4500" dirty="0" smtClean="0"/>
          </a:p>
          <a:p>
            <a:pPr algn="just">
              <a:lnSpc>
                <a:spcPct val="120000"/>
              </a:lnSpc>
            </a:pPr>
            <a:r>
              <a:rPr lang="tr-TR" sz="4500" dirty="0" smtClean="0"/>
              <a:t>İnsan ve diğer </a:t>
            </a:r>
            <a:r>
              <a:rPr lang="tr-TR" sz="4500" dirty="0" err="1" smtClean="0"/>
              <a:t>ökaryotlarda</a:t>
            </a:r>
            <a:r>
              <a:rPr lang="tr-TR" sz="4500" dirty="0" smtClean="0"/>
              <a:t> ise, enzim 3' uçtan altıncı, 5' uçtan ise </a:t>
            </a:r>
            <a:r>
              <a:rPr lang="tr-TR" sz="4500" dirty="0" err="1" smtClean="0"/>
              <a:t>yirmiikinci</a:t>
            </a:r>
            <a:r>
              <a:rPr lang="tr-TR" sz="4500" dirty="0" smtClean="0"/>
              <a:t> </a:t>
            </a:r>
            <a:r>
              <a:rPr lang="tr-TR" sz="4500" dirty="0" err="1" smtClean="0"/>
              <a:t>fosfodiester</a:t>
            </a:r>
            <a:r>
              <a:rPr lang="tr-TR" sz="4500" dirty="0" smtClean="0"/>
              <a:t> bağını </a:t>
            </a:r>
            <a:r>
              <a:rPr lang="tr-TR" sz="4500" dirty="0" err="1" smtClean="0"/>
              <a:t>hidrolizleyerek</a:t>
            </a:r>
            <a:r>
              <a:rPr lang="tr-TR" sz="4500" dirty="0" smtClean="0"/>
              <a:t> </a:t>
            </a:r>
            <a:r>
              <a:rPr lang="tr-TR" sz="4500" u="sng" dirty="0" smtClean="0"/>
              <a:t>yaklaşık 27-29 </a:t>
            </a:r>
            <a:r>
              <a:rPr lang="tr-TR" sz="4500" u="sng" dirty="0" err="1" smtClean="0"/>
              <a:t>nükleotitlik</a:t>
            </a:r>
            <a:r>
              <a:rPr lang="tr-TR" sz="4500" u="sng" dirty="0" smtClean="0"/>
              <a:t> bir parça</a:t>
            </a:r>
            <a:r>
              <a:rPr lang="tr-TR" sz="4500" dirty="0" smtClean="0"/>
              <a:t> oluşturur. </a:t>
            </a:r>
          </a:p>
          <a:p>
            <a:pPr algn="just">
              <a:lnSpc>
                <a:spcPct val="120000"/>
              </a:lnSpc>
            </a:pPr>
            <a:endParaRPr lang="tr-TR" sz="4500" dirty="0" smtClean="0"/>
          </a:p>
          <a:p>
            <a:pPr algn="just">
              <a:lnSpc>
                <a:spcPct val="120000"/>
              </a:lnSpc>
            </a:pPr>
            <a:r>
              <a:rPr lang="tr-TR" sz="4500" dirty="0" smtClean="0"/>
              <a:t>Bu çift yönlü kesim işlemini takiben, kesilmiş </a:t>
            </a:r>
            <a:r>
              <a:rPr lang="tr-TR" sz="4500" dirty="0" err="1" smtClean="0"/>
              <a:t>oligonükleotitler</a:t>
            </a:r>
            <a:r>
              <a:rPr lang="tr-TR" sz="4500" dirty="0" smtClean="0"/>
              <a:t> sarmaldan uzaklaştırılır ve oluşan boşluğu </a:t>
            </a:r>
            <a:r>
              <a:rPr lang="tr-TR" sz="4500" i="1" dirty="0" smtClean="0"/>
              <a:t>E. </a:t>
            </a:r>
            <a:r>
              <a:rPr lang="tr-TR" sz="4500" i="1" dirty="0" err="1" smtClean="0"/>
              <a:t>Coli’de</a:t>
            </a:r>
            <a:r>
              <a:rPr lang="tr-TR" sz="4500" i="1" dirty="0" smtClean="0"/>
              <a:t> </a:t>
            </a:r>
            <a:r>
              <a:rPr lang="tr-TR" sz="4500" dirty="0" smtClean="0"/>
              <a:t>DNA </a:t>
            </a:r>
            <a:r>
              <a:rPr lang="tr-TR" sz="4500" dirty="0" err="1" smtClean="0"/>
              <a:t>polimeraz</a:t>
            </a:r>
            <a:r>
              <a:rPr lang="tr-TR" sz="4500" dirty="0" smtClean="0"/>
              <a:t> I, insanlarda ise DNA </a:t>
            </a:r>
            <a:r>
              <a:rPr lang="tr-TR" sz="4500" dirty="0" err="1" smtClean="0"/>
              <a:t>polimeraz</a:t>
            </a:r>
            <a:r>
              <a:rPr lang="tr-TR" sz="4500" dirty="0" smtClean="0"/>
              <a:t> </a:t>
            </a:r>
            <a:r>
              <a:rPr lang="el-GR" sz="4500" i="1" dirty="0" smtClean="0">
                <a:cs typeface="Arial" charset="0"/>
              </a:rPr>
              <a:t>ε</a:t>
            </a:r>
            <a:r>
              <a:rPr lang="tr-TR" sz="4500" i="1" dirty="0" smtClean="0"/>
              <a:t> </a:t>
            </a:r>
            <a:r>
              <a:rPr lang="tr-TR" sz="4500" dirty="0" smtClean="0"/>
              <a:t>doldurur. Açık kalan uçları DNA </a:t>
            </a:r>
            <a:r>
              <a:rPr lang="tr-TR" sz="4500" dirty="0" err="1" smtClean="0"/>
              <a:t>ligaz</a:t>
            </a:r>
            <a:r>
              <a:rPr lang="tr-TR" sz="4500" dirty="0" smtClean="0"/>
              <a:t> birleştirir.</a:t>
            </a:r>
          </a:p>
          <a:p>
            <a:pPr algn="just"/>
            <a:endParaRPr lang="tr-TR" b="1" dirty="0" smtClean="0">
              <a:solidFill>
                <a:srgbClr val="FF33CC"/>
              </a:solidFill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sz="3800" dirty="0" smtClean="0"/>
              <a:t>Enzim hatalı bölgenin her iki tarafından iki </a:t>
            </a:r>
            <a:r>
              <a:rPr lang="tr-TR" sz="3800" dirty="0" err="1" smtClean="0"/>
              <a:t>fosfodiester</a:t>
            </a:r>
            <a:r>
              <a:rPr lang="tr-TR" sz="3800" dirty="0" smtClean="0"/>
              <a:t> bağını hidrolizler.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3800" dirty="0" smtClean="0"/>
              <a:t>     - </a:t>
            </a:r>
            <a:r>
              <a:rPr lang="tr-TR" sz="3800" dirty="0" err="1" smtClean="0"/>
              <a:t>Prokaryotlarda</a:t>
            </a:r>
            <a:r>
              <a:rPr lang="tr-TR" sz="3800" dirty="0" smtClean="0"/>
              <a:t>, enzim sistemi 3' uçtan beşinci, 5' uçtan ise sekizinci </a:t>
            </a:r>
            <a:r>
              <a:rPr lang="tr-TR" sz="3800" dirty="0" err="1" smtClean="0"/>
              <a:t>fosfodiester</a:t>
            </a:r>
            <a:r>
              <a:rPr lang="tr-TR" sz="3800" dirty="0" smtClean="0"/>
              <a:t> bağını </a:t>
            </a:r>
            <a:r>
              <a:rPr lang="tr-TR" sz="3800" dirty="0" err="1" smtClean="0"/>
              <a:t>hidrolizleyerek</a:t>
            </a:r>
            <a:r>
              <a:rPr lang="tr-TR" sz="3800" dirty="0" smtClean="0"/>
              <a:t> 12-13 </a:t>
            </a:r>
            <a:r>
              <a:rPr lang="tr-TR" sz="3800" dirty="0" err="1" smtClean="0"/>
              <a:t>nükleolitlik</a:t>
            </a:r>
            <a:r>
              <a:rPr lang="tr-TR" sz="3800" dirty="0" smtClean="0"/>
              <a:t> bir parça oluşturur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3800" dirty="0" smtClean="0"/>
              <a:t>     - İnsan ve diğer </a:t>
            </a:r>
            <a:r>
              <a:rPr lang="tr-TR" sz="3800" dirty="0" err="1" smtClean="0"/>
              <a:t>ökaryotlarda</a:t>
            </a:r>
            <a:r>
              <a:rPr lang="tr-TR" sz="3800" dirty="0" smtClean="0"/>
              <a:t> ise, enzim 3' uçtan altıncı, 5' uçtan ise </a:t>
            </a:r>
            <a:r>
              <a:rPr lang="tr-TR" sz="3800" dirty="0" err="1" smtClean="0"/>
              <a:t>yirmiikinci</a:t>
            </a:r>
            <a:r>
              <a:rPr lang="tr-TR" sz="3800" dirty="0" smtClean="0"/>
              <a:t> </a:t>
            </a:r>
            <a:r>
              <a:rPr lang="tr-TR" sz="3800" dirty="0" err="1" smtClean="0"/>
              <a:t>fosfodiester</a:t>
            </a:r>
            <a:r>
              <a:rPr lang="tr-TR" sz="3800" dirty="0" smtClean="0"/>
              <a:t> bağını </a:t>
            </a:r>
            <a:r>
              <a:rPr lang="tr-TR" sz="3800" dirty="0" err="1" smtClean="0"/>
              <a:t>hidrolizleyerek</a:t>
            </a:r>
            <a:r>
              <a:rPr lang="tr-TR" sz="3800" dirty="0" smtClean="0"/>
              <a:t> yaklaşık 27-29 </a:t>
            </a:r>
            <a:r>
              <a:rPr lang="tr-TR" sz="3800" dirty="0" err="1" smtClean="0"/>
              <a:t>nükleotitlik</a:t>
            </a:r>
            <a:r>
              <a:rPr lang="tr-TR" sz="3800" dirty="0" smtClean="0"/>
              <a:t> bir parça oluşturur. </a:t>
            </a:r>
          </a:p>
          <a:p>
            <a:pPr algn="just">
              <a:lnSpc>
                <a:spcPct val="120000"/>
              </a:lnSpc>
            </a:pPr>
            <a:endParaRPr lang="tr-TR" sz="3800" dirty="0" smtClean="0"/>
          </a:p>
          <a:p>
            <a:pPr algn="just">
              <a:lnSpc>
                <a:spcPct val="120000"/>
              </a:lnSpc>
            </a:pPr>
            <a:r>
              <a:rPr lang="tr-TR" sz="3800" dirty="0" smtClean="0"/>
              <a:t>Bu çift yönlü kesim işlemini takiben, kesilmiş </a:t>
            </a:r>
            <a:r>
              <a:rPr lang="tr-TR" sz="3800" dirty="0" err="1" smtClean="0"/>
              <a:t>oligonükleotitler</a:t>
            </a:r>
            <a:r>
              <a:rPr lang="tr-TR" sz="3800" dirty="0" smtClean="0"/>
              <a:t> sarmaldan uzaklaştırılır.</a:t>
            </a:r>
          </a:p>
          <a:p>
            <a:pPr algn="just">
              <a:lnSpc>
                <a:spcPct val="120000"/>
              </a:lnSpc>
            </a:pPr>
            <a:r>
              <a:rPr lang="tr-TR" sz="3800" dirty="0" smtClean="0"/>
              <a:t>Oluşan boşluğu </a:t>
            </a:r>
            <a:r>
              <a:rPr lang="tr-TR" sz="3800" i="1" dirty="0" smtClean="0"/>
              <a:t>E. </a:t>
            </a:r>
            <a:r>
              <a:rPr lang="tr-TR" sz="3800" i="1" dirty="0" err="1" smtClean="0"/>
              <a:t>Coli’de</a:t>
            </a:r>
            <a:r>
              <a:rPr lang="tr-TR" sz="3800" i="1" dirty="0" smtClean="0"/>
              <a:t> </a:t>
            </a:r>
            <a:r>
              <a:rPr lang="tr-TR" sz="3800" dirty="0" smtClean="0"/>
              <a:t>DNA </a:t>
            </a:r>
            <a:r>
              <a:rPr lang="tr-TR" sz="3800" dirty="0" err="1" smtClean="0"/>
              <a:t>polimeraz</a:t>
            </a:r>
            <a:r>
              <a:rPr lang="tr-TR" sz="3800" dirty="0" smtClean="0"/>
              <a:t> I, insanlarda ise DNA </a:t>
            </a:r>
            <a:r>
              <a:rPr lang="tr-TR" sz="3800" dirty="0" err="1" smtClean="0"/>
              <a:t>polimeraz</a:t>
            </a:r>
            <a:r>
              <a:rPr lang="tr-TR" sz="3800" dirty="0" smtClean="0"/>
              <a:t> </a:t>
            </a:r>
            <a:r>
              <a:rPr lang="el-GR" sz="3800" i="1" dirty="0" smtClean="0">
                <a:cs typeface="Arial" charset="0"/>
              </a:rPr>
              <a:t>ε</a:t>
            </a:r>
            <a:r>
              <a:rPr lang="tr-TR" sz="3800" i="1" dirty="0" smtClean="0"/>
              <a:t> </a:t>
            </a:r>
            <a:r>
              <a:rPr lang="tr-TR" sz="3800" dirty="0" smtClean="0"/>
              <a:t>doldurur. </a:t>
            </a:r>
          </a:p>
          <a:p>
            <a:pPr algn="just">
              <a:lnSpc>
                <a:spcPct val="120000"/>
              </a:lnSpc>
            </a:pPr>
            <a:r>
              <a:rPr lang="tr-TR" sz="3800" dirty="0" smtClean="0"/>
              <a:t>Açık kalan uçları DNA </a:t>
            </a:r>
            <a:r>
              <a:rPr lang="tr-TR" sz="3800" dirty="0" err="1" smtClean="0"/>
              <a:t>ligaz</a:t>
            </a:r>
            <a:r>
              <a:rPr lang="tr-TR" sz="3800" dirty="0" smtClean="0"/>
              <a:t> birleştirir.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3600" dirty="0" smtClean="0"/>
              <a:t>Doğrudan Tamir </a:t>
            </a:r>
          </a:p>
          <a:p>
            <a:pPr algn="ctr">
              <a:buNone/>
            </a:pPr>
            <a:r>
              <a:rPr lang="tr-TR" sz="2600" dirty="0" smtClean="0"/>
              <a:t>Bazı değişik tipteki hatalar baz ya da </a:t>
            </a:r>
            <a:r>
              <a:rPr lang="tr-TR" sz="2600" dirty="0" err="1" smtClean="0"/>
              <a:t>nükleotit</a:t>
            </a:r>
            <a:r>
              <a:rPr lang="tr-TR" sz="2600" dirty="0" smtClean="0"/>
              <a:t> çıkarılmadan düzeltilir. </a:t>
            </a:r>
          </a:p>
          <a:p>
            <a:pPr algn="just"/>
            <a:r>
              <a:rPr lang="tr-TR" sz="2600" dirty="0" smtClean="0"/>
              <a:t>En iyi örnek, </a:t>
            </a:r>
            <a:r>
              <a:rPr lang="tr-TR" sz="2600" dirty="0" err="1" smtClean="0"/>
              <a:t>siklobütan</a:t>
            </a:r>
            <a:r>
              <a:rPr lang="tr-TR" sz="2600" dirty="0" smtClean="0"/>
              <a:t> </a:t>
            </a:r>
            <a:r>
              <a:rPr lang="tr-TR" sz="2600" dirty="0" err="1" smtClean="0"/>
              <a:t>pirimidin</a:t>
            </a:r>
            <a:r>
              <a:rPr lang="tr-TR" sz="2600" dirty="0" smtClean="0"/>
              <a:t> </a:t>
            </a:r>
            <a:r>
              <a:rPr lang="tr-TR" sz="2600" dirty="0" err="1" smtClean="0"/>
              <a:t>dimerlerinin</a:t>
            </a:r>
            <a:r>
              <a:rPr lang="tr-TR" sz="2600" dirty="0" smtClean="0"/>
              <a:t> DNA </a:t>
            </a:r>
            <a:r>
              <a:rPr lang="tr-TR" sz="2600" dirty="0" err="1" smtClean="0"/>
              <a:t>fotoliyazlar</a:t>
            </a:r>
            <a:r>
              <a:rPr lang="tr-TR" sz="2600" dirty="0" smtClean="0"/>
              <a:t> tarafından doğrudan </a:t>
            </a:r>
            <a:r>
              <a:rPr lang="tr-TR" sz="2600" dirty="0" err="1" smtClean="0"/>
              <a:t>fotoreaktivasyonudur</a:t>
            </a:r>
            <a:r>
              <a:rPr lang="tr-TR" sz="2600" dirty="0" smtClean="0"/>
              <a:t>. </a:t>
            </a:r>
          </a:p>
          <a:p>
            <a:pPr algn="just"/>
            <a:r>
              <a:rPr lang="tr-TR" sz="2600" dirty="0" err="1" smtClean="0"/>
              <a:t>Pirimidin</a:t>
            </a:r>
            <a:r>
              <a:rPr lang="tr-TR" sz="2600" dirty="0" smtClean="0"/>
              <a:t> </a:t>
            </a:r>
            <a:r>
              <a:rPr lang="tr-TR" sz="2600" dirty="0" err="1" smtClean="0"/>
              <a:t>dimerleri</a:t>
            </a:r>
            <a:r>
              <a:rPr lang="tr-TR" sz="2600" dirty="0" smtClean="0"/>
              <a:t>, ışıkla uyarılan tepkimeler sonucunda oluşur. </a:t>
            </a:r>
          </a:p>
          <a:p>
            <a:pPr algn="just"/>
            <a:r>
              <a:rPr lang="tr-TR" sz="2600" dirty="0" err="1" smtClean="0"/>
              <a:t>Fotoliyazlar</a:t>
            </a:r>
            <a:r>
              <a:rPr lang="tr-TR" sz="2600" dirty="0" smtClean="0"/>
              <a:t> bu kusurları yok etmek için </a:t>
            </a:r>
            <a:r>
              <a:rPr lang="tr-TR" sz="2600" dirty="0" err="1" smtClean="0"/>
              <a:t>absorblanan</a:t>
            </a:r>
            <a:r>
              <a:rPr lang="tr-TR" sz="2600" dirty="0" smtClean="0"/>
              <a:t> ışıktan elde edilen enerjiyi kullanır. </a:t>
            </a:r>
            <a:r>
              <a:rPr lang="tr-TR" sz="2600" dirty="0" err="1" smtClean="0"/>
              <a:t>Fotoliyazlar</a:t>
            </a:r>
            <a:r>
              <a:rPr lang="tr-TR" sz="2600" dirty="0" smtClean="0"/>
              <a:t>, genellikle ışık-</a:t>
            </a:r>
            <a:r>
              <a:rPr lang="tr-TR" sz="2600" dirty="0" err="1" smtClean="0"/>
              <a:t>absorblayıcı</a:t>
            </a:r>
            <a:r>
              <a:rPr lang="tr-TR" sz="2600" dirty="0" smtClean="0"/>
              <a:t> ajan veya </a:t>
            </a:r>
            <a:r>
              <a:rPr lang="tr-TR" sz="2600" dirty="0" err="1" smtClean="0"/>
              <a:t>kromofor</a:t>
            </a:r>
            <a:r>
              <a:rPr lang="tr-TR" sz="2600" dirty="0" smtClean="0"/>
              <a:t> olarak görev gören iki </a:t>
            </a:r>
            <a:r>
              <a:rPr lang="tr-TR" sz="2600" dirty="0" err="1" smtClean="0"/>
              <a:t>kofaktör</a:t>
            </a:r>
            <a:r>
              <a:rPr lang="tr-TR" sz="2600" dirty="0" smtClean="0"/>
              <a:t> içerir.</a:t>
            </a:r>
          </a:p>
          <a:p>
            <a:pPr algn="just"/>
            <a:r>
              <a:rPr lang="tr-TR" sz="2600" dirty="0" err="1" smtClean="0"/>
              <a:t>Kromoforlardan</a:t>
            </a:r>
            <a:r>
              <a:rPr lang="tr-TR" sz="2600" dirty="0" smtClean="0"/>
              <a:t> biri her zaman </a:t>
            </a:r>
            <a:r>
              <a:rPr lang="tr-TR" sz="2600" dirty="0" err="1" smtClean="0"/>
              <a:t>FADH'dır</a:t>
            </a:r>
            <a:r>
              <a:rPr lang="tr-TR" sz="2600" dirty="0" smtClean="0"/>
              <a:t>. </a:t>
            </a:r>
            <a:r>
              <a:rPr lang="tr-TR" sz="2600" i="1" dirty="0" smtClean="0"/>
              <a:t>E.</a:t>
            </a:r>
            <a:r>
              <a:rPr lang="tr-TR" sz="2600" i="1" dirty="0" err="1" smtClean="0"/>
              <a:t>coli</a:t>
            </a:r>
            <a:r>
              <a:rPr lang="tr-TR" sz="2600" i="1" dirty="0" smtClean="0"/>
              <a:t> </a:t>
            </a:r>
            <a:r>
              <a:rPr lang="tr-TR" sz="2600" dirty="0" smtClean="0"/>
              <a:t>ve mayalardaki diğer </a:t>
            </a:r>
            <a:r>
              <a:rPr lang="tr-TR" sz="2600" dirty="0" err="1" smtClean="0"/>
              <a:t>kromofor</a:t>
            </a:r>
            <a:r>
              <a:rPr lang="tr-TR" sz="2600" dirty="0" smtClean="0"/>
              <a:t> ise </a:t>
            </a:r>
            <a:r>
              <a:rPr lang="tr-TR" sz="2600" dirty="0" err="1" smtClean="0"/>
              <a:t>folattır</a:t>
            </a:r>
            <a:endParaRPr lang="tr-TR" sz="26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latin typeface="+mn-lt"/>
              </a:rPr>
              <a:t>Hata Eğilimli Tamir</a:t>
            </a:r>
            <a:endParaRPr lang="tr-TR" sz="3200" b="1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tr-TR" sz="5500" dirty="0" smtClean="0"/>
              <a:t>Doğrudan uzaklaştırma ve kesip çıkararak onarım sistemleri DNA hasarını </a:t>
            </a:r>
            <a:r>
              <a:rPr lang="tr-TR" sz="5500" dirty="0" err="1" smtClean="0"/>
              <a:t>replikasyondan</a:t>
            </a:r>
            <a:r>
              <a:rPr lang="tr-TR" sz="5500" dirty="0" smtClean="0"/>
              <a:t> önce onarırlar.</a:t>
            </a:r>
          </a:p>
          <a:p>
            <a:pPr>
              <a:lnSpc>
                <a:spcPct val="120000"/>
              </a:lnSpc>
              <a:defRPr/>
            </a:pPr>
            <a:endParaRPr lang="tr-TR" sz="5500" dirty="0" smtClean="0"/>
          </a:p>
          <a:p>
            <a:pPr>
              <a:lnSpc>
                <a:spcPct val="120000"/>
              </a:lnSpc>
              <a:defRPr/>
            </a:pPr>
            <a:r>
              <a:rPr lang="tr-TR" sz="5500" dirty="0" smtClean="0"/>
              <a:t>Bu sistemler başarısız olursa hücrenin , </a:t>
            </a:r>
            <a:r>
              <a:rPr lang="tr-TR" sz="5500" dirty="0" err="1" smtClean="0"/>
              <a:t>replikasyon</a:t>
            </a:r>
            <a:r>
              <a:rPr lang="tr-TR" sz="5500" dirty="0" smtClean="0"/>
              <a:t> çatalında hasarlı DNA’yı onarabileceği alternatif mekanizmaları bulunmaktadır.</a:t>
            </a:r>
          </a:p>
          <a:p>
            <a:pPr>
              <a:lnSpc>
                <a:spcPct val="120000"/>
              </a:lnSpc>
              <a:defRPr/>
            </a:pPr>
            <a:endParaRPr lang="tr-TR" sz="5500" dirty="0" smtClean="0"/>
          </a:p>
          <a:p>
            <a:pPr>
              <a:lnSpc>
                <a:spcPct val="120000"/>
              </a:lnSpc>
              <a:defRPr/>
            </a:pPr>
            <a:r>
              <a:rPr lang="tr-TR" sz="5500" dirty="0" err="1" smtClean="0"/>
              <a:t>Pirimidin</a:t>
            </a:r>
            <a:r>
              <a:rPr lang="tr-TR" sz="5500" dirty="0" smtClean="0"/>
              <a:t> </a:t>
            </a:r>
            <a:r>
              <a:rPr lang="tr-TR" sz="5500" dirty="0" err="1" smtClean="0"/>
              <a:t>dimerleri</a:t>
            </a:r>
            <a:r>
              <a:rPr lang="tr-TR" sz="5500" dirty="0" smtClean="0"/>
              <a:t> ve diğer birçok hasarlı bölge DNA </a:t>
            </a:r>
            <a:r>
              <a:rPr lang="tr-TR" sz="5500" dirty="0" err="1" smtClean="0"/>
              <a:t>polimerazın</a:t>
            </a:r>
            <a:r>
              <a:rPr lang="tr-TR" sz="5500" dirty="0" smtClean="0"/>
              <a:t> normal işleviyle kopyalanamaz.</a:t>
            </a:r>
          </a:p>
          <a:p>
            <a:pPr>
              <a:lnSpc>
                <a:spcPct val="120000"/>
              </a:lnSpc>
              <a:buNone/>
              <a:defRPr/>
            </a:pPr>
            <a:endParaRPr lang="tr-TR" sz="5500" dirty="0" smtClean="0"/>
          </a:p>
          <a:p>
            <a:pPr>
              <a:lnSpc>
                <a:spcPct val="120000"/>
              </a:lnSpc>
              <a:defRPr/>
            </a:pPr>
            <a:r>
              <a:rPr lang="tr-TR" sz="5500" dirty="0" err="1" smtClean="0"/>
              <a:t>Replikasyon</a:t>
            </a:r>
            <a:r>
              <a:rPr lang="tr-TR" sz="5500" dirty="0" smtClean="0"/>
              <a:t> bu hasarlı bölgeye geldiğinde durur.</a:t>
            </a:r>
          </a:p>
          <a:p>
            <a:pPr>
              <a:lnSpc>
                <a:spcPct val="120000"/>
              </a:lnSpc>
              <a:defRPr/>
            </a:pPr>
            <a:endParaRPr lang="tr-TR" sz="5500" dirty="0" smtClean="0"/>
          </a:p>
          <a:p>
            <a:pPr>
              <a:lnSpc>
                <a:spcPct val="120000"/>
              </a:lnSpc>
              <a:defRPr/>
            </a:pPr>
            <a:r>
              <a:rPr lang="tr-TR" sz="5500" dirty="0" smtClean="0"/>
              <a:t>Hücreler DNA’nın hasarlı bölgesinde </a:t>
            </a:r>
            <a:r>
              <a:rPr lang="tr-TR" sz="5500" dirty="0" err="1" smtClean="0"/>
              <a:t>replikasyonu</a:t>
            </a:r>
            <a:r>
              <a:rPr lang="tr-TR" sz="5500" dirty="0" smtClean="0"/>
              <a:t> devam ettirebilen sıra dışı özelleşmiş DNA </a:t>
            </a:r>
            <a:r>
              <a:rPr lang="tr-TR" sz="5500" dirty="0" err="1" smtClean="0"/>
              <a:t>polimeraza</a:t>
            </a:r>
            <a:r>
              <a:rPr lang="tr-TR" sz="5500" dirty="0" smtClean="0"/>
              <a:t> da sahiptir.</a:t>
            </a:r>
          </a:p>
          <a:p>
            <a:pPr>
              <a:lnSpc>
                <a:spcPct val="120000"/>
              </a:lnSpc>
              <a:defRPr/>
            </a:pPr>
            <a:endParaRPr lang="tr-TR" sz="5500" dirty="0" smtClean="0"/>
          </a:p>
          <a:p>
            <a:pPr>
              <a:lnSpc>
                <a:spcPct val="120000"/>
              </a:lnSpc>
              <a:defRPr/>
            </a:pPr>
            <a:r>
              <a:rPr lang="tr-TR" sz="5500" dirty="0" smtClean="0"/>
              <a:t>Bu şekilde </a:t>
            </a:r>
            <a:r>
              <a:rPr lang="tr-TR" sz="5500" dirty="0" err="1" smtClean="0"/>
              <a:t>replikasyon</a:t>
            </a:r>
            <a:r>
              <a:rPr lang="tr-TR" sz="5500" dirty="0" smtClean="0"/>
              <a:t> ile doğru olmayan bazların eklenme olasılığı artabilir, bu nedenle DNA hasarının bu şekilde düzeltilmesine </a:t>
            </a:r>
            <a:r>
              <a:rPr lang="tr-TR" sz="5500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hata eğilimli onarım</a:t>
            </a:r>
            <a:r>
              <a:rPr lang="tr-TR" sz="5500" dirty="0" smtClean="0"/>
              <a:t> adı verilir. 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Arial Black" pitchFamily="34" charset="0"/>
              </a:rPr>
              <a:t>DNA </a:t>
            </a:r>
            <a:r>
              <a:rPr lang="tr-TR" sz="3200" b="1" dirty="0" err="1" smtClean="0">
                <a:latin typeface="Arial Black" pitchFamily="34" charset="0"/>
              </a:rPr>
              <a:t>Rekombinasyonu</a:t>
            </a:r>
            <a:r>
              <a:rPr lang="tr-TR" sz="3200" b="1" dirty="0" smtClean="0">
                <a:latin typeface="Arial Black" pitchFamily="34" charset="0"/>
              </a:rPr>
              <a:t/>
            </a:r>
            <a:br>
              <a:rPr lang="tr-TR" sz="3200" b="1" dirty="0" smtClean="0">
                <a:latin typeface="Arial Black" pitchFamily="34" charset="0"/>
              </a:rPr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tr-TR" sz="8000" dirty="0" smtClean="0"/>
              <a:t>Genetik </a:t>
            </a:r>
            <a:r>
              <a:rPr lang="tr-TR" sz="8000" dirty="0" err="1" smtClean="0"/>
              <a:t>rekombinasyon</a:t>
            </a:r>
            <a:r>
              <a:rPr lang="tr-TR" sz="8000" dirty="0" smtClean="0"/>
              <a:t> olgusu üç genel sınıfla incelenmektedir.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1- Homolog genetik </a:t>
            </a:r>
            <a:r>
              <a:rPr lang="tr-TR" sz="8000" dirty="0" err="1" smtClean="0"/>
              <a:t>rekombinasyon</a:t>
            </a:r>
            <a:r>
              <a:rPr lang="tr-TR" sz="8000" dirty="0" smtClean="0"/>
              <a:t> (genel </a:t>
            </a:r>
            <a:r>
              <a:rPr lang="tr-TR" sz="8000" dirty="0" err="1" smtClean="0"/>
              <a:t>rekombinasyon</a:t>
            </a:r>
            <a:r>
              <a:rPr lang="tr-TR" sz="8000" dirty="0" smtClean="0"/>
              <a:t>)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 - Hemen hemen aynı dizilerin oluşturduğu ortak bölgeyi içeren iki DNA molekülü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 -  veya aynı molekülün kendi parçaları arasındaki genetik değişikliklerdir. </a:t>
            </a:r>
          </a:p>
          <a:p>
            <a:pPr>
              <a:lnSpc>
                <a:spcPct val="120000"/>
              </a:lnSpc>
            </a:pPr>
            <a:endParaRPr lang="tr-TR" sz="8000" dirty="0" smtClean="0"/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2- Bölgeye-özgül </a:t>
            </a:r>
            <a:r>
              <a:rPr lang="tr-TR" sz="8000" dirty="0" err="1" smtClean="0"/>
              <a:t>rekombinasyon</a:t>
            </a:r>
            <a:r>
              <a:rPr lang="tr-TR" sz="8000" dirty="0" smtClean="0"/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  Sadece özel</a:t>
            </a:r>
            <a:r>
              <a:rPr lang="tr-TR" sz="8000" i="1" dirty="0" smtClean="0"/>
              <a:t> </a:t>
            </a:r>
            <a:r>
              <a:rPr lang="tr-TR" sz="8000" dirty="0" smtClean="0"/>
              <a:t>DNA dizilerinde oluşan değiştirimleri içermesi nedeniyle homolog </a:t>
            </a:r>
            <a:r>
              <a:rPr lang="tr-TR" sz="8000" dirty="0" err="1" smtClean="0"/>
              <a:t>rekombinasyondan</a:t>
            </a:r>
            <a:r>
              <a:rPr lang="tr-TR" sz="8000" dirty="0" smtClean="0"/>
              <a:t> farklıdır.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3- DNA </a:t>
            </a:r>
            <a:r>
              <a:rPr lang="tr-TR" sz="8000" dirty="0" err="1" smtClean="0"/>
              <a:t>transpozisyonu</a:t>
            </a:r>
            <a:r>
              <a:rPr lang="tr-TR" sz="8000" dirty="0" smtClean="0"/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  Kısa bir DNA parçasının kromozomun bir bölgesinden diğerine </a:t>
            </a:r>
            <a:r>
              <a:rPr lang="tr-TR" sz="8000" dirty="0" err="1" smtClean="0"/>
              <a:t>yerdeğiştirmesi</a:t>
            </a:r>
            <a:r>
              <a:rPr lang="tr-TR" sz="8000" dirty="0" smtClean="0"/>
              <a:t> olması nedeniyle diğer ikisinden farklıdır.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794</Words>
  <Application>Microsoft Office PowerPoint</Application>
  <PresentationFormat>Ekran Gösterisi (4:3)</PresentationFormat>
  <Paragraphs>88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Ofis Teması</vt:lpstr>
      <vt:lpstr>DNA METABOLİZMASI</vt:lpstr>
      <vt:lpstr>PowerPoint Sunusu</vt:lpstr>
      <vt:lpstr>PowerPoint Sunusu</vt:lpstr>
      <vt:lpstr>Baz-kesim yoluyla DNA tamiri </vt:lpstr>
      <vt:lpstr>Nükleotit-Kesim Tamiri</vt:lpstr>
      <vt:lpstr>PowerPoint Sunusu</vt:lpstr>
      <vt:lpstr>PowerPoint Sunusu</vt:lpstr>
      <vt:lpstr>Hata Eğilimli Tamir</vt:lpstr>
      <vt:lpstr>DNA Rekombinasyonu </vt:lpstr>
      <vt:lpstr>Rekombinasyona Özgü Enzimler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METABOLİZMASI</dc:title>
  <dc:creator>Ece Karakaya</dc:creator>
  <cp:lastModifiedBy>Microsoft</cp:lastModifiedBy>
  <cp:revision>5</cp:revision>
  <dcterms:created xsi:type="dcterms:W3CDTF">2018-10-10T13:20:40Z</dcterms:created>
  <dcterms:modified xsi:type="dcterms:W3CDTF">2018-10-11T11:07:30Z</dcterms:modified>
</cp:coreProperties>
</file>