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13" r:id="rId46"/>
    <p:sldId id="307" r:id="rId47"/>
    <p:sldId id="310" r:id="rId48"/>
    <p:sldId id="309" r:id="rId49"/>
    <p:sldId id="311" r:id="rId50"/>
    <p:sldId id="312" r:id="rId51"/>
    <p:sldId id="314" r:id="rId52"/>
    <p:sldId id="315" r:id="rId53"/>
    <p:sldId id="316" r:id="rId54"/>
    <p:sldId id="317" r:id="rId55"/>
    <p:sldId id="318" r:id="rId56"/>
  </p:sldIdLst>
  <p:sldSz cx="12192000" cy="6858000"/>
  <p:notesSz cx="6858000" cy="9947275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B8E58813-66EB-414E-860E-F81A10FF3315}">
          <p14:sldIdLst>
            <p14:sldId id="256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1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13"/>
            <p14:sldId id="307"/>
            <p14:sldId id="310"/>
            <p14:sldId id="309"/>
            <p14:sldId id="311"/>
            <p14:sldId id="312"/>
            <p14:sldId id="314"/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06DC7AF-4052-403A-878F-54DA6A130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E6647748-07D8-4AFA-89CB-2A1154AC3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974C14CC-4206-4215-AB9D-988504B7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693C820-2905-43D5-888F-303C99AD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5A8DBE7-4C58-4D0A-9569-E37B0FAC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82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AD62245-3417-417E-9E52-4C8A01EF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C7EC753A-B1B5-4767-AD45-C847640D6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462E82E-FA80-48E6-BB83-D6E652A9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D616CA1-1AD4-4488-993A-084AF513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548ECE4-0AA4-490B-A602-24BCB052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049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ED082247-8211-443D-B755-0097CCA6C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867EC634-4E1F-4B72-9C0D-906694B32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AA9884C-3937-424E-B067-D2244814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6BB9DACF-0930-48D8-9D7F-96272793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2AFB964-37B1-455C-BBDB-1A5C8745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33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63DDD51-58E2-45FB-BA88-2EBE5577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73613A6-9DCA-448B-99EF-9133BB397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A3B1209-87E8-4593-990C-8438F89F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0F4EC9C-B32E-4C83-83D7-D83B1B37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E814C44D-041D-40D8-A656-8D0BB520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67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1185B45-01EF-47FF-B521-3AC1A6A2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0B5868A-A60C-4530-B331-451CEEAD4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C54E2D8-C0FC-4DB0-9D67-CC4B753F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2E95AB3-D478-485E-A2A5-757EF87C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6E73EDF-D0E4-4B1D-83DD-9524F5A3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42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53AF8DC-65BE-44E2-ACD0-275C37B2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E736923-0BC1-4B6F-A0C7-3F0095A08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BF9AAA84-CB57-4C84-A9CB-1BEE13228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AE455C9B-791D-43C7-82B8-FCF50395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6A15DFE-EA5A-45B7-B799-568B06C9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17C8F760-B1EC-47C0-B493-90985447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018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1EEBBBB-C443-42CC-8BFB-12C16C0E8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EF92713-5098-4A28-A814-8E1776702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B6B1FE60-D127-4F33-810A-2F31854A4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91EA6576-6360-43F9-BE17-56479803A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31562061-6EA5-4055-81E3-A0C900ACB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045C42E7-2B9A-4074-AE74-BFB2ADFA9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567037B3-5969-4F29-BB31-921790BA8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E435C1B3-50BC-4B80-8CCC-2E014D69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37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10F49B4-77A6-4B87-AB5D-322F4272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97043501-A297-433C-BC23-DCE8D653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01A9C4F6-42A1-44AE-8CD7-1BB86B9D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B4EB1845-416A-422D-885C-ECE98E1B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95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3A990D0-7E87-4254-88F3-7232D33D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38D83D76-E2B6-4E63-A4CF-090A6CEB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45F13D21-2A54-4A68-8249-7B1E212F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41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594E483-AED4-408B-8052-A4CA8468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2D57138-7C1F-4B97-B811-333ECA8E4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05870F65-21B1-47E5-BCAD-B4FC35EE4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23C2F54-E92F-4D30-A4C5-4AC5388D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A480BE5-396E-4CD7-B73D-3D0C2147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A76C627D-8983-4E47-AAEB-07B37BC9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18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8406954-8BD1-4E26-A54B-87FE1559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80DE76F5-9925-4B4B-BCDD-6A4899C3B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46450423-BD27-4802-B50E-77416E23D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00F6EE4-BCFD-4BF4-AB43-7136F854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E8C8329-3723-48AD-883C-2D99ED99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7429A464-A3D8-4417-AD00-DB2EA945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14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1170C8FE-F8F8-4C10-9451-E7A9FB82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42178C1-2DD1-48D6-B6FC-99ECBF0C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D4CFDD7-6B7C-4DC2-A50C-441DA010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EA4A4-DDC4-4621-AB88-79DFF901D79D}" type="datetimeFigureOut">
              <a:rPr lang="tr-TR" smtClean="0"/>
              <a:pPr/>
              <a:t>9.5.2019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AF010FC-BAF5-4990-B471-B892B6C0F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DE71FB3-A1E5-4DA0-B3D2-9C828CAA2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4223E-0635-4513-8E42-F47C06A690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1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DA31715-45BB-437B-869F-53D112C87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046" y="2078868"/>
            <a:ext cx="9144000" cy="2387600"/>
          </a:xfrm>
        </p:spPr>
        <p:txBody>
          <a:bodyPr/>
          <a:lstStyle/>
          <a:p>
            <a:r>
              <a:rPr lang="tr-TR" b="1" dirty="0">
                <a:latin typeface="Garamond" panose="02020404030301010803" pitchFamily="18" charset="0"/>
              </a:rPr>
              <a:t>Hareket Sistemi Terminolojisi</a:t>
            </a:r>
          </a:p>
        </p:txBody>
      </p:sp>
    </p:spTree>
    <p:extLst>
      <p:ext uri="{BB962C8B-B14F-4D97-AF65-F5344CB8AC3E}">
        <p14:creationId xmlns:p14="http://schemas.microsoft.com/office/powerpoint/2010/main" val="411163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0A519C0-ABA1-4652-8170-4BECAC03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Ameliyat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73E7A97-F1A2-4005-A7F7-F7DC2A0B9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Efusion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Vücut boşluklarında veya doku içerisinde sıvı birikmesi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Contusion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Çeşitli nedenlerle yumuşak dokuların (kasların) ezilmesine </a:t>
            </a:r>
            <a:r>
              <a:rPr lang="tr-TR" sz="1600" dirty="0" err="1">
                <a:latin typeface="Garamond" panose="02020404030301010803" pitchFamily="18" charset="0"/>
              </a:rPr>
              <a:t>kontüzyon</a:t>
            </a:r>
            <a:r>
              <a:rPr lang="tr-TR" sz="1600" dirty="0">
                <a:latin typeface="Garamond" panose="02020404030301010803" pitchFamily="18" charset="0"/>
              </a:rPr>
              <a:t> denir. Ezik, çürük, bere.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Intact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Sağlam, kusursuz, bozulmamış.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Debridement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Yara yüzeyinden ölü dokuyu kesip çıkarma, ölü dokuyu cerrahi yolla temizleme.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Elevation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Bir vücut parçasını yukarıya doğru kaldırma.</a:t>
            </a:r>
          </a:p>
          <a:p>
            <a:endParaRPr lang="tr-TR" sz="1600" dirty="0"/>
          </a:p>
        </p:txBody>
      </p:sp>
      <p:pic>
        <p:nvPicPr>
          <p:cNvPr id="4" name="Picture 2" descr="Elevation first aid ile ilgili gÃ¶rsel sonucu">
            <a:extLst>
              <a:ext uri="{FF2B5EF4-FFF2-40B4-BE49-F238E27FC236}">
                <a16:creationId xmlns:a16="http://schemas.microsoft.com/office/drawing/2014/main" xmlns="" id="{0951238D-E4C6-46C1-8C57-AA5B6CC5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2512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bridement ile ilgili gÃ¶rsel sonucu">
            <a:extLst>
              <a:ext uri="{FF2B5EF4-FFF2-40B4-BE49-F238E27FC236}">
                <a16:creationId xmlns:a16="http://schemas.microsoft.com/office/drawing/2014/main" xmlns="" id="{9CB518C2-45A2-45B4-B6F2-3412625A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49" y="3428999"/>
            <a:ext cx="2959101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ontÃ¼zyon ile ilgili gÃ¶rsel sonucu">
            <a:extLst>
              <a:ext uri="{FF2B5EF4-FFF2-40B4-BE49-F238E27FC236}">
                <a16:creationId xmlns:a16="http://schemas.microsoft.com/office/drawing/2014/main" xmlns="" id="{5B975252-F83D-467A-8054-AE0BE1DD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99" y="3428998"/>
            <a:ext cx="2959101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77E7B4F-5518-4FBD-A92F-7C2AFF165244}"/>
              </a:ext>
            </a:extLst>
          </p:cNvPr>
          <p:cNvSpPr txBox="1"/>
          <p:nvPr/>
        </p:nvSpPr>
        <p:spPr>
          <a:xfrm>
            <a:off x="838200" y="5604669"/>
            <a:ext cx="325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18-Elevasyon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13DD752-8C6D-45E5-A9FD-31E579D151B3}"/>
              </a:ext>
            </a:extLst>
          </p:cNvPr>
          <p:cNvSpPr txBox="1"/>
          <p:nvPr/>
        </p:nvSpPr>
        <p:spPr>
          <a:xfrm>
            <a:off x="4616448" y="5604669"/>
            <a:ext cx="295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19-Debridement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9AB857B1-E695-4A5C-B858-4A4110A3A434}"/>
              </a:ext>
            </a:extLst>
          </p:cNvPr>
          <p:cNvSpPr txBox="1"/>
          <p:nvPr/>
        </p:nvSpPr>
        <p:spPr>
          <a:xfrm>
            <a:off x="8102599" y="5571343"/>
            <a:ext cx="295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20-Kontüzyon</a:t>
            </a:r>
          </a:p>
        </p:txBody>
      </p:sp>
    </p:spTree>
    <p:extLst>
      <p:ext uri="{BB962C8B-B14F-4D97-AF65-F5344CB8AC3E}">
        <p14:creationId xmlns:p14="http://schemas.microsoft.com/office/powerpoint/2010/main" val="399179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5C6DD3B-8947-46B3-BF1C-39418A61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Anatomik Terimler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319F9EE-136B-4063-A6B2-4879C7AD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Periosteum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Periost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Kemiklerin dış yüzlerini sıkıca saran ve sıkı bağ dokudan yapılmış zardır. Kemiği korur ve kemik kırıklarında onarımı sağlar.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Endosteum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içindeki boşluklarda yüzeyi örten bağ dokudan zardır. Kemiğe sıkıca yapışmışlardır. Kemik iliği ile komşudurlar.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Substantia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Compacta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Substansya</a:t>
            </a:r>
            <a:r>
              <a:rPr lang="tr-TR" sz="1600" b="1" dirty="0">
                <a:latin typeface="Garamond" panose="02020404030301010803" pitchFamily="18" charset="0"/>
              </a:rPr>
              <a:t> Kompakta : </a:t>
            </a:r>
            <a:r>
              <a:rPr lang="tr-TR" sz="1600" dirty="0">
                <a:latin typeface="Garamond" panose="02020404030301010803" pitchFamily="18" charset="0"/>
              </a:rPr>
              <a:t>Sıkı (kompakt) olarak adlandırılan kemik yapısıdır. 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Bu kemik sıkı bir yapı gösterir. İçerisinde boşluk ya da kovuk yoktur. Kemiğin beslenmesini sağlayan kanalcıklar içerir. Dıştan </a:t>
            </a:r>
            <a:r>
              <a:rPr lang="tr-TR" sz="1600" dirty="0" err="1">
                <a:latin typeface="Garamond" panose="02020404030301010803" pitchFamily="18" charset="0"/>
              </a:rPr>
              <a:t>peryosteumla</a:t>
            </a:r>
            <a:r>
              <a:rPr lang="tr-TR" sz="1600" dirty="0">
                <a:latin typeface="Garamond" panose="02020404030301010803" pitchFamily="18" charset="0"/>
              </a:rPr>
              <a:t> içten </a:t>
            </a:r>
            <a:r>
              <a:rPr lang="tr-TR" sz="1600" dirty="0" err="1">
                <a:latin typeface="Garamond" panose="02020404030301010803" pitchFamily="18" charset="0"/>
              </a:rPr>
              <a:t>endosteumla</a:t>
            </a:r>
            <a:r>
              <a:rPr lang="tr-TR" sz="1600" dirty="0">
                <a:latin typeface="Garamond" panose="02020404030301010803" pitchFamily="18" charset="0"/>
              </a:rPr>
              <a:t> sarılıdır. Sıkı kemik uzun kemiklerin gövdelerinde görülür.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24841386-29A3-45DF-B84B-AE8CD7D0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429000"/>
            <a:ext cx="4089400" cy="30638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AC7D493D-5080-46E5-985E-436B37A5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82" y="3429000"/>
            <a:ext cx="4089400" cy="3060113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6C698766-3277-4BED-8F9D-939960EEFBFC}"/>
              </a:ext>
            </a:extLst>
          </p:cNvPr>
          <p:cNvSpPr txBox="1"/>
          <p:nvPr/>
        </p:nvSpPr>
        <p:spPr>
          <a:xfrm>
            <a:off x="1248229" y="6212114"/>
            <a:ext cx="3497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21-Endosteum ve </a:t>
            </a:r>
            <a:r>
              <a:rPr lang="tr-TR" sz="1200" dirty="0" err="1">
                <a:latin typeface="Garamond" panose="02020404030301010803" pitchFamily="18" charset="0"/>
              </a:rPr>
              <a:t>Periosteum</a:t>
            </a:r>
            <a:endParaRPr lang="tr-TR" sz="1200" dirty="0">
              <a:latin typeface="Garamond" panose="02020404030301010803" pitchFamily="18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75B6F0FF-95AD-4335-877D-4348484DACDF}"/>
              </a:ext>
            </a:extLst>
          </p:cNvPr>
          <p:cNvSpPr txBox="1"/>
          <p:nvPr/>
        </p:nvSpPr>
        <p:spPr>
          <a:xfrm>
            <a:off x="6358308" y="6350613"/>
            <a:ext cx="3011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latin typeface="Garamond" panose="02020404030301010803" pitchFamily="18" charset="0"/>
              </a:rPr>
              <a:t>Substantia</a:t>
            </a:r>
            <a:r>
              <a:rPr lang="tr-TR" sz="1200" dirty="0">
                <a:latin typeface="Garamond" panose="02020404030301010803" pitchFamily="18" charset="0"/>
              </a:rPr>
              <a:t> </a:t>
            </a:r>
            <a:r>
              <a:rPr lang="tr-TR" sz="1200" dirty="0" err="1">
                <a:latin typeface="Garamond" panose="02020404030301010803" pitchFamily="18" charset="0"/>
              </a:rPr>
              <a:t>Compacta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4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CDCA365-924A-4F6C-B7A3-ADA608CA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Anatomik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DD8D550-8332-46C4-A810-5842572CD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Substantiasponglosa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Substansyaspongylosa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Spongyos</a:t>
            </a:r>
            <a:r>
              <a:rPr lang="tr-TR" sz="1600" dirty="0">
                <a:latin typeface="Garamond" panose="02020404030301010803" pitchFamily="18" charset="0"/>
              </a:rPr>
              <a:t> (süngersi) kemik. Kemiğin içinde süngerlerde görüldüğü gibi küçük ya da büyük boşluklar bulunur. </a:t>
            </a:r>
            <a:r>
              <a:rPr lang="tr-TR" sz="1600" dirty="0" err="1">
                <a:latin typeface="Garamond" panose="02020404030301010803" pitchFamily="18" charset="0"/>
              </a:rPr>
              <a:t>Spongyos</a:t>
            </a:r>
            <a:r>
              <a:rPr lang="tr-TR" sz="1600" dirty="0">
                <a:latin typeface="Garamond" panose="02020404030301010803" pitchFamily="18" charset="0"/>
              </a:rPr>
              <a:t> kemik (süngersi kemik) denmesinin nedeni budur.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 Bu tür kemik yapısı uzun kemiklerin uçları ile, kısa ve küçük kemiklerde </a:t>
            </a:r>
            <a:r>
              <a:rPr lang="tr-TR" sz="1600" dirty="0" err="1">
                <a:latin typeface="Garamond" panose="02020404030301010803" pitchFamily="18" charset="0"/>
              </a:rPr>
              <a:t>dgörülürler</a:t>
            </a:r>
            <a:r>
              <a:rPr lang="tr-TR" sz="1600" dirty="0">
                <a:latin typeface="Garamond" panose="02020404030301010803" pitchFamily="18" charset="0"/>
              </a:rPr>
              <a:t>. Bu kemiklerin dış yüzleri kompakt (sıkı) kemik yapısıyla örtülüdür. Bunun da dışında </a:t>
            </a:r>
            <a:r>
              <a:rPr lang="tr-TR" sz="1600" dirty="0" err="1">
                <a:solidFill>
                  <a:srgbClr val="FF0000"/>
                </a:solidFill>
                <a:latin typeface="Garamond" panose="02020404030301010803" pitchFamily="18" charset="0"/>
              </a:rPr>
              <a:t>peryosteum</a:t>
            </a:r>
            <a:r>
              <a:rPr lang="tr-TR" sz="1600" dirty="0">
                <a:latin typeface="Garamond" panose="02020404030301010803" pitchFamily="18" charset="0"/>
              </a:rPr>
              <a:t> bulunur.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longum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Uzun kemik.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, </a:t>
            </a:r>
            <a:r>
              <a:rPr lang="tr-TR" sz="1600" dirty="0" err="1">
                <a:latin typeface="Garamond" panose="02020404030301010803" pitchFamily="18" charset="0"/>
              </a:rPr>
              <a:t>humerus</a:t>
            </a:r>
            <a:r>
              <a:rPr lang="tr-TR" sz="1600" dirty="0">
                <a:latin typeface="Garamond" panose="02020404030301010803" pitchFamily="18" charset="0"/>
              </a:rPr>
              <a:t> vb.</a:t>
            </a:r>
          </a:p>
          <a:p>
            <a:endParaRPr lang="tr-TR" sz="16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FEC7707-4A96-4FA6-A681-9EB7795F0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3568"/>
            <a:ext cx="3086100" cy="268843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96EEABB2-FF44-4BC3-9BB3-1822FE83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7" y="3153569"/>
            <a:ext cx="3086100" cy="268843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E2784DEA-8000-42FA-91EF-1DD34AAA5303}"/>
              </a:ext>
            </a:extLst>
          </p:cNvPr>
          <p:cNvSpPr txBox="1"/>
          <p:nvPr/>
        </p:nvSpPr>
        <p:spPr>
          <a:xfrm>
            <a:off x="838200" y="6052456"/>
            <a:ext cx="380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22-Substaniasponglosa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BCD20243-D32E-4ED2-AF50-8BC15348F298}"/>
              </a:ext>
            </a:extLst>
          </p:cNvPr>
          <p:cNvSpPr txBox="1"/>
          <p:nvPr/>
        </p:nvSpPr>
        <p:spPr>
          <a:xfrm>
            <a:off x="6676571" y="6052457"/>
            <a:ext cx="34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23-Os </a:t>
            </a:r>
            <a:r>
              <a:rPr lang="tr-TR" sz="1200" dirty="0" err="1">
                <a:latin typeface="Garamond" panose="02020404030301010803" pitchFamily="18" charset="0"/>
              </a:rPr>
              <a:t>Longum</a:t>
            </a:r>
            <a:r>
              <a:rPr lang="tr-TR" sz="1200" dirty="0">
                <a:latin typeface="Garamond" panose="02020404030301010803" pitchFamily="18" charset="0"/>
              </a:rPr>
              <a:t> grubundan </a:t>
            </a:r>
            <a:r>
              <a:rPr lang="tr-TR" sz="1200" dirty="0" err="1">
                <a:latin typeface="Garamond" panose="02020404030301010803" pitchFamily="18" charset="0"/>
              </a:rPr>
              <a:t>Os</a:t>
            </a:r>
            <a:r>
              <a:rPr lang="tr-TR" sz="1200" dirty="0">
                <a:latin typeface="Garamond" panose="02020404030301010803" pitchFamily="18" charset="0"/>
              </a:rPr>
              <a:t> </a:t>
            </a:r>
            <a:r>
              <a:rPr lang="tr-TR" sz="1200" dirty="0" err="1">
                <a:latin typeface="Garamond" panose="02020404030301010803" pitchFamily="18" charset="0"/>
              </a:rPr>
              <a:t>Humerus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89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939956C3-D445-4381-AC57-5941A649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Anatomik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CA7481E-C38B-4177-A315-6C29291F0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breve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Kısa kemik. El bileği ve ayak bileği kemikleri.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O </a:t>
            </a:r>
            <a:r>
              <a:rPr lang="tr-TR" sz="1600" b="1" dirty="0" err="1">
                <a:latin typeface="Garamond" panose="02020404030301010803" pitchFamily="18" charset="0"/>
              </a:rPr>
              <a:t>splanum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Yassı kemik. Kafada bulunan yassı kemikler.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irregulare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irregülar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Düzensiz kemik. Belli bir şekli olmayan kemik. </a:t>
            </a:r>
            <a:r>
              <a:rPr lang="tr-TR" sz="1600" dirty="0" err="1">
                <a:latin typeface="Garamond" panose="02020404030301010803" pitchFamily="18" charset="0"/>
              </a:rPr>
              <a:t>Sakrum</a:t>
            </a:r>
            <a:r>
              <a:rPr lang="tr-TR" sz="1600" dirty="0">
                <a:latin typeface="Garamond" panose="02020404030301010803" pitchFamily="18" charset="0"/>
              </a:rPr>
              <a:t>, koksa ve </a:t>
            </a:r>
            <a:r>
              <a:rPr lang="tr-TR" sz="1600" dirty="0" err="1">
                <a:latin typeface="Garamond" panose="02020404030301010803" pitchFamily="18" charset="0"/>
              </a:rPr>
              <a:t>mandibula</a:t>
            </a:r>
            <a:r>
              <a:rPr lang="tr-TR" sz="1600" dirty="0">
                <a:latin typeface="Garamond" panose="02020404030301010803" pitchFamily="18" charset="0"/>
              </a:rPr>
              <a:t> bu gruba girer.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FaciesArticularis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Fasyesartikularis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dirty="0">
                <a:latin typeface="Garamond" panose="02020404030301010803" pitchFamily="18" charset="0"/>
              </a:rPr>
              <a:t>: Uzun kemiklerde iki uçtan kemiğin ekleme katılan yüzüdür. Eklem yüzü. </a:t>
            </a:r>
            <a:r>
              <a:rPr lang="tr-TR" sz="1600" dirty="0" err="1">
                <a:latin typeface="Garamond" panose="02020404030301010803" pitchFamily="18" charset="0"/>
              </a:rPr>
              <a:t>Artikular</a:t>
            </a:r>
            <a:r>
              <a:rPr lang="tr-TR" sz="1600" dirty="0">
                <a:latin typeface="Garamond" panose="02020404030301010803" pitchFamily="18" charset="0"/>
              </a:rPr>
              <a:t> yüz.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Cavitasmedullaris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Kavitas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Medullaris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Kemiklerin ortasında bulunan boşluk. İlik boşluğu anlamına gelir. İçinde sarı ya da kırmızı kemik iliği bulunur. Kısaca </a:t>
            </a:r>
            <a:r>
              <a:rPr lang="tr-TR" sz="1600" dirty="0" err="1">
                <a:latin typeface="Garamond" panose="02020404030301010803" pitchFamily="18" charset="0"/>
              </a:rPr>
              <a:t>medulla</a:t>
            </a:r>
            <a:r>
              <a:rPr lang="tr-TR" sz="1600" dirty="0">
                <a:latin typeface="Garamond" panose="02020404030301010803" pitchFamily="18" charset="0"/>
              </a:rPr>
              <a:t> olarak da söylenir.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C3F7377-8825-46F7-BE68-831DC8BF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3860800" cy="2641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C893961C-5F44-4DC9-8B60-3B77DB09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58" y="3429000"/>
            <a:ext cx="3168650" cy="26416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9EACCD4D-009E-42D2-A578-8C928F1C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966" y="3429000"/>
            <a:ext cx="3396334" cy="26416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B6DD8209-ADD7-46D1-B49C-BF1B1620EB2F}"/>
              </a:ext>
            </a:extLst>
          </p:cNvPr>
          <p:cNvSpPr txBox="1"/>
          <p:nvPr/>
        </p:nvSpPr>
        <p:spPr>
          <a:xfrm>
            <a:off x="838200" y="6070600"/>
            <a:ext cx="3396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24-Os </a:t>
            </a:r>
            <a:r>
              <a:rPr lang="tr-TR" sz="1200" dirty="0" err="1">
                <a:latin typeface="Garamond" panose="02020404030301010803" pitchFamily="18" charset="0"/>
              </a:rPr>
              <a:t>Breve</a:t>
            </a:r>
            <a:endParaRPr lang="tr-TR" sz="1200" dirty="0">
              <a:latin typeface="Garamond" panose="02020404030301010803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3769A1C-0C5B-47A3-A461-07DC902A37ED}"/>
              </a:ext>
            </a:extLst>
          </p:cNvPr>
          <p:cNvSpPr txBox="1"/>
          <p:nvPr/>
        </p:nvSpPr>
        <p:spPr>
          <a:xfrm>
            <a:off x="4966158" y="6118999"/>
            <a:ext cx="294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25-Os </a:t>
            </a:r>
            <a:r>
              <a:rPr lang="tr-TR" sz="1200" dirty="0" err="1">
                <a:latin typeface="Garamond" panose="02020404030301010803" pitchFamily="18" charset="0"/>
              </a:rPr>
              <a:t>İrregular</a:t>
            </a:r>
            <a:endParaRPr lang="tr-TR" sz="1200" dirty="0">
              <a:latin typeface="Garamond" panose="02020404030301010803" pitchFamily="18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F96D4FE-1728-408E-A1DC-15F1A0F45BA8}"/>
              </a:ext>
            </a:extLst>
          </p:cNvPr>
          <p:cNvSpPr txBox="1"/>
          <p:nvPr/>
        </p:nvSpPr>
        <p:spPr>
          <a:xfrm>
            <a:off x="8606971" y="6118998"/>
            <a:ext cx="274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26-Os </a:t>
            </a:r>
            <a:r>
              <a:rPr lang="tr-TR" sz="1200" dirty="0" err="1">
                <a:latin typeface="Garamond" panose="02020404030301010803" pitchFamily="18" charset="0"/>
              </a:rPr>
              <a:t>Splanum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14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06C7F4F-8302-4846-9E69-1CA1A7D9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Anatomik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61820A8-4D54-4329-AFE7-EDFC432B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Foramen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Nutriens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Foramen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Nutriyens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Kemiklerin yüzeyinde görülen ince delikler. Beslenme deliği anlamındadır. Damar ve sinirler bu deliklerden içeriye girerler.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Osteoblastocytus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Osteoblast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yapan hücrelerdir. Kemik yapımı sırasında ortaya çıkarlar.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Osteocytus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Osteosit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hücresidir. Kemik içindeki </a:t>
            </a:r>
            <a:r>
              <a:rPr lang="tr-TR" sz="1600" dirty="0" err="1">
                <a:latin typeface="Garamond" panose="02020404030301010803" pitchFamily="18" charset="0"/>
              </a:rPr>
              <a:t>lakuna</a:t>
            </a:r>
            <a:r>
              <a:rPr lang="tr-TR" sz="1600" dirty="0">
                <a:latin typeface="Garamond" panose="02020404030301010803" pitchFamily="18" charset="0"/>
              </a:rPr>
              <a:t> denen boşluklarda yerleşiktirler.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Osteoclastocytus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Osteoklast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yiyen hücre. Kemik onarımı sırasında ortaya çıkarlar. Çok çekirdekli büyük hücrelerdir.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FB8AEBF-EC56-4EE2-A0CB-3EA475FC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50" y="2922587"/>
            <a:ext cx="3036300" cy="357028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1360E725-A521-461A-B766-CD3584C81CA9}"/>
              </a:ext>
            </a:extLst>
          </p:cNvPr>
          <p:cNvSpPr txBox="1"/>
          <p:nvPr/>
        </p:nvSpPr>
        <p:spPr>
          <a:xfrm>
            <a:off x="591457" y="5149433"/>
            <a:ext cx="260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27-Foramen </a:t>
            </a:r>
            <a:r>
              <a:rPr lang="tr-TR" sz="1200" dirty="0" err="1">
                <a:latin typeface="Garamond" panose="02020404030301010803" pitchFamily="18" charset="0"/>
              </a:rPr>
              <a:t>Nutriens</a:t>
            </a:r>
            <a:r>
              <a:rPr lang="tr-TR" sz="1200" dirty="0">
                <a:latin typeface="Garamond" panose="02020404030301010803" pitchFamily="18" charset="0"/>
              </a:rPr>
              <a:t>-</a:t>
            </a:r>
            <a:r>
              <a:rPr lang="tr-TR" sz="1200" dirty="0"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065AF89D-F0C0-4EA7-8A50-27B7B0FC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74" y="2922587"/>
            <a:ext cx="3774825" cy="294481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706A0FF1-C801-4921-A8B8-D7C097F28764}"/>
              </a:ext>
            </a:extLst>
          </p:cNvPr>
          <p:cNvSpPr txBox="1"/>
          <p:nvPr/>
        </p:nvSpPr>
        <p:spPr>
          <a:xfrm>
            <a:off x="7315199" y="5867400"/>
            <a:ext cx="2380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28-Osteoblast / </a:t>
            </a:r>
            <a:r>
              <a:rPr lang="tr-TR" sz="1200" dirty="0" err="1">
                <a:latin typeface="Garamond" panose="02020404030301010803" pitchFamily="18" charset="0"/>
              </a:rPr>
              <a:t>Osteoclast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99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076AD11-74AF-4D45-8441-F85FC3CA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1A05668-445E-429F-A040-2491C09C5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/>
              <a:t>Os</a:t>
            </a:r>
            <a:r>
              <a:rPr lang="tr-TR" sz="1600" b="1" dirty="0"/>
              <a:t> </a:t>
            </a:r>
            <a:r>
              <a:rPr lang="tr-TR" sz="1600" b="1" dirty="0" err="1"/>
              <a:t>Parietale</a:t>
            </a:r>
            <a:r>
              <a:rPr lang="tr-TR" sz="1600" b="1" dirty="0"/>
              <a:t> – </a:t>
            </a:r>
            <a:r>
              <a:rPr lang="tr-TR" sz="1600" b="1" dirty="0" err="1"/>
              <a:t>Osparyetal</a:t>
            </a:r>
            <a:r>
              <a:rPr lang="tr-TR" sz="1600" b="1" dirty="0"/>
              <a:t> : </a:t>
            </a:r>
            <a:r>
              <a:rPr lang="tr-TR" sz="1600" dirty="0"/>
              <a:t>Kafanın iki yan duvarını yapar. İki kemiktir. Yan kafa kemiği.</a:t>
            </a:r>
          </a:p>
          <a:p>
            <a:r>
              <a:rPr lang="tr-TR" sz="1600" b="1" dirty="0" err="1"/>
              <a:t>Os</a:t>
            </a:r>
            <a:r>
              <a:rPr lang="tr-TR" sz="1600" b="1" dirty="0"/>
              <a:t> </a:t>
            </a:r>
            <a:r>
              <a:rPr lang="tr-TR" sz="1600" b="1" dirty="0" err="1"/>
              <a:t>Occipitale</a:t>
            </a:r>
            <a:r>
              <a:rPr lang="tr-TR" sz="1600" b="1" dirty="0"/>
              <a:t> – </a:t>
            </a:r>
            <a:r>
              <a:rPr lang="tr-TR" sz="1600" b="1" dirty="0" err="1"/>
              <a:t>OsOksipital</a:t>
            </a:r>
            <a:r>
              <a:rPr lang="tr-TR" sz="1600" b="1" dirty="0"/>
              <a:t> : </a:t>
            </a:r>
            <a:r>
              <a:rPr lang="tr-TR" sz="1600" dirty="0"/>
              <a:t>Kafanın en arkasında bulunan ve birinci </a:t>
            </a:r>
            <a:r>
              <a:rPr lang="tr-TR" sz="1600" dirty="0" err="1"/>
              <a:t>vertebra</a:t>
            </a:r>
            <a:r>
              <a:rPr lang="tr-TR" sz="1600" dirty="0"/>
              <a:t> ile eklem yapan kemik. Art kafa kemiği</a:t>
            </a:r>
          </a:p>
          <a:p>
            <a:r>
              <a:rPr lang="tr-TR" sz="1600" b="1" dirty="0" err="1"/>
              <a:t>Os</a:t>
            </a:r>
            <a:r>
              <a:rPr lang="tr-TR" sz="1600" b="1" dirty="0"/>
              <a:t> </a:t>
            </a:r>
            <a:r>
              <a:rPr lang="tr-TR" sz="1600" b="1" dirty="0" err="1"/>
              <a:t>Frontale</a:t>
            </a:r>
            <a:r>
              <a:rPr lang="tr-TR" sz="1600" b="1" dirty="0"/>
              <a:t> – </a:t>
            </a:r>
            <a:r>
              <a:rPr lang="tr-TR" sz="1600" b="1" dirty="0" err="1"/>
              <a:t>OsFrontal</a:t>
            </a:r>
            <a:r>
              <a:rPr lang="tr-TR" sz="1600" b="1" dirty="0"/>
              <a:t> : </a:t>
            </a:r>
            <a:r>
              <a:rPr lang="tr-TR" sz="1600" dirty="0"/>
              <a:t>Kafanın önünde, göz boşluklarının olduğu kemik. İçinde iki sinüs </a:t>
            </a:r>
            <a:r>
              <a:rPr lang="tr-TR" sz="1600" dirty="0" err="1"/>
              <a:t>frontalis</a:t>
            </a:r>
            <a:r>
              <a:rPr lang="tr-TR" sz="1600" dirty="0"/>
              <a:t> bulunur. Alın kemiği.</a:t>
            </a:r>
          </a:p>
          <a:p>
            <a:r>
              <a:rPr lang="tr-TR" sz="1600" b="1" dirty="0" err="1"/>
              <a:t>Os</a:t>
            </a:r>
            <a:r>
              <a:rPr lang="tr-TR" sz="1600" b="1" dirty="0"/>
              <a:t> </a:t>
            </a:r>
            <a:r>
              <a:rPr lang="tr-TR" sz="1600" b="1" dirty="0" err="1"/>
              <a:t>Temporale</a:t>
            </a:r>
            <a:r>
              <a:rPr lang="tr-TR" sz="1600" b="1" dirty="0"/>
              <a:t> – </a:t>
            </a:r>
            <a:r>
              <a:rPr lang="tr-TR" sz="1600" b="1" dirty="0" err="1"/>
              <a:t>OsTemporal</a:t>
            </a:r>
            <a:r>
              <a:rPr lang="tr-TR" sz="1600" b="1" dirty="0"/>
              <a:t> : </a:t>
            </a:r>
            <a:r>
              <a:rPr lang="tr-TR" sz="1600" dirty="0"/>
              <a:t>Kafanın yan-alt kısmında bulunur. Kulak deliği buradadır. Şakak kemiği.</a:t>
            </a:r>
          </a:p>
          <a:p>
            <a:endParaRPr lang="tr-TR" sz="16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486953B-CE32-4F76-B7D4-BCEC6C2E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72" y="2578895"/>
            <a:ext cx="6858000" cy="360419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A2127A7-1E73-4437-AC37-EA3F2C8280D9}"/>
              </a:ext>
            </a:extLst>
          </p:cNvPr>
          <p:cNvSpPr txBox="1"/>
          <p:nvPr/>
        </p:nvSpPr>
        <p:spPr>
          <a:xfrm>
            <a:off x="2333172" y="6354375"/>
            <a:ext cx="629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29-Önemli kafa kemikleri</a:t>
            </a:r>
          </a:p>
        </p:txBody>
      </p:sp>
    </p:spTree>
    <p:extLst>
      <p:ext uri="{BB962C8B-B14F-4D97-AF65-F5344CB8AC3E}">
        <p14:creationId xmlns:p14="http://schemas.microsoft.com/office/powerpoint/2010/main" val="77339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358558C-7DCF-4C5A-9D61-DB0669C6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0306FF7-C294-404A-809D-51783BC78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Sphenoidale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Sfenoid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Kafanın orta taban bölümünde bulunur. Cisim kısmının içinde sinüs </a:t>
            </a:r>
            <a:r>
              <a:rPr lang="tr-TR" sz="1600" dirty="0" err="1">
                <a:latin typeface="Garamond" panose="02020404030301010803" pitchFamily="18" charset="0"/>
              </a:rPr>
              <a:t>sfenoidalis</a:t>
            </a:r>
            <a:r>
              <a:rPr lang="tr-TR" sz="1600" dirty="0">
                <a:latin typeface="Garamond" panose="02020404030301010803" pitchFamily="18" charset="0"/>
              </a:rPr>
              <a:t> denilen </a:t>
            </a:r>
            <a:r>
              <a:rPr lang="tr-TR" sz="1600" dirty="0" err="1">
                <a:latin typeface="Garamond" panose="02020404030301010803" pitchFamily="18" charset="0"/>
              </a:rPr>
              <a:t>paranazal</a:t>
            </a:r>
            <a:r>
              <a:rPr lang="tr-TR" sz="1600" dirty="0">
                <a:latin typeface="Garamond" panose="02020404030301010803" pitchFamily="18" charset="0"/>
              </a:rPr>
              <a:t> boşluk vardır. Hipofiz bezi bu kemiğin çukurluğunda yerleşmiştir. Temel ya da taban kemik.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Nasale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Nazal : </a:t>
            </a:r>
            <a:r>
              <a:rPr lang="tr-TR" sz="1600" dirty="0">
                <a:latin typeface="Garamond" panose="02020404030301010803" pitchFamily="18" charset="0"/>
              </a:rPr>
              <a:t>Yaprak, şeklinde burun boşluğunu üstten örten iki kemiktir. Burun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Maxilla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Maksilla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Üst çene kemiği. İki tanedir. Ortasında sinüs </a:t>
            </a:r>
            <a:r>
              <a:rPr lang="tr-TR" sz="1600" dirty="0" err="1">
                <a:latin typeface="Garamond" panose="02020404030301010803" pitchFamily="18" charset="0"/>
              </a:rPr>
              <a:t>maksillaris</a:t>
            </a:r>
            <a:r>
              <a:rPr lang="tr-TR" sz="1600" dirty="0">
                <a:latin typeface="Garamond" panose="02020404030301010803" pitchFamily="18" charset="0"/>
              </a:rPr>
              <a:t> bulunur. Alt kenarında üst dişler dizilidir.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Mandibula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Alt çene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Clavaria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Kalvarya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Kafa tavanı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17191E0-ECC2-4042-BC54-DC2A7A2C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3254829"/>
            <a:ext cx="66008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583311F-2D7F-4CA1-8FE7-3CB0289C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E655B63-950A-4F95-B84C-B922D777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Orbita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Gözlerin bulunduğu boşluk.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Fonticulus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Fontikulus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Bıngıldak. </a:t>
            </a:r>
            <a:r>
              <a:rPr lang="tr-TR" sz="1600" dirty="0" err="1">
                <a:latin typeface="Garamond" panose="02020404030301010803" pitchFamily="18" charset="0"/>
              </a:rPr>
              <a:t>Fontanella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Paranazal</a:t>
            </a:r>
            <a:r>
              <a:rPr lang="tr-TR" sz="1600" b="1" dirty="0">
                <a:latin typeface="Garamond" panose="02020404030301010803" pitchFamily="18" charset="0"/>
              </a:rPr>
              <a:t> Sinüsler : </a:t>
            </a:r>
            <a:r>
              <a:rPr lang="tr-TR" sz="1600" dirty="0" err="1">
                <a:latin typeface="Garamond" panose="02020404030301010803" pitchFamily="18" charset="0"/>
              </a:rPr>
              <a:t>Maksilla</a:t>
            </a:r>
            <a:r>
              <a:rPr lang="tr-TR" sz="1600" dirty="0">
                <a:latin typeface="Garamond" panose="02020404030301010803" pitchFamily="18" charset="0"/>
              </a:rPr>
              <a:t>, </a:t>
            </a:r>
            <a:r>
              <a:rPr lang="tr-TR" sz="1600" dirty="0" err="1">
                <a:latin typeface="Garamond" panose="02020404030301010803" pitchFamily="18" charset="0"/>
              </a:rPr>
              <a:t>etmoid</a:t>
            </a:r>
            <a:r>
              <a:rPr lang="tr-TR" sz="1600" dirty="0">
                <a:latin typeface="Garamond" panose="02020404030301010803" pitchFamily="18" charset="0"/>
              </a:rPr>
              <a:t>, </a:t>
            </a:r>
            <a:r>
              <a:rPr lang="tr-TR" sz="1600" dirty="0" err="1">
                <a:latin typeface="Garamond" panose="02020404030301010803" pitchFamily="18" charset="0"/>
              </a:rPr>
              <a:t>sfenoid</a:t>
            </a:r>
            <a:r>
              <a:rPr lang="tr-TR" sz="1600" dirty="0">
                <a:latin typeface="Garamond" panose="02020404030301010803" pitchFamily="18" charset="0"/>
              </a:rPr>
              <a:t> ve </a:t>
            </a:r>
            <a:r>
              <a:rPr lang="tr-TR" sz="1600" dirty="0" err="1">
                <a:latin typeface="Garamond" panose="02020404030301010803" pitchFamily="18" charset="0"/>
              </a:rPr>
              <a:t>frontal</a:t>
            </a:r>
            <a:r>
              <a:rPr lang="tr-TR" sz="1600" dirty="0">
                <a:latin typeface="Garamond" panose="02020404030301010803" pitchFamily="18" charset="0"/>
              </a:rPr>
              <a:t> kemiklerin içindeki boşluklar. İçlerinde hava bulunur. Duvarlarını döşeyen bağ dokusunun iltihabına sinüzit denir.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Columna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Vertebralis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Kolumna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Vertebralis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Omurga.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Rachis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Rakis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Omurga.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F65D351-50B4-4509-A911-6A9DC61D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61619"/>
            <a:ext cx="68580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6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D9DC98A-7A75-4CBB-87CC-50224F19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27E4F5B-D959-4163-8504-6DA889BC7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Cervical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Vertebra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ServikalVertebra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Boyun omuru. C olarak kısaltılır.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Thoracal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Vertebra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TorakalVertebra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Göğüs omurları. T olarak kısaltılır.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Lumbal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Vertebra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Bel omuru. L olarak kısaltılır.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Costa</a:t>
            </a:r>
            <a:r>
              <a:rPr lang="tr-TR" sz="1600" b="1" dirty="0">
                <a:latin typeface="Garamond" panose="02020404030301010803" pitchFamily="18" charset="0"/>
              </a:rPr>
              <a:t> – Kosta : </a:t>
            </a:r>
            <a:r>
              <a:rPr lang="tr-TR" sz="1600" dirty="0">
                <a:latin typeface="Garamond" panose="02020404030301010803" pitchFamily="18" charset="0"/>
              </a:rPr>
              <a:t>Kaburga.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Sternum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Göğüs kemiği.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sp>
        <p:nvSpPr>
          <p:cNvPr id="4" name="AutoShape 2" descr="blob:https://web.whatsapp.com/1868e7fb-3111-4a15-aa2f-90c23f6c9332">
            <a:extLst>
              <a:ext uri="{FF2B5EF4-FFF2-40B4-BE49-F238E27FC236}">
                <a16:creationId xmlns:a16="http://schemas.microsoft.com/office/drawing/2014/main" xmlns="" id="{35DD63F1-9534-458E-B051-7C429ADDBC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313C883E-047E-4940-AEAD-B83E6985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76600"/>
            <a:ext cx="5105400" cy="289877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F6219DB2-C698-4E78-9BDC-7F4999B501B8}"/>
              </a:ext>
            </a:extLst>
          </p:cNvPr>
          <p:cNvSpPr txBox="1"/>
          <p:nvPr/>
        </p:nvSpPr>
        <p:spPr>
          <a:xfrm>
            <a:off x="838200" y="6175375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latin typeface="Garamond" panose="02020404030301010803" pitchFamily="18" charset="0"/>
              </a:rPr>
              <a:t>Costae</a:t>
            </a:r>
            <a:r>
              <a:rPr lang="tr-TR" sz="1200" dirty="0">
                <a:latin typeface="Garamond" panose="02020404030301010803" pitchFamily="18" charset="0"/>
              </a:rPr>
              <a:t> - </a:t>
            </a:r>
            <a:r>
              <a:rPr lang="tr-TR" sz="1200" dirty="0" err="1">
                <a:latin typeface="Garamond" panose="02020404030301010803" pitchFamily="18" charset="0"/>
              </a:rPr>
              <a:t>Sternum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381B14A-33EE-4712-B7A3-61A077AD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8" y="3276600"/>
            <a:ext cx="4386942" cy="289877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C57E5763-1B26-405C-824B-0FCFC70F9114}"/>
              </a:ext>
            </a:extLst>
          </p:cNvPr>
          <p:cNvSpPr txBox="1"/>
          <p:nvPr/>
        </p:nvSpPr>
        <p:spPr>
          <a:xfrm>
            <a:off x="6966858" y="6175374"/>
            <a:ext cx="397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30 - </a:t>
            </a:r>
            <a:r>
              <a:rPr lang="tr-TR" sz="1200" dirty="0" err="1">
                <a:latin typeface="Garamond" panose="02020404030301010803" pitchFamily="18" charset="0"/>
              </a:rPr>
              <a:t>Vertebra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15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F1DB0D9-4721-41F6-AE6E-82A6FA0F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58C7E74-4DAC-4FBD-A6C8-42D6A971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/>
              <a:t>Clavicula</a:t>
            </a:r>
            <a:r>
              <a:rPr lang="tr-TR" sz="1600" b="1" dirty="0"/>
              <a:t> – </a:t>
            </a:r>
            <a:r>
              <a:rPr lang="tr-TR" sz="1600" b="1" dirty="0" err="1"/>
              <a:t>Klavikula</a:t>
            </a:r>
            <a:r>
              <a:rPr lang="tr-TR" sz="1600" b="1" dirty="0"/>
              <a:t> : </a:t>
            </a:r>
            <a:r>
              <a:rPr lang="tr-TR" sz="1600" dirty="0"/>
              <a:t>Köprücük kemiği</a:t>
            </a:r>
          </a:p>
          <a:p>
            <a:r>
              <a:rPr lang="tr-TR" sz="1600" b="1" dirty="0" err="1"/>
              <a:t>Scapula</a:t>
            </a:r>
            <a:r>
              <a:rPr lang="tr-TR" sz="1600" b="1" dirty="0"/>
              <a:t> – </a:t>
            </a:r>
            <a:r>
              <a:rPr lang="tr-TR" sz="1600" b="1" dirty="0" err="1"/>
              <a:t>Skapula</a:t>
            </a:r>
            <a:r>
              <a:rPr lang="tr-TR" sz="1600" b="1" dirty="0"/>
              <a:t> : </a:t>
            </a:r>
            <a:r>
              <a:rPr lang="tr-TR" sz="1600" dirty="0"/>
              <a:t>Kürek kemiği</a:t>
            </a:r>
          </a:p>
          <a:p>
            <a:r>
              <a:rPr lang="tr-TR" sz="1600" b="1" dirty="0" err="1"/>
              <a:t>Humerus</a:t>
            </a:r>
            <a:r>
              <a:rPr lang="tr-TR" sz="1600" b="1" dirty="0"/>
              <a:t> : </a:t>
            </a:r>
            <a:r>
              <a:rPr lang="tr-TR" sz="1600" dirty="0"/>
              <a:t>Kol kemiği.</a:t>
            </a:r>
          </a:p>
          <a:p>
            <a:r>
              <a:rPr lang="tr-TR" sz="1600" b="1" dirty="0"/>
              <a:t>Radius : </a:t>
            </a:r>
            <a:r>
              <a:rPr lang="tr-TR" sz="1600" dirty="0"/>
              <a:t>Ön kolda döner kemik.</a:t>
            </a:r>
          </a:p>
          <a:p>
            <a:r>
              <a:rPr lang="tr-TR" sz="1600" b="1" dirty="0" err="1"/>
              <a:t>Ulna</a:t>
            </a:r>
            <a:r>
              <a:rPr lang="tr-TR" sz="1600" b="1" dirty="0"/>
              <a:t> : </a:t>
            </a:r>
            <a:r>
              <a:rPr lang="tr-TR" sz="1600" dirty="0"/>
              <a:t>Ön kolda dirsek kemiği.</a:t>
            </a:r>
          </a:p>
          <a:p>
            <a:endParaRPr lang="tr-TR" sz="16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63176BD-8D70-418C-9B88-DF31E124B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914" y="1027906"/>
            <a:ext cx="3730171" cy="446529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16F3E06-E3A5-4870-AB1B-CB3A84DB2D57}"/>
              </a:ext>
            </a:extLst>
          </p:cNvPr>
          <p:cNvSpPr txBox="1"/>
          <p:nvPr/>
        </p:nvSpPr>
        <p:spPr>
          <a:xfrm>
            <a:off x="7242629" y="5510780"/>
            <a:ext cx="333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29-Üst </a:t>
            </a:r>
            <a:r>
              <a:rPr lang="tr-TR" sz="1200" dirty="0" err="1">
                <a:latin typeface="Garamond" panose="02020404030301010803" pitchFamily="18" charset="0"/>
              </a:rPr>
              <a:t>Ekstremiteler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0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0781C19-7735-4D04-8ACB-240C0812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Semptom Terimler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A54A23F-DBD2-4697-8151-2E4A8840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Arthralgia</a:t>
            </a:r>
            <a:r>
              <a:rPr lang="tr-TR" sz="1600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Artralji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ağrısı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Myalgia</a:t>
            </a:r>
            <a:r>
              <a:rPr lang="tr-TR" sz="1600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Miyalji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Kas ağrısı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Şiyatalji</a:t>
            </a:r>
            <a:r>
              <a:rPr lang="tr-TR" sz="1600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N.Ischiadicus’un</a:t>
            </a:r>
            <a:r>
              <a:rPr lang="tr-TR" sz="1600" dirty="0">
                <a:latin typeface="Garamond" panose="02020404030301010803" pitchFamily="18" charset="0"/>
              </a:rPr>
              <a:t> (siyatik sinir) </a:t>
            </a:r>
            <a:r>
              <a:rPr lang="tr-TR" sz="1600" dirty="0" err="1">
                <a:latin typeface="Garamond" panose="02020404030301010803" pitchFamily="18" charset="0"/>
              </a:rPr>
              <a:t>inverve</a:t>
            </a:r>
            <a:r>
              <a:rPr lang="tr-TR" sz="1600" dirty="0">
                <a:latin typeface="Garamond" panose="02020404030301010803" pitchFamily="18" charset="0"/>
              </a:rPr>
              <a:t> ettiği (yayıldığı) alanda duyulan ağrı. Bacağa yayılan ağrı.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Metatarsalgia</a:t>
            </a:r>
            <a:r>
              <a:rPr lang="tr-TR" sz="1600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Metatarsalji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Ayak tarağında hissedilen ağrı.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Contracture</a:t>
            </a:r>
            <a:r>
              <a:rPr lang="tr-TR" sz="1600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Kontraktür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Kasın devamlı kasılma halinde olması.</a:t>
            </a:r>
          </a:p>
          <a:p>
            <a:endParaRPr lang="tr-TR" sz="1600" dirty="0"/>
          </a:p>
        </p:txBody>
      </p:sp>
      <p:pic>
        <p:nvPicPr>
          <p:cNvPr id="4" name="Picture 2" descr="Contracture ile ilgili gÃ¶rsel sonucu">
            <a:extLst>
              <a:ext uri="{FF2B5EF4-FFF2-40B4-BE49-F238E27FC236}">
                <a16:creationId xmlns:a16="http://schemas.microsoft.com/office/drawing/2014/main" xmlns="" id="{E2DA4137-D290-4806-88B0-E33DC45D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699000" cy="22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C930B43B-618C-420F-B865-3226FE383864}"/>
              </a:ext>
            </a:extLst>
          </p:cNvPr>
          <p:cNvSpPr txBox="1"/>
          <p:nvPr/>
        </p:nvSpPr>
        <p:spPr>
          <a:xfrm>
            <a:off x="831852" y="5703887"/>
            <a:ext cx="536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1-Kontraktür.</a:t>
            </a:r>
          </a:p>
        </p:txBody>
      </p:sp>
    </p:spTree>
    <p:extLst>
      <p:ext uri="{BB962C8B-B14F-4D97-AF65-F5344CB8AC3E}">
        <p14:creationId xmlns:p14="http://schemas.microsoft.com/office/powerpoint/2010/main" val="177769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CC9B4C3-8107-4DDA-8154-46E13FB4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EF32D9B-8838-4971-AC21-9C7925F3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Carpus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Elbileği</a:t>
            </a:r>
            <a:r>
              <a:rPr lang="tr-TR" sz="1600" dirty="0">
                <a:latin typeface="Garamond" panose="02020404030301010803" pitchFamily="18" charset="0"/>
              </a:rPr>
              <a:t> kemiklerinin genel adı.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Metacarpus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Metakarpus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El tarağı kemikleri.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Coxa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Kalça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Pelvis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İki kalça kemiği ile </a:t>
            </a:r>
            <a:r>
              <a:rPr lang="tr-TR" sz="1600" dirty="0" err="1">
                <a:latin typeface="Garamond" panose="02020404030301010803" pitchFamily="18" charset="0"/>
              </a:rPr>
              <a:t>sakrumun</a:t>
            </a:r>
            <a:r>
              <a:rPr lang="tr-TR" sz="1600" dirty="0">
                <a:latin typeface="Garamond" panose="02020404030301010803" pitchFamily="18" charset="0"/>
              </a:rPr>
              <a:t> ortasında oluşan vücut boşluğu.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Femur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Uyluk kemiği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3E7D5C2-A62E-416D-A218-E59FF906F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378" y="1253331"/>
            <a:ext cx="4777945" cy="358345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F090A49C-6A96-4F7F-BBDE-9942B4F34F0C}"/>
              </a:ext>
            </a:extLst>
          </p:cNvPr>
          <p:cNvSpPr txBox="1"/>
          <p:nvPr/>
        </p:nvSpPr>
        <p:spPr>
          <a:xfrm>
            <a:off x="6940378" y="5082230"/>
            <a:ext cx="424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***</a:t>
            </a:r>
            <a:r>
              <a:rPr lang="tr-TR" sz="1200" dirty="0" err="1"/>
              <a:t>Femur</a:t>
            </a:r>
            <a:r>
              <a:rPr lang="tr-TR" sz="1200" dirty="0"/>
              <a:t>/ </a:t>
            </a:r>
            <a:r>
              <a:rPr lang="tr-TR" sz="1200" dirty="0" err="1"/>
              <a:t>Pelvis</a:t>
            </a:r>
            <a:r>
              <a:rPr lang="tr-TR" sz="1200" dirty="0"/>
              <a:t> / </a:t>
            </a:r>
            <a:r>
              <a:rPr lang="tr-TR" sz="1200" dirty="0" err="1"/>
              <a:t>Coxa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50806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C91AF4A-0799-451E-AE4D-D9F19CB7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2641857-45F8-4E9A-BCBA-A0EF9D47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Crus</a:t>
            </a:r>
            <a:r>
              <a:rPr lang="tr-TR" sz="1600" b="1" dirty="0">
                <a:latin typeface="Garamond" panose="02020404030301010803" pitchFamily="18" charset="0"/>
              </a:rPr>
              <a:t> –  </a:t>
            </a:r>
            <a:r>
              <a:rPr lang="tr-TR" sz="1600" b="1" dirty="0" err="1">
                <a:latin typeface="Garamond" panose="02020404030301010803" pitchFamily="18" charset="0"/>
              </a:rPr>
              <a:t>Krus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Bacak.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Patella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Diz kapağı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Fibula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İki bacak kemiğinden arka dış yanda ince olanı. Kamış kemik.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Tibia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İki bacak kemiğinden kalın olanı. Kaval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Tasus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Ayak bileği kemiklerinin genel adı.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FD24FF8-41A3-45FB-AED8-E53CB6341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297" y="511628"/>
            <a:ext cx="3118788" cy="583474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9D5981E0-3379-4906-86E1-67644F65B8FE}"/>
              </a:ext>
            </a:extLst>
          </p:cNvPr>
          <p:cNvSpPr txBox="1"/>
          <p:nvPr/>
        </p:nvSpPr>
        <p:spPr>
          <a:xfrm>
            <a:off x="8621486" y="6354375"/>
            <a:ext cx="294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29-Alt </a:t>
            </a:r>
            <a:r>
              <a:rPr lang="tr-TR" sz="1200" dirty="0" err="1">
                <a:latin typeface="Garamond" panose="02020404030301010803" pitchFamily="18" charset="0"/>
              </a:rPr>
              <a:t>Ekstremiteler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26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A348DCD-4B40-46FC-A069-1C9E07F6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7AD7BBE-8D90-4BFE-B4AE-1A9F77CED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Talus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Aşık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Calcaneus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Kalkaneus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Topuk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Metatarsus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Ayak tarağı kemikleri.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Pes, </a:t>
            </a:r>
            <a:r>
              <a:rPr lang="tr-TR" sz="1600" b="1" dirty="0" err="1">
                <a:latin typeface="Garamond" panose="02020404030301010803" pitchFamily="18" charset="0"/>
              </a:rPr>
              <a:t>pedis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Ayak.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Phalanx</a:t>
            </a:r>
            <a:r>
              <a:rPr lang="tr-TR" sz="1600" b="1" dirty="0">
                <a:latin typeface="Garamond" panose="02020404030301010803" pitchFamily="18" charset="0"/>
              </a:rPr>
              <a:t>  - </a:t>
            </a:r>
            <a:r>
              <a:rPr lang="tr-TR" sz="1600" b="1" dirty="0" err="1">
                <a:latin typeface="Garamond" panose="02020404030301010803" pitchFamily="18" charset="0"/>
              </a:rPr>
              <a:t>Falanks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Parmak kemiği.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FF94CA3-EEB1-44DA-9953-C18930A6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5" y="1027906"/>
            <a:ext cx="2352675" cy="427672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16B85120-9CC1-4256-BCBE-A0338A94E193}"/>
              </a:ext>
            </a:extLst>
          </p:cNvPr>
          <p:cNvSpPr txBox="1"/>
          <p:nvPr/>
        </p:nvSpPr>
        <p:spPr>
          <a:xfrm>
            <a:off x="9001125" y="5288692"/>
            <a:ext cx="2271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**</a:t>
            </a:r>
            <a:r>
              <a:rPr lang="tr-TR" sz="1200" dirty="0" err="1">
                <a:latin typeface="Garamond" panose="02020404030301010803" pitchFamily="18" charset="0"/>
              </a:rPr>
              <a:t>Metatarsus</a:t>
            </a:r>
            <a:r>
              <a:rPr lang="tr-TR" sz="1200" dirty="0">
                <a:latin typeface="Garamond" panose="02020404030301010803" pitchFamily="18" charset="0"/>
              </a:rPr>
              <a:t> / </a:t>
            </a:r>
            <a:r>
              <a:rPr lang="tr-TR" sz="1200" dirty="0" err="1">
                <a:latin typeface="Garamond" panose="02020404030301010803" pitchFamily="18" charset="0"/>
              </a:rPr>
              <a:t>Pedis</a:t>
            </a:r>
            <a:r>
              <a:rPr lang="tr-TR" sz="1200" dirty="0">
                <a:latin typeface="Garamond" panose="02020404030301010803" pitchFamily="18" charset="0"/>
              </a:rPr>
              <a:t> / </a:t>
            </a:r>
            <a:r>
              <a:rPr lang="tr-TR" sz="1200" dirty="0" err="1">
                <a:latin typeface="Garamond" panose="02020404030301010803" pitchFamily="18" charset="0"/>
              </a:rPr>
              <a:t>Phalanx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4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0FB41ED-226D-4834-8BD9-D3B85640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Vücuttaki Önemli Kemikler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5F7B3C5-9384-4021-B966-9B19A3B2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Digitus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Dijitus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Parmak.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Dactylus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Daktilus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Parmak.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0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7F0B9CE-7604-4EF0-83BA-033376FD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A781F71-A474-4FA9-BFB7-9675DF083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Articulatio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Artikulasyo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Arthron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Arton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Arhtrologia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Artroloji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Eklem bilim. Eklemleri konu alan bilim dalı.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Ligamentum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bağı. Çoğulu </a:t>
            </a:r>
            <a:r>
              <a:rPr lang="tr-TR" sz="1600" dirty="0" err="1">
                <a:latin typeface="Garamond" panose="02020404030301010803" pitchFamily="18" charset="0"/>
              </a:rPr>
              <a:t>Ligamenta</a:t>
            </a:r>
            <a:r>
              <a:rPr lang="tr-TR" sz="1600" dirty="0">
                <a:latin typeface="Garamond" panose="02020404030301010803" pitchFamily="18" charset="0"/>
              </a:rPr>
              <a:t>, </a:t>
            </a:r>
            <a:r>
              <a:rPr lang="tr-TR" sz="1600" dirty="0" err="1">
                <a:latin typeface="Garamond" panose="02020404030301010803" pitchFamily="18" charset="0"/>
              </a:rPr>
              <a:t>Ligg</a:t>
            </a:r>
            <a:r>
              <a:rPr lang="tr-TR" sz="1600" dirty="0">
                <a:latin typeface="Garamond" panose="02020404030301010803" pitchFamily="18" charset="0"/>
              </a:rPr>
              <a:t> olarak yazılır.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Sutura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Sutur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Kısa kemiklerde ekleme katılan yüzeydeki testere benzeri dişli kısım.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2C12BC4-29EE-4F7E-AFE6-86534532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429" y="3429000"/>
            <a:ext cx="3356429" cy="217566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3C20FF0-D5E5-4750-B202-C1ED3A52967E}"/>
              </a:ext>
            </a:extLst>
          </p:cNvPr>
          <p:cNvSpPr txBox="1"/>
          <p:nvPr/>
        </p:nvSpPr>
        <p:spPr>
          <a:xfrm>
            <a:off x="4118429" y="5757069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31-Ligamentum</a:t>
            </a:r>
          </a:p>
        </p:txBody>
      </p:sp>
      <p:sp>
        <p:nvSpPr>
          <p:cNvPr id="7" name="AutoShape 4" descr="blob:https://web.whatsapp.com/e99c82be-d502-4c0a-89d2-2662ab9efeb2">
            <a:extLst>
              <a:ext uri="{FF2B5EF4-FFF2-40B4-BE49-F238E27FC236}">
                <a16:creationId xmlns:a16="http://schemas.microsoft.com/office/drawing/2014/main" xmlns="" id="{05247C0E-2EEC-4499-B901-7032B131A4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6091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F2DCD7B-933A-4AFC-9F78-B77AC2DA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914871E-EC7D-41C5-A542-39DFB8386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Gomphosis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Gomfozis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Dişlerle çene kemiklerindeki alveol kemik duvarları arasında meydana gelen eklem.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Cartilago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Articularis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Kartilago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Artikularis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kıkırdağı.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Capsula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Articularis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Kapsula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Artikularis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kapsülü. Ekleme katılan kemiğin eklemleşen uçlarını içine alan bağ dokudan kapsül.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Cavitas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Articularis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Kavitas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Artikularis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boşluğu.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Fascia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Fasya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Kaslar arasında, kasları birbirinden ayıran ince saydam zar. 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A4C8270-33D1-42C0-ACB5-584A1D4A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2984500" cy="256222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81EA697E-03F5-4300-88F0-76F8E4E3C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886" y="3429000"/>
            <a:ext cx="3786416" cy="32004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FDFD1BFA-B2A3-4F4F-8FE8-12E35B73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0" y="3429000"/>
            <a:ext cx="3048000" cy="2562225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45B4C1FC-CDAA-4AF6-862B-DFB28B0E49F6}"/>
              </a:ext>
            </a:extLst>
          </p:cNvPr>
          <p:cNvSpPr txBox="1"/>
          <p:nvPr/>
        </p:nvSpPr>
        <p:spPr>
          <a:xfrm>
            <a:off x="838200" y="6110514"/>
            <a:ext cx="298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32-Gomfozis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BC32ACC-8405-4A87-81F8-9BD9B8870357}"/>
              </a:ext>
            </a:extLst>
          </p:cNvPr>
          <p:cNvSpPr txBox="1"/>
          <p:nvPr/>
        </p:nvSpPr>
        <p:spPr>
          <a:xfrm>
            <a:off x="4862286" y="6382657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33-Capsula </a:t>
            </a:r>
            <a:r>
              <a:rPr lang="tr-TR" sz="1200" dirty="0" err="1">
                <a:latin typeface="Garamond" panose="02020404030301010803" pitchFamily="18" charset="0"/>
              </a:rPr>
              <a:t>Articularis</a:t>
            </a:r>
            <a:endParaRPr lang="tr-TR" sz="1200" dirty="0">
              <a:latin typeface="Garamond" panose="02020404030301010803" pitchFamily="18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37FD3193-0992-42E7-AD65-B7CEF2AB374F}"/>
              </a:ext>
            </a:extLst>
          </p:cNvPr>
          <p:cNvSpPr txBox="1"/>
          <p:nvPr/>
        </p:nvSpPr>
        <p:spPr>
          <a:xfrm>
            <a:off x="8766629" y="6110514"/>
            <a:ext cx="216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34-Fascia</a:t>
            </a:r>
          </a:p>
        </p:txBody>
      </p:sp>
    </p:spTree>
    <p:extLst>
      <p:ext uri="{BB962C8B-B14F-4D97-AF65-F5344CB8AC3E}">
        <p14:creationId xmlns:p14="http://schemas.microsoft.com/office/powerpoint/2010/main" val="48112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BA7B335-93CC-4F69-B08D-17B998F2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33786C0-A650-423D-A95E-9D9E6F34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Myocytus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Miyosit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Kas hücresi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Sarcoplasma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Sarkoplazma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Kas hücresi sitoplazması.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Fibramusuclaris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Fibramuskularis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Kas teli.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Myofibrilla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Miyofibril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Kas hücresi </a:t>
            </a:r>
            <a:r>
              <a:rPr lang="tr-TR" sz="1600" dirty="0" err="1">
                <a:latin typeface="Garamond" panose="02020404030301010803" pitchFamily="18" charset="0"/>
              </a:rPr>
              <a:t>sarkoplazması</a:t>
            </a:r>
            <a:r>
              <a:rPr lang="tr-TR" sz="1600" dirty="0">
                <a:latin typeface="Garamond" panose="02020404030301010803" pitchFamily="18" charset="0"/>
              </a:rPr>
              <a:t> içinde uzanan ince </a:t>
            </a:r>
            <a:r>
              <a:rPr lang="tr-TR" sz="1600" dirty="0" err="1">
                <a:latin typeface="Garamond" panose="02020404030301010803" pitchFamily="18" charset="0"/>
              </a:rPr>
              <a:t>iplikçikler</a:t>
            </a:r>
            <a:r>
              <a:rPr lang="tr-TR" sz="1600" dirty="0">
                <a:latin typeface="Garamond" panose="02020404030301010803" pitchFamily="18" charset="0"/>
              </a:rPr>
              <a:t>. 1-3 mikron kalınlığında.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Discus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İntercalatus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Discus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İnterkalatus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İnterkalat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diskus</a:t>
            </a:r>
            <a:r>
              <a:rPr lang="tr-TR" sz="1600" dirty="0">
                <a:latin typeface="Garamond" panose="02020404030301010803" pitchFamily="18" charset="0"/>
              </a:rPr>
              <a:t>. Kalp kası hücreleri arasındaki bağlantı yerleridir.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C597FBD-2DA9-4548-83DB-3DA824D6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95601"/>
            <a:ext cx="4734289" cy="359727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709C95E-B29D-4D62-9839-5D194397C33F}"/>
              </a:ext>
            </a:extLst>
          </p:cNvPr>
          <p:cNvSpPr txBox="1"/>
          <p:nvPr/>
        </p:nvSpPr>
        <p:spPr>
          <a:xfrm>
            <a:off x="838200" y="6241143"/>
            <a:ext cx="4517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35-Miyofibril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8409CBC0-7C1E-4842-858B-C570545E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81721"/>
            <a:ext cx="4920343" cy="32594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A4DFD54F-00DA-4A81-A689-D2DF5146C2BA}"/>
              </a:ext>
            </a:extLst>
          </p:cNvPr>
          <p:cNvSpPr txBox="1"/>
          <p:nvPr/>
        </p:nvSpPr>
        <p:spPr>
          <a:xfrm>
            <a:off x="6619513" y="6242371"/>
            <a:ext cx="4194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36-Myosin ve </a:t>
            </a:r>
            <a:r>
              <a:rPr lang="tr-TR" sz="1200" dirty="0" err="1">
                <a:latin typeface="Garamond" panose="02020404030301010803" pitchFamily="18" charset="0"/>
              </a:rPr>
              <a:t>Sarcoplasma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15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FD3EE51-447C-4929-A797-569811E0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3AA5046-6E8C-4AF5-ADC2-F341B3BEE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Periarthritis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Periartrit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çevresindeki dokuların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Osteoarthritis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Osteoartirit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Eklemi oluşturan kemik yüzlerinde ve eklem kıkırdağında </a:t>
            </a:r>
            <a:r>
              <a:rPr lang="tr-TR" sz="1600" dirty="0" err="1">
                <a:latin typeface="Garamond" panose="02020404030301010803" pitchFamily="18" charset="0"/>
              </a:rPr>
              <a:t>dejenaratif</a:t>
            </a:r>
            <a:r>
              <a:rPr lang="tr-TR" sz="1600" dirty="0">
                <a:latin typeface="Garamond" panose="02020404030301010803" pitchFamily="18" charset="0"/>
              </a:rPr>
              <a:t> değişikliklerle belirgin eklemde ağrı, hareket azalması ve şekil bozukluğuna sebep olan eklem hastalığı.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Lordosis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Lordoz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Öne doğru kamburluk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Kyphosis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Kifoz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Arkaya doğru kamburluk.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F7BA1DA-EA08-4EC2-9AA9-CB115D00D8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946400"/>
            <a:ext cx="3443514" cy="31786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6266D91-52D6-4E55-A4A8-F9FD28AA8708}"/>
              </a:ext>
            </a:extLst>
          </p:cNvPr>
          <p:cNvSpPr txBox="1"/>
          <p:nvPr/>
        </p:nvSpPr>
        <p:spPr>
          <a:xfrm>
            <a:off x="838200" y="6184312"/>
            <a:ext cx="362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37-Periarthritis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EB7930DB-2701-4568-8781-F2E0F7A4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14" y="2946400"/>
            <a:ext cx="4777041" cy="317862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AF1C342A-DA45-4688-B121-D2AD504B3CA2}"/>
              </a:ext>
            </a:extLst>
          </p:cNvPr>
          <p:cNvSpPr txBox="1"/>
          <p:nvPr/>
        </p:nvSpPr>
        <p:spPr>
          <a:xfrm>
            <a:off x="4700788" y="6184312"/>
            <a:ext cx="4281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38-Lordoz ve </a:t>
            </a:r>
            <a:r>
              <a:rPr lang="tr-TR" sz="1200" dirty="0" err="1">
                <a:latin typeface="Garamond" panose="02020404030301010803" pitchFamily="18" charset="0"/>
              </a:rPr>
              <a:t>Kifoz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1A91314B-C317-4BB8-99B6-AEFE2C365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755" y="2946399"/>
            <a:ext cx="2828446" cy="317862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A836B21-F386-4F34-ABB6-F2104CC18DC2}"/>
              </a:ext>
            </a:extLst>
          </p:cNvPr>
          <p:cNvSpPr txBox="1"/>
          <p:nvPr/>
        </p:nvSpPr>
        <p:spPr>
          <a:xfrm>
            <a:off x="9058755" y="6184311"/>
            <a:ext cx="2554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39-Osteoarthritis</a:t>
            </a:r>
          </a:p>
        </p:txBody>
      </p:sp>
    </p:spTree>
    <p:extLst>
      <p:ext uri="{BB962C8B-B14F-4D97-AF65-F5344CB8AC3E}">
        <p14:creationId xmlns:p14="http://schemas.microsoft.com/office/powerpoint/2010/main" val="2215622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9C8E0BB-0E83-4754-A0D4-2EEE0463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5F1D71F-87C3-4DF3-A226-038088A3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Juvenile</a:t>
            </a:r>
            <a:r>
              <a:rPr lang="tr-TR" sz="1600" b="1" dirty="0">
                <a:latin typeface="Garamond" panose="02020404030301010803" pitchFamily="18" charset="0"/>
              </a:rPr>
              <a:t>  </a:t>
            </a:r>
            <a:r>
              <a:rPr lang="tr-TR" sz="1600" b="1" dirty="0" err="1">
                <a:latin typeface="Garamond" panose="02020404030301010803" pitchFamily="18" charset="0"/>
              </a:rPr>
              <a:t>Kyphosis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Juvenil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Kifoz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Genç ve </a:t>
            </a:r>
            <a:r>
              <a:rPr lang="tr-TR" sz="1600" dirty="0" err="1">
                <a:latin typeface="Garamond" panose="02020404030301010803" pitchFamily="18" charset="0"/>
              </a:rPr>
              <a:t>adolesan</a:t>
            </a:r>
            <a:r>
              <a:rPr lang="tr-TR" sz="1600" dirty="0">
                <a:latin typeface="Garamond" panose="02020404030301010803" pitchFamily="18" charset="0"/>
              </a:rPr>
              <a:t> yaşlarda görülen vücut duruş bozukluğu.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Scoliosis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Skolyoz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Omurganın yanlara doğru çarpıklığı.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Gout</a:t>
            </a:r>
            <a:r>
              <a:rPr lang="tr-TR" sz="1600" b="1" dirty="0">
                <a:latin typeface="Garamond" panose="02020404030301010803" pitchFamily="18" charset="0"/>
              </a:rPr>
              <a:t> - Gut : </a:t>
            </a:r>
            <a:r>
              <a:rPr lang="tr-TR" sz="1600" dirty="0">
                <a:latin typeface="Garamond" panose="02020404030301010803" pitchFamily="18" charset="0"/>
              </a:rPr>
              <a:t>Kanda ürik asit düzeyinin yükselmesi, sodyum </a:t>
            </a:r>
            <a:r>
              <a:rPr lang="tr-TR" sz="1600" dirty="0" err="1">
                <a:latin typeface="Garamond" panose="02020404030301010803" pitchFamily="18" charset="0"/>
              </a:rPr>
              <a:t>biurat</a:t>
            </a:r>
            <a:r>
              <a:rPr lang="tr-TR" sz="1600" dirty="0">
                <a:latin typeface="Garamond" panose="02020404030301010803" pitchFamily="18" charset="0"/>
              </a:rPr>
              <a:t> kristallerinin bağ dokularda ve özellikle küçük eklemlerin, en çok ayak başparmağının </a:t>
            </a:r>
            <a:r>
              <a:rPr lang="tr-TR" sz="1600" dirty="0" err="1">
                <a:latin typeface="Garamond" panose="02020404030301010803" pitchFamily="18" charset="0"/>
              </a:rPr>
              <a:t>metatarso-falangeal</a:t>
            </a:r>
            <a:r>
              <a:rPr lang="tr-TR" sz="1600" dirty="0">
                <a:latin typeface="Garamond" panose="02020404030301010803" pitchFamily="18" charset="0"/>
              </a:rPr>
              <a:t> eklem çevresinde birikmesi olgusu.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Osteoma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doku tümörü.</a:t>
            </a: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9220158-7228-425B-B7D3-5EA92327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91543"/>
            <a:ext cx="3535163" cy="29754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7838158F-3F94-4434-9CF9-EF9A64046FF3}"/>
              </a:ext>
            </a:extLst>
          </p:cNvPr>
          <p:cNvSpPr txBox="1"/>
          <p:nvPr/>
        </p:nvSpPr>
        <p:spPr>
          <a:xfrm>
            <a:off x="838200" y="6082714"/>
            <a:ext cx="3367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40-Gut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88B9CC8E-2799-4E0F-A07F-E383AB1D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38" y="3091543"/>
            <a:ext cx="3969203" cy="299117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7C732132-744B-4231-84E4-4ED2194F26F2}"/>
              </a:ext>
            </a:extLst>
          </p:cNvPr>
          <p:cNvSpPr txBox="1"/>
          <p:nvPr/>
        </p:nvSpPr>
        <p:spPr>
          <a:xfrm>
            <a:off x="6437538" y="6082714"/>
            <a:ext cx="3904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40-Juvienile </a:t>
            </a:r>
            <a:r>
              <a:rPr lang="tr-TR" sz="1200" dirty="0" err="1">
                <a:latin typeface="Garamond" panose="02020404030301010803" pitchFamily="18" charset="0"/>
              </a:rPr>
              <a:t>Kyphosis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11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95C7CC62-27F2-4562-968B-D8F63C98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14D44D3-6629-41C4-83B7-9AE37216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Chondroma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Kondroma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Kemiğin, kıkırdak hücrelerinden oluşan iyicil tümör.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Osteogenic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Sarcoma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Osteojenik</a:t>
            </a:r>
            <a:r>
              <a:rPr lang="tr-TR" sz="1600" b="1" dirty="0">
                <a:latin typeface="Garamond" panose="02020404030301010803" pitchFamily="18" charset="0"/>
              </a:rPr>
              <a:t> Sarkoma : </a:t>
            </a:r>
            <a:r>
              <a:rPr lang="tr-TR" sz="1600" dirty="0">
                <a:latin typeface="Garamond" panose="02020404030301010803" pitchFamily="18" charset="0"/>
              </a:rPr>
              <a:t>Kemik hücrelerinden köken alan kötücül kemik tümörü. En yaygın görülenidir.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Congentinal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Torticollis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Konjential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Tortikolis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Sternokleidomastoid</a:t>
            </a:r>
            <a:r>
              <a:rPr lang="tr-TR" sz="1600" dirty="0">
                <a:latin typeface="Garamond" panose="02020404030301010803" pitchFamily="18" charset="0"/>
              </a:rPr>
              <a:t> kasında doğum travmasına başlı olarak </a:t>
            </a:r>
            <a:r>
              <a:rPr lang="tr-TR" sz="1600" dirty="0" err="1">
                <a:latin typeface="Garamond" panose="02020404030301010803" pitchFamily="18" charset="0"/>
              </a:rPr>
              <a:t>hematom</a:t>
            </a:r>
            <a:r>
              <a:rPr lang="tr-TR" sz="1600" dirty="0">
                <a:latin typeface="Garamond" panose="02020404030301010803" pitchFamily="18" charset="0"/>
              </a:rPr>
              <a:t> sonra da </a:t>
            </a:r>
            <a:r>
              <a:rPr lang="tr-TR" sz="1600" dirty="0" err="1">
                <a:latin typeface="Garamond" panose="02020404030301010803" pitchFamily="18" charset="0"/>
              </a:rPr>
              <a:t>fibrozis</a:t>
            </a:r>
            <a:r>
              <a:rPr lang="tr-TR" sz="1600" dirty="0">
                <a:latin typeface="Garamond" panose="02020404030301010803" pitchFamily="18" charset="0"/>
              </a:rPr>
              <a:t> oluşumunun sorumlu olduğu olgu. 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Büyüme evresinde kas kısa kalır, baş bir tarafa doğru yatar ve yüzde asimetri ortaya çıkar.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Doğuştan (</a:t>
            </a:r>
            <a:r>
              <a:rPr lang="tr-TR" sz="1600" b="1" dirty="0" err="1">
                <a:latin typeface="Garamond" panose="02020404030301010803" pitchFamily="18" charset="0"/>
              </a:rPr>
              <a:t>Konjentinal</a:t>
            </a:r>
            <a:r>
              <a:rPr lang="tr-TR" sz="1600" b="1" dirty="0">
                <a:latin typeface="Garamond" panose="02020404030301010803" pitchFamily="18" charset="0"/>
              </a:rPr>
              <a:t>) Kalça Çıkığı :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başının </a:t>
            </a:r>
            <a:r>
              <a:rPr lang="tr-TR" sz="1600" dirty="0" err="1">
                <a:latin typeface="Garamond" panose="02020404030301010803" pitchFamily="18" charset="0"/>
              </a:rPr>
              <a:t>asetabulum</a:t>
            </a:r>
            <a:r>
              <a:rPr lang="tr-TR" sz="1600" dirty="0">
                <a:latin typeface="Garamond" panose="02020404030301010803" pitchFamily="18" charset="0"/>
              </a:rPr>
              <a:t> dışına doğumsal olarak çıkmış olması olgusu.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82F4CF1-150F-4288-B6C2-871659115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3670360" cy="249849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8E83FB4D-E7E7-41F0-B20B-7B9D8D02C4B9}"/>
              </a:ext>
            </a:extLst>
          </p:cNvPr>
          <p:cNvSpPr txBox="1"/>
          <p:nvPr/>
        </p:nvSpPr>
        <p:spPr>
          <a:xfrm>
            <a:off x="838200" y="5986529"/>
            <a:ext cx="361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42-Osteogenic </a:t>
            </a:r>
            <a:r>
              <a:rPr lang="tr-TR" sz="1200" dirty="0" err="1">
                <a:latin typeface="Garamond" panose="02020404030301010803" pitchFamily="18" charset="0"/>
              </a:rPr>
              <a:t>Sarcoma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4BDE3196-EE44-41C2-BB30-EC0B2583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832" y="3429000"/>
            <a:ext cx="4326987" cy="2603727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EAA7AF9F-F4AB-435E-AD50-A6B3BF6ECA2C}"/>
              </a:ext>
            </a:extLst>
          </p:cNvPr>
          <p:cNvSpPr txBox="1"/>
          <p:nvPr/>
        </p:nvSpPr>
        <p:spPr>
          <a:xfrm>
            <a:off x="6512832" y="6032727"/>
            <a:ext cx="4180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43-Congentinal </a:t>
            </a:r>
            <a:r>
              <a:rPr lang="tr-TR" sz="1200" dirty="0" err="1">
                <a:latin typeface="Garamond" panose="02020404030301010803" pitchFamily="18" charset="0"/>
              </a:rPr>
              <a:t>Torticollis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8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49814EE-2279-4244-8669-2A8A4246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Semptom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BC2E377-AE54-455A-B94E-886D1111D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>
                <a:latin typeface="Garamond" panose="02020404030301010803" pitchFamily="18" charset="0"/>
              </a:rPr>
              <a:t>Kas </a:t>
            </a:r>
            <a:r>
              <a:rPr lang="tr-TR" sz="1600" b="1" dirty="0" err="1">
                <a:latin typeface="Garamond" panose="02020404030301010803" pitchFamily="18" charset="0"/>
              </a:rPr>
              <a:t>atrofisi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Kas kitlesinin küçülmesi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Crepitation</a:t>
            </a:r>
            <a:r>
              <a:rPr lang="tr-TR" sz="1600" dirty="0">
                <a:latin typeface="Garamond" panose="02020404030301010803" pitchFamily="18" charset="0"/>
              </a:rPr>
              <a:t> – </a:t>
            </a:r>
            <a:r>
              <a:rPr lang="tr-TR" sz="1600" dirty="0" err="1">
                <a:latin typeface="Garamond" panose="02020404030301010803" pitchFamily="18" charset="0"/>
              </a:rPr>
              <a:t>Krepitasyon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Kırık kemiğin uçlarının birbirine sürtünmesinden çıkan ses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Fracture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Fraktür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Kırık. Bir kemiğin kırılarak bütünlüğünün bozulması olgusu.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Retracture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Retraktür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Eski bir kırıktan sonra kaynayan kemiğin yeniden kırılması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Dislocation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Dislokasyon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Çıkık. Ekleme katılan kemiklerdeki eklem yüzeylerinin konumlarının değişmesi.</a:t>
            </a:r>
          </a:p>
          <a:p>
            <a:endParaRPr lang="tr-TR" sz="16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F62C1F3E-4691-4419-81D0-8964B3628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3201194"/>
            <a:ext cx="4178300" cy="2403475"/>
          </a:xfrm>
          <a:prstGeom prst="rect">
            <a:avLst/>
          </a:prstGeom>
        </p:spPr>
      </p:pic>
      <p:pic>
        <p:nvPicPr>
          <p:cNvPr id="5" name="Picture 2" descr="Ã§Ä±kÄ±k ile ilgili gÃ¶rsel sonucu">
            <a:extLst>
              <a:ext uri="{FF2B5EF4-FFF2-40B4-BE49-F238E27FC236}">
                <a16:creationId xmlns:a16="http://schemas.microsoft.com/office/drawing/2014/main" xmlns="" id="{081E2ACF-ECF4-4CA5-B3D7-9C9FF965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2" y="3201194"/>
            <a:ext cx="5133975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CDBA8F5-9482-4A3C-8125-9D3874C4FF54}"/>
              </a:ext>
            </a:extLst>
          </p:cNvPr>
          <p:cNvSpPr txBox="1"/>
          <p:nvPr/>
        </p:nvSpPr>
        <p:spPr>
          <a:xfrm>
            <a:off x="1054100" y="5791201"/>
            <a:ext cx="4178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2-Fraktür ve çeşitleri.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2D442F6-B36C-4955-A998-CF02D88F9DB4}"/>
              </a:ext>
            </a:extLst>
          </p:cNvPr>
          <p:cNvSpPr txBox="1"/>
          <p:nvPr/>
        </p:nvSpPr>
        <p:spPr>
          <a:xfrm>
            <a:off x="6096000" y="5791200"/>
            <a:ext cx="4178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3-Dislokasyon/Çıkık.</a:t>
            </a:r>
          </a:p>
        </p:txBody>
      </p:sp>
    </p:spTree>
    <p:extLst>
      <p:ext uri="{BB962C8B-B14F-4D97-AF65-F5344CB8AC3E}">
        <p14:creationId xmlns:p14="http://schemas.microsoft.com/office/powerpoint/2010/main" val="338220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94EF864-301F-48BF-966E-0C85612B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56F920F-6EAC-41CA-A85E-57AD7280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Cervial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Strain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Servikal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Strain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Boyunda zorlanma sonucu oluşan incinme. 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Osteosclerosis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Osteosklerozis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Yerel kemik kalınlaşması.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Osteoporosis</a:t>
            </a:r>
            <a:r>
              <a:rPr lang="tr-TR" sz="1600" b="1" dirty="0">
                <a:latin typeface="Garamond" panose="02020404030301010803" pitchFamily="18" charset="0"/>
              </a:rPr>
              <a:t> - Osteoporoz :</a:t>
            </a:r>
            <a:r>
              <a:rPr lang="tr-TR" sz="1600" dirty="0">
                <a:latin typeface="Garamond" panose="02020404030301010803" pitchFamily="18" charset="0"/>
              </a:rPr>
              <a:t> Kemik dokusunda </a:t>
            </a:r>
            <a:r>
              <a:rPr lang="tr-TR" sz="1600" dirty="0" err="1">
                <a:latin typeface="Garamond" panose="02020404030301010803" pitchFamily="18" charset="0"/>
              </a:rPr>
              <a:t>atrofi</a:t>
            </a:r>
            <a:r>
              <a:rPr lang="tr-TR" sz="1600" dirty="0">
                <a:latin typeface="Garamond" panose="02020404030301010803" pitchFamily="18" charset="0"/>
              </a:rPr>
              <a:t> gelişmesi ile belirgin durum.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Planus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Doğumsal kökenli düz tabanlık.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Valgus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Dışa bükük ayak.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CEA4E34-50A0-4457-AA6C-204ADA26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4731"/>
            <a:ext cx="4038600" cy="265664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BD75D9C2-72B6-4CBC-A1D7-205CEC990CE2}"/>
              </a:ext>
            </a:extLst>
          </p:cNvPr>
          <p:cNvSpPr txBox="1"/>
          <p:nvPr/>
        </p:nvSpPr>
        <p:spPr>
          <a:xfrm>
            <a:off x="838200" y="5884929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44-Osteosclerosis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629BEC6A-1F8E-4BEA-BAF5-EA59E8EE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87" y="3184373"/>
            <a:ext cx="4642871" cy="2667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CCDE92AE-5887-4C6B-A346-6F050106121E}"/>
              </a:ext>
            </a:extLst>
          </p:cNvPr>
          <p:cNvSpPr txBox="1"/>
          <p:nvPr/>
        </p:nvSpPr>
        <p:spPr>
          <a:xfrm>
            <a:off x="6286387" y="5851373"/>
            <a:ext cx="467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45-Pes </a:t>
            </a:r>
            <a:r>
              <a:rPr lang="tr-TR" sz="1200" dirty="0" err="1">
                <a:latin typeface="Garamond" panose="02020404030301010803" pitchFamily="18" charset="0"/>
              </a:rPr>
              <a:t>Planus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77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E3D04AD-1349-48E5-AB86-9E73435E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Eklemler ile ilgi önemli terimler SOR.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01C7444-3221-419C-AF5C-EBF67CF73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Hallux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Valgus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Bunion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Halluks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Valgus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Bunyon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Ayak baş parmağının diğer parmaklara yanaşmak üzere dışarıya bükük oluşu. Dışa çarpık ayak baş parmağı.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Claudication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Klodikasyon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Topallık, topallama.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Achondroplasia</a:t>
            </a:r>
            <a:r>
              <a:rPr lang="tr-TR" sz="1600" b="1" dirty="0">
                <a:latin typeface="Garamond" panose="02020404030301010803" pitchFamily="18" charset="0"/>
              </a:rPr>
              <a:t> - </a:t>
            </a:r>
            <a:r>
              <a:rPr lang="tr-TR" sz="1600" b="1" dirty="0" err="1">
                <a:latin typeface="Garamond" panose="02020404030301010803" pitchFamily="18" charset="0"/>
              </a:rPr>
              <a:t>Akondroplazi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Ekstremitelerin</a:t>
            </a:r>
            <a:r>
              <a:rPr lang="tr-TR" sz="1600" dirty="0">
                <a:latin typeface="Garamond" panose="02020404030301010803" pitchFamily="18" charset="0"/>
              </a:rPr>
              <a:t> kısalığı sonucu cücelik.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Claudication</a:t>
            </a:r>
            <a:r>
              <a:rPr lang="tr-TR" sz="1600" b="1" dirty="0">
                <a:latin typeface="Garamond" panose="02020404030301010803" pitchFamily="18" charset="0"/>
              </a:rPr>
              <a:t> (L) (</a:t>
            </a:r>
            <a:r>
              <a:rPr lang="tr-TR" sz="1600" b="1" dirty="0" err="1">
                <a:latin typeface="Garamond" panose="02020404030301010803" pitchFamily="18" charset="0"/>
              </a:rPr>
              <a:t>Klodikasyon</a:t>
            </a:r>
            <a:r>
              <a:rPr lang="tr-TR" sz="1600" b="1" dirty="0">
                <a:latin typeface="Garamond" panose="02020404030301010803" pitchFamily="18" charset="0"/>
              </a:rPr>
              <a:t>): </a:t>
            </a:r>
            <a:r>
              <a:rPr lang="tr-TR" sz="1600" dirty="0">
                <a:latin typeface="Garamond" panose="02020404030301010803" pitchFamily="18" charset="0"/>
              </a:rPr>
              <a:t>Topallık, topallama.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E740BC8-7849-49C3-A014-9BDF20EAC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429000"/>
            <a:ext cx="4180113" cy="25944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D3BCC25-1ED6-40D9-A307-AB992FC9B155}"/>
              </a:ext>
            </a:extLst>
          </p:cNvPr>
          <p:cNvSpPr txBox="1"/>
          <p:nvPr/>
        </p:nvSpPr>
        <p:spPr>
          <a:xfrm>
            <a:off x="838200" y="6095999"/>
            <a:ext cx="2801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46-Hallux </a:t>
            </a:r>
            <a:r>
              <a:rPr lang="tr-TR" sz="1200" dirty="0" err="1">
                <a:latin typeface="Garamond" panose="02020404030301010803" pitchFamily="18" charset="0"/>
              </a:rPr>
              <a:t>Valgus</a:t>
            </a:r>
            <a:r>
              <a:rPr lang="tr-TR" sz="1200" dirty="0">
                <a:latin typeface="Garamond" panose="02020404030301010803" pitchFamily="18" charset="0"/>
              </a:rPr>
              <a:t> </a:t>
            </a:r>
            <a:r>
              <a:rPr lang="tr-TR" sz="1200" dirty="0" err="1">
                <a:latin typeface="Garamond" panose="02020404030301010803" pitchFamily="18" charset="0"/>
              </a:rPr>
              <a:t>Bunion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67BC39E7-4BF4-433C-87D6-A30DE647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94744"/>
            <a:ext cx="4180114" cy="272868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B0F91CB7-CA88-48BC-B378-C21D1C031B90}"/>
              </a:ext>
            </a:extLst>
          </p:cNvPr>
          <p:cNvSpPr txBox="1"/>
          <p:nvPr/>
        </p:nvSpPr>
        <p:spPr>
          <a:xfrm>
            <a:off x="6096000" y="6095998"/>
            <a:ext cx="3222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47-Achondroplasia</a:t>
            </a:r>
          </a:p>
        </p:txBody>
      </p:sp>
    </p:spTree>
    <p:extLst>
      <p:ext uri="{BB962C8B-B14F-4D97-AF65-F5344CB8AC3E}">
        <p14:creationId xmlns:p14="http://schemas.microsoft.com/office/powerpoint/2010/main" val="2670934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B95EFC7-0132-4ADE-B8D0-6D52402A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B96034E-13B5-4AA4-A371-77B7AED7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Ankylosis</a:t>
            </a:r>
            <a:r>
              <a:rPr lang="tr-TR" sz="1600" b="1" dirty="0">
                <a:latin typeface="Garamond" panose="02020404030301010803" pitchFamily="18" charset="0"/>
              </a:rPr>
              <a:t>-Ankiloz:</a:t>
            </a:r>
            <a:r>
              <a:rPr lang="tr-TR" sz="1600" dirty="0">
                <a:latin typeface="Garamond" panose="02020404030301010803" pitchFamily="18" charset="0"/>
              </a:rPr>
              <a:t> Eklemin bükülmemesi.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Arthtritis-Artrit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Eklemin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Artropathy-Arthropati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Eklemin herhangi bir hastalığı.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Bunion-Bünyon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Ayak başparmağındaki bursun iltihabı ve şişmesi.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Bursitis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Bursun iltihabı.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7C16F54E-5F53-4393-99A3-D4BFF9BA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0094"/>
            <a:ext cx="4909457" cy="247207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49A67627-27E4-48C2-B785-88B33FB2FB6B}"/>
              </a:ext>
            </a:extLst>
          </p:cNvPr>
          <p:cNvSpPr txBox="1"/>
          <p:nvPr/>
        </p:nvSpPr>
        <p:spPr>
          <a:xfrm>
            <a:off x="838200" y="5826871"/>
            <a:ext cx="5399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48-Ankiloz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0073B94B-4231-493D-B9C2-5F17BEFE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80" y="3290094"/>
            <a:ext cx="3638097" cy="247714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10467E7B-3C86-45EF-8928-21C0C4C1069B}"/>
              </a:ext>
            </a:extLst>
          </p:cNvPr>
          <p:cNvSpPr txBox="1"/>
          <p:nvPr/>
        </p:nvSpPr>
        <p:spPr>
          <a:xfrm>
            <a:off x="6731680" y="5762171"/>
            <a:ext cx="3526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49-Bunion</a:t>
            </a:r>
          </a:p>
        </p:txBody>
      </p:sp>
    </p:spTree>
    <p:extLst>
      <p:ext uri="{BB962C8B-B14F-4D97-AF65-F5344CB8AC3E}">
        <p14:creationId xmlns:p14="http://schemas.microsoft.com/office/powerpoint/2010/main" val="2060349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7F541E5-7F33-47EB-97D4-A7B8607F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90497D1-909C-482F-8FF8-FD283F699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Carpoptosis-Karpootoz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El bileğinin düşmesi, önkoldaki </a:t>
            </a:r>
            <a:r>
              <a:rPr lang="tr-TR" sz="1600" dirty="0" err="1">
                <a:latin typeface="Garamond" panose="02020404030301010803" pitchFamily="18" charset="0"/>
              </a:rPr>
              <a:t>ekstansörlerinfelci</a:t>
            </a:r>
            <a:r>
              <a:rPr lang="tr-TR" sz="1600" dirty="0">
                <a:latin typeface="Garamond" panose="02020404030301010803" pitchFamily="18" charset="0"/>
              </a:rPr>
              <a:t> sebebiyle </a:t>
            </a:r>
            <a:r>
              <a:rPr lang="tr-TR" sz="1600" dirty="0" err="1">
                <a:latin typeface="Garamond" panose="02020404030301010803" pitchFamily="18" charset="0"/>
              </a:rPr>
              <a:t>fleksiyon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deformitesi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Cervical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Costae-Servikal</a:t>
            </a:r>
            <a:r>
              <a:rPr lang="tr-TR" sz="1600" b="1" dirty="0">
                <a:latin typeface="Garamond" panose="02020404030301010803" pitchFamily="18" charset="0"/>
              </a:rPr>
              <a:t> Kosta: </a:t>
            </a:r>
            <a:r>
              <a:rPr lang="tr-TR" sz="1600" dirty="0" err="1">
                <a:latin typeface="Garamond" panose="02020404030301010803" pitchFamily="18" charset="0"/>
              </a:rPr>
              <a:t>Servikal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vertebraya</a:t>
            </a:r>
            <a:r>
              <a:rPr lang="tr-TR" sz="1600" dirty="0">
                <a:latin typeface="Garamond" panose="02020404030301010803" pitchFamily="18" charset="0"/>
              </a:rPr>
              <a:t> tutunan fazla kaburga kemiği.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Chondritis-Kondrit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Kıkırdak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Chondroma-Kondrom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Kıkırdak dokusundan oluşan selim ur.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Chondrosarcomo-Kondrosarkom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Kıkırdak dokusundan oluşan habis ur.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21A6848-A87D-4631-AF4C-88CAB8EC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2995386"/>
            <a:ext cx="3080657" cy="30806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184888A-0B6A-47D3-969D-4570C639B13D}"/>
              </a:ext>
            </a:extLst>
          </p:cNvPr>
          <p:cNvSpPr txBox="1"/>
          <p:nvPr/>
        </p:nvSpPr>
        <p:spPr>
          <a:xfrm>
            <a:off x="1055914" y="6110514"/>
            <a:ext cx="360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50-Chondorosarcomo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FD85097-B43D-4637-8669-55051C10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5386"/>
            <a:ext cx="4881784" cy="300717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C9A3C0A9-CC86-4330-B925-00DD7CA3367C}"/>
              </a:ext>
            </a:extLst>
          </p:cNvPr>
          <p:cNvSpPr txBox="1"/>
          <p:nvPr/>
        </p:nvSpPr>
        <p:spPr>
          <a:xfrm>
            <a:off x="6096000" y="6110513"/>
            <a:ext cx="4412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51-Carpoptosis</a:t>
            </a:r>
          </a:p>
        </p:txBody>
      </p:sp>
    </p:spTree>
    <p:extLst>
      <p:ext uri="{BB962C8B-B14F-4D97-AF65-F5344CB8AC3E}">
        <p14:creationId xmlns:p14="http://schemas.microsoft.com/office/powerpoint/2010/main" val="274351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86B98F9-774C-4AE8-B484-577372D3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40FBA6C-CCFF-4305-802C-4BAF9B343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Claudication-Klodikasyon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Topallık.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Contracture-Kontraktür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Felç veya spazm dolayısıyla kasın kasılıp kalması.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Coxa</a:t>
            </a:r>
            <a:r>
              <a:rPr lang="tr-TR" sz="1600" b="1" dirty="0">
                <a:latin typeface="Garamond" panose="02020404030301010803" pitchFamily="18" charset="0"/>
              </a:rPr>
              <a:t>-Koksa: </a:t>
            </a:r>
            <a:r>
              <a:rPr lang="tr-TR" sz="1600" dirty="0">
                <a:latin typeface="Garamond" panose="02020404030301010803" pitchFamily="18" charset="0"/>
              </a:rPr>
              <a:t>Kalça.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A. </a:t>
            </a:r>
            <a:r>
              <a:rPr lang="tr-TR" sz="1600" b="1" dirty="0" err="1">
                <a:latin typeface="Garamond" panose="02020404030301010803" pitchFamily="18" charset="0"/>
              </a:rPr>
              <a:t>Coxa</a:t>
            </a:r>
            <a:r>
              <a:rPr lang="tr-TR" sz="1600" b="1" dirty="0">
                <a:latin typeface="Garamond" panose="02020404030301010803" pitchFamily="18" charset="0"/>
              </a:rPr>
              <a:t> Plana-Koksa Plana: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başının düzleşmesi.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B. </a:t>
            </a:r>
            <a:r>
              <a:rPr lang="tr-TR" sz="1600" b="1" dirty="0" err="1">
                <a:latin typeface="Garamond" panose="02020404030301010803" pitchFamily="18" charset="0"/>
              </a:rPr>
              <a:t>Coxa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Valga</a:t>
            </a:r>
            <a:r>
              <a:rPr lang="tr-TR" sz="1600" b="1" dirty="0">
                <a:latin typeface="Garamond" panose="02020404030301010803" pitchFamily="18" charset="0"/>
              </a:rPr>
              <a:t>-Koksa </a:t>
            </a:r>
            <a:r>
              <a:rPr lang="tr-TR" sz="1600" b="1" dirty="0" err="1">
                <a:latin typeface="Garamond" panose="02020404030301010803" pitchFamily="18" charset="0"/>
              </a:rPr>
              <a:t>Valga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gövdesi ve boyun arasındaki açının küçülmesi.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F59A751-2ADD-4F9F-825C-908F7E8D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3177997" cy="217566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47402924-8FAD-40F0-955E-B7B5040C7DDA}"/>
              </a:ext>
            </a:extLst>
          </p:cNvPr>
          <p:cNvSpPr txBox="1"/>
          <p:nvPr/>
        </p:nvSpPr>
        <p:spPr>
          <a:xfrm>
            <a:off x="852083" y="5718629"/>
            <a:ext cx="316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52-Contracture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EE76B641-43D0-48EF-B98E-0D889B72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44" y="3214393"/>
            <a:ext cx="4978400" cy="263821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D8722262-9011-443C-8877-61D497294472}"/>
              </a:ext>
            </a:extLst>
          </p:cNvPr>
          <p:cNvSpPr txBox="1"/>
          <p:nvPr/>
        </p:nvSpPr>
        <p:spPr>
          <a:xfrm>
            <a:off x="5529944" y="5857128"/>
            <a:ext cx="3643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53-Coxa </a:t>
            </a:r>
            <a:r>
              <a:rPr lang="tr-TR" sz="1200" dirty="0" err="1">
                <a:latin typeface="Garamond" panose="02020404030301010803" pitchFamily="18" charset="0"/>
              </a:rPr>
              <a:t>Valga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14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929B6B0-9563-4702-97E5-4CC2FE22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0E9B95A-6F72-4D5D-81C3-F8D012F67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Deformity-Deformite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Şekil bozukluğu.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Dislocation-Dislokasyon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Çıkık.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Disuse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Atrophy-Disyuz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Atrofi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Adelenin</a:t>
            </a:r>
            <a:r>
              <a:rPr lang="tr-TR" sz="1600" dirty="0">
                <a:latin typeface="Garamond" panose="02020404030301010803" pitchFamily="18" charset="0"/>
              </a:rPr>
              <a:t> egzersiz yapmama veya az kullanılma </a:t>
            </a:r>
            <a:r>
              <a:rPr lang="tr-TR" sz="1600" dirty="0" err="1">
                <a:latin typeface="Garamond" panose="02020404030301010803" pitchFamily="18" charset="0"/>
              </a:rPr>
              <a:t>sebeiyle</a:t>
            </a:r>
            <a:r>
              <a:rPr lang="tr-TR" sz="1600" dirty="0">
                <a:latin typeface="Garamond" panose="02020404030301010803" pitchFamily="18" charset="0"/>
              </a:rPr>
              <a:t> zayıflaması.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Epiphysiolysis-Epifizyoliz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Epifizin</a:t>
            </a:r>
            <a:r>
              <a:rPr lang="tr-TR" sz="1600" dirty="0">
                <a:latin typeface="Garamond" panose="02020404030301010803" pitchFamily="18" charset="0"/>
              </a:rPr>
              <a:t> kemikten ayrılması.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Epiphysitis-Epifizit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Epifizin</a:t>
            </a:r>
            <a:r>
              <a:rPr lang="tr-TR" sz="1600" dirty="0">
                <a:latin typeface="Garamond" panose="02020404030301010803" pitchFamily="18" charset="0"/>
              </a:rPr>
              <a:t> iltihabı.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1BBA91C-D0EF-44F2-9426-D09695FB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61393"/>
            <a:ext cx="3530600" cy="28575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14D786F-6D15-42E1-B10C-2D45974D54EF}"/>
              </a:ext>
            </a:extLst>
          </p:cNvPr>
          <p:cNvSpPr txBox="1"/>
          <p:nvPr/>
        </p:nvSpPr>
        <p:spPr>
          <a:xfrm>
            <a:off x="838200" y="6140771"/>
            <a:ext cx="317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54-Facial </a:t>
            </a:r>
            <a:r>
              <a:rPr lang="tr-TR" sz="1200" dirty="0" err="1">
                <a:latin typeface="Garamond" panose="02020404030301010803" pitchFamily="18" charset="0"/>
              </a:rPr>
              <a:t>Deformity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69EA2146-CEC7-49D5-9757-60467B6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61393"/>
            <a:ext cx="4278086" cy="28575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2B5F0D83-6FC3-41DC-B812-8CF5C24254B5}"/>
              </a:ext>
            </a:extLst>
          </p:cNvPr>
          <p:cNvSpPr txBox="1"/>
          <p:nvPr/>
        </p:nvSpPr>
        <p:spPr>
          <a:xfrm>
            <a:off x="6096000" y="6018893"/>
            <a:ext cx="420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55-Dislocation</a:t>
            </a:r>
          </a:p>
        </p:txBody>
      </p:sp>
    </p:spTree>
    <p:extLst>
      <p:ext uri="{BB962C8B-B14F-4D97-AF65-F5344CB8AC3E}">
        <p14:creationId xmlns:p14="http://schemas.microsoft.com/office/powerpoint/2010/main" val="755426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C486F60-2880-4A89-94B4-85E4C894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41C1B9B-C84B-4189-A2BF-A7170C717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Epulis-Epulis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Diş etinde oluşan </a:t>
            </a:r>
            <a:r>
              <a:rPr lang="tr-TR" sz="1600" dirty="0" err="1">
                <a:latin typeface="Garamond" panose="02020404030301010803" pitchFamily="18" charset="0"/>
              </a:rPr>
              <a:t>fibröz</a:t>
            </a:r>
            <a:r>
              <a:rPr lang="tr-TR" sz="1600" dirty="0">
                <a:latin typeface="Garamond" panose="02020404030301010803" pitchFamily="18" charset="0"/>
              </a:rPr>
              <a:t> tümör.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Ewing's</a:t>
            </a:r>
            <a:r>
              <a:rPr lang="tr-TR" sz="1600" b="1" dirty="0">
                <a:latin typeface="Garamond" panose="02020404030301010803" pitchFamily="18" charset="0"/>
              </a:rPr>
              <a:t> Sarkoma-</a:t>
            </a:r>
            <a:r>
              <a:rPr lang="tr-TR" sz="1600" b="1" dirty="0" err="1">
                <a:latin typeface="Garamond" panose="02020404030301010803" pitchFamily="18" charset="0"/>
              </a:rPr>
              <a:t>Ewing</a:t>
            </a:r>
            <a:r>
              <a:rPr lang="tr-TR" sz="1600" b="1" dirty="0">
                <a:latin typeface="Garamond" panose="02020404030301010803" pitchFamily="18" charset="0"/>
              </a:rPr>
              <a:t> Sarkoma: </a:t>
            </a:r>
            <a:r>
              <a:rPr lang="tr-TR" sz="1600" dirty="0">
                <a:latin typeface="Garamond" panose="02020404030301010803" pitchFamily="18" charset="0"/>
              </a:rPr>
              <a:t>Uzun kemiklerin gövdesinde oluşan habis ur.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Exostosis-Ekzostoz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Kemik tümörü, </a:t>
            </a:r>
            <a:r>
              <a:rPr lang="tr-TR" sz="1600" dirty="0" err="1">
                <a:latin typeface="Garamond" panose="02020404030301010803" pitchFamily="18" charset="0"/>
              </a:rPr>
              <a:t>osteom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Fascilitis</a:t>
            </a:r>
            <a:r>
              <a:rPr lang="tr-TR" sz="1600" b="1" dirty="0">
                <a:latin typeface="Garamond" panose="02020404030301010803" pitchFamily="18" charset="0"/>
              </a:rPr>
              <a:t>-Fasit: </a:t>
            </a:r>
            <a:r>
              <a:rPr lang="tr-TR" sz="1600" dirty="0" err="1">
                <a:latin typeface="Garamond" panose="02020404030301010803" pitchFamily="18" charset="0"/>
              </a:rPr>
              <a:t>Fasya</a:t>
            </a:r>
            <a:r>
              <a:rPr lang="tr-TR" sz="1600" dirty="0">
                <a:latin typeface="Garamond" panose="02020404030301010803" pitchFamily="18" charset="0"/>
              </a:rPr>
              <a:t>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Fibrositis-Fibrozit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Fibröz</a:t>
            </a:r>
            <a:r>
              <a:rPr lang="tr-TR" sz="1600" dirty="0">
                <a:latin typeface="Garamond" panose="02020404030301010803" pitchFamily="18" charset="0"/>
              </a:rPr>
              <a:t> (lif) dokunun iltihabı, </a:t>
            </a:r>
            <a:r>
              <a:rPr lang="tr-TR" sz="1600" dirty="0" err="1">
                <a:latin typeface="Garamond" panose="02020404030301010803" pitchFamily="18" charset="0"/>
              </a:rPr>
              <a:t>müsküler</a:t>
            </a:r>
            <a:r>
              <a:rPr lang="tr-TR" sz="1600" dirty="0">
                <a:latin typeface="Garamond" panose="02020404030301010803" pitchFamily="18" charset="0"/>
              </a:rPr>
              <a:t> romatizma.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082FFC3-3406-432A-9ABB-D6DA4D1814DC}"/>
              </a:ext>
            </a:extLst>
          </p:cNvPr>
          <p:cNvSpPr txBox="1"/>
          <p:nvPr/>
        </p:nvSpPr>
        <p:spPr>
          <a:xfrm>
            <a:off x="838200" y="6073614"/>
            <a:ext cx="4270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56-Fibrositis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6BB81F7A-64E1-4E80-AEC1-E1F26E0F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38" y="3289137"/>
            <a:ext cx="3840844" cy="277394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4482DD04-5F94-4E48-9EC3-F5B505E6A829}"/>
              </a:ext>
            </a:extLst>
          </p:cNvPr>
          <p:cNvSpPr txBox="1"/>
          <p:nvPr/>
        </p:nvSpPr>
        <p:spPr>
          <a:xfrm>
            <a:off x="6776338" y="6073614"/>
            <a:ext cx="4020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57-Epulis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6DE3F16C-75B3-43FE-B1B0-2A932031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89138"/>
            <a:ext cx="4577464" cy="27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51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58ACA63-354E-430A-B41B-46C434F3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AF28F53-9150-47D3-AACA-351033F2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Fracture-Fraktür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Kırık.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Giant</a:t>
            </a:r>
            <a:r>
              <a:rPr lang="tr-TR" sz="1600" b="1" dirty="0">
                <a:latin typeface="Garamond" panose="02020404030301010803" pitchFamily="18" charset="0"/>
              </a:rPr>
              <a:t> Cell </a:t>
            </a:r>
            <a:r>
              <a:rPr lang="tr-TR" sz="1600" b="1" dirty="0" err="1">
                <a:latin typeface="Garamond" panose="02020404030301010803" pitchFamily="18" charset="0"/>
              </a:rPr>
              <a:t>Tumor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Dev hücreli tümör.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Graphospasm-Grafospazm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Yazı yazmayı önleyen </a:t>
            </a:r>
            <a:r>
              <a:rPr lang="tr-TR" sz="1600" dirty="0" err="1">
                <a:latin typeface="Garamond" panose="02020404030301010803" pitchFamily="18" charset="0"/>
              </a:rPr>
              <a:t>adele</a:t>
            </a:r>
            <a:r>
              <a:rPr lang="tr-TR" sz="1600" dirty="0">
                <a:latin typeface="Garamond" panose="02020404030301010803" pitchFamily="18" charset="0"/>
              </a:rPr>
              <a:t> spazmı.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Hemarthrosis-Hemartroz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Eklem boşluğunda kan bulunması.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Herniation</a:t>
            </a:r>
            <a:r>
              <a:rPr lang="tr-TR" sz="1600" b="1" dirty="0">
                <a:latin typeface="Garamond" panose="02020404030301010803" pitchFamily="18" charset="0"/>
              </a:rPr>
              <a:t> of </a:t>
            </a:r>
            <a:r>
              <a:rPr lang="tr-TR" sz="1600" b="1" dirty="0" err="1">
                <a:latin typeface="Garamond" panose="02020404030301010803" pitchFamily="18" charset="0"/>
              </a:rPr>
              <a:t>Nucleus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Pulposus</a:t>
            </a:r>
            <a:r>
              <a:rPr lang="tr-TR" sz="1600" b="1" dirty="0">
                <a:latin typeface="Garamond" panose="02020404030301010803" pitchFamily="18" charset="0"/>
              </a:rPr>
              <a:t>-Bel Fıtığı: </a:t>
            </a:r>
            <a:r>
              <a:rPr lang="tr-TR" sz="1600" dirty="0" err="1">
                <a:latin typeface="Garamond" panose="02020404030301010803" pitchFamily="18" charset="0"/>
              </a:rPr>
              <a:t>Vertebralar</a:t>
            </a:r>
            <a:r>
              <a:rPr lang="tr-TR" sz="1600" dirty="0">
                <a:latin typeface="Garamond" panose="02020404030301010803" pitchFamily="18" charset="0"/>
              </a:rPr>
              <a:t> arasındaki diskin kayması.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2A24E9F-8AA2-48BE-90DE-B8DFC4DF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0" y="3237298"/>
            <a:ext cx="3690257" cy="28956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D588FEB-ADF4-4D28-8424-E38BB6A672D3}"/>
              </a:ext>
            </a:extLst>
          </p:cNvPr>
          <p:cNvSpPr txBox="1"/>
          <p:nvPr/>
        </p:nvSpPr>
        <p:spPr>
          <a:xfrm>
            <a:off x="415470" y="6301653"/>
            <a:ext cx="4180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58-Graphospasm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BACFF94C-595D-4BF4-9CA1-BC2C381D4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01" y="3237298"/>
            <a:ext cx="3991429" cy="28956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485CE715-2B4D-49A1-B298-B385064070FA}"/>
              </a:ext>
            </a:extLst>
          </p:cNvPr>
          <p:cNvSpPr txBox="1"/>
          <p:nvPr/>
        </p:nvSpPr>
        <p:spPr>
          <a:xfrm>
            <a:off x="4105727" y="6301652"/>
            <a:ext cx="467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59-Herniation of </a:t>
            </a:r>
            <a:r>
              <a:rPr lang="tr-TR" sz="1200" dirty="0" err="1">
                <a:latin typeface="Garamond" panose="02020404030301010803" pitchFamily="18" charset="0"/>
              </a:rPr>
              <a:t>Nucleus</a:t>
            </a:r>
            <a:r>
              <a:rPr lang="tr-TR" sz="1200" dirty="0">
                <a:latin typeface="Garamond" panose="02020404030301010803" pitchFamily="18" charset="0"/>
              </a:rPr>
              <a:t> </a:t>
            </a:r>
            <a:r>
              <a:rPr lang="tr-TR" sz="1200" dirty="0" err="1">
                <a:latin typeface="Garamond" panose="02020404030301010803" pitchFamily="18" charset="0"/>
              </a:rPr>
              <a:t>Pulposus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6E17C867-256C-41B6-9A79-B076D409C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349" y="3265704"/>
            <a:ext cx="4781908" cy="2867193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B9E93EB4-EEF5-437E-A45C-5E1912717A0F}"/>
              </a:ext>
            </a:extLst>
          </p:cNvPr>
          <p:cNvSpPr txBox="1"/>
          <p:nvPr/>
        </p:nvSpPr>
        <p:spPr>
          <a:xfrm>
            <a:off x="7074448" y="6301652"/>
            <a:ext cx="4615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60-Hemoarthrosis</a:t>
            </a:r>
          </a:p>
        </p:txBody>
      </p:sp>
    </p:spTree>
    <p:extLst>
      <p:ext uri="{BB962C8B-B14F-4D97-AF65-F5344CB8AC3E}">
        <p14:creationId xmlns:p14="http://schemas.microsoft.com/office/powerpoint/2010/main" val="196162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4036198-0655-447B-B240-7E0CF138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13C8B50-3817-430B-90FF-E4A284BEE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Hiatus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Hernia-Hiatal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Herni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Karın boşluğundaki bir organın </a:t>
            </a:r>
            <a:r>
              <a:rPr lang="tr-TR" sz="1600" dirty="0" err="1">
                <a:latin typeface="Garamond" panose="02020404030301010803" pitchFamily="18" charset="0"/>
              </a:rPr>
              <a:t>diyafragmadaki</a:t>
            </a:r>
            <a:r>
              <a:rPr lang="tr-TR" sz="1600" dirty="0">
                <a:latin typeface="Garamond" panose="02020404030301010803" pitchFamily="18" charset="0"/>
              </a:rPr>
              <a:t> bir açıklık yoluyla göğüs </a:t>
            </a:r>
            <a:r>
              <a:rPr lang="tr-TR" sz="1600" dirty="0" err="1">
                <a:latin typeface="Garamond" panose="02020404030301010803" pitchFamily="18" charset="0"/>
              </a:rPr>
              <a:t>boşlığuna</a:t>
            </a:r>
            <a:r>
              <a:rPr lang="tr-TR" sz="1600" dirty="0">
                <a:latin typeface="Garamond" panose="02020404030301010803" pitchFamily="18" charset="0"/>
              </a:rPr>
              <a:t> doğru çıkması.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Kyphosis-Kifoz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Arkaya doğru kamburluk.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Leiomyoma-Leiomiyom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Çizgisiz kas tümörü.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Lordosis-Lordoz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Öne doğru kamburluk.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Multiple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Myoloma-Multipl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Myelom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Kemik iliğinin habis tümörü.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979D20E-3540-480D-AAA6-B3DAD622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4466130" cy="274546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BEEFBD36-9C0A-463E-ACF8-C5426400EF98}"/>
              </a:ext>
            </a:extLst>
          </p:cNvPr>
          <p:cNvSpPr txBox="1"/>
          <p:nvPr/>
        </p:nvSpPr>
        <p:spPr>
          <a:xfrm>
            <a:off x="886865" y="6174468"/>
            <a:ext cx="436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61-Lordoz – </a:t>
            </a:r>
            <a:r>
              <a:rPr lang="tr-TR" sz="1200" dirty="0" err="1">
                <a:latin typeface="Garamond" panose="02020404030301010803" pitchFamily="18" charset="0"/>
              </a:rPr>
              <a:t>Skolyoz</a:t>
            </a:r>
            <a:r>
              <a:rPr lang="tr-TR" sz="1200" dirty="0">
                <a:latin typeface="Garamond" panose="02020404030301010803" pitchFamily="18" charset="0"/>
              </a:rPr>
              <a:t> - </a:t>
            </a:r>
            <a:r>
              <a:rPr lang="tr-TR" sz="1200" dirty="0" err="1">
                <a:latin typeface="Garamond" panose="02020404030301010803" pitchFamily="18" charset="0"/>
              </a:rPr>
              <a:t>Kfoz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2321DB55-6C15-4C77-9A66-6E8A79D3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49" y="3352224"/>
            <a:ext cx="4368800" cy="281485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0412020A-40FA-4E44-92D4-B12D4F6251CB}"/>
              </a:ext>
            </a:extLst>
          </p:cNvPr>
          <p:cNvSpPr txBox="1"/>
          <p:nvPr/>
        </p:nvSpPr>
        <p:spPr>
          <a:xfrm>
            <a:off x="6353949" y="6174468"/>
            <a:ext cx="367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62-Hiatus </a:t>
            </a:r>
            <a:r>
              <a:rPr lang="tr-TR" sz="1200" dirty="0" err="1">
                <a:latin typeface="Garamond" panose="02020404030301010803" pitchFamily="18" charset="0"/>
              </a:rPr>
              <a:t>Hernia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47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5775C82-9467-4B1D-BB79-39189640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2E1474C-C4C9-4D6E-94F2-1AECFA98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Muscular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Dystrophy-Müsküler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Distrofi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Kasın hatalı beslenmesi.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Myasthenia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Gravis</a:t>
            </a:r>
            <a:r>
              <a:rPr lang="tr-TR" sz="1600" b="1" dirty="0">
                <a:latin typeface="Garamond" panose="02020404030301010803" pitchFamily="18" charset="0"/>
              </a:rPr>
              <a:t>- </a:t>
            </a:r>
            <a:r>
              <a:rPr lang="tr-TR" sz="1600" b="1" dirty="0" err="1">
                <a:latin typeface="Garamond" panose="02020404030301010803" pitchFamily="18" charset="0"/>
              </a:rPr>
              <a:t>Miyasteni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Gravi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Müsküler</a:t>
            </a:r>
            <a:r>
              <a:rPr lang="tr-TR" sz="1600" dirty="0">
                <a:latin typeface="Garamond" panose="02020404030301010803" pitchFamily="18" charset="0"/>
              </a:rPr>
              <a:t> sistemin bitkinliği.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Myoma</a:t>
            </a:r>
            <a:r>
              <a:rPr lang="tr-TR" sz="1600" b="1" dirty="0">
                <a:latin typeface="Garamond" panose="02020404030301010803" pitchFamily="18" charset="0"/>
              </a:rPr>
              <a:t>-Miyom: </a:t>
            </a:r>
            <a:r>
              <a:rPr lang="tr-TR" sz="1600" dirty="0">
                <a:latin typeface="Garamond" panose="02020404030301010803" pitchFamily="18" charset="0"/>
              </a:rPr>
              <a:t>Kas tümörü.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Myosarcoma-Miyosarkom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Kasın sarkomla karışık tümörü.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Myositis-Miyozit:</a:t>
            </a:r>
            <a:r>
              <a:rPr lang="tr-TR" sz="1600" dirty="0" err="1">
                <a:latin typeface="Garamond" panose="02020404030301010803" pitchFamily="18" charset="0"/>
              </a:rPr>
              <a:t>Kas</a:t>
            </a:r>
            <a:r>
              <a:rPr lang="tr-TR" sz="1600" dirty="0">
                <a:latin typeface="Garamond" panose="02020404030301010803" pitchFamily="18" charset="0"/>
              </a:rPr>
              <a:t> iltihabı.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D6BD526-6D6D-4DA4-9B2D-7C4BF4743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21907"/>
            <a:ext cx="4140200" cy="345700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252383B-C285-4EFF-AA10-F1BB3606B81A}"/>
              </a:ext>
            </a:extLst>
          </p:cNvPr>
          <p:cNvSpPr txBox="1"/>
          <p:nvPr/>
        </p:nvSpPr>
        <p:spPr>
          <a:xfrm>
            <a:off x="838200" y="6212114"/>
            <a:ext cx="390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63-Muscular </a:t>
            </a:r>
            <a:r>
              <a:rPr lang="tr-TR" sz="1200" dirty="0" err="1">
                <a:latin typeface="Garamond" panose="02020404030301010803" pitchFamily="18" charset="0"/>
              </a:rPr>
              <a:t>Dystrophy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8DD61F19-93E7-4F08-8A36-D5ABE781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16" y="3429000"/>
            <a:ext cx="4320344" cy="278311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96D4834A-D40B-4D65-BBA8-1A7118377544}"/>
              </a:ext>
            </a:extLst>
          </p:cNvPr>
          <p:cNvSpPr txBox="1"/>
          <p:nvPr/>
        </p:nvSpPr>
        <p:spPr>
          <a:xfrm>
            <a:off x="6304116" y="6212114"/>
            <a:ext cx="414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64-Myoma</a:t>
            </a:r>
          </a:p>
        </p:txBody>
      </p:sp>
    </p:spTree>
    <p:extLst>
      <p:ext uri="{BB962C8B-B14F-4D97-AF65-F5344CB8AC3E}">
        <p14:creationId xmlns:p14="http://schemas.microsoft.com/office/powerpoint/2010/main" val="366229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18251EF-7CFA-4092-9EC3-C8BBF9EC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Semptom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5A697FE-E3F2-4FE9-8610-07FFE724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Myorrnexis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Miyoreksis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Kas yırtılması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Hematoma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Hematom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Damarlarda görülen lezyonlar sonucu bir bölgede kan birikmesi.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Hemarthrosis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Hemartroz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Eklem boşluğunda kanama, eklem boşluğunda kan toplanması.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Ankylosis</a:t>
            </a:r>
            <a:r>
              <a:rPr lang="tr-TR" sz="1600" b="1" dirty="0">
                <a:latin typeface="Garamond" panose="02020404030301010803" pitchFamily="18" charset="0"/>
              </a:rPr>
              <a:t> – Ankiloz :</a:t>
            </a:r>
            <a:r>
              <a:rPr lang="tr-TR" sz="1600" dirty="0">
                <a:latin typeface="Garamond" panose="02020404030301010803" pitchFamily="18" charset="0"/>
              </a:rPr>
              <a:t> Eklemi meydana getiren kemiklerin, eklem yüzlerinin birbirine kaynaşması. Böylece eklem hareket yeteneğini kaybeder, sertleşir.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Osteoarthritis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Osteoartritis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Eklemi oluşturan kemik yüzlerinde ve eklem kıkırdağında </a:t>
            </a:r>
            <a:r>
              <a:rPr lang="tr-TR" sz="1600" dirty="0" err="1">
                <a:latin typeface="Garamond" panose="02020404030301010803" pitchFamily="18" charset="0"/>
              </a:rPr>
              <a:t>dejenaratif</a:t>
            </a:r>
            <a:r>
              <a:rPr lang="tr-TR" sz="1600" dirty="0">
                <a:latin typeface="Garamond" panose="02020404030301010803" pitchFamily="18" charset="0"/>
              </a:rPr>
              <a:t> değişikliklere belirgin eklemde ağrı, hareket azalması ve şekil bozukluğuna sebep olan eklem hastalığı.</a:t>
            </a:r>
          </a:p>
          <a:p>
            <a:endParaRPr lang="tr-TR" sz="1600" dirty="0"/>
          </a:p>
        </p:txBody>
      </p:sp>
      <p:pic>
        <p:nvPicPr>
          <p:cNvPr id="4" name="Picture 2" descr="hematom ile ilgili gÃ¶rsel sonucu">
            <a:extLst>
              <a:ext uri="{FF2B5EF4-FFF2-40B4-BE49-F238E27FC236}">
                <a16:creationId xmlns:a16="http://schemas.microsoft.com/office/drawing/2014/main" xmlns="" id="{C936A281-B5F0-4FFD-8740-3EC6B942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648869"/>
            <a:ext cx="41529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kylosis ile ilgili gÃ¶rsel sonucu">
            <a:extLst>
              <a:ext uri="{FF2B5EF4-FFF2-40B4-BE49-F238E27FC236}">
                <a16:creationId xmlns:a16="http://schemas.microsoft.com/office/drawing/2014/main" xmlns="" id="{907F7D63-6B76-40D7-8692-9385EC6D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48869"/>
            <a:ext cx="19050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as yÄ±rtÄ±lmasÄ± ile ilgili gÃ¶rsel sonucu">
            <a:extLst>
              <a:ext uri="{FF2B5EF4-FFF2-40B4-BE49-F238E27FC236}">
                <a16:creationId xmlns:a16="http://schemas.microsoft.com/office/drawing/2014/main" xmlns="" id="{08BAFDFF-0471-48EC-8D3A-A588FAF07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648869"/>
            <a:ext cx="3302000" cy="20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CC18685-A22E-4DE3-902C-E489CC39D143}"/>
              </a:ext>
            </a:extLst>
          </p:cNvPr>
          <p:cNvSpPr txBox="1"/>
          <p:nvPr/>
        </p:nvSpPr>
        <p:spPr>
          <a:xfrm>
            <a:off x="838200" y="5822434"/>
            <a:ext cx="4152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4-Hematom.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C159FB71-F35E-49F5-BA90-F71FAF1E1610}"/>
              </a:ext>
            </a:extLst>
          </p:cNvPr>
          <p:cNvSpPr txBox="1"/>
          <p:nvPr/>
        </p:nvSpPr>
        <p:spPr>
          <a:xfrm>
            <a:off x="5638800" y="5822434"/>
            <a:ext cx="173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5-Ankiloz.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4F33FAE6-7BFA-4BB4-97B1-2EEAB35879A0}"/>
              </a:ext>
            </a:extLst>
          </p:cNvPr>
          <p:cNvSpPr txBox="1"/>
          <p:nvPr/>
        </p:nvSpPr>
        <p:spPr>
          <a:xfrm>
            <a:off x="8153400" y="5822434"/>
            <a:ext cx="173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6-Kas Yırtılması</a:t>
            </a:r>
          </a:p>
        </p:txBody>
      </p:sp>
    </p:spTree>
    <p:extLst>
      <p:ext uri="{BB962C8B-B14F-4D97-AF65-F5344CB8AC3E}">
        <p14:creationId xmlns:p14="http://schemas.microsoft.com/office/powerpoint/2010/main" val="2229865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3799550-661A-4750-8356-5292572E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02E5DC5-B572-4939-98C1-FDEE3ADC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Osteitis-Osteit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Kemik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Osteitis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Deformans-Deforman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Osteit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Uzun kemiklerin eğilmesine yassı kemiklerin </a:t>
            </a:r>
            <a:r>
              <a:rPr lang="tr-TR" sz="1600" dirty="0" err="1">
                <a:latin typeface="Garamond" panose="02020404030301010803" pitchFamily="18" charset="0"/>
              </a:rPr>
              <a:t>deforne</a:t>
            </a:r>
            <a:r>
              <a:rPr lang="tr-TR" sz="1600" dirty="0">
                <a:latin typeface="Garamond" panose="02020404030301010803" pitchFamily="18" charset="0"/>
              </a:rPr>
              <a:t> olmasına yol açan kemik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Osteomyelitis-Osteomyelit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Kemik iliği iltihabı, bir </a:t>
            </a:r>
            <a:r>
              <a:rPr lang="tr-TR" sz="1600" dirty="0" err="1">
                <a:latin typeface="Garamond" panose="02020404030301010803" pitchFamily="18" charset="0"/>
              </a:rPr>
              <a:t>piyojenik</a:t>
            </a:r>
            <a:r>
              <a:rPr lang="tr-TR" sz="1600" dirty="0">
                <a:latin typeface="Garamond" panose="02020404030301010803" pitchFamily="18" charset="0"/>
              </a:rPr>
              <a:t> organizmanın neden olduğu kemik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Osteoprosis</a:t>
            </a:r>
            <a:r>
              <a:rPr lang="tr-TR" sz="1600" b="1" dirty="0">
                <a:latin typeface="Garamond" panose="02020404030301010803" pitchFamily="18" charset="0"/>
              </a:rPr>
              <a:t>-Osteoporoz: </a:t>
            </a:r>
            <a:r>
              <a:rPr lang="tr-TR" sz="1600" dirty="0">
                <a:latin typeface="Garamond" panose="02020404030301010803" pitchFamily="18" charset="0"/>
              </a:rPr>
              <a:t>Kemikteki kanal veya gözeneklerin büyümesi ve kemiğin yumuşaması.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Paget's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Disease-Paget</a:t>
            </a:r>
            <a:r>
              <a:rPr lang="tr-TR" sz="1600" b="1" dirty="0">
                <a:latin typeface="Garamond" panose="02020404030301010803" pitchFamily="18" charset="0"/>
              </a:rPr>
              <a:t> Hastalığı: </a:t>
            </a:r>
            <a:r>
              <a:rPr lang="tr-TR" sz="1600" dirty="0">
                <a:latin typeface="Garamond" panose="02020404030301010803" pitchFamily="18" charset="0"/>
              </a:rPr>
              <a:t>Uzun kemiklerin eğilmesine yassı kemiklerin deforme olmasına yol açan kemik iltihabı.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17A3C63-1CE1-47DF-921C-33B5975AC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8184"/>
            <a:ext cx="4140200" cy="271279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43A89070-B86F-43BC-85FB-EDC87DF251B7}"/>
              </a:ext>
            </a:extLst>
          </p:cNvPr>
          <p:cNvSpPr txBox="1"/>
          <p:nvPr/>
        </p:nvSpPr>
        <p:spPr>
          <a:xfrm>
            <a:off x="838200" y="6010141"/>
            <a:ext cx="397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65-Deforman </a:t>
            </a:r>
            <a:r>
              <a:rPr lang="tr-TR" sz="1200" dirty="0" err="1">
                <a:latin typeface="Garamond" panose="02020404030301010803" pitchFamily="18" charset="0"/>
              </a:rPr>
              <a:t>Osteit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D0C87383-D456-4165-8FED-689D3D2C2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91" y="3297348"/>
            <a:ext cx="3788227" cy="271279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159ED859-BFE7-491D-ADD5-853E8865D137}"/>
              </a:ext>
            </a:extLst>
          </p:cNvPr>
          <p:cNvSpPr txBox="1"/>
          <p:nvPr/>
        </p:nvSpPr>
        <p:spPr>
          <a:xfrm>
            <a:off x="4702631" y="5971814"/>
            <a:ext cx="362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66-Osteoporosis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B3768387-7426-42E6-A699-D8A70FD7C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2" y="3278184"/>
            <a:ext cx="3508827" cy="26936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A0FAA94C-B9CB-4C40-AEF7-E20D49525858}"/>
              </a:ext>
            </a:extLst>
          </p:cNvPr>
          <p:cNvSpPr txBox="1"/>
          <p:nvPr/>
        </p:nvSpPr>
        <p:spPr>
          <a:xfrm>
            <a:off x="8331202" y="6012595"/>
            <a:ext cx="2906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67-Paget’s </a:t>
            </a:r>
            <a:r>
              <a:rPr lang="tr-TR" sz="1200" dirty="0" err="1">
                <a:latin typeface="Garamond" panose="02020404030301010803" pitchFamily="18" charset="0"/>
              </a:rPr>
              <a:t>Disease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25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D536520-30B7-4F8E-B55D-BA4FF4FD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440B186-A508-4443-82E0-436CDBBD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Paralysis</a:t>
            </a:r>
            <a:r>
              <a:rPr lang="tr-TR" sz="1600" b="1" dirty="0">
                <a:latin typeface="Garamond" panose="02020404030301010803" pitchFamily="18" charset="0"/>
              </a:rPr>
              <a:t>-Paralizi:</a:t>
            </a:r>
            <a:r>
              <a:rPr lang="tr-TR" sz="1600" dirty="0">
                <a:latin typeface="Garamond" panose="02020404030301010803" pitchFamily="18" charset="0"/>
              </a:rPr>
              <a:t> Felç, geçici veya sürekli bir zaman için duygunun ve istekli hareketlerin kaybı.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Periostitis-Periostit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Kemiğin üst tabakasının iltihabı.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Pott's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Disease-Pott</a:t>
            </a:r>
            <a:r>
              <a:rPr lang="tr-TR" sz="1600" b="1" dirty="0">
                <a:latin typeface="Garamond" panose="02020404030301010803" pitchFamily="18" charset="0"/>
              </a:rPr>
              <a:t> Hastalığı: </a:t>
            </a:r>
            <a:r>
              <a:rPr lang="tr-TR" sz="1600" dirty="0">
                <a:latin typeface="Garamond" panose="02020404030301010803" pitchFamily="18" charset="0"/>
              </a:rPr>
              <a:t>Bel kemiğinin tüberkülozu.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Rhabdomyoma-Rabdomiyom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Çizgili kas tümörü.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Rickets-Rikets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Raşitizm, çocuklukta D vitamini eksikliğine bağlanan kemikleşme bozukluğu.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70DF9F1-4695-477A-9B60-0053FD5D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97" y="3146879"/>
            <a:ext cx="2862943" cy="280397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6E92B71-A766-4237-BA9F-6AF9B8B4C0E0}"/>
              </a:ext>
            </a:extLst>
          </p:cNvPr>
          <p:cNvSpPr txBox="1"/>
          <p:nvPr/>
        </p:nvSpPr>
        <p:spPr>
          <a:xfrm>
            <a:off x="1841197" y="6013904"/>
            <a:ext cx="267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68-Pott’s </a:t>
            </a:r>
            <a:r>
              <a:rPr lang="tr-TR" sz="1200" dirty="0" err="1">
                <a:latin typeface="Garamond" panose="02020404030301010803" pitchFamily="18" charset="0"/>
              </a:rPr>
              <a:t>Disease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358E8B86-B3B0-4F4B-8888-D3E12D31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57" y="3146878"/>
            <a:ext cx="3165626" cy="280397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92152146-7839-488B-A9AC-A899400B4185}"/>
              </a:ext>
            </a:extLst>
          </p:cNvPr>
          <p:cNvSpPr txBox="1"/>
          <p:nvPr/>
        </p:nvSpPr>
        <p:spPr>
          <a:xfrm>
            <a:off x="6446157" y="6013903"/>
            <a:ext cx="317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69-Rickets</a:t>
            </a:r>
          </a:p>
        </p:txBody>
      </p:sp>
    </p:spTree>
    <p:extLst>
      <p:ext uri="{BB962C8B-B14F-4D97-AF65-F5344CB8AC3E}">
        <p14:creationId xmlns:p14="http://schemas.microsoft.com/office/powerpoint/2010/main" val="4035785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FA69728-873E-46B6-A9D5-DFC4B674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FA07818-57E4-43AC-ABD6-519B9AC6A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Scoliosis-Skolyoz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Bel kemiğinin yana doğru büküm yapması.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Sequestrastion-Sekestrasyon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Bir kemik parçasının etrafındaki dokulardan ayrılması.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Spondylitis-Spondilit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Bel kemiğinin tüberkülozu.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Subuxation-Sublüksayon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Yarı çıkık.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Talipes-Talips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Ayağın doğuştan </a:t>
            </a:r>
            <a:r>
              <a:rPr lang="tr-TR" sz="1600" dirty="0" err="1">
                <a:latin typeface="Garamond" panose="02020404030301010803" pitchFamily="18" charset="0"/>
              </a:rPr>
              <a:t>deformitesi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EA6796F-0301-42BA-AEE0-3FD1570F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7571"/>
            <a:ext cx="4343400" cy="29500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9FB53D45-D246-4766-AA21-16CF8FAC0D57}"/>
              </a:ext>
            </a:extLst>
          </p:cNvPr>
          <p:cNvSpPr txBox="1"/>
          <p:nvPr/>
        </p:nvSpPr>
        <p:spPr>
          <a:xfrm>
            <a:off x="838200" y="6215876"/>
            <a:ext cx="477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70-Pulmoner </a:t>
            </a:r>
            <a:r>
              <a:rPr lang="tr-TR" sz="1200" dirty="0" err="1">
                <a:latin typeface="Garamond" panose="02020404030301010803" pitchFamily="18" charset="0"/>
              </a:rPr>
              <a:t>Sekestrasyon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CC94B380-AEB2-4D24-AC4B-BC1CB0CF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77" y="3247571"/>
            <a:ext cx="5449853" cy="295002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15D5E938-ABB2-46D5-A8F3-7E191E46C52D}"/>
              </a:ext>
            </a:extLst>
          </p:cNvPr>
          <p:cNvSpPr txBox="1"/>
          <p:nvPr/>
        </p:nvSpPr>
        <p:spPr>
          <a:xfrm>
            <a:off x="5864677" y="6242903"/>
            <a:ext cx="4528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71-Ankilozan </a:t>
            </a:r>
            <a:r>
              <a:rPr lang="tr-TR" sz="1200" dirty="0" err="1">
                <a:latin typeface="Garamond" panose="02020404030301010803" pitchFamily="18" charset="0"/>
              </a:rPr>
              <a:t>Spondylitis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77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E5AC805-3079-48D2-9B71-CC38EA34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82301D7-6BA3-4200-A18C-F07D642DC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>
                <a:latin typeface="Garamond" panose="02020404030301010803" pitchFamily="18" charset="0"/>
              </a:rPr>
              <a:t>A. </a:t>
            </a:r>
            <a:r>
              <a:rPr lang="tr-TR" sz="1600" b="1" dirty="0" err="1">
                <a:latin typeface="Garamond" panose="02020404030301010803" pitchFamily="18" charset="0"/>
              </a:rPr>
              <a:t>Talipes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Planus-Talips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Planus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Ayak düz tabanlıdır. 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B. </a:t>
            </a:r>
            <a:r>
              <a:rPr lang="tr-TR" sz="1600" b="1" dirty="0" err="1">
                <a:latin typeface="Garamond" panose="02020404030301010803" pitchFamily="18" charset="0"/>
              </a:rPr>
              <a:t>Talipes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Eqinus-Talips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Ekinus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Ayak aşağı doğru sarkıktır.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C. </a:t>
            </a:r>
            <a:r>
              <a:rPr lang="tr-TR" sz="1600" b="1" dirty="0" err="1">
                <a:latin typeface="Garamond" panose="02020404030301010803" pitchFamily="18" charset="0"/>
              </a:rPr>
              <a:t>Talipes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Calcaneus-Talips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Kalkaneus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Ayak yukarı doğru kalkıktır.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D. </a:t>
            </a:r>
            <a:r>
              <a:rPr lang="tr-TR" sz="1600" b="1" dirty="0" err="1">
                <a:latin typeface="Garamond" panose="02020404030301010803" pitchFamily="18" charset="0"/>
              </a:rPr>
              <a:t>Talipes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Valgus-Talips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Valgus</a:t>
            </a:r>
            <a:r>
              <a:rPr lang="tr-TR" sz="1600" dirty="0">
                <a:latin typeface="Garamond" panose="02020404030301010803" pitchFamily="18" charset="0"/>
              </a:rPr>
              <a:t>: Ayak dışa doğru dönüktür.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E: </a:t>
            </a:r>
            <a:r>
              <a:rPr lang="tr-TR" sz="1600" b="1" dirty="0" err="1">
                <a:latin typeface="Garamond" panose="02020404030301010803" pitchFamily="18" charset="0"/>
              </a:rPr>
              <a:t>Talipes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Varus-Talips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Varus</a:t>
            </a:r>
            <a:r>
              <a:rPr lang="tr-TR" sz="1600" b="1" dirty="0">
                <a:latin typeface="Garamond" panose="02020404030301010803" pitchFamily="18" charset="0"/>
              </a:rPr>
              <a:t>: </a:t>
            </a:r>
            <a:r>
              <a:rPr lang="tr-TR" sz="1600" dirty="0">
                <a:latin typeface="Garamond" panose="02020404030301010803" pitchFamily="18" charset="0"/>
              </a:rPr>
              <a:t>Ayak içe doğru dönüktür.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3AA996F-7A80-4491-B2BB-2DE80200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0517"/>
            <a:ext cx="5140853" cy="308451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50006C0-8EBD-40CC-A175-95CB59AAB2B2}"/>
              </a:ext>
            </a:extLst>
          </p:cNvPr>
          <p:cNvSpPr txBox="1"/>
          <p:nvPr/>
        </p:nvSpPr>
        <p:spPr>
          <a:xfrm>
            <a:off x="838200" y="5849257"/>
            <a:ext cx="4325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72-Talipes </a:t>
            </a:r>
            <a:r>
              <a:rPr lang="tr-TR" sz="1200" dirty="0" err="1">
                <a:latin typeface="Garamond" panose="02020404030301010803" pitchFamily="18" charset="0"/>
              </a:rPr>
              <a:t>Planus</a:t>
            </a:r>
            <a:endParaRPr lang="tr-TR" sz="1200" dirty="0">
              <a:latin typeface="Garamond" panose="02020404030301010803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7D5DDD92-1654-483A-9E70-F80889FEA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81" y="3040517"/>
            <a:ext cx="4133690" cy="308451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85557A9-0A5D-4A21-9AB9-EDDFDFB7D25F}"/>
              </a:ext>
            </a:extLst>
          </p:cNvPr>
          <p:cNvSpPr txBox="1"/>
          <p:nvPr/>
        </p:nvSpPr>
        <p:spPr>
          <a:xfrm>
            <a:off x="6599581" y="6125029"/>
            <a:ext cx="3585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73-Bütün </a:t>
            </a:r>
            <a:r>
              <a:rPr lang="tr-TR" sz="1200" dirty="0" err="1">
                <a:latin typeface="Garamond" panose="02020404030301010803" pitchFamily="18" charset="0"/>
              </a:rPr>
              <a:t>Talipes</a:t>
            </a:r>
            <a:r>
              <a:rPr lang="tr-TR" sz="1200" dirty="0">
                <a:latin typeface="Garamond" panose="02020404030301010803" pitchFamily="18" charset="0"/>
              </a:rPr>
              <a:t> Çeşitleri</a:t>
            </a:r>
          </a:p>
        </p:txBody>
      </p:sp>
    </p:spTree>
    <p:extLst>
      <p:ext uri="{BB962C8B-B14F-4D97-AF65-F5344CB8AC3E}">
        <p14:creationId xmlns:p14="http://schemas.microsoft.com/office/powerpoint/2010/main" val="337509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72CD10C-3D6E-4D5A-AB39-BDFE76F7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TANISAL TERİMLER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F200F51-608C-4C7C-BEFC-101A225A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Tenisynovitis-Tendosynovitis</a:t>
            </a:r>
            <a:r>
              <a:rPr lang="tr-TR" sz="1600" b="1" dirty="0">
                <a:latin typeface="Garamond" panose="02020404030301010803" pitchFamily="18" charset="0"/>
              </a:rPr>
              <a:t>: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Tenosinovit-Tendosinovit</a:t>
            </a:r>
            <a:r>
              <a:rPr lang="tr-TR" sz="1600" dirty="0">
                <a:latin typeface="Garamond" panose="02020404030301010803" pitchFamily="18" charset="0"/>
              </a:rPr>
              <a:t>: </a:t>
            </a:r>
            <a:r>
              <a:rPr lang="tr-TR" sz="1600" dirty="0" err="1">
                <a:latin typeface="Garamond" panose="02020404030301010803" pitchFamily="18" charset="0"/>
              </a:rPr>
              <a:t>Tendon</a:t>
            </a:r>
            <a:r>
              <a:rPr lang="tr-TR" sz="1600" dirty="0">
                <a:latin typeface="Garamond" panose="02020404030301010803" pitchFamily="18" charset="0"/>
              </a:rPr>
              <a:t> ve onun </a:t>
            </a:r>
            <a:r>
              <a:rPr lang="tr-TR" sz="1600" dirty="0" err="1">
                <a:latin typeface="Garamond" panose="02020404030301010803" pitchFamily="18" charset="0"/>
              </a:rPr>
              <a:t>sinoviyal</a:t>
            </a:r>
            <a:r>
              <a:rPr lang="tr-TR" sz="1600" dirty="0">
                <a:latin typeface="Garamond" panose="02020404030301010803" pitchFamily="18" charset="0"/>
              </a:rPr>
              <a:t> örtüsünün iltihabı.</a:t>
            </a: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8149240-3433-43E8-B381-0E0364AC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112" y="1899444"/>
            <a:ext cx="2771775" cy="370522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1E074745-4684-40C5-9D1E-6D15E7D5ACA4}"/>
              </a:ext>
            </a:extLst>
          </p:cNvPr>
          <p:cNvSpPr txBox="1"/>
          <p:nvPr/>
        </p:nvSpPr>
        <p:spPr>
          <a:xfrm>
            <a:off x="4717143" y="5762170"/>
            <a:ext cx="29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74-Tendosynoyitis</a:t>
            </a:r>
          </a:p>
        </p:txBody>
      </p:sp>
    </p:spTree>
    <p:extLst>
      <p:ext uri="{BB962C8B-B14F-4D97-AF65-F5344CB8AC3E}">
        <p14:creationId xmlns:p14="http://schemas.microsoft.com/office/powerpoint/2010/main" val="1067133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D6CE08F-2824-4BA5-B864-7C1902DA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7200" b="1" dirty="0">
                <a:latin typeface="Garamond" panose="02020404030301010803" pitchFamily="18" charset="0"/>
              </a:rPr>
              <a:t>Vaka #1</a:t>
            </a:r>
          </a:p>
        </p:txBody>
      </p:sp>
    </p:spTree>
    <p:extLst>
      <p:ext uri="{BB962C8B-B14F-4D97-AF65-F5344CB8AC3E}">
        <p14:creationId xmlns:p14="http://schemas.microsoft.com/office/powerpoint/2010/main" val="649939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6193A0B-BB7A-4F0B-A4FD-730C83FFA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242A965-DF90-48E3-9E63-CA10E1C6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917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>
                <a:latin typeface="Garamond" panose="02020404030301010803" pitchFamily="18" charset="0"/>
              </a:rPr>
              <a:t>Araç içi trafik kazası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 acil servise boyunluk takılarak getirilmiştir.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Hastanın yapılan muayenelerinde bilinci </a:t>
            </a:r>
            <a:r>
              <a:rPr lang="tr-TR" sz="1600" dirty="0" err="1">
                <a:latin typeface="Garamond" panose="02020404030301010803" pitchFamily="18" charset="0"/>
              </a:rPr>
              <a:t>oryante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koopere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dirty="0" err="1">
                <a:latin typeface="Garamond" panose="02020404030301010803" pitchFamily="18" charset="0"/>
              </a:rPr>
              <a:t>Glaskow</a:t>
            </a:r>
            <a:r>
              <a:rPr lang="tr-TR" sz="1600" dirty="0">
                <a:latin typeface="Garamond" panose="02020404030301010803" pitchFamily="18" charset="0"/>
              </a:rPr>
              <a:t> Koma Skoru 13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Hastanın sağ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distalinde</a:t>
            </a:r>
            <a:r>
              <a:rPr lang="tr-TR" sz="1600" dirty="0">
                <a:latin typeface="Garamond" panose="02020404030301010803" pitchFamily="18" charset="0"/>
              </a:rPr>
              <a:t> lezyon tipi kesik mevcuttur.</a:t>
            </a:r>
          </a:p>
        </p:txBody>
      </p:sp>
      <p:pic>
        <p:nvPicPr>
          <p:cNvPr id="19458" name="Picture 2" descr="Trafik kazasÄ± ile ilgili gÃ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1727" y="3076101"/>
            <a:ext cx="5905500" cy="3276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582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kemiğinde gözle görülen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mevcuttur.</a:t>
            </a:r>
          </a:p>
          <a:p>
            <a:r>
              <a:rPr lang="tr-TR" sz="1600" dirty="0" err="1">
                <a:latin typeface="Garamond" panose="02020404030301010803" pitchFamily="18" charset="0"/>
              </a:rPr>
              <a:t>Patellasında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Abrazyon</a:t>
            </a:r>
            <a:r>
              <a:rPr lang="tr-TR" sz="1600" dirty="0">
                <a:latin typeface="Garamond" panose="02020404030301010803" pitchFamily="18" charset="0"/>
              </a:rPr>
              <a:t> mevcuttur (sıyrık)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Sol </a:t>
            </a:r>
            <a:r>
              <a:rPr lang="tr-TR" sz="1600" dirty="0" err="1">
                <a:latin typeface="Garamond" panose="02020404030301010803" pitchFamily="18" charset="0"/>
              </a:rPr>
              <a:t>humerus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lateralinde</a:t>
            </a:r>
            <a:r>
              <a:rPr lang="tr-TR" sz="1600" dirty="0">
                <a:latin typeface="Garamond" panose="02020404030301010803" pitchFamily="18" charset="0"/>
              </a:rPr>
              <a:t> açık yarası olan hastanın </a:t>
            </a:r>
            <a:r>
              <a:rPr lang="tr-TR" sz="1600" dirty="0" err="1">
                <a:latin typeface="Garamond" panose="02020404030301010803" pitchFamily="18" charset="0"/>
              </a:rPr>
              <a:t>Muschulus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Brachioradialis</a:t>
            </a:r>
            <a:r>
              <a:rPr lang="tr-TR" sz="1600" dirty="0">
                <a:latin typeface="Garamond" panose="02020404030301010803" pitchFamily="18" charset="0"/>
              </a:rPr>
              <a:t> kası görülmektedir.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 </a:t>
            </a:r>
            <a:r>
              <a:rPr lang="tr-TR" sz="1600" dirty="0" err="1">
                <a:latin typeface="Garamond" panose="02020404030301010803" pitchFamily="18" charset="0"/>
              </a:rPr>
              <a:t>Thorax</a:t>
            </a:r>
            <a:r>
              <a:rPr lang="tr-TR" sz="1600" dirty="0">
                <a:latin typeface="Garamond" panose="02020404030301010803" pitchFamily="18" charset="0"/>
              </a:rPr>
              <a:t> bölgesi ( Göğüs )muayenesinde sol tarafta 4. </a:t>
            </a:r>
            <a:r>
              <a:rPr lang="tr-TR" sz="1600" dirty="0" err="1">
                <a:latin typeface="Garamond" panose="02020404030301010803" pitchFamily="18" charset="0"/>
              </a:rPr>
              <a:t>Costae</a:t>
            </a:r>
            <a:r>
              <a:rPr lang="tr-TR" sz="1600" dirty="0">
                <a:latin typeface="Garamond" panose="02020404030301010803" pitchFamily="18" charset="0"/>
              </a:rPr>
              <a:t> (Kaburga) hizasında kırmızı </a:t>
            </a:r>
            <a:r>
              <a:rPr lang="tr-TR" sz="1600" dirty="0" err="1">
                <a:latin typeface="Garamond" panose="02020404030301010803" pitchFamily="18" charset="0"/>
              </a:rPr>
              <a:t>Ekimozları</a:t>
            </a:r>
            <a:r>
              <a:rPr lang="tr-TR" sz="1600" dirty="0">
                <a:latin typeface="Garamond" panose="02020404030301010803" pitchFamily="18" charset="0"/>
              </a:rPr>
              <a:t> ( Kanın cilt altına sızması ) vardır.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Sağ 6. </a:t>
            </a:r>
            <a:r>
              <a:rPr lang="tr-TR" sz="1600" dirty="0" err="1">
                <a:latin typeface="Garamond" panose="02020404030301010803" pitchFamily="18" charset="0"/>
              </a:rPr>
              <a:t>Costae</a:t>
            </a:r>
            <a:r>
              <a:rPr lang="tr-TR" sz="1600" dirty="0">
                <a:latin typeface="Garamond" panose="02020404030301010803" pitchFamily="18" charset="0"/>
              </a:rPr>
              <a:t> ( Kaburga ) </a:t>
            </a:r>
            <a:r>
              <a:rPr lang="tr-TR" sz="1600" dirty="0" err="1">
                <a:latin typeface="Garamond" panose="02020404030301010803" pitchFamily="18" charset="0"/>
              </a:rPr>
              <a:t>Lateralinde</a:t>
            </a:r>
            <a:r>
              <a:rPr lang="tr-TR" sz="1600" dirty="0">
                <a:latin typeface="Garamond" panose="02020404030301010803" pitchFamily="18" charset="0"/>
              </a:rPr>
              <a:t> Lezyon mevcut olup </a:t>
            </a:r>
            <a:r>
              <a:rPr lang="tr-TR" sz="1600" dirty="0" err="1">
                <a:latin typeface="Garamond" panose="02020404030301010803" pitchFamily="18" charset="0"/>
              </a:rPr>
              <a:t>Musculus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Pectoralis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Major</a:t>
            </a:r>
            <a:r>
              <a:rPr lang="tr-TR" sz="1600" dirty="0">
                <a:latin typeface="Garamond" panose="02020404030301010803" pitchFamily="18" charset="0"/>
              </a:rPr>
              <a:t> ( Göğüs büyük kası.)kası görülmektedir.</a:t>
            </a:r>
          </a:p>
          <a:p>
            <a:endParaRPr lang="tr-TR" sz="1600" dirty="0"/>
          </a:p>
        </p:txBody>
      </p:sp>
      <p:pic>
        <p:nvPicPr>
          <p:cNvPr id="18433" name="Picture 1" descr="C:\Users\NETHOUSE\Desktop\Terminoloji-1\vaka\WhatsApp Image 2018-10-20 at 19.40.18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064" y="3039762"/>
            <a:ext cx="2864757" cy="3542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093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 err="1">
                <a:latin typeface="Garamond" panose="02020404030301010803" pitchFamily="18" charset="0"/>
              </a:rPr>
              <a:t>Monitörize</a:t>
            </a:r>
            <a:r>
              <a:rPr lang="tr-TR" sz="1600" dirty="0">
                <a:latin typeface="Garamond" panose="02020404030301010803" pitchFamily="18" charset="0"/>
              </a:rPr>
              <a:t> edilen hasta da </a:t>
            </a:r>
            <a:r>
              <a:rPr lang="tr-TR" sz="1600" dirty="0" err="1">
                <a:latin typeface="Garamond" panose="02020404030301010803" pitchFamily="18" charset="0"/>
              </a:rPr>
              <a:t>Satürasyon</a:t>
            </a:r>
            <a:r>
              <a:rPr lang="tr-TR" sz="1600" dirty="0">
                <a:latin typeface="Garamond" panose="02020404030301010803" pitchFamily="18" charset="0"/>
              </a:rPr>
              <a:t> ( Kanda ki oksijen miktarı ) O2: %98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Tansiyon 140/70 </a:t>
            </a:r>
            <a:r>
              <a:rPr lang="tr-TR" sz="1600" dirty="0" err="1">
                <a:latin typeface="Garamond" panose="02020404030301010803" pitchFamily="18" charset="0"/>
              </a:rPr>
              <a:t>mmHg</a:t>
            </a:r>
            <a:r>
              <a:rPr lang="tr-TR" sz="1600" dirty="0">
                <a:latin typeface="Garamond" panose="02020404030301010803" pitchFamily="18" charset="0"/>
              </a:rPr>
              <a:t>  Nabız: 90 olarak saptanmıştır.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Hastadan alınan kanlar sonrası </a:t>
            </a:r>
            <a:r>
              <a:rPr lang="tr-TR" sz="1600" dirty="0" err="1">
                <a:latin typeface="Garamond" panose="02020404030301010803" pitchFamily="18" charset="0"/>
              </a:rPr>
              <a:t>urea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creatine</a:t>
            </a:r>
            <a:r>
              <a:rPr lang="tr-TR" sz="1600" dirty="0">
                <a:latin typeface="Garamond" panose="02020404030301010803" pitchFamily="18" charset="0"/>
              </a:rPr>
              <a:t> ( üre </a:t>
            </a:r>
            <a:r>
              <a:rPr lang="tr-TR" sz="1600" dirty="0" err="1">
                <a:latin typeface="Garamond" panose="02020404030301010803" pitchFamily="18" charset="0"/>
              </a:rPr>
              <a:t>kreatin</a:t>
            </a:r>
            <a:r>
              <a:rPr lang="tr-TR" sz="1600" dirty="0">
                <a:latin typeface="Garamond" panose="02020404030301010803" pitchFamily="18" charset="0"/>
              </a:rPr>
              <a:t> ) değerleri normal sınırlarda olup hastaya </a:t>
            </a:r>
            <a:r>
              <a:rPr lang="tr-TR" sz="1600" dirty="0" err="1">
                <a:latin typeface="Garamond" panose="02020404030301010803" pitchFamily="18" charset="0"/>
              </a:rPr>
              <a:t>Cervical</a:t>
            </a:r>
            <a:r>
              <a:rPr lang="tr-TR" sz="1600" dirty="0">
                <a:latin typeface="Garamond" panose="02020404030301010803" pitchFamily="18" charset="0"/>
              </a:rPr>
              <a:t> ( Boyun Bölgesi ), </a:t>
            </a:r>
            <a:r>
              <a:rPr lang="tr-TR" sz="1600" dirty="0" err="1">
                <a:latin typeface="Garamond" panose="02020404030301010803" pitchFamily="18" charset="0"/>
              </a:rPr>
              <a:t>Throcal</a:t>
            </a:r>
            <a:r>
              <a:rPr lang="tr-TR" sz="1600" dirty="0">
                <a:latin typeface="Garamond" panose="02020404030301010803" pitchFamily="18" charset="0"/>
              </a:rPr>
              <a:t> - </a:t>
            </a:r>
            <a:r>
              <a:rPr lang="tr-TR" sz="1600" dirty="0" err="1">
                <a:latin typeface="Garamond" panose="02020404030301010803" pitchFamily="18" charset="0"/>
              </a:rPr>
              <a:t>Lomber</a:t>
            </a:r>
            <a:r>
              <a:rPr lang="tr-TR" sz="1600" dirty="0">
                <a:latin typeface="Garamond" panose="02020404030301010803" pitchFamily="18" charset="0"/>
              </a:rPr>
              <a:t> ( Gövde ), tüm vücut kontrastlı bilgisayarlı tomografi (BT), bacak </a:t>
            </a:r>
            <a:r>
              <a:rPr lang="tr-TR" sz="1600" dirty="0" err="1">
                <a:latin typeface="Garamond" panose="02020404030301010803" pitchFamily="18" charset="0"/>
              </a:rPr>
              <a:t>bilateral</a:t>
            </a:r>
            <a:r>
              <a:rPr lang="tr-TR" sz="1600" dirty="0">
                <a:latin typeface="Garamond" panose="02020404030301010803" pitchFamily="18" charset="0"/>
              </a:rPr>
              <a:t>, kol </a:t>
            </a:r>
            <a:r>
              <a:rPr lang="tr-TR" sz="1600" dirty="0" err="1">
                <a:latin typeface="Garamond" panose="02020404030301010803" pitchFamily="18" charset="0"/>
              </a:rPr>
              <a:t>bilateral</a:t>
            </a:r>
            <a:r>
              <a:rPr lang="tr-TR" sz="1600" dirty="0">
                <a:latin typeface="Garamond" panose="02020404030301010803" pitchFamily="18" charset="0"/>
              </a:rPr>
              <a:t> (iki taraflı) iki yönlü direkt </a:t>
            </a:r>
            <a:r>
              <a:rPr lang="tr-TR" sz="1600" dirty="0" err="1">
                <a:latin typeface="Garamond" panose="02020404030301010803" pitchFamily="18" charset="0"/>
              </a:rPr>
              <a:t>grafi</a:t>
            </a:r>
            <a:r>
              <a:rPr lang="tr-TR" sz="1600" dirty="0">
                <a:latin typeface="Garamond" panose="02020404030301010803" pitchFamily="18" charset="0"/>
              </a:rPr>
              <a:t> (röntgen) çekilmesi planlanmıştır.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Çekilen tomografi de : 3.Servical </a:t>
            </a:r>
            <a:r>
              <a:rPr lang="tr-TR" sz="1600" dirty="0" err="1">
                <a:latin typeface="Garamond" panose="02020404030301010803" pitchFamily="18" charset="0"/>
              </a:rPr>
              <a:t>Vertebrae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Corpusunda</a:t>
            </a:r>
            <a:r>
              <a:rPr lang="tr-TR" sz="1600" dirty="0">
                <a:latin typeface="Garamond" panose="02020404030301010803" pitchFamily="18" charset="0"/>
              </a:rPr>
              <a:t> ( 3. Boyun omuru gövdesinde ) çökme </a:t>
            </a:r>
            <a:r>
              <a:rPr lang="tr-TR" sz="1600" dirty="0" err="1">
                <a:latin typeface="Garamond" panose="02020404030301010803" pitchFamily="18" charset="0"/>
              </a:rPr>
              <a:t>Fraktürü</a:t>
            </a:r>
            <a:r>
              <a:rPr lang="tr-TR" sz="1600" dirty="0">
                <a:latin typeface="Garamond" panose="02020404030301010803" pitchFamily="18" charset="0"/>
              </a:rPr>
              <a:t> (kırığı) saptanmıştır.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4. </a:t>
            </a:r>
            <a:r>
              <a:rPr lang="tr-TR" sz="1600" dirty="0" err="1">
                <a:latin typeface="Garamond" panose="02020404030301010803" pitchFamily="18" charset="0"/>
              </a:rPr>
              <a:t>Cervical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Vertebrae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Spinos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Procheste</a:t>
            </a:r>
            <a:r>
              <a:rPr lang="tr-TR" sz="1600" dirty="0">
                <a:latin typeface="Garamond" panose="02020404030301010803" pitchFamily="18" charset="0"/>
              </a:rPr>
              <a:t> Lineer Kırık görülmüştür.</a:t>
            </a:r>
          </a:p>
          <a:p>
            <a:r>
              <a:rPr lang="tr-TR" sz="1600" dirty="0" err="1">
                <a:latin typeface="Garamond" panose="02020404030301010803" pitchFamily="18" charset="0"/>
              </a:rPr>
              <a:t>Thorcalomber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Vertebraelerda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saptanmayanan</a:t>
            </a:r>
            <a:r>
              <a:rPr lang="tr-TR" sz="1600" dirty="0">
                <a:latin typeface="Garamond" panose="02020404030301010803" pitchFamily="18" charset="0"/>
              </a:rPr>
              <a:t> hastanın sağ 6.Costae da deplase ( Yerinden ayrılan </a:t>
            </a:r>
            <a:r>
              <a:rPr lang="tr-TR" sz="1600" dirty="0" err="1">
                <a:latin typeface="Garamond" panose="02020404030301010803" pitchFamily="18" charset="0"/>
              </a:rPr>
              <a:t>kemikleriçin</a:t>
            </a:r>
            <a:r>
              <a:rPr lang="tr-TR" sz="1600" dirty="0">
                <a:latin typeface="Garamond" panose="02020404030301010803" pitchFamily="18" charset="0"/>
              </a:rPr>
              <a:t> kullanılır )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saptanmıştır.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Sol 4. </a:t>
            </a:r>
            <a:r>
              <a:rPr lang="tr-TR" sz="1600" dirty="0" err="1">
                <a:latin typeface="Garamond" panose="02020404030301010803" pitchFamily="18" charset="0"/>
              </a:rPr>
              <a:t>Costae</a:t>
            </a:r>
            <a:r>
              <a:rPr lang="tr-TR" sz="1600" dirty="0">
                <a:latin typeface="Garamond" panose="02020404030301010803" pitchFamily="18" charset="0"/>
              </a:rPr>
              <a:t> de lineer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hatları görünen hasta da akciğer </a:t>
            </a:r>
            <a:r>
              <a:rPr lang="tr-TR" sz="1600" dirty="0" err="1">
                <a:latin typeface="Garamond" panose="02020404030301010803" pitchFamily="18" charset="0"/>
              </a:rPr>
              <a:t>parankiminde</a:t>
            </a:r>
            <a:r>
              <a:rPr lang="tr-TR" sz="1600" dirty="0">
                <a:latin typeface="Garamond" panose="02020404030301010803" pitchFamily="18" charset="0"/>
              </a:rPr>
              <a:t> sağ da </a:t>
            </a:r>
            <a:r>
              <a:rPr lang="tr-TR" sz="1600" dirty="0" err="1">
                <a:latin typeface="Garamond" panose="02020404030301010803" pitchFamily="18" charset="0"/>
              </a:rPr>
              <a:t>kontüzyonlar</a:t>
            </a:r>
            <a:r>
              <a:rPr lang="tr-TR" sz="1600" dirty="0">
                <a:latin typeface="Garamond" panose="02020404030301010803" pitchFamily="18" charset="0"/>
              </a:rPr>
              <a:t> (ezilme) görülmektedir.</a:t>
            </a:r>
          </a:p>
        </p:txBody>
      </p:sp>
      <p:pic>
        <p:nvPicPr>
          <p:cNvPr id="17409" name="Picture 1" descr="C:\Users\NETHOUSE\Desktop\Terminoloji-1\vaka\WhatsApp Image 2018-10-20 at 19.40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656" y="4135394"/>
            <a:ext cx="2019839" cy="245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946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Garamond" pitchFamily="18" charset="0"/>
              </a:rPr>
              <a:t>Hastanın </a:t>
            </a:r>
            <a:r>
              <a:rPr lang="tr-TR" sz="1600" dirty="0" err="1">
                <a:latin typeface="Garamond" pitchFamily="18" charset="0"/>
              </a:rPr>
              <a:t>grafilerinde</a:t>
            </a:r>
            <a:r>
              <a:rPr lang="tr-TR" sz="1600" dirty="0">
                <a:latin typeface="Garamond" pitchFamily="18" charset="0"/>
              </a:rPr>
              <a:t> sol </a:t>
            </a:r>
            <a:r>
              <a:rPr lang="tr-TR" sz="1600" dirty="0" err="1">
                <a:latin typeface="Garamond" pitchFamily="18" charset="0"/>
              </a:rPr>
              <a:t>humerus</a:t>
            </a:r>
            <a:r>
              <a:rPr lang="tr-TR" sz="1600" dirty="0">
                <a:latin typeface="Garamond" pitchFamily="18" charset="0"/>
              </a:rPr>
              <a:t> ( ön kol )’ unda </a:t>
            </a:r>
            <a:r>
              <a:rPr lang="tr-TR" sz="1600" dirty="0" err="1">
                <a:latin typeface="Garamond" pitchFamily="18" charset="0"/>
              </a:rPr>
              <a:t>distal</a:t>
            </a:r>
            <a:r>
              <a:rPr lang="tr-TR" sz="1600" dirty="0">
                <a:latin typeface="Garamond" pitchFamily="18" charset="0"/>
              </a:rPr>
              <a:t> Radius 1/3 kısımda </a:t>
            </a:r>
            <a:r>
              <a:rPr lang="tr-TR" sz="1600" dirty="0" err="1">
                <a:latin typeface="Garamond" pitchFamily="18" charset="0"/>
              </a:rPr>
              <a:t>oblik</a:t>
            </a:r>
            <a:r>
              <a:rPr lang="tr-TR" sz="1600" dirty="0">
                <a:latin typeface="Garamond" pitchFamily="18" charset="0"/>
              </a:rPr>
              <a:t> </a:t>
            </a:r>
            <a:r>
              <a:rPr lang="tr-TR" sz="1600" dirty="0" err="1">
                <a:latin typeface="Garamond" pitchFamily="18" charset="0"/>
              </a:rPr>
              <a:t>fractur</a:t>
            </a:r>
            <a:r>
              <a:rPr lang="tr-TR" sz="1600" dirty="0">
                <a:latin typeface="Garamond" pitchFamily="18" charset="0"/>
              </a:rPr>
              <a:t> saptanmıştır. ( Verev şekilde kırık.)</a:t>
            </a:r>
          </a:p>
          <a:p>
            <a:r>
              <a:rPr lang="tr-TR" sz="1600" dirty="0" err="1">
                <a:latin typeface="Garamond" pitchFamily="18" charset="0"/>
              </a:rPr>
              <a:t>Ulnada</a:t>
            </a:r>
            <a:r>
              <a:rPr lang="tr-TR" sz="1600" dirty="0">
                <a:latin typeface="Garamond" pitchFamily="18" charset="0"/>
              </a:rPr>
              <a:t> 1/3 </a:t>
            </a:r>
            <a:r>
              <a:rPr lang="tr-TR" sz="1600" dirty="0" err="1">
                <a:latin typeface="Garamond" pitchFamily="18" charset="0"/>
              </a:rPr>
              <a:t>proksimalde</a:t>
            </a:r>
            <a:r>
              <a:rPr lang="tr-TR" sz="1600" dirty="0">
                <a:latin typeface="Garamond" pitchFamily="18" charset="0"/>
              </a:rPr>
              <a:t> </a:t>
            </a:r>
            <a:r>
              <a:rPr lang="tr-TR" sz="1600" dirty="0" err="1">
                <a:latin typeface="Garamond" pitchFamily="18" charset="0"/>
              </a:rPr>
              <a:t>transvers</a:t>
            </a:r>
            <a:r>
              <a:rPr lang="tr-TR" sz="1600" dirty="0">
                <a:latin typeface="Garamond" pitchFamily="18" charset="0"/>
              </a:rPr>
              <a:t> </a:t>
            </a:r>
            <a:r>
              <a:rPr lang="tr-TR" sz="1600" dirty="0" err="1">
                <a:latin typeface="Garamond" pitchFamily="18" charset="0"/>
              </a:rPr>
              <a:t>fractur</a:t>
            </a:r>
            <a:r>
              <a:rPr lang="tr-TR" sz="1600" dirty="0">
                <a:latin typeface="Garamond" pitchFamily="18" charset="0"/>
              </a:rPr>
              <a:t> saptanmıştır. ( Enlemesine ve düz şekilde kırık.)</a:t>
            </a:r>
          </a:p>
          <a:p>
            <a:r>
              <a:rPr lang="tr-TR" sz="1600" dirty="0">
                <a:latin typeface="Garamond" pitchFamily="18" charset="0"/>
              </a:rPr>
              <a:t>Sağ </a:t>
            </a:r>
            <a:r>
              <a:rPr lang="tr-TR" sz="1600" dirty="0" err="1">
                <a:latin typeface="Garamond" pitchFamily="18" charset="0"/>
              </a:rPr>
              <a:t>tibia</a:t>
            </a:r>
            <a:r>
              <a:rPr lang="tr-TR" sz="1600" dirty="0">
                <a:latin typeface="Garamond" pitchFamily="18" charset="0"/>
              </a:rPr>
              <a:t> da şaft </a:t>
            </a:r>
            <a:r>
              <a:rPr lang="tr-TR" sz="1600" dirty="0" err="1">
                <a:latin typeface="Garamond" pitchFamily="18" charset="0"/>
              </a:rPr>
              <a:t>fracture</a:t>
            </a:r>
            <a:r>
              <a:rPr lang="tr-TR" sz="1600" dirty="0">
                <a:latin typeface="Garamond" pitchFamily="18" charset="0"/>
              </a:rPr>
              <a:t>’ ü saptanan hasta, </a:t>
            </a:r>
            <a:r>
              <a:rPr lang="tr-TR" sz="1600" dirty="0" err="1">
                <a:latin typeface="Garamond" pitchFamily="18" charset="0"/>
              </a:rPr>
              <a:t>humerus</a:t>
            </a:r>
            <a:r>
              <a:rPr lang="tr-TR" sz="1600" dirty="0">
                <a:latin typeface="Garamond" pitchFamily="18" charset="0"/>
              </a:rPr>
              <a:t> ve </a:t>
            </a:r>
            <a:r>
              <a:rPr lang="tr-TR" sz="1600" dirty="0" err="1">
                <a:latin typeface="Garamond" pitchFamily="18" charset="0"/>
              </a:rPr>
              <a:t>crusta</a:t>
            </a:r>
            <a:r>
              <a:rPr lang="tr-TR" sz="1600" dirty="0">
                <a:latin typeface="Garamond" pitchFamily="18" charset="0"/>
              </a:rPr>
              <a:t> </a:t>
            </a:r>
            <a:r>
              <a:rPr lang="tr-TR" sz="1600" dirty="0" err="1">
                <a:latin typeface="Garamond" pitchFamily="18" charset="0"/>
              </a:rPr>
              <a:t>fraktür</a:t>
            </a:r>
            <a:r>
              <a:rPr lang="tr-TR" sz="1600" dirty="0">
                <a:latin typeface="Garamond" pitchFamily="18" charset="0"/>
              </a:rPr>
              <a:t> olan yerlerine alçı </a:t>
            </a:r>
            <a:r>
              <a:rPr lang="tr-TR" sz="1600" dirty="0" err="1">
                <a:latin typeface="Garamond" pitchFamily="18" charset="0"/>
              </a:rPr>
              <a:t>atel</a:t>
            </a:r>
            <a:r>
              <a:rPr lang="tr-TR" sz="1600" dirty="0">
                <a:latin typeface="Garamond" pitchFamily="18" charset="0"/>
              </a:rPr>
              <a:t> yapılarak ortopediye</a:t>
            </a:r>
          </a:p>
          <a:p>
            <a:r>
              <a:rPr lang="tr-TR" sz="1600" dirty="0">
                <a:latin typeface="Garamond" pitchFamily="18" charset="0"/>
              </a:rPr>
              <a:t>Oksijen desteği altında, göğüs cerrahisi açısından olası </a:t>
            </a:r>
            <a:r>
              <a:rPr lang="tr-TR" sz="1600" dirty="0" err="1">
                <a:latin typeface="Garamond" pitchFamily="18" charset="0"/>
              </a:rPr>
              <a:t>hemotoraks</a:t>
            </a:r>
            <a:r>
              <a:rPr lang="tr-TR" sz="1600" dirty="0">
                <a:latin typeface="Garamond" pitchFamily="18" charset="0"/>
              </a:rPr>
              <a:t> ( Akciğer boşluğunda kan toplanması), </a:t>
            </a:r>
            <a:r>
              <a:rPr lang="tr-TR" sz="1600" dirty="0" err="1">
                <a:latin typeface="Garamond" pitchFamily="18" charset="0"/>
              </a:rPr>
              <a:t>pnomotoraks</a:t>
            </a:r>
            <a:r>
              <a:rPr lang="tr-TR" sz="1600" dirty="0">
                <a:latin typeface="Garamond" pitchFamily="18" charset="0"/>
              </a:rPr>
              <a:t> (Havanın göğüs kafesi içine dolması sonucu akciğerin çökmesi ve işini yapamaması) değerlendirilmesi yapılması için </a:t>
            </a:r>
            <a:r>
              <a:rPr lang="tr-TR" sz="1600" dirty="0" err="1">
                <a:latin typeface="Garamond" pitchFamily="18" charset="0"/>
              </a:rPr>
              <a:t>konsülte</a:t>
            </a:r>
            <a:r>
              <a:rPr lang="tr-TR" sz="1600" dirty="0">
                <a:latin typeface="Garamond" pitchFamily="18" charset="0"/>
              </a:rPr>
              <a:t> edilmiştir.</a:t>
            </a:r>
          </a:p>
        </p:txBody>
      </p:sp>
    </p:spTree>
    <p:extLst>
      <p:ext uri="{BB962C8B-B14F-4D97-AF65-F5344CB8AC3E}">
        <p14:creationId xmlns:p14="http://schemas.microsoft.com/office/powerpoint/2010/main" val="69968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45084E6-F5C1-4C73-9881-AEFA3644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Garamond" panose="02020404030301010803" pitchFamily="18" charset="0"/>
              </a:rPr>
              <a:t>Semptom Terimler</a:t>
            </a:r>
            <a:r>
              <a:rPr lang="tr-TR" dirty="0">
                <a:latin typeface="Garamond" panose="02020404030301010803" pitchFamily="18" charset="0"/>
              </a:rPr>
              <a:t/>
            </a:r>
            <a:br>
              <a:rPr lang="tr-TR" dirty="0">
                <a:latin typeface="Garamond" panose="02020404030301010803" pitchFamily="18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DB27192-FC02-4CDD-9516-A8609FDF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Osteoporosis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Kemik dokusunda </a:t>
            </a:r>
            <a:r>
              <a:rPr lang="tr-TR" sz="1600" dirty="0" err="1">
                <a:solidFill>
                  <a:srgbClr val="FF0000"/>
                </a:solidFill>
                <a:latin typeface="Garamond" panose="02020404030301010803" pitchFamily="18" charset="0"/>
              </a:rPr>
              <a:t>atrofi</a:t>
            </a:r>
            <a:r>
              <a:rPr lang="tr-TR" sz="16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tr-TR" sz="1600" dirty="0">
                <a:latin typeface="Garamond" panose="02020404030301010803" pitchFamily="18" charset="0"/>
              </a:rPr>
              <a:t>gelişmesi ile belirgin durum.</a:t>
            </a:r>
          </a:p>
          <a:p>
            <a:r>
              <a:rPr lang="tr-TR" sz="1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Atrofi</a:t>
            </a:r>
            <a:r>
              <a:rPr lang="tr-T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 : Vücudun belli bir bölgesinin, bir dönem kullanılmamasına bağlı daha çok kas kaybı şeklinde olan kütle kaybı.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Distortion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Eklem kapsülü yırtılması.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Planus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Doğumsal kökenli düz </a:t>
            </a:r>
            <a:r>
              <a:rPr lang="tr-TR" sz="1600" dirty="0" err="1">
                <a:latin typeface="Garamond" panose="02020404030301010803" pitchFamily="18" charset="0"/>
              </a:rPr>
              <a:t>tabanlılık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Valgus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Dışa bükük ayak.</a:t>
            </a:r>
          </a:p>
          <a:p>
            <a:endParaRPr lang="tr-TR" sz="1600" dirty="0"/>
          </a:p>
        </p:txBody>
      </p:sp>
      <p:pic>
        <p:nvPicPr>
          <p:cNvPr id="4" name="Picture 6" descr="Osteomalacia ile ilgili gÃ¶rsel sonucu">
            <a:extLst>
              <a:ext uri="{FF2B5EF4-FFF2-40B4-BE49-F238E27FC236}">
                <a16:creationId xmlns:a16="http://schemas.microsoft.com/office/drawing/2014/main" xmlns="" id="{DD969449-52F4-41F6-AD72-59085951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21100"/>
            <a:ext cx="4357511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s Valgus ile ilgili gÃ¶rsel sonucu">
            <a:extLst>
              <a:ext uri="{FF2B5EF4-FFF2-40B4-BE49-F238E27FC236}">
                <a16:creationId xmlns:a16="http://schemas.microsoft.com/office/drawing/2014/main" xmlns="" id="{93D518F5-59C6-473F-BB44-4EB62E0C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91" y="3721100"/>
            <a:ext cx="2074022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es Planus ile ilgili gÃ¶rsel sonucu">
            <a:extLst>
              <a:ext uri="{FF2B5EF4-FFF2-40B4-BE49-F238E27FC236}">
                <a16:creationId xmlns:a16="http://schemas.microsoft.com/office/drawing/2014/main" xmlns="" id="{6F2702BD-1775-44BB-855F-4F8FE5C0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721100"/>
            <a:ext cx="28575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DBD70EB-745B-4950-A899-8F283B104410}"/>
              </a:ext>
            </a:extLst>
          </p:cNvPr>
          <p:cNvSpPr txBox="1"/>
          <p:nvPr/>
        </p:nvSpPr>
        <p:spPr>
          <a:xfrm>
            <a:off x="838200" y="6130151"/>
            <a:ext cx="445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7-Osteoporosis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DAF4C0CB-282E-46F2-8898-6E0C48AA8822}"/>
              </a:ext>
            </a:extLst>
          </p:cNvPr>
          <p:cNvSpPr txBox="1"/>
          <p:nvPr/>
        </p:nvSpPr>
        <p:spPr>
          <a:xfrm>
            <a:off x="5859091" y="6130151"/>
            <a:ext cx="207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8-Pes </a:t>
            </a:r>
            <a:r>
              <a:rPr lang="tr-TR" sz="1200" dirty="0" err="1">
                <a:latin typeface="Garamond" panose="02020404030301010803" pitchFamily="18" charset="0"/>
              </a:rPr>
              <a:t>Valgus</a:t>
            </a:r>
            <a:endParaRPr lang="tr-TR" sz="1200" dirty="0">
              <a:latin typeface="Garamond" panose="02020404030301010803" pitchFamily="18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69EE936F-4939-479B-9237-BA0749B40B7A}"/>
              </a:ext>
            </a:extLst>
          </p:cNvPr>
          <p:cNvSpPr txBox="1"/>
          <p:nvPr/>
        </p:nvSpPr>
        <p:spPr>
          <a:xfrm>
            <a:off x="8496300" y="6130151"/>
            <a:ext cx="2472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9-Pes </a:t>
            </a:r>
            <a:r>
              <a:rPr lang="tr-TR" sz="1200" dirty="0" err="1">
                <a:latin typeface="Garamond" panose="02020404030301010803" pitchFamily="18" charset="0"/>
              </a:rPr>
              <a:t>Planus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61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2DC2BA1-41FE-4917-A8C7-BAE06C81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FC1BA66-2275-4827-BEDC-612F1E79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radius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ulnaya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ve kapalı redüksiyon yapılmıştır.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Sağ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açık redüksiyonu</a:t>
            </a:r>
          </a:p>
          <a:p>
            <a:r>
              <a:rPr lang="tr-TR" sz="1600" dirty="0" err="1">
                <a:latin typeface="Garamond" panose="02020404030301010803" pitchFamily="18" charset="0"/>
              </a:rPr>
              <a:t>Ilaç</a:t>
            </a:r>
            <a:r>
              <a:rPr lang="tr-TR" sz="1600" dirty="0">
                <a:latin typeface="Garamond" panose="02020404030301010803" pitchFamily="18" charset="0"/>
              </a:rPr>
              <a:t> tedavisi için ; ameliyat sonrası </a:t>
            </a:r>
            <a:r>
              <a:rPr lang="tr-TR" sz="1600" dirty="0" err="1">
                <a:latin typeface="Garamond" panose="02020404030301010803" pitchFamily="18" charset="0"/>
              </a:rPr>
              <a:t>g.cerrahisine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yatsin</a:t>
            </a:r>
            <a:r>
              <a:rPr lang="tr-TR" sz="1600" dirty="0">
                <a:latin typeface="Garamond" panose="02020404030301010803" pitchFamily="18" charset="0"/>
              </a:rPr>
              <a:t> hasta , </a:t>
            </a:r>
            <a:r>
              <a:rPr lang="tr-TR" sz="1600" dirty="0" err="1">
                <a:latin typeface="Garamond" panose="02020404030301010803" pitchFamily="18" charset="0"/>
              </a:rPr>
              <a:t>coumadin</a:t>
            </a:r>
            <a:r>
              <a:rPr lang="tr-TR" sz="1600" dirty="0">
                <a:latin typeface="Garamond" panose="02020404030301010803" pitchFamily="18" charset="0"/>
              </a:rPr>
              <a:t> , </a:t>
            </a:r>
            <a:r>
              <a:rPr lang="tr-TR" sz="1600" dirty="0" err="1">
                <a:latin typeface="Garamond" panose="02020404030301010803" pitchFamily="18" charset="0"/>
              </a:rPr>
              <a:t>paracerol</a:t>
            </a:r>
            <a:r>
              <a:rPr lang="tr-TR" sz="1600" dirty="0">
                <a:latin typeface="Garamond" panose="02020404030301010803" pitchFamily="18" charset="0"/>
              </a:rPr>
              <a:t> , </a:t>
            </a:r>
            <a:r>
              <a:rPr lang="tr-TR" sz="1600" dirty="0" err="1">
                <a:latin typeface="Garamond" panose="02020404030301010803" pitchFamily="18" charset="0"/>
              </a:rPr>
              <a:t>cezol</a:t>
            </a:r>
            <a:r>
              <a:rPr lang="tr-TR" sz="1600" dirty="0">
                <a:latin typeface="Garamond" panose="02020404030301010803" pitchFamily="18" charset="0"/>
              </a:rPr>
              <a:t> , </a:t>
            </a:r>
            <a:r>
              <a:rPr lang="tr-TR" sz="1600" dirty="0" err="1">
                <a:latin typeface="Garamond" panose="02020404030301010803" pitchFamily="18" charset="0"/>
              </a:rPr>
              <a:t>ragasit</a:t>
            </a:r>
            <a:r>
              <a:rPr lang="tr-TR" sz="1600" dirty="0">
                <a:latin typeface="Garamond" panose="02020404030301010803" pitchFamily="18" charset="0"/>
              </a:rPr>
              <a:t>  tedavileri verilsin.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Ameliyat sonrası ortopedi servise yatsın , ona da </a:t>
            </a:r>
            <a:r>
              <a:rPr lang="tr-TR" sz="1600" dirty="0" err="1">
                <a:latin typeface="Garamond" panose="02020404030301010803" pitchFamily="18" charset="0"/>
              </a:rPr>
              <a:t>intravenöz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heparin</a:t>
            </a:r>
            <a:r>
              <a:rPr lang="tr-TR" sz="1600" dirty="0">
                <a:latin typeface="Garamond" panose="02020404030301010803" pitchFamily="18" charset="0"/>
              </a:rPr>
              <a:t> başlansın ,3.gün </a:t>
            </a:r>
            <a:r>
              <a:rPr lang="tr-TR" sz="1600" dirty="0" err="1">
                <a:latin typeface="Garamond" panose="02020404030301010803" pitchFamily="18" charset="0"/>
              </a:rPr>
              <a:t>coumadin</a:t>
            </a:r>
            <a:r>
              <a:rPr lang="tr-TR" sz="1600" dirty="0">
                <a:latin typeface="Garamond" panose="02020404030301010803" pitchFamily="18" charset="0"/>
              </a:rPr>
              <a:t> başlansın , </a:t>
            </a:r>
            <a:r>
              <a:rPr lang="tr-TR" sz="1600" dirty="0" err="1">
                <a:latin typeface="Garamond" panose="02020404030301010803" pitchFamily="18" charset="0"/>
              </a:rPr>
              <a:t>ragasit</a:t>
            </a:r>
            <a:r>
              <a:rPr lang="tr-TR" sz="1600" dirty="0">
                <a:latin typeface="Garamond" panose="02020404030301010803" pitchFamily="18" charset="0"/>
              </a:rPr>
              <a:t> , </a:t>
            </a:r>
            <a:r>
              <a:rPr lang="tr-TR" sz="1600" dirty="0" err="1">
                <a:latin typeface="Garamond" panose="02020404030301010803" pitchFamily="18" charset="0"/>
              </a:rPr>
              <a:t>mucinac</a:t>
            </a:r>
            <a:r>
              <a:rPr lang="tr-TR" sz="1600" dirty="0">
                <a:latin typeface="Garamond" panose="02020404030301010803" pitchFamily="18" charset="0"/>
              </a:rPr>
              <a:t>, </a:t>
            </a:r>
            <a:r>
              <a:rPr lang="tr-TR" sz="1600" dirty="0" err="1">
                <a:latin typeface="Garamond" panose="02020404030301010803" pitchFamily="18" charset="0"/>
              </a:rPr>
              <a:t>cezol</a:t>
            </a:r>
            <a:r>
              <a:rPr lang="tr-TR" sz="1600" dirty="0">
                <a:latin typeface="Garamond" panose="02020404030301010803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31273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9DB54DB-8A51-4008-9D47-A7744425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7200" b="1" dirty="0">
                <a:latin typeface="Garamond" panose="02020404030301010803" pitchFamily="18" charset="0"/>
              </a:rPr>
              <a:t>Vaka #2</a:t>
            </a:r>
          </a:p>
        </p:txBody>
      </p:sp>
    </p:spTree>
    <p:extLst>
      <p:ext uri="{BB962C8B-B14F-4D97-AF65-F5344CB8AC3E}">
        <p14:creationId xmlns:p14="http://schemas.microsoft.com/office/powerpoint/2010/main" val="3674065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5CB641-2C2F-497B-800B-87175266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91E2E8E-FD0B-497D-BEB0-6073718B5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Garamond" panose="02020404030301010803" pitchFamily="18" charset="0"/>
              </a:rPr>
              <a:t>22 Yaşında erkek hasta acil servise ,4. kattan düşme sonucu getirildi.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Hastanın oryantasyonu ve </a:t>
            </a:r>
            <a:r>
              <a:rPr lang="tr-TR" sz="1600" dirty="0" err="1">
                <a:latin typeface="Garamond" panose="02020404030301010803" pitchFamily="18" charset="0"/>
              </a:rPr>
              <a:t>kooperasyonu</a:t>
            </a:r>
            <a:r>
              <a:rPr lang="tr-TR" sz="1600" dirty="0">
                <a:latin typeface="Garamond" panose="02020404030301010803" pitchFamily="18" charset="0"/>
              </a:rPr>
              <a:t> tamdır. </a:t>
            </a:r>
            <a:r>
              <a:rPr lang="tr-TR" sz="1600" dirty="0" err="1">
                <a:latin typeface="Garamond" panose="02020404030301010803" pitchFamily="18" charset="0"/>
              </a:rPr>
              <a:t>Gloskow</a:t>
            </a:r>
            <a:r>
              <a:rPr lang="tr-TR" sz="1600" dirty="0">
                <a:latin typeface="Garamond" panose="02020404030301010803" pitchFamily="18" charset="0"/>
              </a:rPr>
              <a:t> koma skoru 10 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Nörolojik muayene de  sağ bacak </a:t>
            </a:r>
            <a:r>
              <a:rPr lang="tr-TR" sz="1600" dirty="0" err="1">
                <a:latin typeface="Garamond" panose="02020404030301010803" pitchFamily="18" charset="0"/>
              </a:rPr>
              <a:t>fleksiyon</a:t>
            </a:r>
            <a:r>
              <a:rPr lang="tr-TR" sz="1600" dirty="0">
                <a:latin typeface="Garamond" panose="02020404030301010803" pitchFamily="18" charset="0"/>
              </a:rPr>
              <a:t> da kısıtlılık mevcut , sağ ayak bileği eklem hareket açıklığı azalmış ,  sol ön bacak  hareket kısıtlılık ve ağrılı uyaranlara </a:t>
            </a:r>
            <a:r>
              <a:rPr lang="tr-TR" sz="1600" dirty="0" err="1">
                <a:latin typeface="Garamond" panose="02020404030301010803" pitchFamily="18" charset="0"/>
              </a:rPr>
              <a:t>yanıtsızlık</a:t>
            </a:r>
            <a:r>
              <a:rPr lang="tr-TR" sz="1600" dirty="0">
                <a:latin typeface="Garamond" panose="02020404030301010803" pitchFamily="18" charset="0"/>
              </a:rPr>
              <a:t> mevcuttur.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Yapılan </a:t>
            </a:r>
            <a:r>
              <a:rPr lang="tr-TR" sz="1600" dirty="0" err="1">
                <a:latin typeface="Garamond" panose="02020404030301010803" pitchFamily="18" charset="0"/>
              </a:rPr>
              <a:t>ekstremite</a:t>
            </a:r>
            <a:r>
              <a:rPr lang="tr-TR" sz="1600" dirty="0">
                <a:latin typeface="Garamond" panose="02020404030301010803" pitchFamily="18" charset="0"/>
              </a:rPr>
              <a:t> muayenesinde hastanın sol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da açık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mevcut .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fibula</a:t>
            </a:r>
            <a:r>
              <a:rPr lang="tr-TR" sz="1600" dirty="0">
                <a:latin typeface="Garamond" panose="02020404030301010803" pitchFamily="18" charset="0"/>
              </a:rPr>
              <a:t> da 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 mevcut.  Sağ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fibula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malleolus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lateraliste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,sağ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da  açık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gözlenmektedir .</a:t>
            </a: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NETHOUSE\Desktop\Terminoloji-1\vaka\WhatsApp Image 2018-10-20 at 19.40.1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486" y="3158310"/>
            <a:ext cx="7409600" cy="2929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945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52FB021-CDB9-4643-8892-612B288F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1DF8D67-37BA-4EC7-9108-4D135A3D6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Garamond" panose="02020404030301010803" pitchFamily="18" charset="0"/>
              </a:rPr>
              <a:t>Üst </a:t>
            </a:r>
            <a:r>
              <a:rPr lang="tr-TR" sz="1600" dirty="0" err="1">
                <a:latin typeface="Garamond" panose="02020404030301010803" pitchFamily="18" charset="0"/>
              </a:rPr>
              <a:t>ekstremite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muayenesiinde</a:t>
            </a:r>
            <a:r>
              <a:rPr lang="tr-TR" sz="1600" dirty="0">
                <a:latin typeface="Garamond" panose="02020404030301010803" pitchFamily="18" charset="0"/>
              </a:rPr>
              <a:t> sol kol </a:t>
            </a:r>
            <a:r>
              <a:rPr lang="tr-TR" sz="1600" dirty="0" err="1">
                <a:latin typeface="Garamond" panose="02020404030301010803" pitchFamily="18" charset="0"/>
              </a:rPr>
              <a:t>fleksiyon</a:t>
            </a:r>
            <a:r>
              <a:rPr lang="tr-TR" sz="1600" dirty="0">
                <a:latin typeface="Garamond" panose="02020404030301010803" pitchFamily="18" charset="0"/>
              </a:rPr>
              <a:t> ,</a:t>
            </a:r>
            <a:r>
              <a:rPr lang="tr-TR" sz="1600" dirty="0" err="1">
                <a:latin typeface="Garamond" panose="02020404030301010803" pitchFamily="18" charset="0"/>
              </a:rPr>
              <a:t>ekstansiyon</a:t>
            </a:r>
            <a:r>
              <a:rPr lang="tr-TR" sz="1600" dirty="0">
                <a:latin typeface="Garamond" panose="02020404030301010803" pitchFamily="18" charset="0"/>
              </a:rPr>
              <a:t> hareketlerinde kısıtlılık olan hastanın  kas gücü muayenesi 3/5 </a:t>
            </a:r>
            <a:r>
              <a:rPr lang="tr-TR" sz="1600" dirty="0" err="1">
                <a:latin typeface="Garamond" panose="02020404030301010803" pitchFamily="18" charset="0"/>
              </a:rPr>
              <a:t>dir</a:t>
            </a:r>
            <a:r>
              <a:rPr lang="tr-TR" sz="1600" dirty="0">
                <a:latin typeface="Garamond" panose="02020404030301010803" pitchFamily="18" charset="0"/>
              </a:rPr>
              <a:t>. Sol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humerusta</a:t>
            </a:r>
            <a:r>
              <a:rPr lang="tr-TR" sz="1600" dirty="0">
                <a:latin typeface="Garamond" panose="02020404030301010803" pitchFamily="18" charset="0"/>
              </a:rPr>
              <a:t> açık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gözlenmektedir.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Sağ  ön kol </a:t>
            </a:r>
            <a:r>
              <a:rPr lang="tr-TR" sz="1600" dirty="0" err="1">
                <a:latin typeface="Garamond" panose="02020404030301010803" pitchFamily="18" charset="0"/>
              </a:rPr>
              <a:t>lateralinde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musculus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brachioradialis</a:t>
            </a:r>
            <a:r>
              <a:rPr lang="tr-TR" sz="1600" dirty="0">
                <a:latin typeface="Garamond" panose="02020404030301010803" pitchFamily="18" charset="0"/>
              </a:rPr>
              <a:t> kası gözükmekte olup bu  kasta </a:t>
            </a:r>
            <a:r>
              <a:rPr lang="tr-TR" sz="1600" dirty="0" err="1">
                <a:latin typeface="Garamond" panose="02020404030301010803" pitchFamily="18" charset="0"/>
              </a:rPr>
              <a:t>laserasyon</a:t>
            </a:r>
            <a:r>
              <a:rPr lang="tr-TR" sz="1600" dirty="0">
                <a:latin typeface="Garamond" panose="02020404030301010803" pitchFamily="18" charset="0"/>
              </a:rPr>
              <a:t>(yırtık) gözlenmektedir.  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Aktif kanaması olan hastaya acil serviste  </a:t>
            </a:r>
            <a:r>
              <a:rPr lang="tr-TR" sz="1600" dirty="0" err="1">
                <a:latin typeface="Garamond" panose="02020404030301010803" pitchFamily="18" charset="0"/>
              </a:rPr>
              <a:t>hemogram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biyokmiya</a:t>
            </a:r>
            <a:r>
              <a:rPr lang="tr-TR" sz="1600" dirty="0">
                <a:latin typeface="Garamond" panose="02020404030301010803" pitchFamily="18" charset="0"/>
              </a:rPr>
              <a:t> testleri yapılmış olup , hemoglobin değeri 8,66g/ desilitre  saptanmış, üre ve </a:t>
            </a:r>
            <a:r>
              <a:rPr lang="tr-TR" sz="1600" dirty="0" err="1">
                <a:latin typeface="Garamond" panose="02020404030301010803" pitchFamily="18" charset="0"/>
              </a:rPr>
              <a:t>kreatinin</a:t>
            </a:r>
            <a:r>
              <a:rPr lang="tr-TR" sz="1600" dirty="0">
                <a:latin typeface="Garamond" panose="02020404030301010803" pitchFamily="18" charset="0"/>
              </a:rPr>
              <a:t> değerleri normal sınırlarda olan hastaya  bilgisayarlı tomografi de </a:t>
            </a:r>
            <a:r>
              <a:rPr lang="tr-TR" sz="1600" dirty="0" err="1">
                <a:latin typeface="Garamond" panose="02020404030301010803" pitchFamily="18" charset="0"/>
              </a:rPr>
              <a:t>anjiografi</a:t>
            </a:r>
            <a:r>
              <a:rPr lang="tr-TR" sz="1600" dirty="0">
                <a:latin typeface="Garamond" panose="02020404030301010803" pitchFamily="18" charset="0"/>
              </a:rPr>
              <a:t> yapılması planlanmıştır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Yapılan bilgisayarlı tomografi sonucunda hastanın; sol  da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malleolus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medialiste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distal</a:t>
            </a:r>
            <a:r>
              <a:rPr lang="tr-TR" sz="1600" dirty="0">
                <a:latin typeface="Garamond" panose="02020404030301010803" pitchFamily="18" charset="0"/>
              </a:rPr>
              <a:t> deplase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saptanmış. </a:t>
            </a:r>
            <a:r>
              <a:rPr lang="tr-TR" sz="1600" dirty="0" err="1">
                <a:latin typeface="Garamond" panose="02020404030301010803" pitchFamily="18" charset="0"/>
              </a:rPr>
              <a:t>Arteria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fibulariste</a:t>
            </a:r>
            <a:r>
              <a:rPr lang="tr-TR" sz="1600" dirty="0">
                <a:latin typeface="Garamond" panose="02020404030301010803" pitchFamily="18" charset="0"/>
              </a:rPr>
              <a:t>  aktif kanama saptanmıştır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fibula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proksimalinde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non</a:t>
            </a:r>
            <a:r>
              <a:rPr lang="tr-TR" sz="1600" dirty="0">
                <a:latin typeface="Garamond" panose="02020404030301010803" pitchFamily="18" charset="0"/>
              </a:rPr>
              <a:t> deplase 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mevcut.</a:t>
            </a: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NETHOUSE\Desktop\Terminoloji-1\vaka\WhatsApp Image 2018-10-20 at 19.40.1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2136" y="3406477"/>
            <a:ext cx="4347560" cy="2846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96568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996C25F4-4922-4A02-8293-C4A70ED5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F788A43-2137-4FEA-B1A4-2D1C7306A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Garamond" panose="02020404030301010803" pitchFamily="18" charset="0"/>
              </a:rPr>
              <a:t>Hastanın sağ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femur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oblik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olup , </a:t>
            </a:r>
            <a:r>
              <a:rPr lang="tr-TR" sz="1600" dirty="0" err="1">
                <a:latin typeface="Garamond" panose="02020404030301010803" pitchFamily="18" charset="0"/>
              </a:rPr>
              <a:t>arteria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femoralis</a:t>
            </a:r>
            <a:r>
              <a:rPr lang="tr-TR" sz="1600" dirty="0">
                <a:latin typeface="Garamond" panose="02020404030301010803" pitchFamily="18" charset="0"/>
              </a:rPr>
              <a:t> de yaralanma mevcut değildir. Sağ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fibula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malleolus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lateraliste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lineeer</a:t>
            </a:r>
            <a:r>
              <a:rPr lang="tr-TR" sz="1600" dirty="0">
                <a:latin typeface="Garamond" panose="02020404030301010803" pitchFamily="18" charset="0"/>
              </a:rPr>
              <a:t> kırık mevcut . sap ayak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talus</a:t>
            </a:r>
            <a:r>
              <a:rPr lang="tr-TR" sz="1600" dirty="0">
                <a:latin typeface="Garamond" panose="02020404030301010803" pitchFamily="18" charset="0"/>
              </a:rPr>
              <a:t> ,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calcenous</a:t>
            </a:r>
            <a:r>
              <a:rPr lang="tr-TR" sz="1600" dirty="0">
                <a:latin typeface="Garamond" panose="02020404030301010803" pitchFamily="18" charset="0"/>
              </a:rPr>
              <a:t> da   </a:t>
            </a:r>
            <a:r>
              <a:rPr lang="tr-TR" sz="1600" dirty="0" err="1">
                <a:latin typeface="Garamond" panose="02020404030301010803" pitchFamily="18" charset="0"/>
              </a:rPr>
              <a:t>non</a:t>
            </a:r>
            <a:r>
              <a:rPr lang="tr-TR" sz="1600" dirty="0">
                <a:latin typeface="Garamond" panose="02020404030301010803" pitchFamily="18" charset="0"/>
              </a:rPr>
              <a:t> deplase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saptanmıştır.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Sol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humerusta</a:t>
            </a:r>
            <a:r>
              <a:rPr lang="tr-TR" sz="1600" dirty="0">
                <a:latin typeface="Garamond" panose="02020404030301010803" pitchFamily="18" charset="0"/>
              </a:rPr>
              <a:t>  deplase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mevcut olup , </a:t>
            </a:r>
            <a:r>
              <a:rPr lang="tr-TR" sz="1600" dirty="0" err="1">
                <a:latin typeface="Garamond" panose="02020404030301010803" pitchFamily="18" charset="0"/>
              </a:rPr>
              <a:t>arteria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aksillariste</a:t>
            </a:r>
            <a:r>
              <a:rPr lang="tr-TR" sz="1600" dirty="0">
                <a:latin typeface="Garamond" panose="02020404030301010803" pitchFamily="18" charset="0"/>
              </a:rPr>
              <a:t> aktif kanama </a:t>
            </a:r>
            <a:r>
              <a:rPr lang="tr-TR" sz="1600" dirty="0" err="1">
                <a:latin typeface="Garamond" panose="02020404030301010803" pitchFamily="18" charset="0"/>
              </a:rPr>
              <a:t>saptanmıstır</a:t>
            </a:r>
            <a:r>
              <a:rPr lang="tr-TR" sz="1600" dirty="0">
                <a:latin typeface="Garamond" panose="02020404030301010803" pitchFamily="18" charset="0"/>
              </a:rPr>
              <a:t>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Hastanın 3-4-5.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corpus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vertebrae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cervicales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ler</a:t>
            </a:r>
            <a:r>
              <a:rPr lang="tr-TR" sz="1600" dirty="0">
                <a:latin typeface="Garamond" panose="02020404030301010803" pitchFamily="18" charset="0"/>
              </a:rPr>
              <a:t> de çökme </a:t>
            </a:r>
            <a:r>
              <a:rPr lang="tr-TR" sz="1600" dirty="0" err="1">
                <a:latin typeface="Garamond" panose="02020404030301010803" pitchFamily="18" charset="0"/>
              </a:rPr>
              <a:t>fraktürü</a:t>
            </a:r>
            <a:r>
              <a:rPr lang="tr-TR" sz="1600" dirty="0">
                <a:latin typeface="Garamond" panose="02020404030301010803" pitchFamily="18" charset="0"/>
              </a:rPr>
              <a:t> mevcut olup , 7. </a:t>
            </a:r>
            <a:r>
              <a:rPr lang="tr-TR" sz="1600" dirty="0" err="1">
                <a:latin typeface="Garamond" panose="02020404030301010803" pitchFamily="18" charset="0"/>
              </a:rPr>
              <a:t>Procesus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transversus</a:t>
            </a:r>
            <a:r>
              <a:rPr lang="tr-TR" sz="1600" dirty="0">
                <a:latin typeface="Garamond" panose="02020404030301010803" pitchFamily="18" charset="0"/>
              </a:rPr>
              <a:t>  </a:t>
            </a:r>
            <a:r>
              <a:rPr lang="tr-TR" sz="1600" dirty="0" err="1">
                <a:latin typeface="Garamond" panose="02020404030301010803" pitchFamily="18" charset="0"/>
              </a:rPr>
              <a:t>vertebrae</a:t>
            </a:r>
            <a:r>
              <a:rPr lang="tr-TR" sz="1600" dirty="0">
                <a:latin typeface="Garamond" panose="02020404030301010803" pitchFamily="18" charset="0"/>
              </a:rPr>
              <a:t>   </a:t>
            </a:r>
            <a:r>
              <a:rPr lang="tr-TR" sz="1600" dirty="0" err="1">
                <a:latin typeface="Garamond" panose="02020404030301010803" pitchFamily="18" charset="0"/>
              </a:rPr>
              <a:t>cervicales</a:t>
            </a:r>
            <a:r>
              <a:rPr lang="tr-TR" sz="1600" dirty="0">
                <a:latin typeface="Garamond" panose="02020404030301010803" pitchFamily="18" charset="0"/>
              </a:rPr>
              <a:t> de lineer </a:t>
            </a:r>
            <a:r>
              <a:rPr lang="tr-TR" sz="1600" dirty="0" err="1">
                <a:latin typeface="Garamond" panose="02020404030301010803" pitchFamily="18" charset="0"/>
              </a:rPr>
              <a:t>fraktür</a:t>
            </a:r>
            <a:r>
              <a:rPr lang="tr-TR" sz="1600" dirty="0">
                <a:latin typeface="Garamond" panose="02020404030301010803" pitchFamily="18" charset="0"/>
              </a:rPr>
              <a:t> saptanmıştır.</a:t>
            </a:r>
          </a:p>
          <a:p>
            <a:r>
              <a:rPr lang="tr-TR" sz="1600" dirty="0">
                <a:latin typeface="Garamond" panose="02020404030301010803" pitchFamily="18" charset="0"/>
              </a:rPr>
              <a:t>Hasta , ortopediye </a:t>
            </a:r>
            <a:r>
              <a:rPr lang="tr-TR" sz="1600" dirty="0" err="1">
                <a:latin typeface="Garamond" panose="02020404030301010803" pitchFamily="18" charset="0"/>
              </a:rPr>
              <a:t>konsülte</a:t>
            </a:r>
            <a:r>
              <a:rPr lang="tr-TR" sz="1600" dirty="0">
                <a:latin typeface="Garamond" panose="02020404030301010803" pitchFamily="18" charset="0"/>
              </a:rPr>
              <a:t> edilmiş olup ortopedi ekibi tarafından operasyona </a:t>
            </a:r>
            <a:r>
              <a:rPr lang="tr-TR" sz="1600" dirty="0" err="1">
                <a:latin typeface="Garamond" panose="02020404030301010803" pitchFamily="18" charset="0"/>
              </a:rPr>
              <a:t>alınmıstir</a:t>
            </a:r>
            <a:r>
              <a:rPr lang="tr-TR" sz="1600" dirty="0">
                <a:latin typeface="Garamond" panose="02020404030301010803" pitchFamily="18" charset="0"/>
              </a:rPr>
              <a:t> . hastanın sağ </a:t>
            </a:r>
            <a:r>
              <a:rPr lang="tr-TR" sz="1600" dirty="0" err="1">
                <a:latin typeface="Garamond" panose="02020404030301010803" pitchFamily="18" charset="0"/>
              </a:rPr>
              <a:t>femura</a:t>
            </a:r>
            <a:r>
              <a:rPr lang="tr-TR" sz="1600" dirty="0">
                <a:latin typeface="Garamond" panose="02020404030301010803" pitchFamily="18" charset="0"/>
              </a:rPr>
              <a:t> açık redüksiyon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uygulanmıştır ,  sol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malleolusa</a:t>
            </a:r>
            <a:r>
              <a:rPr lang="tr-TR" sz="1600" dirty="0">
                <a:latin typeface="Garamond" panose="02020404030301010803" pitchFamily="18" charset="0"/>
              </a:rPr>
              <a:t> kapalı redüksiyon yapılmıştır.   Sol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humerusa</a:t>
            </a:r>
            <a:r>
              <a:rPr lang="tr-TR" sz="1600" dirty="0">
                <a:latin typeface="Garamond" panose="02020404030301010803" pitchFamily="18" charset="0"/>
              </a:rPr>
              <a:t> açık redüksiyon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yapılmıştır.</a:t>
            </a: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>
              <a:latin typeface="Garamond" panose="02020404030301010803" pitchFamily="18" charset="0"/>
            </a:endParaRPr>
          </a:p>
        </p:txBody>
      </p:sp>
      <p:pic>
        <p:nvPicPr>
          <p:cNvPr id="3074" name="Picture 2" descr="C:\Users\NETHOUSE\Desktop\Terminoloji-1\vaka\WhatsApp Image 2018-10-20 at 19.40.19 (3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115" y="3410465"/>
            <a:ext cx="4016595" cy="3179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062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AA44F76-B888-4BCE-8B9E-3E3DC9FB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Vaka</a:t>
            </a: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9411F23-3E3F-43C3-B0E1-EF0817E29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Garamond" panose="02020404030301010803" pitchFamily="18" charset="0"/>
              </a:rPr>
              <a:t>Hasta , ortopediye </a:t>
            </a:r>
            <a:r>
              <a:rPr lang="tr-TR" sz="1600" dirty="0" err="1">
                <a:latin typeface="Garamond" panose="02020404030301010803" pitchFamily="18" charset="0"/>
              </a:rPr>
              <a:t>konsülte</a:t>
            </a:r>
            <a:r>
              <a:rPr lang="tr-TR" sz="1600" dirty="0">
                <a:latin typeface="Garamond" panose="02020404030301010803" pitchFamily="18" charset="0"/>
              </a:rPr>
              <a:t> edilmiş olup ortopedi ekibi tarafından operasyona </a:t>
            </a:r>
            <a:r>
              <a:rPr lang="tr-TR" sz="1600" dirty="0" err="1">
                <a:latin typeface="Garamond" panose="02020404030301010803" pitchFamily="18" charset="0"/>
              </a:rPr>
              <a:t>alınmıstir</a:t>
            </a:r>
            <a:r>
              <a:rPr lang="tr-TR" sz="1600" dirty="0">
                <a:latin typeface="Garamond" panose="02020404030301010803" pitchFamily="18" charset="0"/>
              </a:rPr>
              <a:t> . hastanın sağ </a:t>
            </a:r>
            <a:r>
              <a:rPr lang="tr-TR" sz="1600" dirty="0" err="1">
                <a:latin typeface="Garamond" panose="02020404030301010803" pitchFamily="18" charset="0"/>
              </a:rPr>
              <a:t>femura</a:t>
            </a:r>
            <a:r>
              <a:rPr lang="tr-TR" sz="1600" dirty="0">
                <a:latin typeface="Garamond" panose="02020404030301010803" pitchFamily="18" charset="0"/>
              </a:rPr>
              <a:t> açık redüksiyon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uygulanmıştır ,  sol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tibia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malleolusa</a:t>
            </a:r>
            <a:r>
              <a:rPr lang="tr-TR" sz="1600" dirty="0">
                <a:latin typeface="Garamond" panose="02020404030301010803" pitchFamily="18" charset="0"/>
              </a:rPr>
              <a:t> kapalı redüksiyon yapılmıştır.   Sol  </a:t>
            </a:r>
            <a:r>
              <a:rPr lang="tr-TR" sz="1600" dirty="0" err="1">
                <a:latin typeface="Garamond" panose="02020404030301010803" pitchFamily="18" charset="0"/>
              </a:rPr>
              <a:t>os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humerusa</a:t>
            </a:r>
            <a:r>
              <a:rPr lang="tr-TR" sz="1600" dirty="0">
                <a:latin typeface="Garamond" panose="02020404030301010803" pitchFamily="18" charset="0"/>
              </a:rPr>
              <a:t> açık redüksiyon </a:t>
            </a:r>
            <a:r>
              <a:rPr lang="tr-TR" sz="1600" dirty="0" err="1">
                <a:latin typeface="Garamond" panose="02020404030301010803" pitchFamily="18" charset="0"/>
              </a:rPr>
              <a:t>internal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fiksasyon</a:t>
            </a:r>
            <a:r>
              <a:rPr lang="tr-TR" sz="1600" dirty="0">
                <a:latin typeface="Garamond" panose="02020404030301010803" pitchFamily="18" charset="0"/>
              </a:rPr>
              <a:t> yapılmıştır.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34571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200FEAE-6DDA-4CFC-93FB-4961FCE6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Semptom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D29220C-5F08-4272-8599-D47F2565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Ekinavarus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Deformitesi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Çarpık ayak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Pes </a:t>
            </a:r>
            <a:r>
              <a:rPr lang="tr-TR" sz="1600" b="1" dirty="0" err="1">
                <a:latin typeface="Garamond" panose="02020404030301010803" pitchFamily="18" charset="0"/>
              </a:rPr>
              <a:t>Cavus</a:t>
            </a:r>
            <a:r>
              <a:rPr lang="tr-TR" sz="1600" b="1" dirty="0">
                <a:latin typeface="Garamond" panose="02020404030301010803" pitchFamily="18" charset="0"/>
              </a:rPr>
              <a:t> – Pes </a:t>
            </a:r>
            <a:r>
              <a:rPr lang="tr-TR" sz="1600" b="1" dirty="0" err="1">
                <a:latin typeface="Garamond" panose="02020404030301010803" pitchFamily="18" charset="0"/>
              </a:rPr>
              <a:t>Kavus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Çukur ayak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Subluxation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Sublüksasyon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Eklem yüzlerinin birbirinden kısmen uzaklaşması. Tam olmayan çıkık.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Distortion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Disorsiyon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Burkulma. Dönme. Bükülme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Osteosclerasis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Osteoosklerasis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Yerel kemik kalınlaşması.</a:t>
            </a:r>
          </a:p>
          <a:p>
            <a:endParaRPr lang="tr-TR" sz="1600" dirty="0"/>
          </a:p>
        </p:txBody>
      </p:sp>
      <p:pic>
        <p:nvPicPr>
          <p:cNvPr id="1026" name="Picture 2" descr="discortion foot ile ilgili gÃ¶rsel sonucu">
            <a:extLst>
              <a:ext uri="{FF2B5EF4-FFF2-40B4-BE49-F238E27FC236}">
                <a16:creationId xmlns:a16="http://schemas.microsoft.com/office/drawing/2014/main" xmlns="" id="{CE419989-49E5-42AF-A992-10393678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3429000"/>
            <a:ext cx="40513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7547BD4-5F4B-4216-BBF7-2A2717602443}"/>
              </a:ext>
            </a:extLst>
          </p:cNvPr>
          <p:cNvSpPr txBox="1"/>
          <p:nvPr/>
        </p:nvSpPr>
        <p:spPr>
          <a:xfrm>
            <a:off x="1168400" y="5784056"/>
            <a:ext cx="4051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10-Disorsiyon</a:t>
            </a:r>
          </a:p>
        </p:txBody>
      </p:sp>
      <p:pic>
        <p:nvPicPr>
          <p:cNvPr id="1028" name="Picture 4" descr="Sublocation bone ile ilgili gÃ¶rsel sonucu">
            <a:extLst>
              <a:ext uri="{FF2B5EF4-FFF2-40B4-BE49-F238E27FC236}">
                <a16:creationId xmlns:a16="http://schemas.microsoft.com/office/drawing/2014/main" xmlns="" id="{3D76310A-7490-494E-BE06-E802A492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428999"/>
            <a:ext cx="5124254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197F1D34-EF9E-4EB4-A7D4-0C2609392B19}"/>
              </a:ext>
            </a:extLst>
          </p:cNvPr>
          <p:cNvSpPr txBox="1"/>
          <p:nvPr/>
        </p:nvSpPr>
        <p:spPr>
          <a:xfrm>
            <a:off x="6489700" y="5784056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11-Sublokasyon ve </a:t>
            </a:r>
            <a:r>
              <a:rPr lang="tr-TR" sz="1200" dirty="0" err="1">
                <a:latin typeface="Garamond" panose="02020404030301010803" pitchFamily="18" charset="0"/>
              </a:rPr>
              <a:t>Dislokasyon</a:t>
            </a:r>
            <a:endParaRPr lang="tr-T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0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459E79C-9FF5-4ABC-ACBB-AA708A4D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Semptom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EE36C44-8D86-4D16-8BBC-BE736318A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Osteomalacia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solidFill>
                  <a:srgbClr val="FF0000"/>
                </a:solidFill>
                <a:latin typeface="Garamond" panose="02020404030301010803" pitchFamily="18" charset="0"/>
              </a:rPr>
              <a:t>Kalsifikasyon</a:t>
            </a:r>
            <a:r>
              <a:rPr lang="tr-TR" sz="1600" dirty="0">
                <a:latin typeface="Garamond" panose="02020404030301010803" pitchFamily="18" charset="0"/>
              </a:rPr>
              <a:t> yetersizliğine bağlı kemiklerin yumuşaması</a:t>
            </a:r>
          </a:p>
          <a:p>
            <a:r>
              <a:rPr lang="tr-T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Kalsifikasyon : Doku alanlarında “</a:t>
            </a:r>
            <a:r>
              <a:rPr lang="tr-TR" sz="1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Ca</a:t>
            </a:r>
            <a:r>
              <a:rPr lang="tr-T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” mineralinin depo edilmesi sonucu görülen olaydır.</a:t>
            </a:r>
          </a:p>
          <a:p>
            <a:endParaRPr lang="tr-TR" sz="1600" dirty="0"/>
          </a:p>
        </p:txBody>
      </p:sp>
      <p:pic>
        <p:nvPicPr>
          <p:cNvPr id="2050" name="Picture 2" descr="Osteomalacia ile ilgili gÃ¶rsel sonucu">
            <a:extLst>
              <a:ext uri="{FF2B5EF4-FFF2-40B4-BE49-F238E27FC236}">
                <a16:creationId xmlns:a16="http://schemas.microsoft.com/office/drawing/2014/main" xmlns="" id="{E4296FF5-4639-4E05-9195-6AC75214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578894"/>
            <a:ext cx="4947977" cy="28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4C9541B7-1D9A-402F-87FC-F284ED541493}"/>
              </a:ext>
            </a:extLst>
          </p:cNvPr>
          <p:cNvSpPr txBox="1"/>
          <p:nvPr/>
        </p:nvSpPr>
        <p:spPr>
          <a:xfrm>
            <a:off x="838200" y="5389079"/>
            <a:ext cx="416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12-Osteomalacia</a:t>
            </a:r>
          </a:p>
        </p:txBody>
      </p:sp>
      <p:pic>
        <p:nvPicPr>
          <p:cNvPr id="2054" name="Picture 6" descr="kalsifikasyon ile ilgili gÃ¶rsel sonucu">
            <a:extLst>
              <a:ext uri="{FF2B5EF4-FFF2-40B4-BE49-F238E27FC236}">
                <a16:creationId xmlns:a16="http://schemas.microsoft.com/office/drawing/2014/main" xmlns="" id="{3A7015A6-DF21-465F-9581-ACA69C49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88" y="2578894"/>
            <a:ext cx="4561812" cy="28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4AAB1ABC-043F-405B-9A5B-DC866A68D63A}"/>
              </a:ext>
            </a:extLst>
          </p:cNvPr>
          <p:cNvSpPr txBox="1"/>
          <p:nvPr/>
        </p:nvSpPr>
        <p:spPr>
          <a:xfrm>
            <a:off x="6791988" y="5435465"/>
            <a:ext cx="4561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13-Kalsifikasyon oluşan kemiğin radyolojik görüntüsü</a:t>
            </a:r>
          </a:p>
        </p:txBody>
      </p:sp>
    </p:spTree>
    <p:extLst>
      <p:ext uri="{BB962C8B-B14F-4D97-AF65-F5344CB8AC3E}">
        <p14:creationId xmlns:p14="http://schemas.microsoft.com/office/powerpoint/2010/main" val="137635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24079CD-14A8-4C6F-9123-21D05F44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Ameliyat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87C18F4-CB5F-478F-9146-73A8A479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Arthrolysis</a:t>
            </a:r>
            <a:r>
              <a:rPr lang="tr-TR" sz="1600" b="1" dirty="0">
                <a:latin typeface="Garamond" panose="02020404030301010803" pitchFamily="18" charset="0"/>
              </a:rPr>
              <a:t> –  </a:t>
            </a:r>
            <a:r>
              <a:rPr lang="tr-TR" sz="1600" b="1" dirty="0" err="1">
                <a:latin typeface="Garamond" panose="02020404030301010803" pitchFamily="18" charset="0"/>
              </a:rPr>
              <a:t>Artroliz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Cerrahi girişimle eklem içi yapışıklıklarını çözülerek ekleme yeniden hareket kazandırılması.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Arthrorisis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Artroriz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Cerrahi girişimle eklemin hareket açısının küçültülmesi</a:t>
            </a:r>
          </a:p>
          <a:p>
            <a:r>
              <a:rPr lang="tr-TR" sz="1600" b="1" dirty="0">
                <a:latin typeface="Garamond" panose="02020404030301010803" pitchFamily="18" charset="0"/>
              </a:rPr>
              <a:t>Bone </a:t>
            </a:r>
            <a:r>
              <a:rPr lang="tr-TR" sz="1600" b="1" dirty="0" err="1">
                <a:latin typeface="Garamond" panose="02020404030301010803" pitchFamily="18" charset="0"/>
              </a:rPr>
              <a:t>Grafting</a:t>
            </a:r>
            <a:r>
              <a:rPr lang="tr-TR" sz="1600" b="1" dirty="0">
                <a:latin typeface="Garamond" panose="02020404030301010803" pitchFamily="18" charset="0"/>
              </a:rPr>
              <a:t> – Kemik </a:t>
            </a:r>
            <a:r>
              <a:rPr lang="tr-TR" sz="1600" b="1" dirty="0" err="1">
                <a:latin typeface="Garamond" panose="02020404030301010803" pitchFamily="18" charset="0"/>
              </a:rPr>
              <a:t>Grafti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Kemiğin bir yerden alınıp vücudun başka bir yerinde kullanılması.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Myorrhaphy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Myorafi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Kasta oluşan yırtığı dikme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Tenotomy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Tenotomi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Cerrahi girişimle </a:t>
            </a:r>
            <a:r>
              <a:rPr lang="tr-TR" sz="1600" dirty="0" err="1">
                <a:latin typeface="Garamond" panose="02020404030301010803" pitchFamily="18" charset="0"/>
              </a:rPr>
              <a:t>tendon</a:t>
            </a:r>
            <a:r>
              <a:rPr lang="tr-TR" sz="1600" dirty="0">
                <a:latin typeface="Garamond" panose="02020404030301010803" pitchFamily="18" charset="0"/>
              </a:rPr>
              <a:t> kesilmesi</a:t>
            </a:r>
          </a:p>
          <a:p>
            <a:endParaRPr lang="tr-TR" sz="1600" dirty="0"/>
          </a:p>
        </p:txBody>
      </p:sp>
      <p:pic>
        <p:nvPicPr>
          <p:cNvPr id="3074" name="Picture 2" descr="Kas yÄ±rtÄ±ÄÄ± ile ilgili gÃ¶rsel sonucu">
            <a:extLst>
              <a:ext uri="{FF2B5EF4-FFF2-40B4-BE49-F238E27FC236}">
                <a16:creationId xmlns:a16="http://schemas.microsoft.com/office/drawing/2014/main" xmlns="" id="{F80302C6-B3A8-445D-BB09-D615CDA1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428999"/>
            <a:ext cx="4057650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0A5A3F94-982D-4F85-B3C8-B25A4667DE67}"/>
              </a:ext>
            </a:extLst>
          </p:cNvPr>
          <p:cNvSpPr txBox="1"/>
          <p:nvPr/>
        </p:nvSpPr>
        <p:spPr>
          <a:xfrm>
            <a:off x="1022350" y="5652700"/>
            <a:ext cx="4057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14-Kas yırtığı sonucu oluşan renk değişimi</a:t>
            </a:r>
          </a:p>
        </p:txBody>
      </p:sp>
      <p:pic>
        <p:nvPicPr>
          <p:cNvPr id="3076" name="Picture 4" descr="Tenotomy ile ilgili gÃ¶rsel sonucu">
            <a:extLst>
              <a:ext uri="{FF2B5EF4-FFF2-40B4-BE49-F238E27FC236}">
                <a16:creationId xmlns:a16="http://schemas.microsoft.com/office/drawing/2014/main" xmlns="" id="{DB0A09C8-0DC4-419B-BD69-BF4AF7E4E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5497"/>
            <a:ext cx="5715000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1CFEFCE1-1253-4C19-9A16-05DC7CF3A45B}"/>
              </a:ext>
            </a:extLst>
          </p:cNvPr>
          <p:cNvSpPr txBox="1"/>
          <p:nvPr/>
        </p:nvSpPr>
        <p:spPr>
          <a:xfrm>
            <a:off x="6096000" y="56527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15-Tenotomi. Soldan sağa sırasıyla 1.resim derinin temizlenmesi 2.resim lokal anestezi uygulanması 3.resim </a:t>
            </a:r>
            <a:r>
              <a:rPr lang="tr-TR" sz="1200" dirty="0" err="1">
                <a:latin typeface="Garamond" panose="02020404030301010803" pitchFamily="18" charset="0"/>
              </a:rPr>
              <a:t>tenotomi</a:t>
            </a:r>
            <a:r>
              <a:rPr lang="tr-TR" sz="1200" dirty="0">
                <a:latin typeface="Garamond" panose="02020404030301010803" pitchFamily="18" charset="0"/>
              </a:rPr>
              <a:t> yapılması 4.resim </a:t>
            </a:r>
            <a:r>
              <a:rPr lang="tr-TR" sz="1200" dirty="0" err="1">
                <a:latin typeface="Garamond" panose="02020404030301010803" pitchFamily="18" charset="0"/>
              </a:rPr>
              <a:t>tenatomi</a:t>
            </a:r>
            <a:r>
              <a:rPr lang="tr-TR" sz="1200" dirty="0">
                <a:latin typeface="Garamond" panose="02020404030301010803" pitchFamily="18" charset="0"/>
              </a:rPr>
              <a:t> sonrası </a:t>
            </a:r>
            <a:r>
              <a:rPr lang="tr-TR" sz="1200" dirty="0" err="1">
                <a:latin typeface="Garamond" panose="02020404030301010803" pitchFamily="18" charset="0"/>
              </a:rPr>
              <a:t>dorsiflexion</a:t>
            </a:r>
            <a:r>
              <a:rPr lang="tr-TR" sz="1200" dirty="0">
                <a:latin typeface="Garamond" panose="02020404030301010803" pitchFamily="18" charset="0"/>
              </a:rPr>
              <a:t> artışı</a:t>
            </a:r>
          </a:p>
        </p:txBody>
      </p:sp>
    </p:spTree>
    <p:extLst>
      <p:ext uri="{BB962C8B-B14F-4D97-AF65-F5344CB8AC3E}">
        <p14:creationId xmlns:p14="http://schemas.microsoft.com/office/powerpoint/2010/main" val="426321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A508582-421F-43EF-A058-998DDBC1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Garamond" panose="02020404030301010803" pitchFamily="18" charset="0"/>
              </a:rPr>
              <a:t>Ameliyat Terimler</a:t>
            </a:r>
            <a:r>
              <a:rPr lang="tr-TR" sz="3200" dirty="0">
                <a:latin typeface="Garamond" panose="02020404030301010803" pitchFamily="18" charset="0"/>
              </a:rPr>
              <a:t/>
            </a:r>
            <a:br>
              <a:rPr lang="tr-TR" sz="3200" dirty="0">
                <a:latin typeface="Garamond" panose="02020404030301010803" pitchFamily="18" charset="0"/>
              </a:rPr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8652995-FCF3-4FD0-8BD1-B731F236E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tr-TR" sz="1600" b="1" dirty="0" err="1">
                <a:latin typeface="Garamond" panose="02020404030301010803" pitchFamily="18" charset="0"/>
              </a:rPr>
              <a:t>Tenorrhapy</a:t>
            </a:r>
            <a:r>
              <a:rPr lang="tr-TR" sz="1600" b="1" dirty="0">
                <a:latin typeface="Garamond" panose="02020404030301010803" pitchFamily="18" charset="0"/>
              </a:rPr>
              <a:t>- </a:t>
            </a:r>
            <a:r>
              <a:rPr lang="tr-TR" sz="1600" b="1" dirty="0" err="1">
                <a:latin typeface="Garamond" panose="02020404030301010803" pitchFamily="18" charset="0"/>
              </a:rPr>
              <a:t>Tenorafi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>
                <a:latin typeface="Garamond" panose="02020404030301010803" pitchFamily="18" charset="0"/>
              </a:rPr>
              <a:t>Kesik </a:t>
            </a:r>
            <a:r>
              <a:rPr lang="tr-TR" sz="1600" dirty="0" err="1">
                <a:latin typeface="Garamond" panose="02020404030301010803" pitchFamily="18" charset="0"/>
              </a:rPr>
              <a:t>tendonun</a:t>
            </a:r>
            <a:r>
              <a:rPr lang="tr-TR" sz="1600" dirty="0">
                <a:latin typeface="Garamond" panose="02020404030301010803" pitchFamily="18" charset="0"/>
              </a:rPr>
              <a:t> dikilmesi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Tenolysis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Tenoliz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Tendon</a:t>
            </a:r>
            <a:r>
              <a:rPr lang="tr-TR" sz="1600" dirty="0">
                <a:latin typeface="Garamond" panose="02020404030301010803" pitchFamily="18" charset="0"/>
              </a:rPr>
              <a:t> yapışıklıklarının cerrahi yolla giderilmesi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Arthroscopy</a:t>
            </a:r>
            <a:r>
              <a:rPr lang="tr-TR" sz="1600" b="1" dirty="0">
                <a:latin typeface="Garamond" panose="02020404030301010803" pitchFamily="18" charset="0"/>
              </a:rPr>
              <a:t> – </a:t>
            </a:r>
            <a:r>
              <a:rPr lang="tr-TR" sz="1600" b="1" dirty="0" err="1">
                <a:latin typeface="Garamond" panose="02020404030301010803" pitchFamily="18" charset="0"/>
              </a:rPr>
              <a:t>Artroskopi</a:t>
            </a:r>
            <a:r>
              <a:rPr lang="tr-TR" sz="1600" b="1" dirty="0">
                <a:latin typeface="Garamond" panose="02020404030301010803" pitchFamily="18" charset="0"/>
              </a:rPr>
              <a:t> :</a:t>
            </a:r>
            <a:r>
              <a:rPr lang="tr-TR" sz="1600" dirty="0">
                <a:latin typeface="Garamond" panose="02020404030301010803" pitchFamily="18" charset="0"/>
              </a:rPr>
              <a:t> Eklem içini incelemek için yapılan girişim</a:t>
            </a:r>
          </a:p>
          <a:p>
            <a:r>
              <a:rPr lang="tr-TR" sz="1600" b="1" dirty="0" err="1">
                <a:latin typeface="Garamond" panose="02020404030301010803" pitchFamily="18" charset="0"/>
              </a:rPr>
              <a:t>Lateral</a:t>
            </a:r>
            <a:r>
              <a:rPr lang="tr-TR" sz="1600" b="1" dirty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latin typeface="Garamond" panose="02020404030301010803" pitchFamily="18" charset="0"/>
              </a:rPr>
              <a:t>Malleal</a:t>
            </a:r>
            <a:r>
              <a:rPr lang="tr-TR" sz="1600" b="1" dirty="0">
                <a:latin typeface="Garamond" panose="02020404030301010803" pitchFamily="18" charset="0"/>
              </a:rPr>
              <a:t> : </a:t>
            </a:r>
            <a:r>
              <a:rPr lang="tr-TR" sz="1600" dirty="0" err="1">
                <a:latin typeface="Garamond" panose="02020404030301010803" pitchFamily="18" charset="0"/>
              </a:rPr>
              <a:t>Fibulanın</a:t>
            </a:r>
            <a:r>
              <a:rPr lang="tr-TR" sz="1600" dirty="0">
                <a:latin typeface="Garamond" panose="02020404030301010803" pitchFamily="18" charset="0"/>
              </a:rPr>
              <a:t> alt ucunun, </a:t>
            </a:r>
            <a:r>
              <a:rPr lang="tr-TR" sz="1600" dirty="0" err="1">
                <a:latin typeface="Garamond" panose="02020404030301010803" pitchFamily="18" charset="0"/>
              </a:rPr>
              <a:t>tibianın</a:t>
            </a:r>
            <a:r>
              <a:rPr lang="tr-TR" sz="1600" dirty="0">
                <a:latin typeface="Garamond" panose="02020404030301010803" pitchFamily="18" charset="0"/>
              </a:rPr>
              <a:t> </a:t>
            </a:r>
            <a:r>
              <a:rPr lang="tr-TR" sz="1600" dirty="0" err="1">
                <a:latin typeface="Garamond" panose="02020404030301010803" pitchFamily="18" charset="0"/>
              </a:rPr>
              <a:t>tibullar</a:t>
            </a:r>
            <a:r>
              <a:rPr lang="tr-TR" sz="1600" dirty="0">
                <a:latin typeface="Garamond" panose="02020404030301010803" pitchFamily="18" charset="0"/>
              </a:rPr>
              <a:t> çentiği ile eklem yaptığı çıkıntı</a:t>
            </a:r>
          </a:p>
          <a:p>
            <a:endParaRPr lang="tr-TR" sz="1600" dirty="0">
              <a:latin typeface="Garamond" panose="02020404030301010803" pitchFamily="18" charset="0"/>
            </a:endParaRPr>
          </a:p>
          <a:p>
            <a:endParaRPr lang="tr-TR" sz="1600" dirty="0"/>
          </a:p>
        </p:txBody>
      </p:sp>
      <p:pic>
        <p:nvPicPr>
          <p:cNvPr id="4" name="Picture 2" descr="Tenorafi ile ilgili gÃ¶rsel sonucu">
            <a:extLst>
              <a:ext uri="{FF2B5EF4-FFF2-40B4-BE49-F238E27FC236}">
                <a16:creationId xmlns:a16="http://schemas.microsoft.com/office/drawing/2014/main" xmlns="" id="{3E884781-40A6-4F99-9CF0-D7858C5B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0232"/>
            <a:ext cx="3187700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A06D4C72-4D6A-4B7F-AF93-89C072D6ED00}"/>
              </a:ext>
            </a:extLst>
          </p:cNvPr>
          <p:cNvSpPr txBox="1"/>
          <p:nvPr/>
        </p:nvSpPr>
        <p:spPr>
          <a:xfrm>
            <a:off x="838200" y="5604669"/>
            <a:ext cx="318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16-Tenorafi</a:t>
            </a:r>
          </a:p>
        </p:txBody>
      </p:sp>
      <p:pic>
        <p:nvPicPr>
          <p:cNvPr id="4098" name="Picture 2" descr="Artroskopi ile ilgili gÃ¶rsel sonucu">
            <a:extLst>
              <a:ext uri="{FF2B5EF4-FFF2-40B4-BE49-F238E27FC236}">
                <a16:creationId xmlns:a16="http://schemas.microsoft.com/office/drawing/2014/main" xmlns="" id="{39C3DB83-8A3C-4803-9B04-91A6ACD9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120231"/>
            <a:ext cx="4571702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9A13D2CD-A7C5-4879-BCFE-B3967BE50A37}"/>
              </a:ext>
            </a:extLst>
          </p:cNvPr>
          <p:cNvSpPr txBox="1"/>
          <p:nvPr/>
        </p:nvSpPr>
        <p:spPr>
          <a:xfrm>
            <a:off x="6273800" y="5604668"/>
            <a:ext cx="45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Garamond" panose="02020404030301010803" pitchFamily="18" charset="0"/>
              </a:rPr>
              <a:t>17-Artroskopi</a:t>
            </a:r>
          </a:p>
        </p:txBody>
      </p:sp>
    </p:spTree>
    <p:extLst>
      <p:ext uri="{BB962C8B-B14F-4D97-AF65-F5344CB8AC3E}">
        <p14:creationId xmlns:p14="http://schemas.microsoft.com/office/powerpoint/2010/main" val="1589815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3268</Words>
  <Application>Microsoft Office PowerPoint</Application>
  <PresentationFormat>Geniş ekran</PresentationFormat>
  <Paragraphs>372</Paragraphs>
  <Slides>55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Garamond</vt:lpstr>
      <vt:lpstr>Wingdings</vt:lpstr>
      <vt:lpstr>Office Teması</vt:lpstr>
      <vt:lpstr>Hareket Sistemi Terminolojisi</vt:lpstr>
      <vt:lpstr>Semptom Terimler</vt:lpstr>
      <vt:lpstr>Semptom Terimler </vt:lpstr>
      <vt:lpstr>Semptom Terimler </vt:lpstr>
      <vt:lpstr>Semptom Terimler </vt:lpstr>
      <vt:lpstr>Semptom Terimler </vt:lpstr>
      <vt:lpstr>Semptom Terimler </vt:lpstr>
      <vt:lpstr>Ameliyat Terimler </vt:lpstr>
      <vt:lpstr>Ameliyat Terimler </vt:lpstr>
      <vt:lpstr>Ameliyat Terimler </vt:lpstr>
      <vt:lpstr>Anatomik Terimler </vt:lpstr>
      <vt:lpstr>Anatomik Terimler </vt:lpstr>
      <vt:lpstr>Anatomik Terimler </vt:lpstr>
      <vt:lpstr>Anatomik Terimler </vt:lpstr>
      <vt:lpstr>Vücuttaki Önemli Kemikler </vt:lpstr>
      <vt:lpstr>Vücuttaki Önemli Kemikler </vt:lpstr>
      <vt:lpstr>Vücuttaki Önemli Kemikler </vt:lpstr>
      <vt:lpstr>Vücuttaki Önemli Kemikler </vt:lpstr>
      <vt:lpstr>Vücuttaki Önemli Kemikler </vt:lpstr>
      <vt:lpstr>Vücuttaki Önemli Kemikler </vt:lpstr>
      <vt:lpstr>Vücuttaki Önemli Kemikler </vt:lpstr>
      <vt:lpstr>Vücuttaki Önemli Kemikler </vt:lpstr>
      <vt:lpstr>Vücuttaki Önemli Kemikler </vt:lpstr>
      <vt:lpstr>Eklemler ile ilgi önemli terimler </vt:lpstr>
      <vt:lpstr>Eklemler ile ilgi önemli terimler </vt:lpstr>
      <vt:lpstr>Eklemler ile ilgi önemli terimler </vt:lpstr>
      <vt:lpstr>Eklemler ile ilgi önemli terimler </vt:lpstr>
      <vt:lpstr>Eklemler ile ilgi önemli terimler </vt:lpstr>
      <vt:lpstr>Eklemler ile ilgi önemli terimler </vt:lpstr>
      <vt:lpstr>Eklemler ile ilgi önemli terimler </vt:lpstr>
      <vt:lpstr>Eklemler ile ilgi önemli terimler SOR.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TANISAL TERİMLER </vt:lpstr>
      <vt:lpstr>Vaka #1</vt:lpstr>
      <vt:lpstr>Vaka </vt:lpstr>
      <vt:lpstr>Vaka </vt:lpstr>
      <vt:lpstr>Vaka </vt:lpstr>
      <vt:lpstr>Vaka </vt:lpstr>
      <vt:lpstr>Vaka </vt:lpstr>
      <vt:lpstr>Vaka #2</vt:lpstr>
      <vt:lpstr>Vaka </vt:lpstr>
      <vt:lpstr>Vaka </vt:lpstr>
      <vt:lpstr>Vaka </vt:lpstr>
      <vt:lpstr>Vaka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Hareket Sistemi Terminolojisi</dc:title>
  <dc:creator>SERVER</dc:creator>
  <cp:lastModifiedBy>KILIÇ</cp:lastModifiedBy>
  <cp:revision>41</cp:revision>
  <cp:lastPrinted>2018-10-24T11:51:28Z</cp:lastPrinted>
  <dcterms:created xsi:type="dcterms:W3CDTF">2018-10-17T15:42:28Z</dcterms:created>
  <dcterms:modified xsi:type="dcterms:W3CDTF">2019-05-09T11:58:26Z</dcterms:modified>
</cp:coreProperties>
</file>