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64" r:id="rId5"/>
    <p:sldId id="276" r:id="rId6"/>
    <p:sldId id="281" r:id="rId7"/>
    <p:sldId id="282" r:id="rId8"/>
    <p:sldId id="284" r:id="rId9"/>
    <p:sldId id="285" r:id="rId10"/>
    <p:sldId id="286" r:id="rId11"/>
    <p:sldId id="287" r:id="rId12"/>
    <p:sldId id="295" r:id="rId13"/>
    <p:sldId id="296" r:id="rId14"/>
    <p:sldId id="298" r:id="rId15"/>
    <p:sldId id="299" r:id="rId16"/>
    <p:sldId id="300" r:id="rId17"/>
    <p:sldId id="301" r:id="rId18"/>
    <p:sldId id="302" r:id="rId19"/>
    <p:sldId id="313" r:id="rId20"/>
    <p:sldId id="303" r:id="rId21"/>
    <p:sldId id="304" r:id="rId22"/>
    <p:sldId id="305" r:id="rId23"/>
    <p:sldId id="306" r:id="rId24"/>
    <p:sldId id="307" r:id="rId25"/>
    <p:sldId id="308" r:id="rId26"/>
    <p:sldId id="312" r:id="rId27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6766E61-8483-4E85-A7AA-B03676934E74}" type="datetime1">
              <a:rPr lang="tr-TR" smtClean="0">
                <a:solidFill>
                  <a:schemeClr val="tx2"/>
                </a:solidFill>
              </a:rPr>
              <a:pPr algn="r" rtl="0"/>
              <a:t>27.04.2020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algn="r"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D4890AD5-4316-40C1-84C6-5DB9875CE08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 smtClean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93C2F-276E-45A2-A26D-280D43F4DEC0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E73423-0FCB-43D8-A89E-348919C940EF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CD94FF-AF33-4AFA-A6D6-D15D6E4AF075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0B1F9-9B61-4E5E-BE20-BD0526E0545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21372" y="1608835"/>
            <a:ext cx="4973041" cy="753363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1730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753362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755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B9DD9-F15D-4B9F-93EF-364AA77EACFA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802B63-CB18-4428-940D-76000F7D0D7F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D9A3A-F2D1-49D2-9940-81A32FD4BC1B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7729AD-F7C7-473C-BE4B-248522DE8F48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FCCC71-70BB-43D3-97CB-6EEE61369627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E217E46-B403-4530-8B5B-57B5C1217BD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2506463"/>
          </a:xfrm>
        </p:spPr>
        <p:txBody>
          <a:bodyPr rtlCol="0"/>
          <a:lstStyle/>
          <a:p>
            <a:pPr algn="r" rtl="0"/>
            <a:r>
              <a:rPr lang="tr" dirty="0" smtClean="0"/>
              <a:t>SENDİKALARIN FAALİYETLERİ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86500" y="5949280"/>
            <a:ext cx="5082489" cy="648072"/>
          </a:xfrm>
        </p:spPr>
        <p:txBody>
          <a:bodyPr rtlCol="0"/>
          <a:lstStyle/>
          <a:p>
            <a:pPr algn="r" rtl="0"/>
            <a:r>
              <a:rPr lang="tr" dirty="0" smtClean="0"/>
              <a:t>Öğr. Gör. Yusuf Can ÇALIŞIR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/>
              <a:t>I. Sendika ve Konfederasyonlara Serbest Olan Faaliyetler</a:t>
            </a:r>
            <a:endParaRPr lang="en-US" sz="32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1233248" cy="5544616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pPr marL="426645" lvl="1" indent="0">
              <a:buNone/>
            </a:pPr>
            <a:r>
              <a:rPr lang="tr-TR" b="1" dirty="0" smtClean="0"/>
              <a:t>B-Sosyal ve Ekonomik Faaliyetleri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AY.’</a:t>
            </a:r>
            <a:r>
              <a:rPr lang="tr-TR" dirty="0" err="1" smtClean="0"/>
              <a:t>nın</a:t>
            </a:r>
            <a:r>
              <a:rPr lang="tr-TR" dirty="0" smtClean="0"/>
              <a:t> 51. maddesi işçi ve işverenlerin sendika hakkını güvence altına alırken sendikaların üyelerinin çalışma ilişkilerinde </a:t>
            </a:r>
          </a:p>
          <a:p>
            <a:pPr lvl="1"/>
            <a:r>
              <a:rPr lang="tr-TR" dirty="0" smtClean="0"/>
              <a:t>«ekonomik ve sosyal hak ve menfaatlerini» korumak ve geliştirmek üzere kurulacağını dile getirmiştir.</a:t>
            </a:r>
          </a:p>
          <a:p>
            <a:pPr lvl="1"/>
            <a:endParaRPr lang="tr-TR" dirty="0"/>
          </a:p>
          <a:p>
            <a:pPr lvl="1"/>
            <a:r>
              <a:rPr lang="tr-TR" dirty="0" smtClean="0"/>
              <a:t>6356 </a:t>
            </a:r>
            <a:r>
              <a:rPr lang="tr-TR" dirty="0" err="1" smtClean="0"/>
              <a:t>sK</a:t>
            </a:r>
            <a:r>
              <a:rPr lang="tr-TR" dirty="0" smtClean="0"/>
              <a:t>. da </a:t>
            </a:r>
            <a:r>
              <a:rPr lang="tr-TR" dirty="0"/>
              <a:t>s</a:t>
            </a:r>
            <a:r>
              <a:rPr lang="tr-TR" dirty="0" smtClean="0"/>
              <a:t>endika ve konfederasyonların yapabilecekleri sosyal ve ekonomik faaliyetleri de saymıştır.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08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/>
              <a:t>I. Sendika ve Konfederasyonlara Serbest Olan Faaliyetler</a:t>
            </a:r>
            <a:endParaRPr lang="en-US" sz="32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1233248" cy="5544616"/>
          </a:xfrm>
        </p:spPr>
        <p:txBody>
          <a:bodyPr rtlCol="0">
            <a:normAutofit lnSpcReduction="10000"/>
          </a:bodyPr>
          <a:lstStyle/>
          <a:p>
            <a:pPr rtl="0"/>
            <a:endParaRPr lang="tr-TR" dirty="0" smtClean="0"/>
          </a:p>
          <a:p>
            <a:pPr marL="426645" lvl="1" indent="0">
              <a:buNone/>
            </a:pPr>
            <a:r>
              <a:rPr lang="tr-TR" b="1" dirty="0" smtClean="0"/>
              <a:t>B-Sosyal ve Ekonomik Faaliyetleri</a:t>
            </a:r>
          </a:p>
          <a:p>
            <a:pPr marL="426645" lvl="1" indent="0">
              <a:buNone/>
            </a:pPr>
            <a:r>
              <a:rPr lang="tr-TR" b="1" i="1" dirty="0" smtClean="0"/>
              <a:t>1.Çalışma Yaşamı ile İlgili Kurullara Temsilci Gönderme</a:t>
            </a:r>
          </a:p>
          <a:p>
            <a:pPr marL="426645" lvl="1" indent="0">
              <a:buNone/>
            </a:pPr>
            <a:endParaRPr lang="tr-TR" dirty="0"/>
          </a:p>
          <a:p>
            <a:pPr lvl="1"/>
            <a:r>
              <a:rPr lang="tr-TR" dirty="0" smtClean="0"/>
              <a:t>Şöyle ki, en fazla işçi ve işvereni temsil eden konfederasyonlar</a:t>
            </a:r>
          </a:p>
          <a:p>
            <a:pPr lvl="2"/>
            <a:r>
              <a:rPr lang="tr-TR" b="1" dirty="0" smtClean="0"/>
              <a:t>Çalışma Meclisine,</a:t>
            </a:r>
          </a:p>
          <a:p>
            <a:pPr lvl="2"/>
            <a:r>
              <a:rPr lang="tr-TR" b="1" dirty="0" smtClean="0"/>
              <a:t>Sosyal Güvenlik Kurumu Genel Kuruluna,</a:t>
            </a:r>
          </a:p>
          <a:p>
            <a:pPr lvl="2"/>
            <a:r>
              <a:rPr lang="tr-TR" b="1" dirty="0" smtClean="0"/>
              <a:t>Yüksek Hakem Kuruluna,</a:t>
            </a:r>
          </a:p>
          <a:p>
            <a:pPr lvl="2"/>
            <a:r>
              <a:rPr lang="tr-TR" b="1" dirty="0" smtClean="0"/>
              <a:t>Asgari Ücret Tespit Komisyonuna,</a:t>
            </a:r>
          </a:p>
          <a:p>
            <a:pPr lvl="2"/>
            <a:r>
              <a:rPr lang="tr-TR" b="1" dirty="0" smtClean="0"/>
              <a:t>Türkiye İş Kurumu Danışma Kuruluna </a:t>
            </a:r>
          </a:p>
          <a:p>
            <a:pPr lvl="1"/>
            <a:r>
              <a:rPr lang="tr-TR" dirty="0" smtClean="0"/>
              <a:t>İşçi ya da işveren temsilcisi gönderirler.</a:t>
            </a:r>
          </a:p>
          <a:p>
            <a:pPr lvl="1"/>
            <a:endParaRPr lang="tr-TR" dirty="0"/>
          </a:p>
          <a:p>
            <a:pPr lvl="2"/>
            <a:r>
              <a:rPr lang="tr-TR" dirty="0" smtClean="0"/>
              <a:t>Sendika ve konfederasyonlar </a:t>
            </a:r>
            <a:r>
              <a:rPr lang="tr-TR" b="1" dirty="0" smtClean="0"/>
              <a:t>üyesi bulundukları uluslararası üst kuruluşların toplantı ve genel kurullarına da </a:t>
            </a:r>
            <a:r>
              <a:rPr lang="tr-TR" dirty="0" smtClean="0"/>
              <a:t>temsilci yollayabilirler.</a:t>
            </a:r>
          </a:p>
          <a:p>
            <a:pPr marL="426645" lvl="1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2366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/>
              <a:t>I. Sendika ve Konfederasyonlara Serbest Olan Faaliyetler</a:t>
            </a:r>
            <a:endParaRPr lang="en-US" sz="32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1233248" cy="5544616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pPr marL="426645" lvl="1" indent="0">
              <a:buNone/>
            </a:pPr>
            <a:r>
              <a:rPr lang="tr-TR" b="1" dirty="0" smtClean="0"/>
              <a:t>B-Sosyal ve Ekonomik Faaliyetleri</a:t>
            </a:r>
          </a:p>
          <a:p>
            <a:pPr marL="426645" lvl="1" indent="0">
              <a:buNone/>
            </a:pPr>
            <a:endParaRPr lang="tr-TR" b="1" i="1" dirty="0" smtClean="0"/>
          </a:p>
          <a:p>
            <a:pPr marL="426645" lvl="1" indent="0">
              <a:buNone/>
            </a:pPr>
            <a:r>
              <a:rPr lang="tr-TR" b="1" i="1" dirty="0" smtClean="0"/>
              <a:t>2. Mesleki Eğitim Amaçlı Kurs, Konferans ve Seminer Düzenleme</a:t>
            </a:r>
          </a:p>
          <a:p>
            <a:pPr marL="426645" lvl="1" indent="0">
              <a:buNone/>
            </a:pPr>
            <a:r>
              <a:rPr lang="tr-TR" b="1" i="1" dirty="0" smtClean="0"/>
              <a:t>-</a:t>
            </a:r>
          </a:p>
          <a:p>
            <a:pPr marL="426645" lvl="1" indent="0">
              <a:buNone/>
            </a:pPr>
            <a:r>
              <a:rPr lang="tr-TR" b="1" i="1" dirty="0" smtClean="0"/>
              <a:t>3. Sanayi ve Ticaret Kuruluşlarına Yatırımlar Yapmak</a:t>
            </a:r>
          </a:p>
          <a:p>
            <a:pPr marL="853290" lvl="2" indent="0">
              <a:buNone/>
            </a:pPr>
            <a:endParaRPr lang="tr-TR" b="1" i="1" dirty="0" smtClean="0"/>
          </a:p>
          <a:p>
            <a:pPr marL="853290" lvl="2" indent="0">
              <a:buNone/>
            </a:pPr>
            <a:r>
              <a:rPr lang="tr-TR" b="1" i="1" dirty="0" smtClean="0"/>
              <a:t>-</a:t>
            </a:r>
            <a:r>
              <a:rPr lang="tr-TR" dirty="0" smtClean="0"/>
              <a:t>Yatırım yapma aslında sendikacılık amaçlarıyla bağdaşmaz. </a:t>
            </a:r>
            <a:endParaRPr lang="tr-TR" dirty="0"/>
          </a:p>
          <a:p>
            <a:pPr marL="853290" lvl="2" indent="0">
              <a:buNone/>
            </a:pPr>
            <a:r>
              <a:rPr lang="tr-TR" dirty="0" smtClean="0"/>
              <a:t>-Yatırımlar nakit mevcudunun %40 ile sınırlıdır.</a:t>
            </a:r>
          </a:p>
          <a:p>
            <a:pPr marL="426645" lvl="1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0165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/>
              <a:t>I. Sendika ve Konfederasyonlara Serbest Olan Faaliyetler</a:t>
            </a:r>
            <a:endParaRPr lang="en-US" sz="32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1233248" cy="5544616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pPr marL="426645" lvl="1" indent="0">
              <a:buNone/>
            </a:pPr>
            <a:r>
              <a:rPr lang="tr-TR" b="1" dirty="0" smtClean="0"/>
              <a:t>B-Sosyal ve Ekonomik Faaliyetleri</a:t>
            </a:r>
          </a:p>
          <a:p>
            <a:pPr marL="426645" lvl="1" indent="0">
              <a:buNone/>
            </a:pPr>
            <a:r>
              <a:rPr lang="tr-TR" b="1" i="1" dirty="0" smtClean="0"/>
              <a:t>4.Doğal Afet Durumlarında Yardım Yapmak</a:t>
            </a:r>
            <a:endParaRPr lang="tr-TR" dirty="0" smtClean="0"/>
          </a:p>
          <a:p>
            <a:pPr marL="426645" lvl="1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sendika ve konfederasyonlar yurt içinde ve dışında yangın, su baskını, deprem gibi doğal afetlerin vukuunda</a:t>
            </a:r>
          </a:p>
          <a:p>
            <a:pPr lvl="1"/>
            <a:r>
              <a:rPr lang="tr-TR" dirty="0" smtClean="0"/>
              <a:t> </a:t>
            </a:r>
            <a:r>
              <a:rPr lang="tr-TR" b="1" dirty="0" smtClean="0"/>
              <a:t>yönetim kurulunun kararıyla ve nakit mevcudunun %10’ununu aşmamak kaydıyla </a:t>
            </a:r>
          </a:p>
          <a:p>
            <a:pPr lvl="1"/>
            <a:endParaRPr lang="tr-TR" b="1" dirty="0"/>
          </a:p>
          <a:p>
            <a:pPr lvl="1"/>
            <a:r>
              <a:rPr lang="tr-TR" dirty="0" smtClean="0"/>
              <a:t>doğrudan veya yetkili makamlar aracılığıyla afet bölgelerinde </a:t>
            </a:r>
          </a:p>
          <a:p>
            <a:pPr lvl="1"/>
            <a:r>
              <a:rPr lang="tr-TR" dirty="0" smtClean="0"/>
              <a:t>konut, eğitim ve sağlık tesisleri kurulması amacıyla </a:t>
            </a:r>
          </a:p>
          <a:p>
            <a:pPr lvl="1"/>
            <a:r>
              <a:rPr lang="tr-TR" dirty="0" smtClean="0"/>
              <a:t>kamu kurum ve kuruluşlarına ayni ve nakdi yardımda bulunabilirler. </a:t>
            </a:r>
          </a:p>
        </p:txBody>
      </p:sp>
    </p:spTree>
    <p:extLst>
      <p:ext uri="{BB962C8B-B14F-4D97-AF65-F5344CB8AC3E}">
        <p14:creationId xmlns:p14="http://schemas.microsoft.com/office/powerpoint/2010/main" val="94222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/>
              <a:t>I. Sendika ve Konfederasyonlara Serbest Olan Faaliyetler</a:t>
            </a:r>
            <a:endParaRPr lang="en-US" sz="32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1233248" cy="5544616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pPr marL="426645" lvl="1" indent="0">
              <a:buNone/>
            </a:pPr>
            <a:r>
              <a:rPr lang="tr-TR" b="1" dirty="0" smtClean="0"/>
              <a:t>B-Sosyal ve Ekonomik Faaliyetleri</a:t>
            </a:r>
          </a:p>
          <a:p>
            <a:pPr marL="426645" lvl="1" indent="0">
              <a:buNone/>
            </a:pPr>
            <a:r>
              <a:rPr lang="tr-TR" b="1" i="1" dirty="0" smtClean="0"/>
              <a:t>5.Üyelere Yardım Yapma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10.09.2014 tarih ve 6552 sayılı Torba Kanunu ile </a:t>
            </a:r>
            <a:r>
              <a:rPr lang="tr-TR" b="1" dirty="0" smtClean="0"/>
              <a:t>sadece işveren sendikalarına </a:t>
            </a:r>
            <a:r>
              <a:rPr lang="tr-TR" dirty="0" smtClean="0"/>
              <a:t>tanınan bir serbest faaliyet de;</a:t>
            </a:r>
          </a:p>
          <a:p>
            <a:pPr lvl="1"/>
            <a:r>
              <a:rPr lang="tr-TR" dirty="0" smtClean="0"/>
              <a:t>Tüzüklerinde hüküm bulunmak ve şartları genel kurul kararıyla belirlenmek kaydıyla,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İşçilerin sigorta primlerinin işveren payının ödemelerinde kullanılmak ve nakit mevcudunun %25’ini aşmamak üzere karşılıksız yardıma dayalı dayanışma ve yardım fonu oluşturabilmesidir (STİSK </a:t>
            </a:r>
            <a:r>
              <a:rPr lang="tr-TR" dirty="0" err="1" smtClean="0"/>
              <a:t>md.</a:t>
            </a:r>
            <a:r>
              <a:rPr lang="tr-TR" dirty="0" smtClean="0"/>
              <a:t> 26/10).</a:t>
            </a:r>
          </a:p>
        </p:txBody>
      </p:sp>
    </p:spTree>
    <p:extLst>
      <p:ext uri="{BB962C8B-B14F-4D97-AF65-F5344CB8AC3E}">
        <p14:creationId xmlns:p14="http://schemas.microsoft.com/office/powerpoint/2010/main" val="17225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/>
              <a:t>I. Sendika ve Konfederasyonlara Serbest Olan Faaliyetler</a:t>
            </a:r>
            <a:endParaRPr lang="en-US" sz="32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1233248" cy="5544616"/>
          </a:xfrm>
        </p:spPr>
        <p:txBody>
          <a:bodyPr rtlCol="0">
            <a:normAutofit fontScale="92500" lnSpcReduction="10000"/>
          </a:bodyPr>
          <a:lstStyle/>
          <a:p>
            <a:pPr rtl="0"/>
            <a:endParaRPr lang="tr-TR" dirty="0" smtClean="0"/>
          </a:p>
          <a:p>
            <a:pPr marL="426645" lvl="1" indent="0">
              <a:buNone/>
            </a:pPr>
            <a:r>
              <a:rPr lang="tr-TR" b="1" dirty="0" smtClean="0"/>
              <a:t>C. Faaliyetlerden Yararlanma</a:t>
            </a:r>
          </a:p>
          <a:p>
            <a:pPr lvl="1"/>
            <a:endParaRPr lang="tr-TR" dirty="0"/>
          </a:p>
          <a:p>
            <a:pPr lvl="1"/>
            <a:r>
              <a:rPr lang="tr-TR" dirty="0" smtClean="0"/>
              <a:t>Sendika ve konfederasyonların burada saydığımız faaliyetlerden sağladıkları haklardan prensip olarak üyeler yararlanır.</a:t>
            </a:r>
          </a:p>
          <a:p>
            <a:pPr lvl="1"/>
            <a:endParaRPr lang="tr-TR" dirty="0"/>
          </a:p>
          <a:p>
            <a:pPr lvl="1"/>
            <a:r>
              <a:rPr lang="tr-TR" dirty="0" smtClean="0"/>
              <a:t>STİSK md.26/4 üye olmayanların bunlardan yararlanmalarını işçi ya da işveren kuruluşunun yazılı iznine bağlamış,</a:t>
            </a:r>
          </a:p>
          <a:p>
            <a:pPr lvl="1"/>
            <a:r>
              <a:rPr lang="tr-TR" dirty="0" smtClean="0"/>
              <a:t>Fakat Kanunun 7 ila 12. bölümlerinde yer alan hükümlerini saklı tutmuştur.</a:t>
            </a:r>
          </a:p>
          <a:p>
            <a:pPr lvl="1"/>
            <a:endParaRPr lang="tr-TR" dirty="0"/>
          </a:p>
          <a:p>
            <a:pPr lvl="1"/>
            <a:r>
              <a:rPr lang="tr-TR" dirty="0" smtClean="0"/>
              <a:t>Yani,</a:t>
            </a:r>
          </a:p>
          <a:p>
            <a:pPr lvl="1"/>
            <a:r>
              <a:rPr lang="tr-TR" b="1" dirty="0" smtClean="0">
                <a:solidFill>
                  <a:srgbClr val="FF0000"/>
                </a:solidFill>
              </a:rPr>
              <a:t>Sendika üyesi olmayan işçilerin taraf sendikanın işverenle bağıtladığı toplu iş sözleşmesinden sendikaya </a:t>
            </a:r>
            <a:r>
              <a:rPr lang="tr-TR" b="1" u="sng" dirty="0" smtClean="0">
                <a:solidFill>
                  <a:srgbClr val="FF0000"/>
                </a:solidFill>
              </a:rPr>
              <a:t>dayanışma aidatı ödeyerek </a:t>
            </a:r>
            <a:r>
              <a:rPr lang="tr-TR" b="1" dirty="0" smtClean="0">
                <a:solidFill>
                  <a:srgbClr val="FF0000"/>
                </a:solidFill>
              </a:rPr>
              <a:t>yararlanması halidir</a:t>
            </a:r>
          </a:p>
          <a:p>
            <a:pPr lvl="2" algn="r"/>
            <a:r>
              <a:rPr lang="tr-TR" dirty="0" smtClean="0"/>
              <a:t>Ki bu durumda sendikanın onayı aranmaz.</a:t>
            </a:r>
          </a:p>
          <a:p>
            <a:pPr lvl="2" algn="r"/>
            <a:r>
              <a:rPr lang="tr-TR" dirty="0" smtClean="0"/>
              <a:t>Aynı durum grev ve lokavt için de geçerlidir. </a:t>
            </a:r>
          </a:p>
        </p:txBody>
      </p:sp>
    </p:spTree>
    <p:extLst>
      <p:ext uri="{BB962C8B-B14F-4D97-AF65-F5344CB8AC3E}">
        <p14:creationId xmlns:p14="http://schemas.microsoft.com/office/powerpoint/2010/main" val="31550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/>
              <a:t>I. Sendika ve Konfederasyonlara Serbest Olan Faaliyetler</a:t>
            </a:r>
            <a:endParaRPr lang="en-US" sz="32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1233248" cy="5544616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pPr marL="426645" lvl="1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SORU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dirty="0"/>
              <a:t>Sendika üyesi olmayanların sendikanın üyelerine sağladığı hal ve çıkarlardan yararlanması mümkün müdür? </a:t>
            </a:r>
          </a:p>
          <a:p>
            <a:pPr marL="426645" lvl="1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1755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>
                <a:solidFill>
                  <a:srgbClr val="C00000"/>
                </a:solidFill>
              </a:rPr>
              <a:t>II. Sendika ve Konfederasyonlara </a:t>
            </a:r>
            <a:r>
              <a:rPr lang="tr-TR" sz="3200" b="1" i="1" u="sng" dirty="0" smtClean="0">
                <a:solidFill>
                  <a:srgbClr val="C00000"/>
                </a:solidFill>
              </a:rPr>
              <a:t>Yasak Olan Faaliyetler</a:t>
            </a:r>
            <a:endParaRPr lang="en-US" sz="3200" b="1" i="1" u="sng" dirty="0">
              <a:solidFill>
                <a:srgbClr val="C0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1233248" cy="554461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-TR" dirty="0"/>
          </a:p>
          <a:p>
            <a:pPr marL="883845" lvl="1" indent="-457200">
              <a:buAutoNum type="alphaUcPeriod"/>
            </a:pPr>
            <a:r>
              <a:rPr lang="tr-TR" b="1" i="1" dirty="0" smtClean="0">
                <a:solidFill>
                  <a:srgbClr val="FF0000"/>
                </a:solidFill>
              </a:rPr>
              <a:t>Temel Yasaklar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Anayasada belirtilen Cumhuriyetin niteliklerine ve demokratik esaslara aykırı faaliyetlerde bulunan kuruluş, </a:t>
            </a:r>
          </a:p>
          <a:p>
            <a:pPr lvl="1"/>
            <a:r>
              <a:rPr lang="tr-TR" dirty="0" smtClean="0"/>
              <a:t>Merkezlerinin bulunduğu yer Cumhuriyet Başsavcısının talebi üzerine mahkeme kararı ile kapanır.</a:t>
            </a:r>
          </a:p>
          <a:p>
            <a:pPr lvl="1"/>
            <a:endParaRPr lang="tr-TR" dirty="0"/>
          </a:p>
          <a:p>
            <a:pPr lvl="2"/>
            <a:r>
              <a:rPr lang="tr-TR" dirty="0" smtClean="0"/>
              <a:t>Aykırı davranış bireysel olarak yöneticiler tarafından gerçekleştirildiği takdirde, mahkemece sadece o yöneticilerin görevine son verilmesine karar verilir. </a:t>
            </a:r>
          </a:p>
        </p:txBody>
      </p:sp>
    </p:spTree>
    <p:extLst>
      <p:ext uri="{BB962C8B-B14F-4D97-AF65-F5344CB8AC3E}">
        <p14:creationId xmlns:p14="http://schemas.microsoft.com/office/powerpoint/2010/main" val="324801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>
                <a:solidFill>
                  <a:srgbClr val="C00000"/>
                </a:solidFill>
              </a:rPr>
              <a:t>II. Sendika ve Konfederasyonlara </a:t>
            </a:r>
            <a:r>
              <a:rPr lang="tr-TR" sz="3200" b="1" i="1" u="sng" dirty="0" smtClean="0">
                <a:solidFill>
                  <a:srgbClr val="C00000"/>
                </a:solidFill>
              </a:rPr>
              <a:t>Yasak Olan Faaliyetler</a:t>
            </a:r>
            <a:endParaRPr lang="en-US" sz="3200" b="1" i="1" u="sng" dirty="0">
              <a:solidFill>
                <a:srgbClr val="C0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1233248" cy="554461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-TR" dirty="0" smtClean="0"/>
          </a:p>
          <a:p>
            <a:pPr marL="426645" lvl="1" indent="0"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B. Sınırlı Siyaset Yasağı </a:t>
            </a:r>
          </a:p>
          <a:p>
            <a:pPr lvl="1"/>
            <a:endParaRPr lang="tr-TR" b="1" i="1" dirty="0" smtClean="0">
              <a:solidFill>
                <a:srgbClr val="FF0000"/>
              </a:solidFill>
            </a:endParaRPr>
          </a:p>
          <a:p>
            <a:pPr lvl="1"/>
            <a:r>
              <a:rPr lang="tr-TR" b="1" dirty="0" smtClean="0"/>
              <a:t>Sendikalar tüzükleriyle belirlenen amaçları dışında faaliyette bulunamaz,</a:t>
            </a:r>
          </a:p>
          <a:p>
            <a:pPr lvl="1"/>
            <a:r>
              <a:rPr lang="tr-TR" b="1" dirty="0" smtClean="0"/>
              <a:t>Siyasi partilerden yardım ve bağış almaları yasaktır.</a:t>
            </a:r>
          </a:p>
          <a:p>
            <a:pPr lvl="1"/>
            <a:endParaRPr lang="tr-TR" b="1" dirty="0"/>
          </a:p>
          <a:p>
            <a:pPr lvl="1"/>
            <a:r>
              <a:rPr lang="tr-TR" b="1" dirty="0" smtClean="0"/>
              <a:t>Siyasi partilerin ad, amblem, rumuz veya işaretlerinin kullanılması da yasaklanmıştır.</a:t>
            </a:r>
          </a:p>
          <a:p>
            <a:pPr lvl="1"/>
            <a:endParaRPr lang="tr-TR" b="1" dirty="0"/>
          </a:p>
          <a:p>
            <a:pPr lvl="1"/>
            <a:endParaRPr lang="tr-TR" b="1" dirty="0" smtClean="0"/>
          </a:p>
          <a:p>
            <a:pPr lvl="1"/>
            <a:endParaRPr lang="tr-TR" b="1" dirty="0"/>
          </a:p>
          <a:p>
            <a:pPr lvl="1"/>
            <a:r>
              <a:rPr lang="tr-TR" b="1" dirty="0" smtClean="0"/>
              <a:t>6356 </a:t>
            </a:r>
            <a:r>
              <a:rPr lang="tr-TR" b="1" dirty="0" err="1" smtClean="0"/>
              <a:t>sK</a:t>
            </a:r>
            <a:r>
              <a:rPr lang="tr-TR" b="1" dirty="0" smtClean="0"/>
              <a:t>. Sendikalar siyasi faaliyeti esas olarak serbest bırakmıştır. </a:t>
            </a:r>
          </a:p>
        </p:txBody>
      </p:sp>
    </p:spTree>
    <p:extLst>
      <p:ext uri="{BB962C8B-B14F-4D97-AF65-F5344CB8AC3E}">
        <p14:creationId xmlns:p14="http://schemas.microsoft.com/office/powerpoint/2010/main" val="281761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>
                <a:solidFill>
                  <a:srgbClr val="C00000"/>
                </a:solidFill>
              </a:rPr>
              <a:t>II. Sendika ve Konfederasyonlara </a:t>
            </a:r>
            <a:r>
              <a:rPr lang="tr-TR" sz="3200" b="1" i="1" u="sng" dirty="0" smtClean="0">
                <a:solidFill>
                  <a:srgbClr val="C00000"/>
                </a:solidFill>
              </a:rPr>
              <a:t>Yasak Olan Faaliyetler</a:t>
            </a:r>
            <a:endParaRPr lang="en-US" sz="3200" b="1" i="1" u="sng" dirty="0">
              <a:solidFill>
                <a:srgbClr val="C0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1233248" cy="554461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-TR" dirty="0" smtClean="0"/>
          </a:p>
          <a:p>
            <a:pPr marL="426645" lvl="1" indent="0"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C. İşçi-İşveren İlişkilerine Ait Yasaklar</a:t>
            </a:r>
          </a:p>
          <a:p>
            <a:pPr lvl="1"/>
            <a:endParaRPr lang="tr-TR" b="1" i="1" dirty="0" smtClean="0">
              <a:solidFill>
                <a:srgbClr val="FF0000"/>
              </a:solidFill>
            </a:endParaRPr>
          </a:p>
          <a:p>
            <a:pPr lvl="1"/>
            <a:r>
              <a:rPr lang="tr-TR" dirty="0"/>
              <a:t>İşçiler ve işçi kuruluşları işveren kuruluşlarına, 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r>
              <a:rPr lang="tr-TR" dirty="0" smtClean="0"/>
              <a:t>işveren </a:t>
            </a:r>
            <a:r>
              <a:rPr lang="tr-TR" dirty="0"/>
              <a:t>kuruluşları da işçi kuruluşlarına üye olamaz; 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gerek </a:t>
            </a:r>
            <a:r>
              <a:rPr lang="tr-TR" dirty="0"/>
              <a:t>doğrudan doğruya, </a:t>
            </a:r>
            <a:endParaRPr lang="tr-TR" dirty="0" smtClean="0"/>
          </a:p>
          <a:p>
            <a:pPr lvl="1"/>
            <a:r>
              <a:rPr lang="tr-TR" dirty="0" smtClean="0"/>
              <a:t>gerek </a:t>
            </a:r>
            <a:r>
              <a:rPr lang="tr-TR" dirty="0"/>
              <a:t>temsilcileri veya mensupları veya araya koyacakları diğer kimseler aracılığıyla </a:t>
            </a:r>
            <a:endParaRPr lang="tr-TR" dirty="0" smtClean="0"/>
          </a:p>
          <a:p>
            <a:pPr lvl="1"/>
            <a:r>
              <a:rPr lang="tr-TR" dirty="0" smtClean="0"/>
              <a:t>biri </a:t>
            </a:r>
            <a:r>
              <a:rPr lang="tr-TR" dirty="0"/>
              <a:t>diğerinin kurulmasına, yönetim ve faaliyetine müdahalede bulunamaz.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29521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 rtlCol="0"/>
          <a:lstStyle/>
          <a:p>
            <a:pPr rtl="0"/>
            <a:r>
              <a:rPr lang="tr-TR" dirty="0" smtClean="0"/>
              <a:t>G</a:t>
            </a:r>
            <a:r>
              <a:rPr lang="tr" dirty="0" smtClean="0"/>
              <a:t>enel olarak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196752"/>
            <a:ext cx="10157354" cy="4975448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pPr rtl="0"/>
            <a:r>
              <a:rPr lang="tr-TR" dirty="0" err="1" smtClean="0"/>
              <a:t>STİSK’na</a:t>
            </a:r>
            <a:r>
              <a:rPr lang="tr-TR" dirty="0" smtClean="0"/>
              <a:t> göre,</a:t>
            </a:r>
          </a:p>
          <a:p>
            <a:r>
              <a:rPr lang="tr-TR" dirty="0" smtClean="0"/>
              <a:t>«</a:t>
            </a:r>
            <a:r>
              <a:rPr lang="tr-TR" dirty="0"/>
              <a:t>Kuruluşlar, tüzüklerinde yer alan konularda </a:t>
            </a:r>
            <a:r>
              <a:rPr lang="tr-TR" b="1" dirty="0"/>
              <a:t>serbestçe</a:t>
            </a:r>
            <a:r>
              <a:rPr lang="tr-TR" dirty="0"/>
              <a:t> faaliyette </a:t>
            </a:r>
            <a:r>
              <a:rPr lang="tr-TR" dirty="0" smtClean="0"/>
              <a:t>bulunur».</a:t>
            </a:r>
          </a:p>
          <a:p>
            <a:endParaRPr lang="tr-TR" dirty="0"/>
          </a:p>
          <a:p>
            <a:r>
              <a:rPr lang="tr-TR" b="1" dirty="0" smtClean="0"/>
              <a:t>Tüzükleri ile belirlenen amaçları dışında ise faaliyette bulunamazlar. </a:t>
            </a:r>
          </a:p>
          <a:p>
            <a:endParaRPr lang="tr-TR" dirty="0"/>
          </a:p>
          <a:p>
            <a:pPr lvl="1" algn="just"/>
            <a:r>
              <a:rPr lang="tr-TR" dirty="0" smtClean="0"/>
              <a:t>Dolayısıyla sendika ve konfederasyonların faaliyetleri </a:t>
            </a:r>
            <a:r>
              <a:rPr lang="tr-TR" b="1" dirty="0" smtClean="0"/>
              <a:t>«serbest faaliyetler</a:t>
            </a:r>
            <a:r>
              <a:rPr lang="tr-TR" dirty="0" smtClean="0"/>
              <a:t>» ve </a:t>
            </a:r>
            <a:r>
              <a:rPr lang="tr-TR" b="1" dirty="0" smtClean="0"/>
              <a:t>«yasak faaliyetler» </a:t>
            </a:r>
            <a:r>
              <a:rPr lang="tr-TR" dirty="0" smtClean="0"/>
              <a:t>olarak iki bölümde ele alacağız.</a:t>
            </a:r>
            <a:endParaRPr lang="tr-TR" dirty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>
                <a:solidFill>
                  <a:srgbClr val="C00000"/>
                </a:solidFill>
              </a:rPr>
              <a:t>II. Sendika ve Konfederasyonlara </a:t>
            </a:r>
            <a:r>
              <a:rPr lang="tr-TR" sz="3200" b="1" i="1" u="sng" dirty="0" smtClean="0">
                <a:solidFill>
                  <a:srgbClr val="C00000"/>
                </a:solidFill>
              </a:rPr>
              <a:t>Yasak Olan Faaliyetler</a:t>
            </a:r>
            <a:endParaRPr lang="en-US" sz="3200" b="1" i="1" u="sng" dirty="0">
              <a:solidFill>
                <a:srgbClr val="C0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1233248" cy="554461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-TR" dirty="0" smtClean="0"/>
          </a:p>
          <a:p>
            <a:pPr marL="426645" lvl="1" indent="0"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D. Ticaret Yapma Yasağı</a:t>
            </a:r>
          </a:p>
          <a:p>
            <a:pPr lvl="1"/>
            <a:endParaRPr lang="tr-TR" dirty="0" smtClean="0"/>
          </a:p>
          <a:p>
            <a:pPr lvl="1"/>
            <a:r>
              <a:rPr lang="tr-TR" b="1" dirty="0" smtClean="0"/>
              <a:t>Kuruluşlar </a:t>
            </a:r>
            <a:r>
              <a:rPr lang="tr-TR" b="1" dirty="0"/>
              <a:t>ticaretle uğraşamaz. </a:t>
            </a:r>
            <a:endParaRPr lang="tr-TR" b="1" dirty="0" smtClean="0"/>
          </a:p>
          <a:p>
            <a:pPr lvl="1"/>
            <a:endParaRPr lang="tr-TR" dirty="0"/>
          </a:p>
          <a:p>
            <a:pPr lvl="2"/>
            <a:r>
              <a:rPr lang="tr-TR" dirty="0" smtClean="0"/>
              <a:t>Ancak</a:t>
            </a:r>
            <a:r>
              <a:rPr lang="tr-TR" dirty="0"/>
              <a:t>, kuruluşlar genel kurul kararıyla nakit mevcudunun %</a:t>
            </a:r>
            <a:r>
              <a:rPr lang="tr-TR" dirty="0" smtClean="0"/>
              <a:t>40’dan </a:t>
            </a:r>
            <a:r>
              <a:rPr lang="tr-TR" dirty="0"/>
              <a:t>fazla olmamak kaydıyla sanayi ve ticaret kuruluşlarına yatırımda bulunabilir.</a:t>
            </a:r>
            <a:endParaRPr lang="tr-TR" sz="2200" dirty="0"/>
          </a:p>
          <a:p>
            <a:pPr lvl="1"/>
            <a:endParaRPr lang="tr-TR" dirty="0"/>
          </a:p>
          <a:p>
            <a:pPr lvl="1"/>
            <a:r>
              <a:rPr lang="tr-TR" b="1" dirty="0" smtClean="0"/>
              <a:t>Kuruluşlar </a:t>
            </a:r>
            <a:r>
              <a:rPr lang="tr-TR" b="1" dirty="0"/>
              <a:t>elde ettikleri gelirleri üyeleri ve mensupları arasında dağıtamaz. </a:t>
            </a:r>
          </a:p>
          <a:p>
            <a:pPr lvl="2"/>
            <a:r>
              <a:rPr lang="tr-TR" dirty="0" smtClean="0"/>
              <a:t>Ancak </a:t>
            </a:r>
            <a:r>
              <a:rPr lang="tr-TR" dirty="0"/>
              <a:t>sendikaların grev ve lokavt süresince tüzüklerine göre üyelerine yapacakları yardımlar ile kuruluşların eğitim amaçlı yardımları bu hükmün dışındadır.</a:t>
            </a:r>
            <a:endParaRPr lang="tr-TR" sz="2200" dirty="0"/>
          </a:p>
          <a:p>
            <a:pPr marL="426645" lvl="1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9180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>
                <a:solidFill>
                  <a:srgbClr val="C00000"/>
                </a:solidFill>
              </a:rPr>
              <a:t>II. Sendika ve Konfederasyonlara </a:t>
            </a:r>
            <a:r>
              <a:rPr lang="tr-TR" sz="3200" b="1" i="1" u="sng" dirty="0" smtClean="0">
                <a:solidFill>
                  <a:srgbClr val="C00000"/>
                </a:solidFill>
              </a:rPr>
              <a:t>Yasak Olan Faaliyetler</a:t>
            </a:r>
            <a:endParaRPr lang="en-US" sz="3200" b="1" i="1" u="sng" dirty="0">
              <a:solidFill>
                <a:srgbClr val="C0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1233248" cy="554461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-TR" dirty="0" smtClean="0"/>
          </a:p>
          <a:p>
            <a:pPr marL="426645" lvl="1" indent="0"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E. Diğer Yasaklar</a:t>
            </a:r>
          </a:p>
          <a:p>
            <a:pPr marL="426645" lvl="1" indent="0">
              <a:buNone/>
            </a:pPr>
            <a:endParaRPr lang="tr-TR" sz="2200" b="1" i="1" dirty="0">
              <a:solidFill>
                <a:srgbClr val="FF0000"/>
              </a:solidFill>
            </a:endParaRPr>
          </a:p>
          <a:p>
            <a:pPr lvl="1"/>
            <a:r>
              <a:rPr lang="tr-TR" sz="2200" dirty="0" smtClean="0"/>
              <a:t>Bazı Batı ülkelerin (Almanya, İtalya gibi) görülen uygulamaların tersine </a:t>
            </a:r>
          </a:p>
          <a:p>
            <a:pPr lvl="1"/>
            <a:endParaRPr lang="tr-TR" sz="2200" dirty="0"/>
          </a:p>
          <a:p>
            <a:pPr lvl="1"/>
            <a:r>
              <a:rPr lang="tr-TR" sz="2200" b="1" dirty="0" smtClean="0"/>
              <a:t>ülkemizde dini amaçlı veya ad altında </a:t>
            </a:r>
            <a:r>
              <a:rPr lang="tr-TR" sz="2200" dirty="0" smtClean="0"/>
              <a:t>(Hristiyan ya da Müslüman sendika gibi) sendika kurulması veya </a:t>
            </a:r>
          </a:p>
          <a:p>
            <a:pPr lvl="1"/>
            <a:r>
              <a:rPr lang="tr-TR" sz="2200" b="1" dirty="0" smtClean="0"/>
              <a:t>sendikaların dini faaliyet ve propaganda yapması da yasaktır.</a:t>
            </a:r>
          </a:p>
          <a:p>
            <a:pPr lvl="1"/>
            <a:endParaRPr lang="tr-TR" sz="2200" dirty="0" smtClean="0"/>
          </a:p>
          <a:p>
            <a:pPr lvl="2"/>
            <a:r>
              <a:rPr lang="tr-TR" sz="2000" dirty="0" smtClean="0"/>
              <a:t>Bu durumun gerçekleşmesi kapatma sebebi sayılır. </a:t>
            </a:r>
            <a:endParaRPr lang="tr-TR" sz="2000" dirty="0"/>
          </a:p>
          <a:p>
            <a:pPr marL="426645" lvl="1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267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>
                <a:solidFill>
                  <a:srgbClr val="00B050"/>
                </a:solidFill>
              </a:rPr>
              <a:t>III. </a:t>
            </a:r>
            <a:r>
              <a:rPr lang="tr-TR" sz="3200" b="1" dirty="0" smtClean="0">
                <a:solidFill>
                  <a:schemeClr val="bg2">
                    <a:lumMod val="10000"/>
                  </a:schemeClr>
                </a:solidFill>
              </a:rPr>
              <a:t>Sendika ve Konfederasyonların </a:t>
            </a:r>
            <a:r>
              <a:rPr lang="tr-T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Gelir ve Giderleri</a:t>
            </a:r>
            <a:endParaRPr lang="en-US" sz="32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1233248" cy="554461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-TR" dirty="0" smtClean="0"/>
          </a:p>
          <a:p>
            <a:pPr marL="883845" lvl="1" indent="-457200">
              <a:buAutoNum type="alphaUcPeriod"/>
            </a:pPr>
            <a:r>
              <a:rPr lang="tr-TR" b="1" i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GELİRLERİ</a:t>
            </a:r>
          </a:p>
          <a:p>
            <a:endParaRPr lang="tr-TR" b="1" dirty="0" smtClean="0"/>
          </a:p>
          <a:p>
            <a:r>
              <a:rPr lang="tr-TR" b="1" dirty="0" smtClean="0"/>
              <a:t>Kuruluşların </a:t>
            </a:r>
            <a:r>
              <a:rPr lang="tr-TR" b="1" dirty="0"/>
              <a:t>gelirleri;</a:t>
            </a:r>
            <a:endParaRPr lang="tr-TR" sz="2800" b="1" dirty="0"/>
          </a:p>
          <a:p>
            <a:pPr marL="426645" lvl="1" indent="0">
              <a:buNone/>
            </a:pPr>
            <a:endParaRPr lang="tr-TR" dirty="0" smtClean="0"/>
          </a:p>
          <a:p>
            <a:pPr marL="426645" lvl="1" indent="0">
              <a:buNone/>
            </a:pPr>
            <a:r>
              <a:rPr lang="tr-TR" dirty="0" smtClean="0"/>
              <a:t>a</a:t>
            </a:r>
            <a:r>
              <a:rPr lang="tr-TR" dirty="0"/>
              <a:t>) Üyelik ve dayanışma aidatları,</a:t>
            </a:r>
            <a:endParaRPr lang="tr-TR" sz="2400" dirty="0"/>
          </a:p>
          <a:p>
            <a:pPr marL="426645" lvl="1" indent="0">
              <a:buNone/>
            </a:pPr>
            <a:r>
              <a:rPr lang="tr-TR" dirty="0"/>
              <a:t>b) Tüzüklerine göre yapabilecekleri faaliyetlerden sağlanacak gelirler,</a:t>
            </a:r>
            <a:endParaRPr lang="tr-TR" sz="2400" dirty="0"/>
          </a:p>
          <a:p>
            <a:pPr marL="426645" lvl="1" indent="0">
              <a:buNone/>
            </a:pPr>
            <a:r>
              <a:rPr lang="tr-TR" dirty="0"/>
              <a:t>c) Bağışlar,</a:t>
            </a:r>
            <a:endParaRPr lang="tr-TR" sz="2400" dirty="0"/>
          </a:p>
          <a:p>
            <a:pPr marL="426645" lvl="1" indent="0">
              <a:buNone/>
            </a:pPr>
            <a:r>
              <a:rPr lang="tr-TR" dirty="0"/>
              <a:t>ç) Mal varlığı gelirleri, mal varlığı değerlerinin devir, temlik ve satışlarından doğan kazançlardan,</a:t>
            </a:r>
            <a:endParaRPr lang="tr-TR" sz="2400" dirty="0"/>
          </a:p>
          <a:p>
            <a:pPr marL="426645" lvl="1" indent="0">
              <a:buNone/>
            </a:pPr>
            <a:r>
              <a:rPr lang="tr-TR" dirty="0"/>
              <a:t>ibarettir.</a:t>
            </a:r>
            <a:endParaRPr lang="tr-TR" sz="2400" dirty="0"/>
          </a:p>
          <a:p>
            <a:pPr marL="426645" lvl="1" indent="0">
              <a:buNone/>
            </a:pPr>
            <a:endParaRPr lang="tr-TR" b="1" i="1" u="sng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9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>
                <a:solidFill>
                  <a:srgbClr val="00B050"/>
                </a:solidFill>
              </a:rPr>
              <a:t>III. </a:t>
            </a:r>
            <a:r>
              <a:rPr lang="tr-TR" sz="3200" b="1" dirty="0" smtClean="0">
                <a:solidFill>
                  <a:schemeClr val="bg2">
                    <a:lumMod val="10000"/>
                  </a:schemeClr>
                </a:solidFill>
              </a:rPr>
              <a:t>Sendika ve Konfederasyonların </a:t>
            </a:r>
            <a:r>
              <a:rPr lang="tr-T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Gelir ve Giderleri</a:t>
            </a:r>
            <a:endParaRPr lang="en-US" sz="32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1233248" cy="554461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-TR" dirty="0" smtClean="0"/>
          </a:p>
          <a:p>
            <a:pPr marL="426645" lvl="1" indent="0">
              <a:buNone/>
            </a:pPr>
            <a:r>
              <a:rPr lang="tr-TR" b="1" i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Giderleri</a:t>
            </a:r>
          </a:p>
          <a:p>
            <a:pPr marL="426645" lvl="1" indent="0">
              <a:buNone/>
            </a:pPr>
            <a:endParaRPr lang="tr-TR" b="1" i="1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tr-TR" dirty="0"/>
              <a:t>Kuruluşlar, gelirlerini bu Kanunda ve tüzüklerinde gösterilen faaliyetleri dışında kullanamaz veya bağışlayamaz.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Sendika ve konfederasyonlar, üyeleri ve çalıştırdıkları kişiler dahil hiç kimseye borç veremezler.</a:t>
            </a:r>
          </a:p>
          <a:p>
            <a:pPr lvl="1"/>
            <a:r>
              <a:rPr lang="tr-TR" dirty="0" smtClean="0"/>
              <a:t>Bu hükümle amaçlanan; sendikaların malvarlıklarını amaçları dışında kullanmalarını ve bütçelerini aşmalarını önlemektir.</a:t>
            </a:r>
          </a:p>
        </p:txBody>
      </p:sp>
    </p:spTree>
    <p:extLst>
      <p:ext uri="{BB962C8B-B14F-4D97-AF65-F5344CB8AC3E}">
        <p14:creationId xmlns:p14="http://schemas.microsoft.com/office/powerpoint/2010/main" val="9479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/>
              <a:t>I. Sendika ve Konfederasyonlara Serbest Olan Faaliyetler</a:t>
            </a:r>
            <a:endParaRPr lang="en-US" sz="32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196752"/>
            <a:ext cx="10157354" cy="4975448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pPr marL="426645" lvl="1" indent="0">
              <a:buNone/>
            </a:pPr>
            <a:r>
              <a:rPr lang="tr-TR" b="1" dirty="0" smtClean="0"/>
              <a:t>A-Çalışma Hayatına İlişkin Faaliyetleri</a:t>
            </a:r>
          </a:p>
          <a:p>
            <a:pPr marL="853290" lvl="2" indent="0">
              <a:buNone/>
            </a:pPr>
            <a:r>
              <a:rPr lang="tr-TR" b="1" dirty="0" smtClean="0"/>
              <a:t>1-Toplu Pazarlık Düzenine İlişkin Faaliyetleri</a:t>
            </a:r>
          </a:p>
          <a:p>
            <a:r>
              <a:rPr lang="tr-TR" dirty="0" smtClean="0"/>
              <a:t>Bu faaliyetlerin başında kuşkusuz </a:t>
            </a:r>
            <a:r>
              <a:rPr lang="tr-TR" b="1" dirty="0" smtClean="0"/>
              <a:t>toplu iş sözleşmesi akdetmek </a:t>
            </a:r>
            <a:r>
              <a:rPr lang="tr-TR" dirty="0" smtClean="0"/>
              <a:t>gelir.</a:t>
            </a:r>
          </a:p>
          <a:p>
            <a:endParaRPr lang="tr-TR" dirty="0"/>
          </a:p>
          <a:p>
            <a:r>
              <a:rPr lang="tr-TR" dirty="0" smtClean="0"/>
              <a:t>AY, işçilere ve işverenlere karşılıklı olarak ekonomik ve sosyal durumlarını ve çalışma şartlarını düzenlemek üzere toplu iş sözleşmesi yapma hakkı tanımıştır </a:t>
            </a:r>
            <a:r>
              <a:rPr lang="tr-TR" b="1" dirty="0" smtClean="0"/>
              <a:t>(md.53).</a:t>
            </a:r>
          </a:p>
          <a:p>
            <a:pPr lvl="1"/>
            <a:r>
              <a:rPr lang="tr-TR" dirty="0" smtClean="0"/>
              <a:t>İşçiler bu haklarını sendikalar aracılığı ile kullanır.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/>
              <a:t>I. Sendika ve Konfederasyonlara Serbest Olan Faaliyetler</a:t>
            </a:r>
            <a:endParaRPr lang="en-US" sz="32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196752"/>
            <a:ext cx="10157354" cy="4975448"/>
          </a:xfrm>
        </p:spPr>
        <p:txBody>
          <a:bodyPr rtlCol="0">
            <a:normAutofit lnSpcReduction="10000"/>
          </a:bodyPr>
          <a:lstStyle/>
          <a:p>
            <a:pPr rtl="0"/>
            <a:endParaRPr lang="tr-TR" dirty="0" smtClean="0"/>
          </a:p>
          <a:p>
            <a:pPr marL="426645" lvl="1" indent="0">
              <a:buNone/>
            </a:pPr>
            <a:r>
              <a:rPr lang="tr-TR" b="1" dirty="0" smtClean="0"/>
              <a:t>A-Çalışma Hayatına İlişkin Faaliyetleri</a:t>
            </a:r>
          </a:p>
          <a:p>
            <a:pPr marL="853290" lvl="2" indent="0">
              <a:buNone/>
            </a:pPr>
            <a:r>
              <a:rPr lang="tr-TR" b="1" dirty="0" smtClean="0"/>
              <a:t>2-Yargılama Alanındaki Faaliyetleri</a:t>
            </a:r>
            <a:endParaRPr lang="tr-TR" b="1" dirty="0"/>
          </a:p>
          <a:p>
            <a:r>
              <a:rPr lang="tr-TR" dirty="0" smtClean="0"/>
              <a:t>Sendika ve konfederasyonlar her şeyden önce tüzel kişi olarak genel hükümlere göre </a:t>
            </a:r>
            <a:r>
              <a:rPr lang="tr-TR" b="1" dirty="0" smtClean="0"/>
              <a:t>aktif ve pasif dava ehliyetine</a:t>
            </a:r>
            <a:r>
              <a:rPr lang="tr-TR" dirty="0" smtClean="0"/>
              <a:t> sahiptirler.</a:t>
            </a:r>
          </a:p>
          <a:p>
            <a:endParaRPr lang="tr-TR" dirty="0"/>
          </a:p>
          <a:p>
            <a:r>
              <a:rPr lang="tr-TR" dirty="0" smtClean="0"/>
              <a:t>Hemen hemen tüm ülkelerde </a:t>
            </a:r>
            <a:r>
              <a:rPr lang="tr-TR" b="1" dirty="0" smtClean="0"/>
              <a:t>sendikalar davaya husumete ehil </a:t>
            </a:r>
            <a:r>
              <a:rPr lang="tr-TR" dirty="0" smtClean="0"/>
              <a:t>sayılırlar.</a:t>
            </a:r>
          </a:p>
          <a:p>
            <a:endParaRPr lang="tr-TR" dirty="0"/>
          </a:p>
          <a:p>
            <a:pPr lvl="1"/>
            <a:r>
              <a:rPr lang="tr-TR" dirty="0" smtClean="0"/>
              <a:t>Öte yandan </a:t>
            </a:r>
            <a:r>
              <a:rPr lang="tr-TR" b="1" dirty="0" smtClean="0"/>
              <a:t>şubelerin tüzel kişiliğe sahip olmadıkları için onların aktif ve pasif yönden dava ehliyetine sahip olmaları mümkün değildir. </a:t>
            </a:r>
          </a:p>
        </p:txBody>
      </p:sp>
    </p:spTree>
    <p:extLst>
      <p:ext uri="{BB962C8B-B14F-4D97-AF65-F5344CB8AC3E}">
        <p14:creationId xmlns:p14="http://schemas.microsoft.com/office/powerpoint/2010/main" val="127981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/>
              <a:t>I. Sendika ve Konfederasyonlara Serbest Olan Faaliyetler</a:t>
            </a:r>
            <a:endParaRPr lang="en-US" sz="32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96752"/>
            <a:ext cx="11377264" cy="5400600"/>
          </a:xfrm>
        </p:spPr>
        <p:txBody>
          <a:bodyPr rtlCol="0">
            <a:normAutofit fontScale="85000" lnSpcReduction="20000"/>
          </a:bodyPr>
          <a:lstStyle/>
          <a:p>
            <a:pPr rtl="0"/>
            <a:endParaRPr lang="tr-TR" dirty="0" smtClean="0"/>
          </a:p>
          <a:p>
            <a:pPr marL="426645" lvl="1" indent="0">
              <a:buNone/>
            </a:pPr>
            <a:r>
              <a:rPr lang="tr-TR" b="1" dirty="0" smtClean="0"/>
              <a:t>A-Çalışma Hayatına İlişkin Faaliyetleri</a:t>
            </a:r>
          </a:p>
          <a:p>
            <a:pPr marL="853290" lvl="2" indent="0">
              <a:buNone/>
            </a:pPr>
            <a:r>
              <a:rPr lang="tr-TR" b="1" dirty="0" smtClean="0"/>
              <a:t>2-Yargılama Alanındaki Faaliyetleri</a:t>
            </a:r>
          </a:p>
          <a:p>
            <a:pPr marL="853290" lvl="2" indent="0">
              <a:buNone/>
            </a:pPr>
            <a:r>
              <a:rPr lang="tr-TR" b="1" dirty="0" smtClean="0"/>
              <a:t>a-Sendika ve konfederasyonların kolektif nitelikli dava hakları:</a:t>
            </a:r>
          </a:p>
          <a:p>
            <a:endParaRPr lang="tr-TR" dirty="0" smtClean="0"/>
          </a:p>
          <a:p>
            <a:r>
              <a:rPr lang="tr-TR" dirty="0" smtClean="0"/>
              <a:t>Yani sendika ve konfederasyonlara </a:t>
            </a:r>
            <a:r>
              <a:rPr lang="tr-TR" b="1" dirty="0" smtClean="0"/>
              <a:t>tüm üyelerinin kolektif yararları için dava hakkı tanınmıştır.</a:t>
            </a:r>
          </a:p>
          <a:p>
            <a:r>
              <a:rPr lang="tr-TR" dirty="0" smtClean="0"/>
              <a:t>Burada dava ile </a:t>
            </a:r>
            <a:r>
              <a:rPr lang="tr-TR" b="1" dirty="0" smtClean="0"/>
              <a:t>korunmak istenen çıkar, bir veya birden fazla sendika ve konfederasyon üyesinin kişisel çıkarları olmayıp,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Çalışma hayatının ortak çıkarlarıdır.</a:t>
            </a:r>
          </a:p>
          <a:p>
            <a:endParaRPr lang="tr-TR" b="1" dirty="0" smtClean="0"/>
          </a:p>
          <a:p>
            <a:r>
              <a:rPr lang="tr-TR" b="1" dirty="0" smtClean="0"/>
              <a:t>Yani, hakkın varlığı, belirli bir hak sahibine değil, </a:t>
            </a:r>
            <a:r>
              <a:rPr lang="tr-TR" b="1" dirty="0" err="1" smtClean="0"/>
              <a:t>kollektiviteye</a:t>
            </a:r>
            <a:r>
              <a:rPr lang="tr-TR" b="1" dirty="0" smtClean="0"/>
              <a:t> bağlanmaktadır. </a:t>
            </a:r>
          </a:p>
          <a:p>
            <a:r>
              <a:rPr lang="tr-TR" b="1" dirty="0" smtClean="0"/>
              <a:t>Bunun için üyelerin yazılı başvuruda bulunmaları ya da yetki vermeleri gerekli değildir. </a:t>
            </a:r>
          </a:p>
          <a:p>
            <a:endParaRPr lang="tr-TR" b="1" dirty="0"/>
          </a:p>
          <a:p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3552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/>
              <a:t>I. Sendika ve Konfederasyonlara Serbest Olan Faaliyetler</a:t>
            </a:r>
            <a:endParaRPr lang="en-US" sz="32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196752"/>
            <a:ext cx="10157354" cy="4975448"/>
          </a:xfrm>
        </p:spPr>
        <p:txBody>
          <a:bodyPr rtlCol="0">
            <a:normAutofit fontScale="77500" lnSpcReduction="20000"/>
          </a:bodyPr>
          <a:lstStyle/>
          <a:p>
            <a:pPr rtl="0"/>
            <a:endParaRPr lang="tr-TR" dirty="0" smtClean="0"/>
          </a:p>
          <a:p>
            <a:pPr marL="426645" lvl="1" indent="0">
              <a:buNone/>
            </a:pPr>
            <a:r>
              <a:rPr lang="tr-TR" b="1" dirty="0" smtClean="0"/>
              <a:t>A-Çalışma Hayatına İlişkin Faaliyetleri</a:t>
            </a:r>
          </a:p>
          <a:p>
            <a:pPr marL="853290" lvl="2" indent="0">
              <a:buNone/>
            </a:pPr>
            <a:r>
              <a:rPr lang="tr-TR" b="1" dirty="0" smtClean="0"/>
              <a:t>2-Yargılama Alanındaki Faaliyetleri</a:t>
            </a:r>
          </a:p>
          <a:p>
            <a:pPr marL="853290" lvl="2" indent="0">
              <a:buNone/>
            </a:pPr>
            <a:r>
              <a:rPr lang="tr-TR" b="1" dirty="0" smtClean="0"/>
              <a:t>b-Sendikaların üyelerini temsilen bireysel nitelikli dava hakları:</a:t>
            </a:r>
          </a:p>
          <a:p>
            <a:endParaRPr lang="tr-TR" b="1" dirty="0"/>
          </a:p>
          <a:p>
            <a:r>
              <a:rPr lang="tr-TR" dirty="0" smtClean="0"/>
              <a:t>Kanun, sendikaların </a:t>
            </a:r>
            <a:r>
              <a:rPr lang="tr-TR" b="1" dirty="0" smtClean="0">
                <a:solidFill>
                  <a:srgbClr val="FF0000"/>
                </a:solidFill>
              </a:rPr>
              <a:t>(konfederasyonların değil</a:t>
            </a:r>
            <a:r>
              <a:rPr lang="tr-TR" dirty="0" smtClean="0"/>
              <a:t>) iş sözleşmesinden ve çalışma ilişkisinden doğan</a:t>
            </a:r>
          </a:p>
          <a:p>
            <a:r>
              <a:rPr lang="tr-TR" dirty="0" smtClean="0"/>
              <a:t>yahut </a:t>
            </a:r>
          </a:p>
          <a:p>
            <a:r>
              <a:rPr lang="tr-TR" dirty="0" smtClean="0"/>
              <a:t>Sosyal güvenlik haklarından ötürü üyelerini veya (ölmüşlerse) mirasçılarını temsilen dava açmalarını </a:t>
            </a:r>
          </a:p>
          <a:p>
            <a:r>
              <a:rPr lang="tr-TR" dirty="0" smtClean="0"/>
              <a:t>veya</a:t>
            </a:r>
          </a:p>
          <a:p>
            <a:r>
              <a:rPr lang="tr-TR" dirty="0" smtClean="0"/>
              <a:t>Aleyhe açılan davalarda bu kişileri davada temsil etmelerini </a:t>
            </a:r>
          </a:p>
          <a:p>
            <a:r>
              <a:rPr lang="tr-TR" dirty="0" smtClean="0"/>
              <a:t>İlgili kişilerin </a:t>
            </a:r>
            <a:r>
              <a:rPr lang="tr-TR" b="1" dirty="0" smtClean="0"/>
              <a:t>yazılı temsil yetkisi vermesine </a:t>
            </a:r>
            <a:r>
              <a:rPr lang="tr-TR" dirty="0" smtClean="0"/>
              <a:t>bağlamıştır. </a:t>
            </a:r>
          </a:p>
        </p:txBody>
      </p:sp>
    </p:spTree>
    <p:extLst>
      <p:ext uri="{BB962C8B-B14F-4D97-AF65-F5344CB8AC3E}">
        <p14:creationId xmlns:p14="http://schemas.microsoft.com/office/powerpoint/2010/main" val="77170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/>
              <a:t>I. Sendika ve Konfederasyonlara Serbest Olan Faaliyetler</a:t>
            </a:r>
            <a:endParaRPr lang="en-US" sz="32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1233248" cy="5544616"/>
          </a:xfrm>
        </p:spPr>
        <p:txBody>
          <a:bodyPr rtlCol="0">
            <a:normAutofit fontScale="85000" lnSpcReduction="20000"/>
          </a:bodyPr>
          <a:lstStyle/>
          <a:p>
            <a:pPr rtl="0"/>
            <a:endParaRPr lang="tr-TR" dirty="0" smtClean="0"/>
          </a:p>
          <a:p>
            <a:pPr marL="426645" lvl="1" indent="0">
              <a:buNone/>
            </a:pPr>
            <a:r>
              <a:rPr lang="tr-TR" b="1" dirty="0" smtClean="0"/>
              <a:t>A-Çalışma Hayatına İlişkin Faaliyetleri</a:t>
            </a:r>
          </a:p>
          <a:p>
            <a:pPr marL="853290" lvl="2" indent="0">
              <a:buNone/>
            </a:pPr>
            <a:r>
              <a:rPr lang="tr-TR" b="1" dirty="0" smtClean="0"/>
              <a:t>3-İşyeri Sendika Temsilcisi Atama</a:t>
            </a:r>
          </a:p>
          <a:p>
            <a:endParaRPr lang="tr-TR" b="1" dirty="0"/>
          </a:p>
          <a:p>
            <a:r>
              <a:rPr lang="tr-TR" b="1" dirty="0"/>
              <a:t>Toplu iş sözleşmesi yapmak üzere yetkisi kesinleşen sendika; </a:t>
            </a:r>
            <a:endParaRPr lang="tr-TR" b="1" dirty="0" smtClean="0"/>
          </a:p>
          <a:p>
            <a:pPr lvl="1"/>
            <a:r>
              <a:rPr lang="tr-TR" b="1" dirty="0" smtClean="0"/>
              <a:t>işyerinde </a:t>
            </a:r>
            <a:r>
              <a:rPr lang="tr-TR" b="1" dirty="0"/>
              <a:t>işçi sayısı </a:t>
            </a:r>
            <a:r>
              <a:rPr lang="tr-TR" b="1" dirty="0" smtClean="0"/>
              <a:t>50’ye </a:t>
            </a:r>
            <a:r>
              <a:rPr lang="tr-TR" b="1" dirty="0"/>
              <a:t>kadar ise </a:t>
            </a:r>
            <a:r>
              <a:rPr lang="tr-TR" b="1" dirty="0" smtClean="0"/>
              <a:t>1, </a:t>
            </a:r>
          </a:p>
          <a:p>
            <a:pPr lvl="1"/>
            <a:r>
              <a:rPr lang="tr-TR" dirty="0" smtClean="0"/>
              <a:t>51ile 100 </a:t>
            </a:r>
            <a:r>
              <a:rPr lang="tr-TR" dirty="0"/>
              <a:t>arasında ise en çok </a:t>
            </a:r>
            <a:r>
              <a:rPr lang="tr-TR" dirty="0" smtClean="0"/>
              <a:t>2, </a:t>
            </a:r>
          </a:p>
          <a:p>
            <a:pPr lvl="1"/>
            <a:r>
              <a:rPr lang="tr-TR" dirty="0" smtClean="0"/>
              <a:t>101ile 500 arasında </a:t>
            </a:r>
            <a:r>
              <a:rPr lang="tr-TR" dirty="0"/>
              <a:t>ise en çok </a:t>
            </a:r>
            <a:r>
              <a:rPr lang="tr-TR" dirty="0" smtClean="0"/>
              <a:t>3, </a:t>
            </a:r>
          </a:p>
          <a:p>
            <a:pPr lvl="1"/>
            <a:r>
              <a:rPr lang="tr-TR" dirty="0" smtClean="0"/>
              <a:t>501ile 1000 </a:t>
            </a:r>
            <a:r>
              <a:rPr lang="tr-TR" dirty="0"/>
              <a:t>arasında ise en çok </a:t>
            </a:r>
            <a:r>
              <a:rPr lang="tr-TR" dirty="0" smtClean="0"/>
              <a:t>4, </a:t>
            </a:r>
          </a:p>
          <a:p>
            <a:pPr lvl="1"/>
            <a:r>
              <a:rPr lang="tr-TR" dirty="0" smtClean="0"/>
              <a:t>1001 </a:t>
            </a:r>
            <a:r>
              <a:rPr lang="tr-TR" dirty="0"/>
              <a:t>ile </a:t>
            </a:r>
            <a:r>
              <a:rPr lang="tr-TR" dirty="0" smtClean="0"/>
              <a:t>2000 arasında </a:t>
            </a:r>
            <a:r>
              <a:rPr lang="tr-TR" dirty="0"/>
              <a:t>ise en çok </a:t>
            </a:r>
            <a:r>
              <a:rPr lang="tr-TR" dirty="0" smtClean="0"/>
              <a:t>6,</a:t>
            </a:r>
          </a:p>
          <a:p>
            <a:pPr lvl="1"/>
            <a:r>
              <a:rPr lang="tr-TR" b="1" dirty="0" smtClean="0"/>
              <a:t>2000’den fazla </a:t>
            </a:r>
            <a:r>
              <a:rPr lang="tr-TR" b="1" dirty="0"/>
              <a:t>ise en çok </a:t>
            </a:r>
            <a:r>
              <a:rPr lang="tr-TR" b="1" dirty="0" smtClean="0"/>
              <a:t>8</a:t>
            </a:r>
          </a:p>
          <a:p>
            <a:r>
              <a:rPr lang="tr-TR" dirty="0" smtClean="0"/>
              <a:t>işyeri </a:t>
            </a:r>
            <a:r>
              <a:rPr lang="tr-TR" dirty="0"/>
              <a:t>sendika temsilcisini işyerinde çalışan üyeleri arasından atayarak </a:t>
            </a:r>
            <a:r>
              <a:rPr lang="tr-TR" b="1" dirty="0" smtClean="0"/>
              <a:t>15 </a:t>
            </a:r>
            <a:r>
              <a:rPr lang="tr-TR" b="1" dirty="0"/>
              <a:t>gün içinde </a:t>
            </a:r>
            <a:r>
              <a:rPr lang="tr-TR" dirty="0"/>
              <a:t>kimliklerini işverene bildirir. </a:t>
            </a:r>
            <a:endParaRPr lang="tr-TR" dirty="0" smtClean="0"/>
          </a:p>
          <a:p>
            <a:pPr lvl="2" algn="r"/>
            <a:r>
              <a:rPr lang="tr-TR" dirty="0" smtClean="0"/>
              <a:t>Bunlardan </a:t>
            </a:r>
            <a:r>
              <a:rPr lang="tr-TR" dirty="0"/>
              <a:t>biri baş temsilci olarak görevlendirilebilir. </a:t>
            </a:r>
            <a:endParaRPr lang="tr-TR" dirty="0" smtClean="0"/>
          </a:p>
          <a:p>
            <a:pPr lvl="2" algn="r"/>
            <a:r>
              <a:rPr lang="tr-TR" dirty="0" smtClean="0"/>
              <a:t>Temsilcilerin </a:t>
            </a:r>
            <a:r>
              <a:rPr lang="tr-TR" dirty="0"/>
              <a:t>görevi, sendikanın yetkisi süresince devam eder.</a:t>
            </a:r>
          </a:p>
          <a:p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42334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/>
              <a:t>I. Sendika ve Konfederasyonlara Serbest Olan Faaliyetler</a:t>
            </a:r>
            <a:endParaRPr lang="en-US" sz="32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1233248" cy="5544616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pPr marL="426645" lvl="1" indent="0">
              <a:buNone/>
            </a:pPr>
            <a:r>
              <a:rPr lang="tr-TR" b="1" dirty="0" smtClean="0"/>
              <a:t>A-Çalışma Hayatına İlişkin Faaliyetleri</a:t>
            </a:r>
          </a:p>
          <a:p>
            <a:pPr marL="853290" lvl="2" indent="0">
              <a:buNone/>
            </a:pPr>
            <a:r>
              <a:rPr lang="tr-TR" b="1" dirty="0" smtClean="0"/>
              <a:t>3-İşyeri Sendika Temsilcisi Atama</a:t>
            </a:r>
          </a:p>
          <a:p>
            <a:endParaRPr lang="tr-TR" b="1" dirty="0"/>
          </a:p>
          <a:p>
            <a:r>
              <a:rPr lang="tr-TR" dirty="0" smtClean="0"/>
              <a:t>Belirtelim ki, </a:t>
            </a:r>
            <a:r>
              <a:rPr lang="tr-TR" b="1" dirty="0" smtClean="0"/>
              <a:t>kanundaki sayılar emredici olup, tüzük ya da TİS hükmüyle dahi değiştirilemez. </a:t>
            </a:r>
          </a:p>
          <a:p>
            <a:endParaRPr lang="tr-TR" dirty="0"/>
          </a:p>
          <a:p>
            <a:r>
              <a:rPr lang="tr-TR" dirty="0" smtClean="0"/>
              <a:t>Kanun temsilcilerin işyeri için atanabileceklerini öngördüğüne göre atanacak temsilci sayısı her işyerinde çalışan işçi sayısına göre belirlenir.</a:t>
            </a:r>
            <a:r>
              <a:rPr lang="tr-TR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09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1008112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 smtClean="0"/>
              <a:t>I. Sendika ve Konfederasyonlara Serbest Olan Faaliyetler</a:t>
            </a:r>
            <a:endParaRPr lang="en-US" sz="32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1233248" cy="5544616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pPr marL="426645" lvl="1" indent="0">
              <a:buNone/>
            </a:pPr>
            <a:r>
              <a:rPr lang="tr-TR" b="1" dirty="0" smtClean="0"/>
              <a:t>A-Çalışma Hayatına İlişkin Faaliyetleri</a:t>
            </a:r>
          </a:p>
          <a:p>
            <a:pPr marL="853290" lvl="2" indent="0">
              <a:buNone/>
            </a:pPr>
            <a:r>
              <a:rPr lang="tr-TR" b="1" dirty="0" smtClean="0"/>
              <a:t>3-İşyeri Sendika Temsilcisi Atama</a:t>
            </a:r>
          </a:p>
          <a:p>
            <a:pPr marL="0" indent="0">
              <a:buNone/>
            </a:pPr>
            <a:endParaRPr lang="tr-TR" b="1" dirty="0" smtClean="0"/>
          </a:p>
          <a:p>
            <a:pPr marL="0" indent="0" algn="ctr">
              <a:buNone/>
            </a:pPr>
            <a:r>
              <a:rPr lang="tr-TR" b="1" u="sng" dirty="0" smtClean="0"/>
              <a:t>#Temsilcilik Güvencesi#</a:t>
            </a:r>
          </a:p>
          <a:p>
            <a:endParaRPr lang="tr-TR" dirty="0" smtClean="0"/>
          </a:p>
          <a:p>
            <a:r>
              <a:rPr lang="tr-TR" b="1" dirty="0" smtClean="0"/>
              <a:t>İşveren</a:t>
            </a:r>
            <a:r>
              <a:rPr lang="tr-TR" b="1" dirty="0"/>
              <a:t>, yazılı rızası olmadıkça işyeri sendika temsilcisinin işyerini değiştiremez veya işinde esaslı tarzda değişiklik yapamaz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Aksi </a:t>
            </a:r>
            <a:r>
              <a:rPr lang="tr-TR" dirty="0"/>
              <a:t>hâlde değişiklik geçersiz sayılır.</a:t>
            </a:r>
          </a:p>
        </p:txBody>
      </p:sp>
    </p:spTree>
    <p:extLst>
      <p:ext uri="{BB962C8B-B14F-4D97-AF65-F5344CB8AC3E}">
        <p14:creationId xmlns:p14="http://schemas.microsoft.com/office/powerpoint/2010/main" val="398218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apla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9_TF02787940_TF02787940.potx" id="{28172E8D-EAD7-4AC2-8B44-6816FF20E00E}" vid="{89738596-E4E7-4B62-90A4-7590996B647A}"/>
    </a:ext>
  </a:extLst>
</a:theme>
</file>

<file path=ppt/theme/theme2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dcmitype/"/>
    <ds:schemaRef ds:uri="4873beb7-5857-4685-be1f-d57550cc96cc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1353</Words>
  <Application>Microsoft Office PowerPoint</Application>
  <PresentationFormat>Özel</PresentationFormat>
  <Paragraphs>224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Kitaplar 16 x 9</vt:lpstr>
      <vt:lpstr>SENDİKALARIN FAALİYETLERİ</vt:lpstr>
      <vt:lpstr>Genel olarak</vt:lpstr>
      <vt:lpstr>I. Sendika ve Konfederasyonlara Serbest Olan Faaliyetler</vt:lpstr>
      <vt:lpstr>I. Sendika ve Konfederasyonlara Serbest Olan Faaliyetler</vt:lpstr>
      <vt:lpstr>I. Sendika ve Konfederasyonlara Serbest Olan Faaliyetler</vt:lpstr>
      <vt:lpstr>I. Sendika ve Konfederasyonlara Serbest Olan Faaliyetler</vt:lpstr>
      <vt:lpstr>I. Sendika ve Konfederasyonlara Serbest Olan Faaliyetler</vt:lpstr>
      <vt:lpstr>I. Sendika ve Konfederasyonlara Serbest Olan Faaliyetler</vt:lpstr>
      <vt:lpstr>I. Sendika ve Konfederasyonlara Serbest Olan Faaliyetler</vt:lpstr>
      <vt:lpstr>I. Sendika ve Konfederasyonlara Serbest Olan Faaliyetler</vt:lpstr>
      <vt:lpstr>I. Sendika ve Konfederasyonlara Serbest Olan Faaliyetler</vt:lpstr>
      <vt:lpstr>I. Sendika ve Konfederasyonlara Serbest Olan Faaliyetler</vt:lpstr>
      <vt:lpstr>I. Sendika ve Konfederasyonlara Serbest Olan Faaliyetler</vt:lpstr>
      <vt:lpstr>I. Sendika ve Konfederasyonlara Serbest Olan Faaliyetler</vt:lpstr>
      <vt:lpstr>I. Sendika ve Konfederasyonlara Serbest Olan Faaliyetler</vt:lpstr>
      <vt:lpstr>I. Sendika ve Konfederasyonlara Serbest Olan Faaliyetler</vt:lpstr>
      <vt:lpstr>II. Sendika ve Konfederasyonlara Yasak Olan Faaliyetler</vt:lpstr>
      <vt:lpstr>II. Sendika ve Konfederasyonlara Yasak Olan Faaliyetler</vt:lpstr>
      <vt:lpstr>II. Sendika ve Konfederasyonlara Yasak Olan Faaliyetler</vt:lpstr>
      <vt:lpstr>II. Sendika ve Konfederasyonlara Yasak Olan Faaliyetler</vt:lpstr>
      <vt:lpstr>II. Sendika ve Konfederasyonlara Yasak Olan Faaliyetler</vt:lpstr>
      <vt:lpstr>III. Sendika ve Konfederasyonların Gelir ve Giderleri</vt:lpstr>
      <vt:lpstr>III. Sendika ve Konfederasyonların Gelir ve Giderleri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2020-03-15T20:31:05Z</dcterms:created>
  <dcterms:modified xsi:type="dcterms:W3CDTF">2020-04-26T22:24:35Z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